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6"/>
  </p:notesMasterIdLst>
  <p:sldIdLst>
    <p:sldId id="289" r:id="rId2"/>
    <p:sldId id="312" r:id="rId3"/>
    <p:sldId id="316" r:id="rId4"/>
    <p:sldId id="324" r:id="rId5"/>
    <p:sldId id="320" r:id="rId6"/>
    <p:sldId id="333" r:id="rId7"/>
    <p:sldId id="331" r:id="rId8"/>
    <p:sldId id="317" r:id="rId9"/>
    <p:sldId id="325" r:id="rId10"/>
    <p:sldId id="326" r:id="rId11"/>
    <p:sldId id="327" r:id="rId12"/>
    <p:sldId id="328" r:id="rId13"/>
    <p:sldId id="329" r:id="rId14"/>
    <p:sldId id="33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6"/>
    <a:srgbClr val="B31114"/>
    <a:srgbClr val="6EB14D"/>
    <a:srgbClr val="F6FAFE"/>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26" autoAdjust="0"/>
    <p:restoredTop sz="94620" autoAdjust="0"/>
  </p:normalViewPr>
  <p:slideViewPr>
    <p:cSldViewPr snapToGrid="0" showGuides="1">
      <p:cViewPr varScale="1">
        <p:scale>
          <a:sx n="77" d="100"/>
          <a:sy n="77" d="100"/>
        </p:scale>
        <p:origin x="564" y="60"/>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מטרת המשימה היא להרחיב את מעגל ההיכרות עם חומרים בסביבה הקרובה. מכינים שלטים עם שמות של חומרים. כל קבוצה</a:t>
            </a:r>
          </a:p>
          <a:p>
            <a:pPr algn="r"/>
            <a:r>
              <a:rPr lang="he-IL" sz="1200" b="0" i="0" u="none" strike="noStrike" baseline="0" dirty="0">
                <a:latin typeface="FontbitDavid"/>
              </a:rPr>
              <a:t>מקבלת שלט ובו שם של חומר אחד. על כל קבוצה להביא עדויות לגופים בסביבה שעשויים מאותו החומר.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951681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 יש לשרטט על הלוח טבלה דומה ולהסביר את מבנה הטבלה ותפקידה (מיון: ארגון מידע לפי קטגוריות). כל קבוצה תדווח אילו גופים (דברים) עשויים מהחומר שהיא בחרה. אחרי הדיווח מארגנים את המידע בטבלה שבחוברת. שימו לב: מופעלת כאן מיומנות של מיון (שיוך פריטים לקבוצת הכללה). אפשר להוסיף עמודות לחומרים נוספים.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קטע המידע מציג מגוון של חומרים (שמות החומרים מופיעים במילה הראשונה של כל משפט). הרשימה המפורטת מופיעה בספר הלימוד. כדי להקל על עומס הקריאה, מוצע לחלק תפקידים לפי שמות החומרים (מי רוצה להיות ברזל? מי רוצה להיות גומי וכן הלאה). כל תלמיד/ה קורא/ת את השורה המתאימה ומדווח/ת על השימושים שעושים בחומר הזה. רצוי להעשיר בדוגמאות של שימושים. מומלץ מאוד להכין תערוכה של מגוון חומרים.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2876056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לביצוע המשימה יש </a:t>
            </a:r>
            <a:r>
              <a:rPr lang="he-IL" dirty="0"/>
              <a:t>לוח  (קרטון, פלסטיק, </a:t>
            </a:r>
            <a:r>
              <a:rPr lang="he-IL" dirty="0" err="1"/>
              <a:t>קָאפָּא</a:t>
            </a:r>
            <a:r>
              <a:rPr lang="he-IL" dirty="0"/>
              <a:t>/ קרטון ביצוע וכדומה), דבק, מספריים. להביא גופים קטנים שעשויים מסוגי חומרים כגון: בד, נייר, קרטון,</a:t>
            </a:r>
          </a:p>
          <a:p>
            <a:pPr algn="r"/>
            <a:r>
              <a:rPr lang="he-IL" dirty="0"/>
              <a:t>רדיד אלומיניום, כפתורי פלסטיק ומתכת, גולות, מקלות ארטיק, גומיות לשיער וגומיות משרדיות, מחק מגומי, מהדקים משרדיים, מטבעות ממתכות שונות</a:t>
            </a:r>
          </a:p>
          <a:p>
            <a:pPr algn="r"/>
            <a:r>
              <a:rPr lang="he-IL" dirty="0"/>
              <a:t>וחומרים נוספים. סך הכול פריטים העשויים לפחות מ-9 סוגי חומרים שונים.</a:t>
            </a:r>
          </a:p>
          <a:p>
            <a:pPr algn="r"/>
            <a:r>
              <a:rPr lang="he-IL" dirty="0"/>
              <a:t>מומלץ להכין את לוח החומרים בזוגות או בשלשות.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13</a:t>
            </a:fld>
            <a:endParaRPr lang="x-none">
              <a:solidFill>
                <a:prstClr val="black"/>
              </a:solidFill>
            </a:endParaRPr>
          </a:p>
        </p:txBody>
      </p:sp>
    </p:spTree>
    <p:extLst>
      <p:ext uri="{BB962C8B-B14F-4D97-AF65-F5344CB8AC3E}">
        <p14:creationId xmlns:p14="http://schemas.microsoft.com/office/powerpoint/2010/main" val="241302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לסיכום אפשר לחבר שאלות על היגדי הסיכום והילדים יקראו את ההיגד המתאים.</a:t>
            </a:r>
          </a:p>
          <a:p>
            <a:pPr algn="r"/>
            <a:r>
              <a:rPr lang="he-IL" dirty="0"/>
              <a:t>לדוגמה: </a:t>
            </a:r>
          </a:p>
          <a:p>
            <a:pPr algn="r"/>
            <a:r>
              <a:rPr lang="he-IL" dirty="0"/>
              <a:t>היכן נמצאים החומרים?</a:t>
            </a:r>
          </a:p>
          <a:p>
            <a:pPr algn="r"/>
            <a:endParaRPr lang="he-IL" dirty="0"/>
          </a:p>
          <a:p>
            <a:pPr algn="r"/>
            <a:r>
              <a:rPr lang="he-IL" dirty="0"/>
              <a:t>לסיכום אפשר להשלים מילים חסרות בהיגדי הסיכום.</a:t>
            </a:r>
          </a:p>
          <a:p>
            <a:pPr marL="171450" indent="-171450" algn="r">
              <a:buFont typeface="Arial" panose="020B0604020202020204" pitchFamily="34" charset="0"/>
              <a:buChar char="•"/>
            </a:pPr>
            <a:r>
              <a:rPr lang="he-IL" dirty="0"/>
              <a:t>______ נִמְצָאִים בְּכָל מָקוֹם וּבְכָל דָּבָר.</a:t>
            </a:r>
          </a:p>
          <a:p>
            <a:pPr marL="171450" indent="-171450" algn="r">
              <a:buFont typeface="Arial" panose="020B0604020202020204" pitchFamily="34" charset="0"/>
              <a:buChar char="•"/>
            </a:pPr>
            <a:r>
              <a:rPr lang="he-IL" dirty="0"/>
              <a:t>מֵחוֹמָרִים מכינים _____.</a:t>
            </a:r>
          </a:p>
          <a:p>
            <a:pPr marL="171450" indent="-171450" algn="r">
              <a:buFont typeface="Arial" panose="020B0604020202020204" pitchFamily="34" charset="0"/>
              <a:buChar char="•"/>
            </a:pPr>
            <a:r>
              <a:rPr lang="he-IL" dirty="0"/>
              <a:t>בַּרְזֶל, פְּלַסְטִיק, עֵץ, זְכוּכִית, גּוּמִי, בַּד וְעוֹד הֵם _______ לְחוֹמָרִים.</a:t>
            </a:r>
          </a:p>
          <a:p>
            <a:pPr marL="171450" indent="-171450" algn="r">
              <a:buFont typeface="Arial" panose="020B0604020202020204" pitchFamily="34" charset="0"/>
              <a:buChar char="•"/>
            </a:pPr>
            <a:r>
              <a:rPr lang="he-IL" dirty="0"/>
              <a:t>יֵשׁ _____ גָּדוֹל שֶׁל חוֹמָרִים.</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קוראים את השיר במליאת הכיתה ומקיימים שיח על תוכנו בעזרת שאלות לשיח.</a:t>
            </a:r>
          </a:p>
          <a:p>
            <a:pPr algn="r"/>
            <a:r>
              <a:rPr lang="he-IL" sz="1200" b="0" i="0" u="none" strike="noStrike" baseline="0" dirty="0">
                <a:latin typeface="FontbitDavid"/>
              </a:rPr>
              <a:t>המושג "גופים" (מושג מתוך תכנית הלימודים) מופשט לתלמידים הצעירים. לכן בחרנו להשתמש בתחילת תהליך הלמידה במושג "דבר",</a:t>
            </a:r>
          </a:p>
          <a:p>
            <a:pPr algn="r"/>
            <a:r>
              <a:rPr lang="he-IL" sz="1200" b="0" i="0" u="none" strike="noStrike" baseline="0" dirty="0">
                <a:latin typeface="FontbitDavid"/>
              </a:rPr>
              <a:t>שמשמעותו "משהו" (והוא כולל עצמים טבעיים ועצמים מעשה ידי אדם). בהמשך הלמידה המילה "דבר" תוחלף למושג מוצר או חפץ.</a:t>
            </a:r>
          </a:p>
          <a:p>
            <a:pPr algn="r"/>
            <a:endParaRPr lang="he-IL" sz="1200" b="0" i="0" u="none" strike="noStrike" baseline="0" dirty="0">
              <a:latin typeface="FontbitDavid"/>
            </a:endParaRPr>
          </a:p>
          <a:p>
            <a:pPr algn="r"/>
            <a:r>
              <a:rPr lang="he-IL" sz="1200" b="0" i="0" u="none" strike="noStrike" baseline="0" dirty="0">
                <a:latin typeface="FontbitDavid"/>
              </a:rPr>
              <a:t>השיר מתאר אירוע חידתי (מה יש בפנים?). בעקבות החידה מתקיים שיח ראשוני בעזרת השאלות שבתבנית שיח. </a:t>
            </a:r>
          </a:p>
          <a:p>
            <a:pPr algn="r"/>
            <a:r>
              <a:rPr lang="he-IL" sz="1200" b="0" i="0" u="none" strike="noStrike" baseline="0" dirty="0">
                <a:latin typeface="FontbitDavid"/>
              </a:rPr>
              <a:t>השאלות מכוונות לכך ש"דברים" עשויים מחומרים ואולי נוכל לדעת אילו דברים בקופסה מבלי לפתוח אם נטלטל אותה (נערוך בדיקות ונזהה מאפיינים). לא נוכל לדעת מאילו חומרים עשויים הדברים לפני שנזהה תכונות החומרים. השיר רומז על מה יילמד בנושא זה.</a:t>
            </a:r>
          </a:p>
          <a:p>
            <a:pPr algn="r"/>
            <a:r>
              <a:rPr lang="he-IL" sz="1200" b="0" i="0" u="none" strike="noStrike" baseline="0" dirty="0">
                <a:latin typeface="FontbitDavid"/>
              </a:rPr>
              <a:t>על כך שהדברים בסביבה עשויים מחומרים, שלחומרים תכונות ומאפיינים שונים ועל הקשר בין תכונות החומר לבין השימוש בו. </a:t>
            </a:r>
          </a:p>
          <a:p>
            <a:pPr algn="r"/>
            <a:r>
              <a:rPr lang="he-IL" sz="1200" b="0" i="0" u="none" strike="noStrike" baseline="0" dirty="0">
                <a:latin typeface="FontbitDavid"/>
              </a:rPr>
              <a:t>לשיח זה שתי מטרות מרכזיות: האחת – לעורר עניין בקרב התלמידים לנושא החומרים, והשנייה – להעלות</a:t>
            </a:r>
          </a:p>
          <a:p>
            <a:pPr algn="r"/>
            <a:r>
              <a:rPr lang="he-IL" sz="1200" b="0" i="0" u="none" strike="noStrike" baseline="0" dirty="0">
                <a:latin typeface="FontbitDavid"/>
              </a:rPr>
              <a:t>למודעות את הידע הקודם של התלמידים ואת תפיסותיהם האינטואיטיביות (ולעיתים המוטעות) בנושא.</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שאלות השיח ממקדות את הלומדים במושג חומרים.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תת הפרק עוסק בהיכרות ראשונית עם חומרים (מאילו חומרים דברים עשויים והיכן הם נמצאים). שימו לב: כל גוף עשוי מחומר/ים שיש לו</a:t>
            </a:r>
          </a:p>
          <a:p>
            <a:pPr algn="r"/>
            <a:r>
              <a:rPr lang="he-IL" sz="1200" b="0" i="0" u="none" strike="noStrike" baseline="0" dirty="0">
                <a:latin typeface="FontbitDavid"/>
              </a:rPr>
              <a:t>מידות (משקל ונפח) ויש לו תכונות אופייניות. לכן בשלב זה, תלמידים צעירים המתבקשים לזהות חומרים, מציינים גופים העשויים מהחומר המבוקש. ראו הסבר מפורט בחלקו הראשון של המדריך למורה.</a:t>
            </a:r>
          </a:p>
          <a:p>
            <a:pPr algn="r"/>
            <a:endParaRPr lang="he-IL" sz="1200" b="0" i="0" u="none" strike="noStrike" baseline="0" dirty="0">
              <a:latin typeface="FontbitDavid"/>
            </a:endParaRPr>
          </a:p>
          <a:p>
            <a:pPr algn="r"/>
            <a:r>
              <a:rPr lang="he-IL" sz="1200" b="0" i="0" u="none" strike="noStrike" baseline="0" dirty="0">
                <a:latin typeface="FontbitDavid"/>
              </a:rPr>
              <a:t>מטרת המשימה היא לאתר ידע מוקדם אודות החומרים שמהם עשויים דברים (מוצרים) באמצעות משחק.</a:t>
            </a:r>
          </a:p>
          <a:p>
            <a:pPr algn="r"/>
            <a:r>
              <a:rPr lang="he-IL" sz="1200" b="0" i="0" u="none" strike="noStrike" baseline="0" dirty="0">
                <a:latin typeface="FontbitDavid"/>
              </a:rPr>
              <a:t>לפעילות מכינים מראש שלטים שעל כל אחד מהם רשום שם של חומר (כגון: עץ, פלסטיק, מתכת, זכוכית, נייר).</a:t>
            </a:r>
          </a:p>
          <a:p>
            <a:pPr algn="r"/>
            <a:r>
              <a:rPr lang="he-IL" sz="1200" b="0" i="0" u="none" strike="noStrike" baseline="0" dirty="0">
                <a:latin typeface="FontbitDavid"/>
              </a:rPr>
              <a:t>מרימים את אחד השלטים ומכריזים בקול את שם החומר. על התלמידים לחפש ולגלות בכיתה דברים שעשויים מחומר זה. אפשר לשלב אלמנטים של מִשְׂחוּק. לדוגמה, קבוצה שמזהה ראשונה חמישה דברים שונים שעשויים מאותו החומר – זוכה.</a:t>
            </a:r>
          </a:p>
          <a:p>
            <a:pPr algn="r"/>
            <a:endParaRPr lang="he-IL" sz="1200" b="0" i="0" u="none" strike="noStrike" baseline="0" dirty="0">
              <a:latin typeface="FontbitDavid"/>
            </a:endParaRPr>
          </a:p>
          <a:p>
            <a:pPr algn="r"/>
            <a:r>
              <a:rPr lang="he-IL" sz="1200" b="0" i="0" u="none" strike="noStrike" baseline="0" dirty="0">
                <a:latin typeface="FontbitDavid"/>
              </a:rPr>
              <a:t>השיח ממקד כל הדברים שבסביבה עשויים מחומר כלשהו, ומגוון החומרים בסביבה גדול מאוד. צריכים ללמוד על חומרים על מנת להכיר אותם.</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מקריאים את הקטע לתלמידים. מטרת השיר היא להביא את התלמידים למודעות שחומרים נמצאים</a:t>
            </a:r>
            <a:r>
              <a:rPr lang="he-IL" baseline="0" dirty="0"/>
              <a:t> בכל מקום. לאחר קריאת השיר עורכים שיח סביב השאלה היכן נמצאים חומרים. לאחר מכן להגיע להכללה שחומרים נמצאים בכל מקום כולל ביצורים חיים.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16, משימה: </a:t>
            </a:r>
            <a:r>
              <a:rPr lang="he-IL" b="1" dirty="0"/>
              <a:t>מגוון של חומרים.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84509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התוכן חומרים, המשימה: </a:t>
            </a:r>
            <a:r>
              <a:rPr lang="he-IL" b="1" dirty="0"/>
              <a:t>חומרים בבית</a:t>
            </a:r>
            <a:r>
              <a:rPr lang="he-IL" dirty="0"/>
              <a:t>.</a:t>
            </a:r>
          </a:p>
          <a:p>
            <a:pPr algn="r"/>
            <a:r>
              <a:rPr lang="he-IL" b="0" i="0" dirty="0">
                <a:effectLst/>
                <a:latin typeface="Almoni Neue DL 4.0 AAA"/>
              </a:rPr>
              <a:t>המשימה עוסקת בחומרים המצויים בבית. התלמידים עורכים סיור וירטואלי בבית ולומדים שהחפצים בבית עשויים מחומרים ושהמקור שלהם הוא מדוממים ו/או חיים.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1838248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לפני ביצוע המשימה</a:t>
            </a:r>
            <a:r>
              <a:rPr lang="he-IL" baseline="0" dirty="0"/>
              <a:t> בחוברת, מומלץ לזהות מאילו חומרים עשויים חפצים בכיתה (כולל בילקוט ובגדי הילדים). אפשר גם למיין את החפצים לפני סוג החומר/ים שמהם עשויים.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037236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649853"/>
            <a:ext cx="8610636" cy="3209084"/>
          </a:xfrm>
          <a:effectLst>
            <a:outerShdw blurRad="50800" dist="38100" dir="2700000" algn="tl" rotWithShape="0">
              <a:prstClr val="black">
                <a:alpha val="40000"/>
              </a:prstClr>
            </a:outerShdw>
          </a:effectLst>
        </p:spPr>
        <p:txBody>
          <a:bodyPr>
            <a:normAutofit/>
          </a:bodyPr>
          <a:lstStyle/>
          <a:p>
            <a:r>
              <a:rPr lang="he-IL" sz="5400" b="1" dirty="0">
                <a:solidFill>
                  <a:srgbClr val="0070C0"/>
                </a:solidFill>
                <a:cs typeface="+mn-cs"/>
              </a:rPr>
              <a:t> </a:t>
            </a:r>
            <a:r>
              <a:rPr lang="ar-SA" sz="5400" b="1" dirty="0">
                <a:solidFill>
                  <a:srgbClr val="0070C0"/>
                </a:solidFill>
                <a:cs typeface="+mn-cs"/>
              </a:rPr>
              <a:t>عارِضَةٌ مُرافِقَةٌ لِلدُّروسِ</a:t>
            </a:r>
            <a:br>
              <a:rPr lang="he-IL" b="1" dirty="0">
                <a:latin typeface="MF_FrankRuhl-Regular"/>
                <a:cs typeface="+mn-cs"/>
              </a:rPr>
            </a:br>
            <a:r>
              <a:rPr lang="he-IL" sz="4400" b="1" dirty="0">
                <a:solidFill>
                  <a:srgbClr val="0070C0"/>
                </a:solidFill>
                <a:cs typeface="+mn-cs"/>
              </a:rPr>
              <a:t> </a:t>
            </a:r>
            <a:r>
              <a:rPr lang="ar-SA" sz="4000" b="1" dirty="0">
                <a:cs typeface="+mn-cs"/>
              </a:rPr>
              <a:t>اَلْعُلُوْمُ وَالتِّكْنُولُوجيا للصِّف الثَّاني</a:t>
            </a:r>
            <a:br>
              <a:rPr lang="he-IL" sz="5300" b="1" dirty="0">
                <a:cs typeface="+mn-cs"/>
              </a:rPr>
            </a:br>
            <a:r>
              <a:rPr lang="ar-SA" sz="5300" b="1" dirty="0">
                <a:cs typeface="+mn-cs"/>
              </a:rPr>
              <a:t>اَلْمَوادُّ مِنْ حَوْلِنَا</a:t>
            </a:r>
            <a:endParaRPr lang="x-none" sz="5300" b="1" dirty="0">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1200329"/>
          </a:xfrm>
          <a:prstGeom prst="rect">
            <a:avLst/>
          </a:prstGeom>
          <a:noFill/>
        </p:spPr>
        <p:txBody>
          <a:bodyPr wrap="square" rtlCol="0">
            <a:spAutoFit/>
          </a:bodyPr>
          <a:lstStyle/>
          <a:p>
            <a:pPr algn="ctr"/>
            <a:r>
              <a:rPr lang="ar-SA" sz="3600" b="1" dirty="0"/>
              <a:t>الفصل الأول</a:t>
            </a:r>
            <a:r>
              <a:rPr lang="he-IL" sz="3600" b="1" dirty="0"/>
              <a:t>:</a:t>
            </a:r>
            <a:r>
              <a:rPr lang="ar-SA" sz="3600" b="1" dirty="0"/>
              <a:t>اَلْمَوادُّ وَصِفَاتُها</a:t>
            </a:r>
            <a:endParaRPr lang="he-IL" sz="3600" b="1" dirty="0"/>
          </a:p>
          <a:p>
            <a:pPr algn="ctr"/>
            <a:r>
              <a:rPr lang="ar-SA" sz="3600" b="1" dirty="0">
                <a:solidFill>
                  <a:srgbClr val="C00000"/>
                </a:solidFill>
              </a:rPr>
              <a:t>اَلْموادُّ في البيئةِ</a:t>
            </a:r>
            <a:r>
              <a:rPr lang="he-IL" sz="3600" b="1" dirty="0">
                <a:solidFill>
                  <a:srgbClr val="C00000"/>
                </a:solidFill>
              </a:rPr>
              <a:t>(</a:t>
            </a:r>
            <a:r>
              <a:rPr lang="ar-SA" sz="3600" b="1" dirty="0">
                <a:solidFill>
                  <a:srgbClr val="C00000"/>
                </a:solidFill>
              </a:rPr>
              <a:t>الصفحات</a:t>
            </a:r>
            <a:r>
              <a:rPr lang="he-IL" sz="3600" b="1" dirty="0">
                <a:solidFill>
                  <a:srgbClr val="C00000"/>
                </a:solidFill>
              </a:rPr>
              <a:t> 18-9)</a:t>
            </a:r>
            <a:endParaRPr lang="en-US" sz="3600" b="1" dirty="0">
              <a:solidFill>
                <a:srgbClr val="C00000"/>
              </a:solidFill>
            </a:endParaRPr>
          </a:p>
        </p:txBody>
      </p:sp>
      <p:pic>
        <p:nvPicPr>
          <p:cNvPr id="4" name="תמונה 3">
            <a:extLst>
              <a:ext uri="{FF2B5EF4-FFF2-40B4-BE49-F238E27FC236}">
                <a16:creationId xmlns:a16="http://schemas.microsoft.com/office/drawing/2014/main" id="{2977F982-15C7-BBBB-FD80-8804D8C8B1D7}"/>
              </a:ext>
            </a:extLst>
          </p:cNvPr>
          <p:cNvPicPr>
            <a:picLocks noChangeAspect="1"/>
          </p:cNvPicPr>
          <p:nvPr/>
        </p:nvPicPr>
        <p:blipFill>
          <a:blip r:embed="rId4"/>
          <a:stretch>
            <a:fillRect/>
          </a:stretch>
        </p:blipFill>
        <p:spPr>
          <a:xfrm>
            <a:off x="7953702" y="0"/>
            <a:ext cx="1190297" cy="803879"/>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ar-SA" sz="4000" b="1" dirty="0">
                <a:latin typeface="MF_FrankRuhl-Regular"/>
                <a:cs typeface="+mn-cs"/>
              </a:rPr>
              <a:t>مَهَمَّةٌ: </a:t>
            </a:r>
            <a:r>
              <a:rPr lang="he-IL" sz="2400" b="1" dirty="0">
                <a:latin typeface="MF_FrankRuhl-Regular"/>
                <a:cs typeface="+mn-cs"/>
              </a:rPr>
              <a:t>(</a:t>
            </a:r>
            <a:r>
              <a:rPr lang="ar-SA" sz="2400" b="1" dirty="0">
                <a:latin typeface="MF_FrankRuhl-Regular"/>
                <a:cs typeface="+mn-cs"/>
              </a:rPr>
              <a:t>الصفحات</a:t>
            </a:r>
            <a:r>
              <a:rPr lang="he-IL" sz="2400" b="1" dirty="0">
                <a:latin typeface="MF_FrankRuhl-Regular"/>
                <a:cs typeface="+mn-cs"/>
              </a:rPr>
              <a:t> 15-14)</a:t>
            </a:r>
            <a:br>
              <a:rPr lang="he-IL" sz="2400" b="1" dirty="0">
                <a:latin typeface="MF_FrankRuhl-Regular"/>
                <a:cs typeface="+mn-cs"/>
              </a:rPr>
            </a:br>
            <a:r>
              <a:rPr lang="ar-SA" sz="4000" b="1" dirty="0">
                <a:latin typeface="MF_FrankRuhl-Regular"/>
                <a:cs typeface="+mn-cs"/>
              </a:rPr>
              <a:t>باحثون في البيئة يَبْحثونَ وَيَكتشفونَ ٱلموادَّ</a:t>
            </a:r>
            <a:endParaRPr lang="en-US" sz="40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p:txBody>
          <a:bodyPr/>
          <a:lstStyle/>
          <a:p>
            <a:pPr marL="0" indent="0" algn="r">
              <a:buNone/>
            </a:pPr>
            <a:r>
              <a:rPr lang="ar-SA" b="1" dirty="0"/>
              <a:t>اَلقسمُ أ</a:t>
            </a:r>
            <a:r>
              <a:rPr lang="he-IL" b="1" dirty="0"/>
              <a:t>:</a:t>
            </a:r>
            <a:r>
              <a:rPr lang="ar-SA" b="1" dirty="0"/>
              <a:t>نَكتَشِفُ ٱلموادَّ</a:t>
            </a:r>
            <a:r>
              <a:rPr lang="he-IL" b="1" dirty="0"/>
              <a:t> (</a:t>
            </a:r>
            <a:r>
              <a:rPr lang="ar-SA" b="1" dirty="0"/>
              <a:t>صفحة</a:t>
            </a:r>
            <a:r>
              <a:rPr lang="he-IL" b="1" dirty="0"/>
              <a:t> 14)</a:t>
            </a:r>
            <a:endParaRPr lang="en-US" b="1" dirty="0"/>
          </a:p>
        </p:txBody>
      </p:sp>
      <p:pic>
        <p:nvPicPr>
          <p:cNvPr id="12" name="תמונה 11">
            <a:extLst>
              <a:ext uri="{FF2B5EF4-FFF2-40B4-BE49-F238E27FC236}">
                <a16:creationId xmlns:a16="http://schemas.microsoft.com/office/drawing/2014/main" id="{F25A2761-EC81-A73B-CA8F-388669CF33B1}"/>
              </a:ext>
            </a:extLst>
          </p:cNvPr>
          <p:cNvPicPr>
            <a:picLocks noChangeAspect="1"/>
          </p:cNvPicPr>
          <p:nvPr/>
        </p:nvPicPr>
        <p:blipFill>
          <a:blip r:embed="rId4"/>
          <a:stretch>
            <a:fillRect/>
          </a:stretch>
        </p:blipFill>
        <p:spPr>
          <a:xfrm>
            <a:off x="8515350" y="0"/>
            <a:ext cx="628650" cy="614678"/>
          </a:xfrm>
          <a:prstGeom prst="rect">
            <a:avLst/>
          </a:prstGeom>
        </p:spPr>
      </p:pic>
      <p:pic>
        <p:nvPicPr>
          <p:cNvPr id="4" name="תמונה 3">
            <a:extLst>
              <a:ext uri="{FF2B5EF4-FFF2-40B4-BE49-F238E27FC236}">
                <a16:creationId xmlns:a16="http://schemas.microsoft.com/office/drawing/2014/main" id="{EA7B24B8-02E7-777F-8A4D-E2FAA9AB9E93}"/>
              </a:ext>
            </a:extLst>
          </p:cNvPr>
          <p:cNvPicPr>
            <a:picLocks noChangeAspect="1"/>
          </p:cNvPicPr>
          <p:nvPr/>
        </p:nvPicPr>
        <p:blipFill>
          <a:blip r:embed="rId5"/>
          <a:stretch>
            <a:fillRect/>
          </a:stretch>
        </p:blipFill>
        <p:spPr>
          <a:xfrm>
            <a:off x="1663262" y="3058510"/>
            <a:ext cx="6519041" cy="3118453"/>
          </a:xfrm>
          <a:prstGeom prst="rect">
            <a:avLst/>
          </a:prstGeom>
        </p:spPr>
      </p:pic>
    </p:spTree>
    <p:extLst>
      <p:ext uri="{BB962C8B-B14F-4D97-AF65-F5344CB8AC3E}">
        <p14:creationId xmlns:p14="http://schemas.microsoft.com/office/powerpoint/2010/main" val="4277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ar-SA" sz="4000" b="1" dirty="0">
                <a:latin typeface="MF_FrankRuhl-Regular"/>
                <a:cs typeface="+mn-cs"/>
              </a:rPr>
              <a:t>   مَهَمَّةٌ: </a:t>
            </a:r>
            <a:r>
              <a:rPr lang="he-IL" sz="2400" b="1" dirty="0">
                <a:latin typeface="MF_FrankRuhl-Regular"/>
                <a:cs typeface="+mn-cs"/>
              </a:rPr>
              <a:t>(</a:t>
            </a:r>
            <a:r>
              <a:rPr lang="ar-SA" sz="2400" b="1" dirty="0">
                <a:latin typeface="MF_FrankRuhl-Regular"/>
                <a:cs typeface="+mn-cs"/>
              </a:rPr>
              <a:t>تتمة</a:t>
            </a:r>
            <a:r>
              <a:rPr lang="he-IL" sz="2400" b="1" dirty="0">
                <a:latin typeface="MF_FrankRuhl-Regular"/>
                <a:cs typeface="+mn-cs"/>
              </a:rPr>
              <a:t>)</a:t>
            </a:r>
            <a:br>
              <a:rPr lang="he-IL" sz="2400" b="1" dirty="0">
                <a:latin typeface="MF_FrankRuhl-Regular"/>
                <a:cs typeface="+mn-cs"/>
              </a:rPr>
            </a:br>
            <a:r>
              <a:rPr lang="ar-SA" sz="4000" b="1" dirty="0">
                <a:latin typeface="MF_FrankRuhl-Regular"/>
                <a:cs typeface="+mn-cs"/>
              </a:rPr>
              <a:t>باحثونَ في البيئةِ يَبْحثونَ وَيَكتشفونَ ٱلموادَّ</a:t>
            </a:r>
            <a:endParaRPr lang="en-US" sz="40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ar-SA" b="1" dirty="0"/>
              <a:t>اَلقسمُ</a:t>
            </a:r>
            <a:r>
              <a:rPr lang="he-IL" b="1" dirty="0"/>
              <a:t> </a:t>
            </a:r>
            <a:r>
              <a:rPr lang="ar-SA" b="1" dirty="0"/>
              <a:t>ب</a:t>
            </a:r>
            <a:r>
              <a:rPr lang="he-IL" b="1" dirty="0"/>
              <a:t>: </a:t>
            </a:r>
            <a:r>
              <a:rPr lang="ar-SA" b="1" dirty="0"/>
              <a:t>اجمالُ الجولةِ</a:t>
            </a:r>
            <a:r>
              <a:rPr lang="he-IL" b="1" dirty="0"/>
              <a:t>(</a:t>
            </a:r>
            <a:r>
              <a:rPr lang="ar-SA" b="1" dirty="0"/>
              <a:t>صفحة</a:t>
            </a:r>
            <a:r>
              <a:rPr lang="he-IL" b="1" dirty="0"/>
              <a:t> 15)</a:t>
            </a:r>
          </a:p>
        </p:txBody>
      </p:sp>
      <p:pic>
        <p:nvPicPr>
          <p:cNvPr id="6" name="תמונה 5">
            <a:extLst>
              <a:ext uri="{FF2B5EF4-FFF2-40B4-BE49-F238E27FC236}">
                <a16:creationId xmlns:a16="http://schemas.microsoft.com/office/drawing/2014/main" id="{F5C5F341-23D7-FCBF-2525-1DD65820AF03}"/>
              </a:ext>
            </a:extLst>
          </p:cNvPr>
          <p:cNvPicPr>
            <a:picLocks noChangeAspect="1"/>
          </p:cNvPicPr>
          <p:nvPr/>
        </p:nvPicPr>
        <p:blipFill>
          <a:blip r:embed="rId4"/>
          <a:stretch>
            <a:fillRect/>
          </a:stretch>
        </p:blipFill>
        <p:spPr>
          <a:xfrm>
            <a:off x="8217328" y="-19361"/>
            <a:ext cx="926672" cy="634039"/>
          </a:xfrm>
          <a:prstGeom prst="rect">
            <a:avLst/>
          </a:prstGeom>
        </p:spPr>
      </p:pic>
      <p:pic>
        <p:nvPicPr>
          <p:cNvPr id="10" name="תמונה 9" descr="תמונה שמכילה טקסט, צילום מסך, גופן, מספר&#10;&#10;התיאור נוצר באופן אוטומטי">
            <a:extLst>
              <a:ext uri="{FF2B5EF4-FFF2-40B4-BE49-F238E27FC236}">
                <a16:creationId xmlns:a16="http://schemas.microsoft.com/office/drawing/2014/main" id="{0FF39392-3D7C-B0AD-D2FB-F634EE10E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697" y="2518862"/>
            <a:ext cx="7801303" cy="3974012"/>
          </a:xfrm>
          <a:prstGeom prst="rect">
            <a:avLst/>
          </a:prstGeom>
        </p:spPr>
      </p:pic>
    </p:spTree>
    <p:extLst>
      <p:ext uri="{BB962C8B-B14F-4D97-AF65-F5344CB8AC3E}">
        <p14:creationId xmlns:p14="http://schemas.microsoft.com/office/powerpoint/2010/main" val="157699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sz="4000" b="1" dirty="0">
                <a:latin typeface="MF_FrankRuhl-Regular"/>
                <a:cs typeface="+mn-cs"/>
              </a:rPr>
            </a:br>
            <a:r>
              <a:rPr lang="ar-SA" sz="4000" b="1" dirty="0">
                <a:latin typeface="MF_FrankRuhl-Regular"/>
                <a:cs typeface="+mn-cs"/>
              </a:rPr>
              <a:t>قطعة معلومات</a:t>
            </a:r>
            <a:r>
              <a:rPr lang="he-IL" sz="4000" b="1" dirty="0">
                <a:latin typeface="MF_FrankRuhl-Regular"/>
                <a:cs typeface="+mn-cs"/>
              </a:rPr>
              <a:t> </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 16)</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a:extLst>
              <a:ext uri="{FF2B5EF4-FFF2-40B4-BE49-F238E27FC236}">
                <a16:creationId xmlns:a16="http://schemas.microsoft.com/office/drawing/2014/main" id="{C3953B31-B7E1-7E74-A045-96E3367D14F8}"/>
              </a:ext>
            </a:extLst>
          </p:cNvPr>
          <p:cNvPicPr>
            <a:picLocks noChangeAspect="1"/>
          </p:cNvPicPr>
          <p:nvPr/>
        </p:nvPicPr>
        <p:blipFill>
          <a:blip r:embed="rId4"/>
          <a:stretch>
            <a:fillRect/>
          </a:stretch>
        </p:blipFill>
        <p:spPr>
          <a:xfrm>
            <a:off x="8217328" y="-19361"/>
            <a:ext cx="926672" cy="810838"/>
          </a:xfrm>
          <a:prstGeom prst="rect">
            <a:avLst/>
          </a:prstGeom>
        </p:spPr>
      </p:pic>
      <p:pic>
        <p:nvPicPr>
          <p:cNvPr id="4" name="תמונה 3">
            <a:extLst>
              <a:ext uri="{FF2B5EF4-FFF2-40B4-BE49-F238E27FC236}">
                <a16:creationId xmlns:a16="http://schemas.microsoft.com/office/drawing/2014/main" id="{6EA1DDEB-47CA-1DAF-5D06-CC5A07957E5D}"/>
              </a:ext>
            </a:extLst>
          </p:cNvPr>
          <p:cNvPicPr>
            <a:picLocks noChangeAspect="1"/>
          </p:cNvPicPr>
          <p:nvPr/>
        </p:nvPicPr>
        <p:blipFill>
          <a:blip r:embed="rId5"/>
          <a:stretch>
            <a:fillRect/>
          </a:stretch>
        </p:blipFill>
        <p:spPr>
          <a:xfrm>
            <a:off x="1001110" y="1643063"/>
            <a:ext cx="7216218" cy="4592199"/>
          </a:xfrm>
          <a:prstGeom prst="rect">
            <a:avLst/>
          </a:prstGeom>
        </p:spPr>
      </p:pic>
    </p:spTree>
    <p:extLst>
      <p:ext uri="{BB962C8B-B14F-4D97-AF65-F5344CB8AC3E}">
        <p14:creationId xmlns:p14="http://schemas.microsoft.com/office/powerpoint/2010/main" val="243283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sz="4000" b="1" dirty="0">
                <a:latin typeface="MF_FrankRuhl-Regular"/>
                <a:cs typeface="+mn-cs"/>
              </a:rPr>
            </a:br>
            <a:r>
              <a:rPr lang="ar-SA" sz="4000" b="1" dirty="0">
                <a:latin typeface="MF_FrankRuhl-Regular"/>
                <a:cs typeface="+mn-cs"/>
              </a:rPr>
              <a:t>مَهَمَّةٌ: نُجَهِّزُ لوحَةَ مَوادٌّ </a:t>
            </a:r>
            <a:r>
              <a:rPr lang="he-IL" sz="2400" b="1" dirty="0">
                <a:latin typeface="MF_FrankRuhl-Regular"/>
                <a:cs typeface="+mn-cs"/>
              </a:rPr>
              <a:t>(</a:t>
            </a:r>
            <a:r>
              <a:rPr lang="ar-SA" sz="2400" b="1" dirty="0">
                <a:latin typeface="MF_FrankRuhl-Regular"/>
                <a:cs typeface="+mn-cs"/>
              </a:rPr>
              <a:t>الصفحات</a:t>
            </a:r>
            <a:r>
              <a:rPr lang="he-IL" sz="2400" b="1" dirty="0">
                <a:latin typeface="MF_FrankRuhl-Regular"/>
                <a:cs typeface="+mn-cs"/>
              </a:rPr>
              <a:t> 18-17)</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7" name="תמונה 6">
            <a:extLst>
              <a:ext uri="{FF2B5EF4-FFF2-40B4-BE49-F238E27FC236}">
                <a16:creationId xmlns:a16="http://schemas.microsoft.com/office/drawing/2014/main" id="{9F390745-4BED-2819-FBE3-9DAA556D601C}"/>
              </a:ext>
            </a:extLst>
          </p:cNvPr>
          <p:cNvPicPr>
            <a:picLocks noChangeAspect="1"/>
          </p:cNvPicPr>
          <p:nvPr/>
        </p:nvPicPr>
        <p:blipFill>
          <a:blip r:embed="rId5"/>
          <a:stretch>
            <a:fillRect/>
          </a:stretch>
        </p:blipFill>
        <p:spPr>
          <a:xfrm>
            <a:off x="628650" y="1955888"/>
            <a:ext cx="8382000" cy="3938444"/>
          </a:xfrm>
          <a:prstGeom prst="rect">
            <a:avLst/>
          </a:prstGeom>
        </p:spPr>
      </p:pic>
    </p:spTree>
    <p:extLst>
      <p:ext uri="{BB962C8B-B14F-4D97-AF65-F5344CB8AC3E}">
        <p14:creationId xmlns:p14="http://schemas.microsoft.com/office/powerpoint/2010/main" val="969540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ar-SA" b="1" dirty="0">
                <a:latin typeface="MF_FrankRuhl-Regular"/>
                <a:cs typeface="+mn-cs"/>
              </a:rPr>
              <a:t>ماذّا تَعَلَّمْنا؟</a:t>
            </a:r>
            <a:r>
              <a:rPr lang="he-IL" b="1" dirty="0">
                <a:latin typeface="MF_FrankRuhl-Regular"/>
                <a:cs typeface="+mn-cs"/>
              </a:rPr>
              <a:t> </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 18)</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8" name="תמונה 7"/>
          <p:cNvPicPr>
            <a:picLocks noChangeAspect="1"/>
          </p:cNvPicPr>
          <p:nvPr/>
        </p:nvPicPr>
        <p:blipFill>
          <a:blip r:embed="rId4"/>
          <a:stretch>
            <a:fillRect/>
          </a:stretch>
        </p:blipFill>
        <p:spPr>
          <a:xfrm>
            <a:off x="289345" y="4656201"/>
            <a:ext cx="8565309" cy="1430477"/>
          </a:xfrm>
          <a:prstGeom prst="rect">
            <a:avLst/>
          </a:prstGeom>
        </p:spPr>
      </p:pic>
      <p:pic>
        <p:nvPicPr>
          <p:cNvPr id="6" name="תמונה 5">
            <a:extLst>
              <a:ext uri="{FF2B5EF4-FFF2-40B4-BE49-F238E27FC236}">
                <a16:creationId xmlns:a16="http://schemas.microsoft.com/office/drawing/2014/main" id="{FB1A5B10-2207-C627-644A-92AFDF9AEA39}"/>
              </a:ext>
            </a:extLst>
          </p:cNvPr>
          <p:cNvPicPr>
            <a:picLocks noChangeAspect="1"/>
          </p:cNvPicPr>
          <p:nvPr/>
        </p:nvPicPr>
        <p:blipFill>
          <a:blip r:embed="rId5"/>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339BE128-3755-EAA4-FC77-8D18CDB5A659}"/>
              </a:ext>
            </a:extLst>
          </p:cNvPr>
          <p:cNvPicPr>
            <a:picLocks noChangeAspect="1"/>
          </p:cNvPicPr>
          <p:nvPr/>
        </p:nvPicPr>
        <p:blipFill>
          <a:blip r:embed="rId6"/>
          <a:stretch>
            <a:fillRect/>
          </a:stretch>
        </p:blipFill>
        <p:spPr>
          <a:xfrm>
            <a:off x="685800" y="2055815"/>
            <a:ext cx="7829549" cy="2404225"/>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3"/>
          <a:stretch>
            <a:fillRect/>
          </a:stretch>
        </p:blipFill>
        <p:spPr>
          <a:xfrm>
            <a:off x="120650" y="0"/>
            <a:ext cx="1113518" cy="631127"/>
          </a:xfrm>
          <a:prstGeom prst="rect">
            <a:avLst/>
          </a:prstGeom>
        </p:spPr>
      </p:pic>
      <p:sp>
        <p:nvSpPr>
          <p:cNvPr id="4" name="מציין מיקום תוכן 3"/>
          <p:cNvSpPr>
            <a:spLocks noGrp="1"/>
          </p:cNvSpPr>
          <p:nvPr>
            <p:ph idx="1"/>
          </p:nvPr>
        </p:nvSpPr>
        <p:spPr>
          <a:xfrm>
            <a:off x="628649" y="1825625"/>
            <a:ext cx="8413689" cy="4351338"/>
          </a:xfrm>
        </p:spPr>
        <p:txBody>
          <a:bodyPr>
            <a:normAutofit/>
          </a:bodyPr>
          <a:lstStyle/>
          <a:p>
            <a:pPr marL="0" indent="0" algn="r" rtl="1">
              <a:buNone/>
            </a:pPr>
            <a:endParaRPr lang="he-IL" sz="3200" dirty="0">
              <a:latin typeface="MF_FrankRuhl-Regular"/>
            </a:endParaRPr>
          </a:p>
          <a:p>
            <a:pPr marL="0" indent="0" algn="r" rtl="1">
              <a:buNone/>
            </a:pPr>
            <a:endParaRPr lang="he-IL" sz="3200" dirty="0">
              <a:latin typeface="MF_FrankRuhl-Regular"/>
            </a:endParaRPr>
          </a:p>
          <a:p>
            <a:pPr marL="0" indent="0" algn="r" rtl="1">
              <a:buNone/>
            </a:pPr>
            <a:endParaRPr lang="he-IL" sz="3200" dirty="0">
              <a:latin typeface="MF_FrankRuhl-Regular"/>
            </a:endParaRPr>
          </a:p>
          <a:p>
            <a:pPr marL="0" indent="0" algn="r" rtl="1">
              <a:buNone/>
            </a:pPr>
            <a:endParaRPr lang="ar-SA" sz="2400" b="1" dirty="0">
              <a:latin typeface="MF_FrankRuhl-Regular"/>
            </a:endParaRPr>
          </a:p>
          <a:p>
            <a:pPr marL="0" indent="0" algn="r" rtl="1">
              <a:buNone/>
            </a:pPr>
            <a:endParaRPr lang="ar-SA" sz="2400" b="1" dirty="0">
              <a:latin typeface="MF_FrankRuhl-Regular"/>
            </a:endParaRPr>
          </a:p>
          <a:p>
            <a:pPr marL="0" indent="0" algn="r" rtl="1">
              <a:buNone/>
            </a:pPr>
            <a:endParaRPr lang="ar-SA" sz="2400" b="1" dirty="0">
              <a:latin typeface="MF_FrankRuhl-Regular"/>
            </a:endParaRPr>
          </a:p>
          <a:p>
            <a:pPr marL="0" indent="0" algn="r" rtl="1">
              <a:buNone/>
            </a:pPr>
            <a:r>
              <a:rPr lang="ar-SA" sz="2400" b="1" dirty="0">
                <a:latin typeface="MF_FrankRuhl-Regular"/>
              </a:rPr>
              <a:t>تتمة الأُغنية صفحة</a:t>
            </a:r>
            <a:r>
              <a:rPr lang="he-IL" sz="2400" b="1" dirty="0">
                <a:latin typeface="MF_FrankRuhl-Regular"/>
              </a:rPr>
              <a:t> 6</a:t>
            </a:r>
            <a:r>
              <a:rPr lang="he-IL" sz="3200" dirty="0">
                <a:latin typeface="MF_FrankRuhl-Regular"/>
              </a:rPr>
              <a:t> </a:t>
            </a:r>
            <a:endParaRPr lang="he-IL" sz="3200" b="1" dirty="0"/>
          </a:p>
          <a:p>
            <a:pPr marL="0" indent="0" algn="r" rtl="1">
              <a:buNone/>
            </a:pPr>
            <a:r>
              <a:rPr lang="ar-SA" sz="2400" b="1" dirty="0"/>
              <a:t>أسئلة المحادثة صفحة</a:t>
            </a:r>
            <a:r>
              <a:rPr lang="he-IL" sz="2400" b="1" dirty="0"/>
              <a:t> </a:t>
            </a:r>
            <a:r>
              <a:rPr lang="he-IL" sz="3200" b="1" dirty="0"/>
              <a:t>6</a:t>
            </a:r>
          </a:p>
          <a:p>
            <a:pPr marL="0" indent="0" algn="r" rtl="1">
              <a:buNone/>
            </a:pPr>
            <a:endParaRPr lang="he-IL" sz="3200" b="1" dirty="0"/>
          </a:p>
          <a:p>
            <a:pPr marL="0" indent="0" algn="r" rtl="1">
              <a:buNone/>
            </a:pPr>
            <a:endParaRPr lang="he-IL" sz="3200" b="1" dirty="0"/>
          </a:p>
        </p:txBody>
      </p:sp>
      <p:pic>
        <p:nvPicPr>
          <p:cNvPr id="5" name="תמונה 4"/>
          <p:cNvPicPr>
            <a:picLocks noChangeAspect="1"/>
          </p:cNvPicPr>
          <p:nvPr/>
        </p:nvPicPr>
        <p:blipFill>
          <a:blip r:embed="rId4"/>
          <a:stretch>
            <a:fillRect/>
          </a:stretch>
        </p:blipFill>
        <p:spPr>
          <a:xfrm>
            <a:off x="4835493" y="5412057"/>
            <a:ext cx="1111600" cy="1006189"/>
          </a:xfrm>
          <a:prstGeom prst="rect">
            <a:avLst/>
          </a:prstGeom>
          <a:ln w="38100">
            <a:solidFill>
              <a:schemeClr val="accent6">
                <a:lumMod val="50000"/>
              </a:schemeClr>
            </a:solidFill>
          </a:ln>
        </p:spPr>
      </p:pic>
      <p:sp>
        <p:nvSpPr>
          <p:cNvPr id="8" name="כותרת 7"/>
          <p:cNvSpPr>
            <a:spLocks noGrp="1"/>
          </p:cNvSpPr>
          <p:nvPr>
            <p:ph type="title"/>
          </p:nvPr>
        </p:nvSpPr>
        <p:spPr/>
        <p:txBody>
          <a:bodyPr>
            <a:normAutofit/>
          </a:bodyPr>
          <a:lstStyle/>
          <a:p>
            <a:pPr lvl="0" algn="r" rtl="1">
              <a:spcBef>
                <a:spcPts val="1000"/>
              </a:spcBef>
            </a:pPr>
            <a:r>
              <a:rPr lang="ar-SA" sz="3600" b="1" dirty="0">
                <a:solidFill>
                  <a:prstClr val="black"/>
                </a:solidFill>
                <a:latin typeface="Calibri" panose="020F0502020204030204"/>
                <a:ea typeface="+mn-ea"/>
                <a:cs typeface="Arial" panose="020B0604020202020204" pitchFamily="34" charset="0"/>
              </a:rPr>
              <a:t>افتتاحية</a:t>
            </a:r>
            <a:r>
              <a:rPr lang="he-IL" sz="3600" b="1" dirty="0">
                <a:solidFill>
                  <a:prstClr val="black"/>
                </a:solidFill>
                <a:latin typeface="Calibri" panose="020F0502020204030204"/>
                <a:ea typeface="+mn-ea"/>
                <a:cs typeface="Arial" panose="020B0604020202020204" pitchFamily="34" charset="0"/>
              </a:rPr>
              <a:t>: </a:t>
            </a:r>
            <a:r>
              <a:rPr lang="ar-SA" sz="3600" b="1" dirty="0">
                <a:solidFill>
                  <a:prstClr val="black"/>
                </a:solidFill>
                <a:latin typeface="Calibri" panose="020F0502020204030204"/>
                <a:ea typeface="+mn-ea"/>
                <a:cs typeface="Arial" panose="020B0604020202020204" pitchFamily="34" charset="0"/>
              </a:rPr>
              <a:t>ماذا يوجَدُ في الدَّاخِلِ </a:t>
            </a:r>
            <a:r>
              <a:rPr lang="he-IL" sz="2400" b="1" dirty="0">
                <a:solidFill>
                  <a:prstClr val="black"/>
                </a:solidFill>
                <a:latin typeface="Calibri" panose="020F0502020204030204"/>
                <a:ea typeface="+mn-ea"/>
                <a:cs typeface="Arial" panose="020B0604020202020204" pitchFamily="34" charset="0"/>
              </a:rPr>
              <a:t>(</a:t>
            </a:r>
            <a:r>
              <a:rPr lang="ar-SA" sz="2400" b="1" dirty="0">
                <a:solidFill>
                  <a:prstClr val="black"/>
                </a:solidFill>
                <a:latin typeface="Calibri" panose="020F0502020204030204"/>
                <a:ea typeface="+mn-ea"/>
                <a:cs typeface="Arial" panose="020B0604020202020204" pitchFamily="34" charset="0"/>
              </a:rPr>
              <a:t>صفحة</a:t>
            </a:r>
            <a:r>
              <a:rPr lang="he-IL" sz="2400" b="1" dirty="0">
                <a:solidFill>
                  <a:prstClr val="black"/>
                </a:solidFill>
                <a:latin typeface="Calibri" panose="020F0502020204030204"/>
                <a:ea typeface="+mn-ea"/>
                <a:cs typeface="Arial" panose="020B0604020202020204" pitchFamily="34" charset="0"/>
              </a:rPr>
              <a:t> 6)</a:t>
            </a:r>
          </a:p>
        </p:txBody>
      </p:sp>
      <p:pic>
        <p:nvPicPr>
          <p:cNvPr id="10" name="תמונה 9"/>
          <p:cNvPicPr>
            <a:picLocks noChangeAspect="1"/>
          </p:cNvPicPr>
          <p:nvPr/>
        </p:nvPicPr>
        <p:blipFill>
          <a:blip r:embed="rId5"/>
          <a:stretch>
            <a:fillRect/>
          </a:stretch>
        </p:blipFill>
        <p:spPr>
          <a:xfrm>
            <a:off x="333080" y="2155595"/>
            <a:ext cx="3595282" cy="4021368"/>
          </a:xfrm>
          <a:prstGeom prst="rect">
            <a:avLst/>
          </a:prstGeom>
        </p:spPr>
      </p:pic>
      <p:pic>
        <p:nvPicPr>
          <p:cNvPr id="2" name="תמונה 1">
            <a:extLst>
              <a:ext uri="{FF2B5EF4-FFF2-40B4-BE49-F238E27FC236}">
                <a16:creationId xmlns:a16="http://schemas.microsoft.com/office/drawing/2014/main" id="{E9B9A617-6313-F723-6AE3-610B007A961C}"/>
              </a:ext>
            </a:extLst>
          </p:cNvPr>
          <p:cNvPicPr>
            <a:picLocks noChangeAspect="1"/>
          </p:cNvPicPr>
          <p:nvPr/>
        </p:nvPicPr>
        <p:blipFill>
          <a:blip r:embed="rId6"/>
          <a:stretch>
            <a:fillRect/>
          </a:stretch>
        </p:blipFill>
        <p:spPr>
          <a:xfrm>
            <a:off x="8030481" y="0"/>
            <a:ext cx="1113518" cy="740979"/>
          </a:xfrm>
          <a:prstGeom prst="rect">
            <a:avLst/>
          </a:prstGeom>
        </p:spPr>
      </p:pic>
      <p:pic>
        <p:nvPicPr>
          <p:cNvPr id="3" name="תמונה 2">
            <a:extLst>
              <a:ext uri="{FF2B5EF4-FFF2-40B4-BE49-F238E27FC236}">
                <a16:creationId xmlns:a16="http://schemas.microsoft.com/office/drawing/2014/main" id="{347CC6D0-00CB-E42C-179D-B16E0534944E}"/>
              </a:ext>
            </a:extLst>
          </p:cNvPr>
          <p:cNvPicPr>
            <a:picLocks noChangeAspect="1"/>
          </p:cNvPicPr>
          <p:nvPr/>
        </p:nvPicPr>
        <p:blipFill>
          <a:blip r:embed="rId7"/>
          <a:stretch>
            <a:fillRect/>
          </a:stretch>
        </p:blipFill>
        <p:spPr>
          <a:xfrm>
            <a:off x="4390698" y="1825625"/>
            <a:ext cx="4524702" cy="2861534"/>
          </a:xfrm>
          <a:prstGeom prst="rect">
            <a:avLst/>
          </a:prstGeom>
        </p:spPr>
      </p:pic>
    </p:spTree>
    <p:extLst>
      <p:ext uri="{BB962C8B-B14F-4D97-AF65-F5344CB8AC3E}">
        <p14:creationId xmlns:p14="http://schemas.microsoft.com/office/powerpoint/2010/main" val="83230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b="1" dirty="0">
                <a:cs typeface="+mn-cs"/>
              </a:rPr>
              <a:t>  </a:t>
            </a:r>
            <a:r>
              <a:rPr lang="ar-SA" b="1" dirty="0">
                <a:cs typeface="+mn-cs"/>
              </a:rPr>
              <a:t>الفصلُ الأَوَّلُ: اَلْمَوادُّ وَصِفاتُها</a:t>
            </a:r>
            <a:br>
              <a:rPr lang="he-IL" b="1" dirty="0">
                <a:cs typeface="+mn-cs"/>
              </a:rPr>
            </a:br>
            <a:r>
              <a:rPr lang="he-IL" b="1" dirty="0">
                <a:cs typeface="+mn-cs"/>
              </a:rPr>
              <a:t> </a:t>
            </a:r>
            <a:endParaRPr lang="en-US" sz="2800" b="1" dirty="0">
              <a:cs typeface="+mn-cs"/>
            </a:endParaRPr>
          </a:p>
        </p:txBody>
      </p:sp>
      <p:pic>
        <p:nvPicPr>
          <p:cNvPr id="8" name="תמונה 7"/>
          <p:cNvPicPr>
            <a:picLocks noChangeAspect="1"/>
          </p:cNvPicPr>
          <p:nvPr/>
        </p:nvPicPr>
        <p:blipFill>
          <a:blip r:embed="rId3"/>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pic>
        <p:nvPicPr>
          <p:cNvPr id="12" name="תמונה 11"/>
          <p:cNvPicPr>
            <a:picLocks noChangeAspect="1"/>
          </p:cNvPicPr>
          <p:nvPr/>
        </p:nvPicPr>
        <p:blipFill>
          <a:blip r:embed="rId4"/>
          <a:stretch>
            <a:fillRect/>
          </a:stretch>
        </p:blipFill>
        <p:spPr>
          <a:xfrm>
            <a:off x="7923986" y="5712464"/>
            <a:ext cx="1182727" cy="1079086"/>
          </a:xfrm>
          <a:prstGeom prst="rect">
            <a:avLst/>
          </a:prstGeom>
        </p:spPr>
      </p:pic>
      <p:sp>
        <p:nvSpPr>
          <p:cNvPr id="13" name="TextBox 12"/>
          <p:cNvSpPr txBox="1"/>
          <p:nvPr/>
        </p:nvSpPr>
        <p:spPr>
          <a:xfrm>
            <a:off x="6165908" y="6422218"/>
            <a:ext cx="1593909" cy="369332"/>
          </a:xfrm>
          <a:prstGeom prst="rect">
            <a:avLst/>
          </a:prstGeom>
          <a:noFill/>
        </p:spPr>
        <p:txBody>
          <a:bodyPr wrap="square" rtlCol="0">
            <a:spAutoFit/>
          </a:bodyPr>
          <a:lstStyle/>
          <a:p>
            <a:pPr algn="r"/>
            <a:r>
              <a:rPr lang="ar-SA" b="1" dirty="0"/>
              <a:t>صفحة</a:t>
            </a:r>
            <a:r>
              <a:rPr lang="he-IL" b="1" dirty="0"/>
              <a:t> 7</a:t>
            </a:r>
            <a:endParaRPr lang="en-US" b="1" dirty="0"/>
          </a:p>
        </p:txBody>
      </p:sp>
      <p:pic>
        <p:nvPicPr>
          <p:cNvPr id="3" name="תמונה 2">
            <a:extLst>
              <a:ext uri="{FF2B5EF4-FFF2-40B4-BE49-F238E27FC236}">
                <a16:creationId xmlns:a16="http://schemas.microsoft.com/office/drawing/2014/main" id="{75B3DE45-8A93-AD74-B05F-CAA9C4162385}"/>
              </a:ext>
            </a:extLst>
          </p:cNvPr>
          <p:cNvPicPr>
            <a:picLocks noChangeAspect="1"/>
          </p:cNvPicPr>
          <p:nvPr/>
        </p:nvPicPr>
        <p:blipFill>
          <a:blip r:embed="rId5"/>
          <a:stretch>
            <a:fillRect/>
          </a:stretch>
        </p:blipFill>
        <p:spPr>
          <a:xfrm>
            <a:off x="8163197" y="-34366"/>
            <a:ext cx="971706" cy="790972"/>
          </a:xfrm>
          <a:prstGeom prst="rect">
            <a:avLst/>
          </a:prstGeom>
        </p:spPr>
      </p:pic>
      <p:pic>
        <p:nvPicPr>
          <p:cNvPr id="4" name="תמונה 3">
            <a:extLst>
              <a:ext uri="{FF2B5EF4-FFF2-40B4-BE49-F238E27FC236}">
                <a16:creationId xmlns:a16="http://schemas.microsoft.com/office/drawing/2014/main" id="{B6F6B42F-AC33-7D3C-A684-537F1D020353}"/>
              </a:ext>
            </a:extLst>
          </p:cNvPr>
          <p:cNvPicPr>
            <a:picLocks noChangeAspect="1"/>
          </p:cNvPicPr>
          <p:nvPr/>
        </p:nvPicPr>
        <p:blipFill>
          <a:blip r:embed="rId6"/>
          <a:stretch>
            <a:fillRect/>
          </a:stretch>
        </p:blipFill>
        <p:spPr>
          <a:xfrm>
            <a:off x="926877" y="1526047"/>
            <a:ext cx="6591300" cy="4867146"/>
          </a:xfrm>
          <a:prstGeom prst="rect">
            <a:avLst/>
          </a:prstGeom>
        </p:spPr>
      </p:pic>
      <p:pic>
        <p:nvPicPr>
          <p:cNvPr id="7" name="תמונה 6">
            <a:extLst>
              <a:ext uri="{FF2B5EF4-FFF2-40B4-BE49-F238E27FC236}">
                <a16:creationId xmlns:a16="http://schemas.microsoft.com/office/drawing/2014/main" id="{A375B090-A244-3E0D-C8B6-6E87F35FFBD3}"/>
              </a:ext>
            </a:extLst>
          </p:cNvPr>
          <p:cNvPicPr>
            <a:picLocks noChangeAspect="1"/>
          </p:cNvPicPr>
          <p:nvPr/>
        </p:nvPicPr>
        <p:blipFill>
          <a:blip r:embed="rId7"/>
          <a:stretch>
            <a:fillRect/>
          </a:stretch>
        </p:blipFill>
        <p:spPr>
          <a:xfrm>
            <a:off x="3197409" y="1966312"/>
            <a:ext cx="1109568" cy="430048"/>
          </a:xfrm>
          <a:prstGeom prst="rect">
            <a:avLst/>
          </a:prstGeom>
        </p:spPr>
      </p:pic>
    </p:spTree>
    <p:extLst>
      <p:ext uri="{BB962C8B-B14F-4D97-AF65-F5344CB8AC3E}">
        <p14:creationId xmlns:p14="http://schemas.microsoft.com/office/powerpoint/2010/main" val="333255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7"/>
            <a:ext cx="1109568" cy="634039"/>
          </a:xfrm>
          <a:prstGeom prst="rect">
            <a:avLst/>
          </a:prstGeom>
        </p:spPr>
      </p:pic>
      <p:pic>
        <p:nvPicPr>
          <p:cNvPr id="6" name="תמונה 5"/>
          <p:cNvPicPr>
            <a:picLocks noChangeAspect="1"/>
          </p:cNvPicPr>
          <p:nvPr/>
        </p:nvPicPr>
        <p:blipFill>
          <a:blip r:embed="rId4"/>
          <a:stretch>
            <a:fillRect/>
          </a:stretch>
        </p:blipFill>
        <p:spPr>
          <a:xfrm>
            <a:off x="8172282" y="5876292"/>
            <a:ext cx="839935" cy="761046"/>
          </a:xfrm>
          <a:prstGeom prst="rect">
            <a:avLst/>
          </a:prstGeom>
          <a:ln w="38100">
            <a:solidFill>
              <a:srgbClr val="B31114"/>
            </a:solidFill>
          </a:ln>
        </p:spPr>
      </p:pic>
      <p:sp>
        <p:nvSpPr>
          <p:cNvPr id="2" name="מציין מיקום תוכן 1"/>
          <p:cNvSpPr>
            <a:spLocks noGrp="1"/>
          </p:cNvSpPr>
          <p:nvPr>
            <p:ph idx="1"/>
          </p:nvPr>
        </p:nvSpPr>
        <p:spPr/>
        <p:txBody>
          <a:bodyPr/>
          <a:lstStyle/>
          <a:p>
            <a:pPr marL="0" indent="0" algn="r">
              <a:buNone/>
            </a:pPr>
            <a:r>
              <a:rPr lang="ar-SA" b="1" dirty="0">
                <a:solidFill>
                  <a:srgbClr val="437BBE"/>
                </a:solidFill>
                <a:latin typeface="MF_FrankRuhl-Regular"/>
              </a:rPr>
              <a:t>مَهَمَّةٌ: </a:t>
            </a:r>
            <a:r>
              <a:rPr lang="ar-SA" b="1" dirty="0">
                <a:latin typeface="MF_FrankRuhl-Regular"/>
              </a:rPr>
              <a:t>أَينَ تَخْتَبِئُ ٱلْمَوادُّ في ٱلصَّفِّ؟ </a:t>
            </a:r>
            <a:r>
              <a:rPr lang="he-IL" sz="2400" b="1" dirty="0">
                <a:solidFill>
                  <a:srgbClr val="000000"/>
                </a:solidFill>
                <a:latin typeface="MF_FrankRuhl-Regular"/>
              </a:rPr>
              <a:t>(</a:t>
            </a:r>
            <a:r>
              <a:rPr lang="ar-SA" sz="2400" b="1" dirty="0">
                <a:solidFill>
                  <a:srgbClr val="000000"/>
                </a:solidFill>
                <a:latin typeface="MF_FrankRuhl-Regular"/>
              </a:rPr>
              <a:t>صفحة</a:t>
            </a:r>
            <a:r>
              <a:rPr lang="he-IL" sz="2400" b="1" dirty="0">
                <a:solidFill>
                  <a:srgbClr val="000000"/>
                </a:solidFill>
                <a:latin typeface="MF_FrankRuhl-Regular"/>
              </a:rPr>
              <a:t> 9)</a:t>
            </a:r>
            <a:endParaRPr lang="en-US" sz="2400" b="1" dirty="0"/>
          </a:p>
        </p:txBody>
      </p:sp>
      <p:sp>
        <p:nvSpPr>
          <p:cNvPr id="3" name="מלבן 2"/>
          <p:cNvSpPr/>
          <p:nvPr/>
        </p:nvSpPr>
        <p:spPr>
          <a:xfrm>
            <a:off x="2981659" y="2286000"/>
            <a:ext cx="5470191" cy="369332"/>
          </a:xfrm>
          <a:prstGeom prst="rect">
            <a:avLst/>
          </a:prstGeom>
        </p:spPr>
        <p:txBody>
          <a:bodyPr wrap="square">
            <a:spAutoFit/>
          </a:bodyPr>
          <a:lstStyle/>
          <a:p>
            <a:pPr algn="r"/>
            <a:r>
              <a:rPr lang="ar-SA" b="1" dirty="0"/>
              <a:t>اِكتشفوا أَينَ تَخْتَبِئُ ٱلْمَوادُّ في ٱلصَّفِّ: </a:t>
            </a:r>
            <a:endParaRPr lang="en-US" b="1" dirty="0"/>
          </a:p>
        </p:txBody>
      </p:sp>
      <p:sp>
        <p:nvSpPr>
          <p:cNvPr id="12" name="TextBox 11"/>
          <p:cNvSpPr txBox="1"/>
          <p:nvPr/>
        </p:nvSpPr>
        <p:spPr>
          <a:xfrm>
            <a:off x="6657825" y="6307977"/>
            <a:ext cx="1485900" cy="369332"/>
          </a:xfrm>
          <a:prstGeom prst="rect">
            <a:avLst/>
          </a:prstGeom>
          <a:noFill/>
        </p:spPr>
        <p:txBody>
          <a:bodyPr wrap="square" rtlCol="0">
            <a:spAutoFit/>
          </a:bodyPr>
          <a:lstStyle/>
          <a:p>
            <a:pPr algn="r"/>
            <a:r>
              <a:rPr lang="ar-SA" b="1" dirty="0"/>
              <a:t>صفحة</a:t>
            </a:r>
            <a:r>
              <a:rPr lang="he-IL" b="1" dirty="0"/>
              <a:t> 10</a:t>
            </a:r>
            <a:endParaRPr lang="en-US" b="1" dirty="0"/>
          </a:p>
        </p:txBody>
      </p:sp>
      <p:sp>
        <p:nvSpPr>
          <p:cNvPr id="4" name="TextBox 3"/>
          <p:cNvSpPr txBox="1"/>
          <p:nvPr/>
        </p:nvSpPr>
        <p:spPr>
          <a:xfrm>
            <a:off x="1954635" y="684299"/>
            <a:ext cx="5916040" cy="646331"/>
          </a:xfrm>
          <a:prstGeom prst="rect">
            <a:avLst/>
          </a:prstGeom>
          <a:noFill/>
        </p:spPr>
        <p:txBody>
          <a:bodyPr wrap="square" rtlCol="0">
            <a:spAutoFit/>
          </a:bodyPr>
          <a:lstStyle/>
          <a:p>
            <a:pPr lvl="0" algn="r" rtl="1"/>
            <a:r>
              <a:rPr lang="ar-SA" sz="3600" b="1" dirty="0">
                <a:solidFill>
                  <a:prstClr val="black"/>
                </a:solidFill>
                <a:latin typeface="MF_FrankRuhl-Regular"/>
              </a:rPr>
              <a:t>اَلْموادُّ في البيئةِ</a:t>
            </a:r>
            <a:r>
              <a:rPr lang="he-IL" sz="3600" b="1" dirty="0">
                <a:solidFill>
                  <a:prstClr val="black"/>
                </a:solidFill>
                <a:latin typeface="MF_FrankRuhl-Regular"/>
              </a:rPr>
              <a:t>   </a:t>
            </a:r>
            <a:r>
              <a:rPr lang="he-IL" sz="2400" b="1" dirty="0">
                <a:solidFill>
                  <a:prstClr val="black"/>
                </a:solidFill>
                <a:latin typeface="MF_FrankRuhl-Regular"/>
              </a:rPr>
              <a:t>(</a:t>
            </a:r>
            <a:r>
              <a:rPr lang="ar-SA" sz="2400" b="1" dirty="0">
                <a:solidFill>
                  <a:prstClr val="black"/>
                </a:solidFill>
                <a:latin typeface="MF_FrankRuhl-Regular"/>
              </a:rPr>
              <a:t>الصفحات</a:t>
            </a:r>
            <a:r>
              <a:rPr lang="he-IL" sz="2400" b="1" dirty="0">
                <a:solidFill>
                  <a:prstClr val="black"/>
                </a:solidFill>
                <a:latin typeface="MF_FrankRuhl-Regular"/>
              </a:rPr>
              <a:t> 18-9</a:t>
            </a:r>
            <a:r>
              <a:rPr lang="he-IL" sz="2400" b="1" dirty="0">
                <a:solidFill>
                  <a:srgbClr val="000000"/>
                </a:solidFill>
                <a:latin typeface="MF_FrankRuhl-Regular"/>
              </a:rPr>
              <a:t>)</a:t>
            </a:r>
            <a:endParaRPr lang="en-US" sz="4400" b="1" dirty="0">
              <a:solidFill>
                <a:prstClr val="black"/>
              </a:solidFill>
            </a:endParaRPr>
          </a:p>
        </p:txBody>
      </p:sp>
      <p:pic>
        <p:nvPicPr>
          <p:cNvPr id="5" name="תמונה 4">
            <a:extLst>
              <a:ext uri="{FF2B5EF4-FFF2-40B4-BE49-F238E27FC236}">
                <a16:creationId xmlns:a16="http://schemas.microsoft.com/office/drawing/2014/main" id="{A6D698AB-81D5-39C5-6EB5-E85C5CDED47E}"/>
              </a:ext>
            </a:extLst>
          </p:cNvPr>
          <p:cNvPicPr>
            <a:picLocks noChangeAspect="1"/>
          </p:cNvPicPr>
          <p:nvPr/>
        </p:nvPicPr>
        <p:blipFill>
          <a:blip r:embed="rId5"/>
          <a:stretch>
            <a:fillRect/>
          </a:stretch>
        </p:blipFill>
        <p:spPr>
          <a:xfrm>
            <a:off x="8143724" y="-7937"/>
            <a:ext cx="1000275" cy="815089"/>
          </a:xfrm>
          <a:prstGeom prst="rect">
            <a:avLst/>
          </a:prstGeom>
        </p:spPr>
      </p:pic>
      <p:pic>
        <p:nvPicPr>
          <p:cNvPr id="7" name="תמונה 6">
            <a:extLst>
              <a:ext uri="{FF2B5EF4-FFF2-40B4-BE49-F238E27FC236}">
                <a16:creationId xmlns:a16="http://schemas.microsoft.com/office/drawing/2014/main" id="{63572676-10A5-1502-CA2A-F4F4F6D60ED9}"/>
              </a:ext>
            </a:extLst>
          </p:cNvPr>
          <p:cNvPicPr>
            <a:picLocks noChangeAspect="1"/>
          </p:cNvPicPr>
          <p:nvPr/>
        </p:nvPicPr>
        <p:blipFill>
          <a:blip r:embed="rId6"/>
          <a:stretch>
            <a:fillRect/>
          </a:stretch>
        </p:blipFill>
        <p:spPr>
          <a:xfrm>
            <a:off x="1521373" y="2786346"/>
            <a:ext cx="6542690" cy="3089946"/>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2000" b="1" dirty="0">
                <a:latin typeface="MF_FrankRuhl-Regular"/>
                <a:cs typeface="+mn-cs"/>
              </a:rPr>
              <a:t>                                                                                                   (</a:t>
            </a:r>
            <a:r>
              <a:rPr lang="ar-SA" sz="2000" b="1" dirty="0">
                <a:latin typeface="MF_FrankRuhl-Regular"/>
                <a:cs typeface="+mn-cs"/>
              </a:rPr>
              <a:t>صفحة</a:t>
            </a:r>
            <a:r>
              <a:rPr lang="he-IL" sz="2000" b="1" dirty="0">
                <a:latin typeface="MF_FrankRuhl-Regular"/>
                <a:cs typeface="+mn-cs"/>
              </a:rPr>
              <a:t> 11) </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8" name="תמונה 7">
            <a:extLst>
              <a:ext uri="{FF2B5EF4-FFF2-40B4-BE49-F238E27FC236}">
                <a16:creationId xmlns:a16="http://schemas.microsoft.com/office/drawing/2014/main" id="{5325AB5A-2545-7D7E-A5E0-A5FBF62FAE8E}"/>
              </a:ext>
            </a:extLst>
          </p:cNvPr>
          <p:cNvPicPr>
            <a:picLocks noChangeAspect="1"/>
          </p:cNvPicPr>
          <p:nvPr/>
        </p:nvPicPr>
        <p:blipFill>
          <a:blip r:embed="rId4"/>
          <a:stretch>
            <a:fillRect/>
          </a:stretch>
        </p:blipFill>
        <p:spPr>
          <a:xfrm>
            <a:off x="8231307" y="0"/>
            <a:ext cx="920576" cy="810838"/>
          </a:xfrm>
          <a:prstGeom prst="rect">
            <a:avLst/>
          </a:prstGeom>
        </p:spPr>
      </p:pic>
      <p:pic>
        <p:nvPicPr>
          <p:cNvPr id="4" name="תמונה 3">
            <a:extLst>
              <a:ext uri="{FF2B5EF4-FFF2-40B4-BE49-F238E27FC236}">
                <a16:creationId xmlns:a16="http://schemas.microsoft.com/office/drawing/2014/main" id="{1756FCEA-7F37-43E7-A1F1-3F2EE93A5054}"/>
              </a:ext>
            </a:extLst>
          </p:cNvPr>
          <p:cNvPicPr>
            <a:picLocks noChangeAspect="1"/>
          </p:cNvPicPr>
          <p:nvPr/>
        </p:nvPicPr>
        <p:blipFill>
          <a:blip r:embed="rId5"/>
          <a:stretch>
            <a:fillRect/>
          </a:stretch>
        </p:blipFill>
        <p:spPr>
          <a:xfrm>
            <a:off x="837678" y="1623848"/>
            <a:ext cx="7468644" cy="5178973"/>
          </a:xfrm>
          <a:prstGeom prst="rect">
            <a:avLst/>
          </a:prstGeom>
        </p:spPr>
      </p:pic>
      <p:pic>
        <p:nvPicPr>
          <p:cNvPr id="9" name="תמונה 8">
            <a:extLst>
              <a:ext uri="{FF2B5EF4-FFF2-40B4-BE49-F238E27FC236}">
                <a16:creationId xmlns:a16="http://schemas.microsoft.com/office/drawing/2014/main" id="{07594924-2B91-AC98-0BBD-C0441A8D0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8237" y="450393"/>
            <a:ext cx="5677692" cy="981212"/>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ABBA87D-8EEA-0585-D28C-2675D5E66B45}"/>
              </a:ext>
            </a:extLst>
          </p:cNvPr>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DB79B958-BEFE-E568-457B-2431F0A93821}"/>
              </a:ext>
            </a:extLst>
          </p:cNvPr>
          <p:cNvPicPr>
            <a:picLocks noChangeAspect="1"/>
          </p:cNvPicPr>
          <p:nvPr/>
        </p:nvPicPr>
        <p:blipFill>
          <a:blip r:embed="rId4"/>
          <a:stretch>
            <a:fillRect/>
          </a:stretch>
        </p:blipFill>
        <p:spPr>
          <a:xfrm>
            <a:off x="8223424" y="50545"/>
            <a:ext cx="920576" cy="810838"/>
          </a:xfrm>
          <a:prstGeom prst="rect">
            <a:avLst/>
          </a:prstGeom>
        </p:spPr>
      </p:pic>
      <p:pic>
        <p:nvPicPr>
          <p:cNvPr id="2" name="תמונה 1">
            <a:extLst>
              <a:ext uri="{FF2B5EF4-FFF2-40B4-BE49-F238E27FC236}">
                <a16:creationId xmlns:a16="http://schemas.microsoft.com/office/drawing/2014/main" id="{5AE1B10D-6D4B-1336-392A-01F0E768136A}"/>
              </a:ext>
            </a:extLst>
          </p:cNvPr>
          <p:cNvPicPr>
            <a:picLocks noChangeAspect="1"/>
          </p:cNvPicPr>
          <p:nvPr/>
        </p:nvPicPr>
        <p:blipFill>
          <a:blip r:embed="rId5"/>
          <a:stretch>
            <a:fillRect/>
          </a:stretch>
        </p:blipFill>
        <p:spPr>
          <a:xfrm>
            <a:off x="3878317" y="50545"/>
            <a:ext cx="2159876" cy="1045158"/>
          </a:xfrm>
          <a:prstGeom prst="rect">
            <a:avLst/>
          </a:prstGeom>
        </p:spPr>
      </p:pic>
      <p:pic>
        <p:nvPicPr>
          <p:cNvPr id="5" name="תמונה 4">
            <a:extLst>
              <a:ext uri="{FF2B5EF4-FFF2-40B4-BE49-F238E27FC236}">
                <a16:creationId xmlns:a16="http://schemas.microsoft.com/office/drawing/2014/main" id="{C55EEA41-7885-90B3-7570-92B0BF18FF7C}"/>
              </a:ext>
            </a:extLst>
          </p:cNvPr>
          <p:cNvPicPr>
            <a:picLocks noChangeAspect="1"/>
          </p:cNvPicPr>
          <p:nvPr/>
        </p:nvPicPr>
        <p:blipFill>
          <a:blip r:embed="rId6"/>
          <a:stretch>
            <a:fillRect/>
          </a:stretch>
        </p:blipFill>
        <p:spPr>
          <a:xfrm>
            <a:off x="417786" y="1376699"/>
            <a:ext cx="8458200" cy="4104602"/>
          </a:xfrm>
          <a:prstGeom prst="rect">
            <a:avLst/>
          </a:prstGeom>
        </p:spPr>
      </p:pic>
    </p:spTree>
    <p:extLst>
      <p:ext uri="{BB962C8B-B14F-4D97-AF65-F5344CB8AC3E}">
        <p14:creationId xmlns:p14="http://schemas.microsoft.com/office/powerpoint/2010/main" val="351670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2" name="תמונה 1">
            <a:extLst>
              <a:ext uri="{FF2B5EF4-FFF2-40B4-BE49-F238E27FC236}">
                <a16:creationId xmlns:a16="http://schemas.microsoft.com/office/drawing/2014/main" id="{7D8AF074-728C-67C2-E5FD-1E1BED74C463}"/>
              </a:ext>
            </a:extLst>
          </p:cNvPr>
          <p:cNvPicPr>
            <a:picLocks noChangeAspect="1"/>
          </p:cNvPicPr>
          <p:nvPr/>
        </p:nvPicPr>
        <p:blipFill>
          <a:blip r:embed="rId4"/>
          <a:stretch>
            <a:fillRect/>
          </a:stretch>
        </p:blipFill>
        <p:spPr>
          <a:xfrm>
            <a:off x="8149558" y="67547"/>
            <a:ext cx="920576" cy="810838"/>
          </a:xfrm>
          <a:prstGeom prst="rect">
            <a:avLst/>
          </a:prstGeom>
        </p:spPr>
      </p:pic>
      <p:pic>
        <p:nvPicPr>
          <p:cNvPr id="4" name="תמונה 3">
            <a:extLst>
              <a:ext uri="{FF2B5EF4-FFF2-40B4-BE49-F238E27FC236}">
                <a16:creationId xmlns:a16="http://schemas.microsoft.com/office/drawing/2014/main" id="{CD0B931D-5DE9-B2AE-8F7F-072BEB4C0229}"/>
              </a:ext>
            </a:extLst>
          </p:cNvPr>
          <p:cNvPicPr>
            <a:picLocks noChangeAspect="1"/>
          </p:cNvPicPr>
          <p:nvPr/>
        </p:nvPicPr>
        <p:blipFill>
          <a:blip r:embed="rId5"/>
          <a:stretch>
            <a:fillRect/>
          </a:stretch>
        </p:blipFill>
        <p:spPr>
          <a:xfrm>
            <a:off x="1743075" y="1088313"/>
            <a:ext cx="5657850" cy="5343525"/>
          </a:xfrm>
          <a:prstGeom prst="rect">
            <a:avLst/>
          </a:prstGeom>
        </p:spPr>
      </p:pic>
    </p:spTree>
    <p:extLst>
      <p:ext uri="{BB962C8B-B14F-4D97-AF65-F5344CB8AC3E}">
        <p14:creationId xmlns:p14="http://schemas.microsoft.com/office/powerpoint/2010/main" val="412026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183434" y="5848350"/>
            <a:ext cx="7960566" cy="328613"/>
          </a:xfrm>
        </p:spPr>
        <p:txBody>
          <a:bodyPr>
            <a:normAutofit fontScale="25000" lnSpcReduction="20000"/>
          </a:bodyPr>
          <a:lstStyle/>
          <a:p>
            <a:pPr marL="0" indent="0" algn="r">
              <a:buNone/>
            </a:pPr>
            <a:r>
              <a:rPr lang="he-IL" b="1" dirty="0"/>
              <a:t> </a:t>
            </a:r>
            <a:r>
              <a:rPr lang="ar-SA" sz="7400" b="1" dirty="0">
                <a:latin typeface="MF_FrankRuhl-Bold"/>
              </a:rPr>
              <a:t>تتمة السؤال</a:t>
            </a:r>
            <a:r>
              <a:rPr lang="he-IL" sz="7400" b="1" dirty="0">
                <a:latin typeface="MF_FrankRuhl-Bold"/>
              </a:rPr>
              <a:t>1 </a:t>
            </a:r>
            <a:r>
              <a:rPr lang="ar-SA" sz="7400" b="1" dirty="0">
                <a:latin typeface="MF_FrankRuhl-Bold"/>
              </a:rPr>
              <a:t>صفحة</a:t>
            </a:r>
            <a:r>
              <a:rPr lang="he-IL" sz="7400" b="1" dirty="0">
                <a:latin typeface="MF_FrankRuhl-Bold"/>
              </a:rPr>
              <a:t> 12</a:t>
            </a:r>
            <a:endParaRPr lang="he-IL" sz="7400" dirty="0">
              <a:latin typeface="MF_FrankRuhl-Regular"/>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8" name="כותרת 7"/>
          <p:cNvSpPr>
            <a:spLocks noGrp="1"/>
          </p:cNvSpPr>
          <p:nvPr>
            <p:ph type="title"/>
          </p:nvPr>
        </p:nvSpPr>
        <p:spPr>
          <a:xfrm>
            <a:off x="47625" y="614678"/>
            <a:ext cx="8843942" cy="1325563"/>
          </a:xfrm>
        </p:spPr>
        <p:txBody>
          <a:bodyPr/>
          <a:lstStyle/>
          <a:p>
            <a:pPr algn="r"/>
            <a:r>
              <a:rPr lang="ar-SA" b="1" dirty="0">
                <a:cs typeface="+mn-cs"/>
              </a:rPr>
              <a:t>مَهَمَّةٌ: </a:t>
            </a:r>
            <a:r>
              <a:rPr lang="he-IL" b="1" dirty="0">
                <a:cs typeface="+mn-cs"/>
              </a:rPr>
              <a:t>: </a:t>
            </a:r>
            <a:r>
              <a:rPr lang="ar-SA" b="1" dirty="0">
                <a:cs typeface="+mn-cs"/>
              </a:rPr>
              <a:t>ما ٱلْمَصنوعُ مِن مَوَادّ؟ </a:t>
            </a:r>
            <a:r>
              <a:rPr lang="he-IL" sz="2400" b="1" dirty="0">
                <a:cs typeface="+mn-cs"/>
              </a:rPr>
              <a:t>(</a:t>
            </a:r>
            <a:r>
              <a:rPr lang="ar-SA" sz="2400" b="1" dirty="0">
                <a:cs typeface="+mn-cs"/>
              </a:rPr>
              <a:t>الصفحات</a:t>
            </a:r>
            <a:r>
              <a:rPr lang="he-IL" sz="2400" b="1" dirty="0">
                <a:cs typeface="+mn-cs"/>
              </a:rPr>
              <a:t> 13-12)</a:t>
            </a:r>
            <a:endParaRPr lang="en-US" sz="2400" b="1" dirty="0">
              <a:cs typeface="+mn-cs"/>
            </a:endParaRPr>
          </a:p>
        </p:txBody>
      </p:sp>
      <p:pic>
        <p:nvPicPr>
          <p:cNvPr id="2" name="תמונה 1">
            <a:extLst>
              <a:ext uri="{FF2B5EF4-FFF2-40B4-BE49-F238E27FC236}">
                <a16:creationId xmlns:a16="http://schemas.microsoft.com/office/drawing/2014/main" id="{7921321F-A028-9C65-4A4D-1D8FE7FE15F5}"/>
              </a:ext>
            </a:extLst>
          </p:cNvPr>
          <p:cNvPicPr>
            <a:picLocks noChangeAspect="1"/>
          </p:cNvPicPr>
          <p:nvPr/>
        </p:nvPicPr>
        <p:blipFill>
          <a:blip r:embed="rId4"/>
          <a:stretch>
            <a:fillRect/>
          </a:stretch>
        </p:blipFill>
        <p:spPr>
          <a:xfrm>
            <a:off x="8183682" y="57599"/>
            <a:ext cx="920576" cy="810838"/>
          </a:xfrm>
          <a:prstGeom prst="rect">
            <a:avLst/>
          </a:prstGeom>
        </p:spPr>
      </p:pic>
      <p:pic>
        <p:nvPicPr>
          <p:cNvPr id="6" name="תמונה 5">
            <a:extLst>
              <a:ext uri="{FF2B5EF4-FFF2-40B4-BE49-F238E27FC236}">
                <a16:creationId xmlns:a16="http://schemas.microsoft.com/office/drawing/2014/main" id="{C14CDFD1-1D2F-E77B-8B13-A5811C5D524F}"/>
              </a:ext>
            </a:extLst>
          </p:cNvPr>
          <p:cNvPicPr>
            <a:picLocks noChangeAspect="1"/>
          </p:cNvPicPr>
          <p:nvPr/>
        </p:nvPicPr>
        <p:blipFill>
          <a:blip r:embed="rId5"/>
          <a:stretch>
            <a:fillRect/>
          </a:stretch>
        </p:blipFill>
        <p:spPr>
          <a:xfrm>
            <a:off x="740979" y="2000250"/>
            <a:ext cx="7835461" cy="3549212"/>
          </a:xfrm>
          <a:prstGeom prst="rect">
            <a:avLst/>
          </a:prstGeom>
        </p:spPr>
      </p:pic>
    </p:spTree>
    <p:extLst>
      <p:ext uri="{BB962C8B-B14F-4D97-AF65-F5344CB8AC3E}">
        <p14:creationId xmlns:p14="http://schemas.microsoft.com/office/powerpoint/2010/main" val="86725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ar-SA" sz="4000" b="1" dirty="0">
                <a:latin typeface="MF_FrankRuhl-Regular"/>
                <a:cs typeface="+mn-cs"/>
              </a:rPr>
              <a:t>     مَهَمَّةٌ: ما ٱلْمَصنوعُ مِن مَوَادّ</a:t>
            </a:r>
            <a:r>
              <a:rPr lang="he-IL" sz="4000" b="1" dirty="0">
                <a:latin typeface="MF_FrankRuhl-Regular"/>
                <a:cs typeface="+mn-cs"/>
              </a:rPr>
              <a:t> (</a:t>
            </a:r>
            <a:r>
              <a:rPr lang="ar-SA" sz="4000" b="1" dirty="0">
                <a:latin typeface="MF_FrankRuhl-Regular"/>
                <a:cs typeface="+mn-cs"/>
              </a:rPr>
              <a:t>تلخيص</a:t>
            </a:r>
            <a:r>
              <a:rPr lang="he-IL" sz="4000" b="1" dirty="0">
                <a:latin typeface="MF_FrankRuhl-Regular"/>
                <a:cs typeface="+mn-cs"/>
              </a:rPr>
              <a:t>)</a:t>
            </a:r>
            <a:endParaRPr lang="en-US" sz="28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0AD38155-8952-7EBD-72AE-FA1ADD091537}"/>
              </a:ext>
            </a:extLst>
          </p:cNvPr>
          <p:cNvPicPr>
            <a:picLocks noChangeAspect="1"/>
          </p:cNvPicPr>
          <p:nvPr/>
        </p:nvPicPr>
        <p:blipFill>
          <a:blip r:embed="rId4"/>
          <a:stretch>
            <a:fillRect/>
          </a:stretch>
        </p:blipFill>
        <p:spPr>
          <a:xfrm>
            <a:off x="8149558" y="75429"/>
            <a:ext cx="920576" cy="810838"/>
          </a:xfrm>
          <a:prstGeom prst="rect">
            <a:avLst/>
          </a:prstGeom>
        </p:spPr>
      </p:pic>
      <p:pic>
        <p:nvPicPr>
          <p:cNvPr id="8" name="מציין מיקום תוכן 7">
            <a:extLst>
              <a:ext uri="{FF2B5EF4-FFF2-40B4-BE49-F238E27FC236}">
                <a16:creationId xmlns:a16="http://schemas.microsoft.com/office/drawing/2014/main" id="{DFB8CA0F-AD08-05FC-5363-EC0E64BA655F}"/>
              </a:ext>
            </a:extLst>
          </p:cNvPr>
          <p:cNvPicPr>
            <a:picLocks noGrp="1" noChangeAspect="1"/>
          </p:cNvPicPr>
          <p:nvPr>
            <p:ph idx="1"/>
          </p:nvPr>
        </p:nvPicPr>
        <p:blipFill>
          <a:blip r:embed="rId5"/>
          <a:stretch>
            <a:fillRect/>
          </a:stretch>
        </p:blipFill>
        <p:spPr>
          <a:xfrm>
            <a:off x="676275" y="2075176"/>
            <a:ext cx="7791450" cy="4349272"/>
          </a:xfrm>
          <a:prstGeom prst="rect">
            <a:avLst/>
          </a:prstGeom>
        </p:spPr>
      </p:pic>
    </p:spTree>
    <p:extLst>
      <p:ext uri="{BB962C8B-B14F-4D97-AF65-F5344CB8AC3E}">
        <p14:creationId xmlns:p14="http://schemas.microsoft.com/office/powerpoint/2010/main" val="3545665194"/>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1444</TotalTime>
  <Words>1045</Words>
  <Application>Microsoft Office PowerPoint</Application>
  <PresentationFormat>‫הצגה על המסך (4:3)</PresentationFormat>
  <Paragraphs>90</Paragraphs>
  <Slides>14</Slides>
  <Notes>14</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14</vt:i4>
      </vt:variant>
    </vt:vector>
  </HeadingPairs>
  <TitlesOfParts>
    <vt:vector size="22" baseType="lpstr">
      <vt:lpstr>Almoni Neue DL 4.0 AAA</vt:lpstr>
      <vt:lpstr>Arial</vt:lpstr>
      <vt:lpstr>Calibri</vt:lpstr>
      <vt:lpstr>Calibri Light</vt:lpstr>
      <vt:lpstr>FontbitDavid</vt:lpstr>
      <vt:lpstr>MF_FrankRuhl-Bold</vt:lpstr>
      <vt:lpstr>MF_FrankRuhl-Regular</vt:lpstr>
      <vt:lpstr>ערכת נושא Office</vt:lpstr>
      <vt:lpstr> عارِضَةٌ مُرافِقَةٌ لِلدُّروسِ  اَلْعُلُوْمُ وَالتِّكْنُولُوجيا للصِّف الثَّاني اَلْمَوادُّ مِنْ حَوْلِنَا</vt:lpstr>
      <vt:lpstr>افتتاحية: ماذا يوجَدُ في الدَّاخِلِ (صفحة 6)</vt:lpstr>
      <vt:lpstr>  الفصلُ الأَوَّلُ: اَلْمَوادُّ وَصِفاتُها  </vt:lpstr>
      <vt:lpstr>מצגת של PowerPoint‏</vt:lpstr>
      <vt:lpstr>                                                                                                   (صفحة 11) </vt:lpstr>
      <vt:lpstr>מצגת של PowerPoint‏</vt:lpstr>
      <vt:lpstr>מצגת של PowerPoint‏</vt:lpstr>
      <vt:lpstr>مَهَمَّةٌ: : ما ٱلْمَصنوعُ مِن مَوَادّ؟ (الصفحات 13-12)</vt:lpstr>
      <vt:lpstr>     مَهَمَّةٌ: ما ٱلْمَصنوعُ مِن مَوَادّ (تلخيص)</vt:lpstr>
      <vt:lpstr>مَهَمَّةٌ: (الصفحات 15-14) باحثون في البيئة يَبْحثونَ وَيَكتشفونَ ٱلموادَّ</vt:lpstr>
      <vt:lpstr>   مَهَمَّةٌ: (تتمة) باحثونَ في البيئةِ يَبْحثونَ وَيَكتشفونَ ٱلموادَّ</vt:lpstr>
      <vt:lpstr> قطعة معلومات (صفحة 16)</vt:lpstr>
      <vt:lpstr> مَهَمَّةٌ: نُجَهِّزُ لوحَةَ مَوادٌّ (الصفحات 18-17)</vt:lpstr>
      <vt:lpstr> ماذّا تَعَلَّمْنا؟ (صفحة 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187</cp:revision>
  <dcterms:created xsi:type="dcterms:W3CDTF">2019-05-25T18:59:51Z</dcterms:created>
  <dcterms:modified xsi:type="dcterms:W3CDTF">2024-01-30T10:15:11Z</dcterms:modified>
</cp:coreProperties>
</file>