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84" r:id="rId1"/>
    <p:sldMasterId id="2147483696" r:id="rId2"/>
  </p:sldMasterIdLst>
  <p:notesMasterIdLst>
    <p:notesMasterId r:id="rId30"/>
  </p:notesMasterIdLst>
  <p:sldIdLst>
    <p:sldId id="394" r:id="rId3"/>
    <p:sldId id="386" r:id="rId4"/>
    <p:sldId id="396" r:id="rId5"/>
    <p:sldId id="367" r:id="rId6"/>
    <p:sldId id="397" r:id="rId7"/>
    <p:sldId id="407" r:id="rId8"/>
    <p:sldId id="390" r:id="rId9"/>
    <p:sldId id="406" r:id="rId10"/>
    <p:sldId id="398" r:id="rId11"/>
    <p:sldId id="399" r:id="rId12"/>
    <p:sldId id="400" r:id="rId13"/>
    <p:sldId id="383" r:id="rId14"/>
    <p:sldId id="387" r:id="rId15"/>
    <p:sldId id="401" r:id="rId16"/>
    <p:sldId id="384" r:id="rId17"/>
    <p:sldId id="373" r:id="rId18"/>
    <p:sldId id="372" r:id="rId19"/>
    <p:sldId id="385" r:id="rId20"/>
    <p:sldId id="388" r:id="rId21"/>
    <p:sldId id="405" r:id="rId22"/>
    <p:sldId id="375" r:id="rId23"/>
    <p:sldId id="392" r:id="rId24"/>
    <p:sldId id="376" r:id="rId25"/>
    <p:sldId id="402" r:id="rId26"/>
    <p:sldId id="403" r:id="rId27"/>
    <p:sldId id="404" r:id="rId28"/>
    <p:sldId id="395"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114"/>
    <a:srgbClr val="6EB14D"/>
    <a:srgbClr val="F6FAFE"/>
    <a:srgbClr val="0066A6"/>
    <a:srgbClr val="0067A3"/>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026" autoAdjust="0"/>
    <p:restoredTop sz="87511" autoAdjust="0"/>
  </p:normalViewPr>
  <p:slideViewPr>
    <p:cSldViewPr snapToGrid="0" showGuides="1">
      <p:cViewPr varScale="1">
        <p:scale>
          <a:sx n="67" d="100"/>
          <a:sy n="67" d="100"/>
        </p:scale>
        <p:origin x="844" y="56"/>
      </p:cViewPr>
      <p:guideLst>
        <p:guide orient="horz" pos="2183"/>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ב'/שבט/תשפ"ד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NarkisimMFO"/>
                <a:ea typeface="+mn-ea"/>
                <a:cs typeface="David" panose="020E0502060401010101" pitchFamily="34" charset="-79"/>
              </a:rPr>
              <a:t>הפרק מתמקד באיבר הרבייה </a:t>
            </a:r>
            <a:r>
              <a:rPr kumimoji="0" lang="he-IL" sz="1200" b="1" i="0" u="none" strike="noStrike" kern="1200" cap="none" spc="0" normalizeH="0" baseline="0" noProof="0" dirty="0">
                <a:ln>
                  <a:noFill/>
                </a:ln>
                <a:solidFill>
                  <a:prstClr val="black"/>
                </a:solidFill>
                <a:effectLst/>
                <a:uLnTx/>
                <a:uFillTx/>
                <a:latin typeface="NarkisimMFOBold"/>
                <a:ea typeface="+mn-ea"/>
                <a:cs typeface="+mn-cs"/>
              </a:rPr>
              <a:t>פרח </a:t>
            </a:r>
            <a:r>
              <a:rPr kumimoji="0" lang="he-IL" sz="1200" b="0" i="0" u="none" strike="noStrike" kern="1200" cap="none" spc="0" normalizeH="0" baseline="0" noProof="0" dirty="0">
                <a:ln>
                  <a:noFill/>
                </a:ln>
                <a:solidFill>
                  <a:prstClr val="black"/>
                </a:solidFill>
                <a:effectLst/>
                <a:uLnTx/>
                <a:uFillTx/>
                <a:latin typeface="NarkisimMFO"/>
                <a:ea typeface="+mn-ea"/>
                <a:cs typeface="+mn-cs"/>
              </a:rPr>
              <a:t>ובהתפתחות של הפֵּירות מן העלי של הפרח וכן בהפצת פירות וזרעים. </a:t>
            </a:r>
            <a:r>
              <a:rPr kumimoji="0" lang="he-IL" sz="1200" b="1" i="0" u="none" strike="noStrike" kern="1200" cap="none" spc="0" normalizeH="0" baseline="0" noProof="0" dirty="0">
                <a:ln>
                  <a:noFill/>
                </a:ln>
                <a:solidFill>
                  <a:prstClr val="black"/>
                </a:solidFill>
                <a:effectLst/>
                <a:uLnTx/>
                <a:uFillTx/>
                <a:latin typeface="NarkisimMFO"/>
                <a:ea typeface="+mn-ea"/>
                <a:cs typeface="+mn-cs"/>
              </a:rPr>
              <a:t>ההתפתחות הפרי מן העלי (בפרח) </a:t>
            </a:r>
            <a:r>
              <a:rPr kumimoji="0" lang="he-IL" sz="1200" b="0" i="0" u="none" strike="noStrike" kern="1200" cap="none" spc="0" normalizeH="0" baseline="0" noProof="0" dirty="0">
                <a:ln>
                  <a:noFill/>
                </a:ln>
                <a:solidFill>
                  <a:prstClr val="black"/>
                </a:solidFill>
                <a:effectLst/>
                <a:uLnTx/>
                <a:uFillTx/>
                <a:latin typeface="NarkisimMFO"/>
                <a:ea typeface="+mn-ea"/>
                <a:cs typeface="+mn-cs"/>
              </a:rPr>
              <a:t>נעשית ברמה התופעתית בלבד. </a:t>
            </a:r>
            <a:r>
              <a:rPr kumimoji="0" lang="he-IL" sz="1200" b="0" i="0" u="none" strike="noStrike" kern="1200" cap="none" spc="0" normalizeH="0" baseline="0" noProof="0" dirty="0">
                <a:ln>
                  <a:noFill/>
                </a:ln>
                <a:solidFill>
                  <a:prstClr val="black"/>
                </a:solidFill>
                <a:effectLst/>
                <a:uLnTx/>
                <a:uFillTx/>
                <a:latin typeface="+mn-lt"/>
                <a:ea typeface="+mn-ea"/>
                <a:cs typeface="+mn-cs"/>
              </a:rPr>
              <a:t>לומדים רבים רואים בפרח איבר המשמש לקישוט ולנוי או איבר המספק מזון לחרקים, ואינם מודעים לתפקודו העיקרי - יצירת זרעים. </a:t>
            </a: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1947603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תרגול:</a:t>
            </a:r>
            <a:r>
              <a:rPr lang="en-US" dirty="0"/>
              <a:t> </a:t>
            </a:r>
            <a:r>
              <a:rPr lang="he-IL" dirty="0"/>
              <a:t>באתר </a:t>
            </a:r>
            <a:r>
              <a:rPr lang="he-IL" b="1" dirty="0"/>
              <a:t>במבט מקוון</a:t>
            </a:r>
            <a:r>
              <a:rPr lang="he-IL" dirty="0"/>
              <a:t>, בספר הדיגיטלי, משימה </a:t>
            </a:r>
            <a:r>
              <a:rPr lang="he-IL" b="1" dirty="0"/>
              <a:t>מצליבים וקטניות </a:t>
            </a:r>
            <a:r>
              <a:rPr lang="he-IL" dirty="0"/>
              <a:t>בעמוד 137.</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12</a:t>
            </a:fld>
            <a:endParaRPr lang="x-none"/>
          </a:p>
        </p:txBody>
      </p:sp>
    </p:spTree>
    <p:extLst>
      <p:ext uri="{BB962C8B-B14F-4D97-AF65-F5344CB8AC3E}">
        <p14:creationId xmlns:p14="http://schemas.microsoft.com/office/powerpoint/2010/main" val="2362748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יחידת תוכן לכיתה ג (עולם היצורים החיים).</a:t>
            </a:r>
          </a:p>
          <a:p>
            <a:pPr algn="r"/>
            <a:r>
              <a:rPr lang="he-IL" dirty="0"/>
              <a:t> </a:t>
            </a:r>
            <a:r>
              <a:rPr lang="he-IL" b="1" i="0" dirty="0">
                <a:effectLst/>
                <a:latin typeface="Almoni Neue DL 4.0 AAA"/>
              </a:rPr>
              <a:t>המשימה אירוס- הסמל של החברה להגנת הטבע </a:t>
            </a:r>
            <a:r>
              <a:rPr lang="he-IL" b="0" i="0" dirty="0">
                <a:effectLst/>
                <a:latin typeface="Almoni Neue DL 4.0 AAA"/>
              </a:rPr>
              <a:t>עוסקת בצמח האירוס שנבחר להיות לסמל של החברה להגנת הטבע ומתמקדת במבנה הפרח. </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13</a:t>
            </a:fld>
            <a:endParaRPr lang="x-none"/>
          </a:p>
        </p:txBody>
      </p:sp>
    </p:spTree>
    <p:extLst>
      <p:ext uri="{BB962C8B-B14F-4D97-AF65-F5344CB8AC3E}">
        <p14:creationId xmlns:p14="http://schemas.microsoft.com/office/powerpoint/2010/main" val="632115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במשימה הלומדים מתבקשים לערוך תצפית אחר השתנותו של הפרח והתפתחותו לפרי. לצורך המעקב מומלץ לסמן בסרט פרחים אחדים,</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ולעקוב אחר ההשתנות של כל איברי הפרח: עלי הגביע, עלי הכותרת, האבקנים והעלי.</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חשוב להסב את תשומת לבם של הלומדים לשינויים שמתרחשים בעלי – האיבר שתופח ואשר ממנו מתפתח הפרי.</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לסיכום (המשגה) מומלץ לעבור עם התלמידים על שלבי ההתפתחות של הפרי מהפרח שמופיעים בתמונות בספר הלימוד בעמוד 138 ולבקש לתאר מה רואים בכל תמונה ולשיים את השלב.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בתמונות רואים את צמח ההיביסקוס.</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14</a:t>
            </a:fld>
            <a:endParaRPr lang="x-none"/>
          </a:p>
        </p:txBody>
      </p:sp>
    </p:spTree>
    <p:extLst>
      <p:ext uri="{BB962C8B-B14F-4D97-AF65-F5344CB8AC3E}">
        <p14:creationId xmlns:p14="http://schemas.microsoft.com/office/powerpoint/2010/main" val="3493410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תרגול:</a:t>
            </a:r>
            <a:r>
              <a:rPr lang="en-US" dirty="0"/>
              <a:t> </a:t>
            </a:r>
            <a:r>
              <a:rPr lang="he-IL" dirty="0"/>
              <a:t>באתר </a:t>
            </a:r>
            <a:r>
              <a:rPr lang="he-IL" b="1" dirty="0"/>
              <a:t>במבט מקוון</a:t>
            </a:r>
            <a:r>
              <a:rPr lang="he-IL" dirty="0"/>
              <a:t>, בספר הדיגיטלי, משימה </a:t>
            </a:r>
            <a:r>
              <a:rPr lang="he-IL" b="1" dirty="0"/>
              <a:t>פרחים מתפתחים לפירות </a:t>
            </a:r>
            <a:r>
              <a:rPr lang="he-IL" dirty="0"/>
              <a:t>בעמוד 138.</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15</a:t>
            </a:fld>
            <a:endParaRPr lang="x-none"/>
          </a:p>
        </p:txBody>
      </p:sp>
    </p:spTree>
    <p:extLst>
      <p:ext uri="{BB962C8B-B14F-4D97-AF65-F5344CB8AC3E}">
        <p14:creationId xmlns:p14="http://schemas.microsoft.com/office/powerpoint/2010/main" val="773698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פעילות זו מדגימה את העיקרון הביולוגי </a:t>
            </a:r>
            <a:r>
              <a:rPr kumimoji="0" lang="he-IL" sz="1200" b="1" i="0" u="none" strike="noStrike" kern="1200" cap="none" spc="0" normalizeH="0" baseline="0" noProof="0" dirty="0">
                <a:ln>
                  <a:noFill/>
                </a:ln>
                <a:solidFill>
                  <a:prstClr val="black"/>
                </a:solidFill>
                <a:effectLst/>
                <a:uLnTx/>
                <a:uFillTx/>
                <a:latin typeface="+mn-lt"/>
                <a:ea typeface="+mn-ea"/>
                <a:cs typeface="+mn-cs"/>
              </a:rPr>
              <a:t>אחידות ושוני </a:t>
            </a:r>
            <a:r>
              <a:rPr kumimoji="0" lang="he-IL" sz="1200" b="0" i="0" u="none" strike="noStrike" kern="1200" cap="none" spc="0" normalizeH="0" baseline="0" noProof="0" dirty="0">
                <a:ln>
                  <a:noFill/>
                </a:ln>
                <a:solidFill>
                  <a:prstClr val="black"/>
                </a:solidFill>
                <a:effectLst/>
                <a:uLnTx/>
                <a:uFillTx/>
                <a:latin typeface="+mn-lt"/>
                <a:ea typeface="+mn-ea"/>
                <a:cs typeface="+mn-cs"/>
              </a:rPr>
              <a:t>בהקשר לפירות. הבניית העיקרון נעשית באמצעות עריכת תצפיות על מבנה הפֵּירות, תוך שימוש במיומנות החשיבה השוואה. חשוב להביא את הלומדים למודעות אודות החשיבות שיש לשימוש במיומנות החשיבה השוואה להבניית הכללות במדע.</a:t>
            </a:r>
          </a:p>
          <a:p>
            <a:pPr algn="r"/>
            <a:r>
              <a:rPr lang="he-IL" dirty="0"/>
              <a:t>חשוב לערוך המשגה מקדימה על</a:t>
            </a:r>
            <a:r>
              <a:rPr lang="he-IL" baseline="0" dirty="0"/>
              <a:t> אברי הפרי (עמוד 140) לפני ביצוע המשימה לזיהוי מבנה הפרי (עמוד 139).</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16</a:t>
            </a:fld>
            <a:endParaRPr lang="x-none"/>
          </a:p>
        </p:txBody>
      </p:sp>
    </p:spTree>
    <p:extLst>
      <p:ext uri="{BB962C8B-B14F-4D97-AF65-F5344CB8AC3E}">
        <p14:creationId xmlns:p14="http://schemas.microsoft.com/office/powerpoint/2010/main" val="1651202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algn="r"/>
            <a:r>
              <a:rPr lang="he-IL" dirty="0"/>
              <a:t>מוצע להביא לכיתה פירות שונים, פירות עסיסיים ופירות לא עסיסיים, פירות שמכילים רק זרע אחד וכאלה שמכילים זרעים רבים, וכן פירות</a:t>
            </a:r>
          </a:p>
          <a:p>
            <a:pPr algn="r"/>
            <a:r>
              <a:rPr lang="he-IL" dirty="0"/>
              <a:t>של צמחי בר ופירות של צמחי תרבות. יש לשים לב לקליפה השונה של הפירות השונים וכן להבדל במספר הזרעים, בצורתם, בגודלם וכדומה.</a:t>
            </a:r>
          </a:p>
          <a:p>
            <a:pPr algn="r"/>
            <a:r>
              <a:rPr lang="he-IL" dirty="0"/>
              <a:t>בשלב הראשון של התצפית לומדים להכיר את האיברים המשותפים לכל הפירות (קליפה וזרעים). בשלב השני מפנים את תשומת ליבם של הלומדים לשוני ביניהם: יש פירות בעלי ציפה (הפירות העסיסיים) ויש פירות חסרי ציפה (הפירות הלא עסיסיים).</a:t>
            </a: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17</a:t>
            </a:fld>
            <a:endParaRPr lang="x-none"/>
          </a:p>
        </p:txBody>
      </p:sp>
    </p:spTree>
    <p:extLst>
      <p:ext uri="{BB962C8B-B14F-4D97-AF65-F5344CB8AC3E}">
        <p14:creationId xmlns:p14="http://schemas.microsoft.com/office/powerpoint/2010/main" val="455821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תרגול: באתר </a:t>
            </a:r>
            <a:r>
              <a:rPr lang="he-IL" b="1" dirty="0"/>
              <a:t>במבט מקוון</a:t>
            </a:r>
            <a:r>
              <a:rPr lang="he-IL" dirty="0"/>
              <a:t>, בספר הדיגיטלי, משימה </a:t>
            </a:r>
            <a:r>
              <a:rPr lang="he-IL" b="1" dirty="0"/>
              <a:t>הפירות של הצמחים </a:t>
            </a:r>
            <a:r>
              <a:rPr lang="he-IL" dirty="0"/>
              <a:t>בעמוד 140.</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18</a:t>
            </a:fld>
            <a:endParaRPr lang="x-none"/>
          </a:p>
        </p:txBody>
      </p:sp>
    </p:spTree>
    <p:extLst>
      <p:ext uri="{BB962C8B-B14F-4D97-AF65-F5344CB8AC3E}">
        <p14:creationId xmlns:p14="http://schemas.microsoft.com/office/powerpoint/2010/main" val="3125158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יחידת תוכן לכיתה ג (עולם היצורים החיים).</a:t>
            </a:r>
          </a:p>
          <a:p>
            <a:pPr algn="r"/>
            <a:r>
              <a:rPr lang="he-IL" b="0" i="0" dirty="0">
                <a:effectLst/>
                <a:latin typeface="Almoni Neue DL 4.0 AAA"/>
              </a:rPr>
              <a:t>המשימה </a:t>
            </a:r>
            <a:r>
              <a:rPr lang="he-IL" b="1" i="0" dirty="0">
                <a:effectLst/>
                <a:latin typeface="Almoni Neue DL 4.0 AAA"/>
              </a:rPr>
              <a:t>הצבר המצוי- צמח פלא בעיר ובכפר </a:t>
            </a:r>
            <a:r>
              <a:rPr lang="he-IL" b="0" i="0" dirty="0">
                <a:effectLst/>
                <a:latin typeface="Almoni Neue DL 4.0 AAA"/>
              </a:rPr>
              <a:t>עוסקת בצמח הצבר תוך הדגשת האיברים הבאים: גבעול מעובה ומבנה הפרי (פרי עסיסי).</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19</a:t>
            </a:fld>
            <a:endParaRPr lang="x-none"/>
          </a:p>
        </p:txBody>
      </p:sp>
    </p:spTree>
    <p:extLst>
      <p:ext uri="{BB962C8B-B14F-4D97-AF65-F5344CB8AC3E}">
        <p14:creationId xmlns:p14="http://schemas.microsoft.com/office/powerpoint/2010/main" val="1723742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לפני ביצוע</a:t>
            </a:r>
            <a:r>
              <a:rPr lang="he-IL" baseline="0" dirty="0"/>
              <a:t> המשימה "כיצד מופצים פירות וזרעים" חשוב לערוך המשגה מתאימה באמצעות המידעון שמופיע בעמוד 142 רצוי וחשוב מאוד לערוך את ההמשגה באמצעות דוגמאות "חיות".</a:t>
            </a:r>
            <a:endParaRPr lang="he-IL"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20</a:t>
            </a:fld>
            <a:endParaRPr lang="x-none"/>
          </a:p>
        </p:txBody>
      </p:sp>
    </p:spTree>
    <p:extLst>
      <p:ext uri="{BB962C8B-B14F-4D97-AF65-F5344CB8AC3E}">
        <p14:creationId xmlns:p14="http://schemas.microsoft.com/office/powerpoint/2010/main" val="1488064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לביצוע משימה זו יש להביא לכיתה פירות וזרעים שונים המייצגים דרכים שונות לפיזור פירות וזרעים של צמחים. </a:t>
            </a:r>
          </a:p>
          <a:p>
            <a:pPr algn="r"/>
            <a:r>
              <a:rPr lang="he-IL" dirty="0"/>
              <a:t>יש לשים לב לצורות ולמבנים של הפירות והזרעים, ולבקש מהתלמידים למיינם לפי צורות הפיזור. </a:t>
            </a:r>
          </a:p>
          <a:p>
            <a:pPr algn="r"/>
            <a:r>
              <a:rPr lang="he-IL" dirty="0"/>
              <a:t>לשם ביצוע משימה זו יש להיעזר במידעון "הפצת פירות וזרעים".</a:t>
            </a:r>
          </a:p>
          <a:p>
            <a:pPr algn="r"/>
            <a:r>
              <a:rPr lang="he-IL" dirty="0"/>
              <a:t>הפעילות מדגימה את העיקרון הביולוגי </a:t>
            </a:r>
            <a:r>
              <a:rPr lang="he-IL" b="1" dirty="0"/>
              <a:t>אחידות ושוני </a:t>
            </a:r>
            <a:r>
              <a:rPr lang="he-IL" dirty="0"/>
              <a:t>בהקשר לדרכי הפצה של פירות וזרעים.</a:t>
            </a:r>
          </a:p>
          <a:p>
            <a:pPr algn="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21</a:t>
            </a:fld>
            <a:endParaRPr lang="x-none"/>
          </a:p>
        </p:txBody>
      </p:sp>
    </p:spTree>
    <p:extLst>
      <p:ext uri="{BB962C8B-B14F-4D97-AF65-F5344CB8AC3E}">
        <p14:creationId xmlns:p14="http://schemas.microsoft.com/office/powerpoint/2010/main" val="2450659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קוראים את הסיפור במליאת הכיתה ומקיימים דיון כדי לחשוף את תפיסותיהם ואת הידע המוקדם של הלומדים מהיכן הגיעו הפירות אל העץ. כמו גם לעורר אצלם את ההנעה לחקור את השאלה: </a:t>
            </a:r>
            <a:r>
              <a:rPr lang="he-IL" b="1" dirty="0"/>
              <a:t>מאיזה איבר של הצמח מתפתחים הפירות והזרעים?</a:t>
            </a:r>
            <a:endParaRPr lang="en-US" b="1"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4194985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יחידת תוכן לכיתה ג (עולם היצורים החיים).</a:t>
            </a:r>
          </a:p>
          <a:p>
            <a:pPr algn="r"/>
            <a:r>
              <a:rPr lang="he-IL" b="0" i="0" dirty="0">
                <a:effectLst/>
                <a:latin typeface="Almoni Neue DL 4.0 AAA"/>
              </a:rPr>
              <a:t>המשימה </a:t>
            </a:r>
            <a:r>
              <a:rPr lang="he-IL" b="1" i="0" dirty="0">
                <a:effectLst/>
                <a:latin typeface="Almoni Neue DL 4.0 AAA"/>
              </a:rPr>
              <a:t>כיצד הגיעו הצמחים לגדר האבן? </a:t>
            </a:r>
            <a:r>
              <a:rPr lang="he-IL" b="0" i="0" dirty="0">
                <a:effectLst/>
                <a:latin typeface="Almoni Neue DL 4.0 AAA"/>
              </a:rPr>
              <a:t>עוסקת בדרכי הפצה של פירות וזרעים תוך התייחסות לפתרון התעלומה - כיצד הגיעו צמחים לגדר האבן?</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22</a:t>
            </a:fld>
            <a:endParaRPr lang="x-none"/>
          </a:p>
        </p:txBody>
      </p:sp>
    </p:spTree>
    <p:extLst>
      <p:ext uri="{BB962C8B-B14F-4D97-AF65-F5344CB8AC3E}">
        <p14:creationId xmlns:p14="http://schemas.microsoft.com/office/powerpoint/2010/main" val="1092441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באמצעות המשימה הזו משלימים את ההיכרות עם </a:t>
            </a:r>
            <a:r>
              <a:rPr lang="he-IL" b="1" dirty="0"/>
              <a:t>מחזור החיים של הצמח </a:t>
            </a:r>
            <a:r>
              <a:rPr lang="he-IL" dirty="0"/>
              <a:t>ועורכים אינטגרציה בין המושגים שמבטאים את שלבי ההתפתחות של הצמח: נביטה, גדילה, פריחה, חניטת פירות והפצתם. יש להדגיש את הקשר ההתפתחותי הקיים ביניהם: כל שלב תלוי בקודמו ונובע ממנו. </a:t>
            </a:r>
          </a:p>
          <a:p>
            <a:pPr algn="r"/>
            <a:r>
              <a:rPr lang="he-IL" dirty="0"/>
              <a:t>כל השלבים חוזרים על עצמם באופן מחזורי, ולפיכך מכלילים אותם תחת השם </a:t>
            </a:r>
            <a:r>
              <a:rPr lang="he-IL" b="1" dirty="0"/>
              <a:t>מחזור חיים.</a:t>
            </a:r>
            <a:endParaRPr lang="en-US" b="1"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23</a:t>
            </a:fld>
            <a:endParaRPr lang="x-none"/>
          </a:p>
        </p:txBody>
      </p:sp>
    </p:spTree>
    <p:extLst>
      <p:ext uri="{BB962C8B-B14F-4D97-AF65-F5344CB8AC3E}">
        <p14:creationId xmlns:p14="http://schemas.microsoft.com/office/powerpoint/2010/main" val="2129029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מסכמים את הלמידה באמצעות קריאת ההיגדים. מומלץ להכין משפטי השלמה. ראו דוגמה.</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לרוב הפרחים יש עלי גביע, ___________, ___________, ___________, ___________.</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אפשר למיין את הצמחים למשפחות על פי מבנה ה___________.</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הפרי הוא איבר המתפתח מן ___________, ובתוכו נמצאים ה___________.</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אברי הפרי הם קליפה ו___________. לחלק מן הפירות יש ___________.</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פירות וזרעים מופצים בדרכים שונות: ___________, ___________, ___________, ___________, ___________.</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מחזור החיים של צמחים כולל שלבים החוזרים על עצמם באותו הסדר: ___________, ___________, ___________,  יצירת פירות וזרעים, הפצת פירות וזרעים.</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24</a:t>
            </a:fld>
            <a:endParaRPr lang="x-none"/>
          </a:p>
        </p:txBody>
      </p:sp>
    </p:spTree>
    <p:extLst>
      <p:ext uri="{BB962C8B-B14F-4D97-AF65-F5344CB8AC3E}">
        <p14:creationId xmlns:p14="http://schemas.microsoft.com/office/powerpoint/2010/main" val="42770445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מביאים</a:t>
            </a:r>
            <a:r>
              <a:rPr lang="he-IL" baseline="0" dirty="0"/>
              <a:t> את התלמידים למודעות אודות המיומנויות שנלמדו והופעלו. חשוב לציין את ההקשר של השימוש </a:t>
            </a:r>
            <a:r>
              <a:rPr lang="he-IL" baseline="0" dirty="0" err="1"/>
              <a:t>במיומניות</a:t>
            </a:r>
            <a:r>
              <a:rPr lang="he-IL" baseline="0" dirty="0"/>
              <a:t>.</a:t>
            </a:r>
          </a:p>
          <a:p>
            <a:r>
              <a:rPr lang="he-IL" baseline="0" dirty="0"/>
              <a:t>דוגמאות:</a:t>
            </a:r>
          </a:p>
          <a:p>
            <a:r>
              <a:rPr lang="he-IL" baseline="0" dirty="0"/>
              <a:t>ערכנו תצפיות על מבנה הפרח ומבנה הפרי.</a:t>
            </a:r>
          </a:p>
          <a:p>
            <a:r>
              <a:rPr lang="he-IL" baseline="0" dirty="0"/>
              <a:t>ערכנו השוואה בין המבנה של פרחים ופירות שונים.</a:t>
            </a: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25</a:t>
            </a:fld>
            <a:endParaRPr lang="x-none"/>
          </a:p>
        </p:txBody>
      </p:sp>
    </p:spTree>
    <p:extLst>
      <p:ext uri="{BB962C8B-B14F-4D97-AF65-F5344CB8AC3E}">
        <p14:creationId xmlns:p14="http://schemas.microsoft.com/office/powerpoint/2010/main" val="14463316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השאלות בתבנית זו נועדו לבדוק ביצועי הבנה של הלומדים אודות מה שנלמד בפרק. אפשר להשתמש בשאלות/המשימות שמופיעות בתבנית זו למטרות של הערכה מעצבת. בניגוד להערכה מסכמת שהיא הערכה לצורך סיכום שלב הלמידה. הערכה מעצבת היא הערכה שבמסגרתה קיים משוב מתמיד ומתחולל תהליך למידה מתמשך.</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NarkisimMFO"/>
                <a:ea typeface="+mn-ea"/>
                <a:cs typeface="+mn-cs"/>
              </a:rPr>
              <a:t> </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26</a:t>
            </a:fld>
            <a:endParaRPr lang="x-none"/>
          </a:p>
        </p:txBody>
      </p:sp>
    </p:spTree>
    <p:extLst>
      <p:ext uri="{BB962C8B-B14F-4D97-AF65-F5344CB8AC3E}">
        <p14:creationId xmlns:p14="http://schemas.microsoft.com/office/powerpoint/2010/main" val="4075906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מומלץ לערוך את הדיון</a:t>
            </a:r>
            <a:r>
              <a:rPr lang="he-IL" baseline="0" dirty="0"/>
              <a:t> אודות השאלה של אפרת (היכן התפוזים) כאשר השקופית הזו מוקרנת.  בתמונה רואים פריחה של עץ התפוז.</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2392215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את ההיכרות עם מבנה הפרח מומלץ</a:t>
            </a:r>
            <a:r>
              <a:rPr lang="he-IL" baseline="0" dirty="0"/>
              <a:t> לפתוח</a:t>
            </a:r>
            <a:r>
              <a:rPr lang="he-IL" dirty="0"/>
              <a:t> בדיון במליאת הכיתה, שואלים: מגוון הפרחים שסבבנו הוא גדול. הם צבעוניים, בגדלים שונים בצורות שונות, מדיפים ריח וחלקם ללא ריח, היש דבר מה משותף לכל הפרחים? – לפני</a:t>
            </a:r>
            <a:r>
              <a:rPr lang="he-IL" baseline="0" dirty="0"/>
              <a:t> עריכת התצפית בפרחים עורכים המשגה מקדימה באמצעות המידעון.</a:t>
            </a: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קוראים את המידעון ומזהים את אברי הפרח (בתרשים) לאחר מכן עורכים תצפית בפרחים (שקופית 4). </a:t>
            </a:r>
            <a:r>
              <a:rPr kumimoji="0" lang="he-IL" sz="1200" b="0" i="0" u="none" strike="noStrike" kern="1200" cap="none" spc="0" normalizeH="0" baseline="0" noProof="0" dirty="0">
                <a:ln>
                  <a:noFill/>
                </a:ln>
                <a:solidFill>
                  <a:prstClr val="black"/>
                </a:solidFill>
                <a:effectLst/>
                <a:uLnTx/>
                <a:uFillTx/>
                <a:latin typeface="+mn-lt"/>
                <a:ea typeface="+mn-ea"/>
                <a:cs typeface="+mn-cs"/>
              </a:rPr>
              <a:t>לזיהוי איברי הפרח מפרקים את הפרח לאיבריו. רצוי מאוד להנחות את הלומדים לפרק את הפרחים מן החוץ כלפי פנים: מסירים תחילה את עלי הגביע, אחר כך את עלי הכותרת, אחר כך את האבקנים ולבסוף את העלי.</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לביצוע המשימה יש להביא צמחים שונים בעלי פרחים דו מיניים (המכילים אבקנים ועלי) עם עטיף כפול (עלי גביע ועלי כותרת). אפשר לעורר בלומדים עניין באמצעות העלאת שאלות כגון: כיצד אפשר לזהות את הפרח בצמח? במה פרח שונה מעלה, מגבעול ומשורש?.</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בסיום הפעילות מסכמים את המידע: אילו איברים משותפים יש לכל הפרחים ובמה הפרחים שונים זה מזה.</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מסיכום המשימה עולות הנקודות הבאות: לרוב הפרחים יש אותם איברים, אך הם נבדלים זה מזה בצורה, בצבע, בגודל, במספר האבקנים, במספר העֲלָיים ועוד; בפרחים רבים עלי הכותרת צבעוניים; ברוב הפרחים עלי הגביע ירוקים.</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ההכרות עם פרחים מדגימה את עיקרון הביולוגי </a:t>
            </a:r>
            <a:r>
              <a:rPr kumimoji="0" lang="he-IL" sz="1200" b="1" i="0" u="none" strike="noStrike" kern="1200" cap="none" spc="0" normalizeH="0" baseline="0" noProof="0" dirty="0">
                <a:ln>
                  <a:noFill/>
                </a:ln>
                <a:solidFill>
                  <a:prstClr val="black"/>
                </a:solidFill>
                <a:effectLst/>
                <a:uLnTx/>
                <a:uFillTx/>
                <a:latin typeface="+mn-lt"/>
                <a:ea typeface="+mn-ea"/>
                <a:cs typeface="+mn-cs"/>
              </a:rPr>
              <a:t>אחידות ושוני</a:t>
            </a:r>
            <a:r>
              <a:rPr kumimoji="0" lang="he-IL" sz="1200" b="0" i="0" u="none" strike="noStrike" kern="1200" cap="none" spc="0" normalizeH="0" baseline="0" noProof="0" dirty="0">
                <a:ln>
                  <a:noFill/>
                </a:ln>
                <a:solidFill>
                  <a:prstClr val="black"/>
                </a:solidFill>
                <a:effectLst/>
                <a:uLnTx/>
                <a:uFillTx/>
                <a:latin typeface="+mn-lt"/>
                <a:ea typeface="+mn-ea"/>
                <a:cs typeface="+mn-cs"/>
              </a:rPr>
              <a:t> בהקשר לפרחים.</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algn="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2499729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mn-lt"/>
                <a:ea typeface="+mn-ea"/>
                <a:cs typeface="+mn-cs"/>
              </a:rPr>
              <a:t>פיתוח חשיבה מדעית</a:t>
            </a:r>
            <a:r>
              <a:rPr kumimoji="0" lang="he-IL" sz="1200" b="0" i="0" u="none" strike="noStrike" kern="1200" cap="none" spc="0" normalizeH="0" baseline="0" noProof="0" dirty="0">
                <a:ln>
                  <a:noFill/>
                </a:ln>
                <a:solidFill>
                  <a:prstClr val="black"/>
                </a:solidFill>
                <a:effectLst/>
                <a:uLnTx/>
                <a:uFillTx/>
                <a:latin typeface="+mn-lt"/>
                <a:ea typeface="+mn-ea"/>
                <a:cs typeface="+mn-cs"/>
              </a:rPr>
              <a:t>:</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he-IL" sz="1200" b="0" i="0" u="none" strike="noStrike" kern="1200" cap="none" spc="0" normalizeH="0" baseline="0" noProof="0" dirty="0">
                <a:ln>
                  <a:noFill/>
                </a:ln>
                <a:solidFill>
                  <a:prstClr val="black"/>
                </a:solidFill>
                <a:effectLst/>
                <a:uLnTx/>
                <a:uFillTx/>
                <a:latin typeface="+mn-lt"/>
                <a:ea typeface="+mn-ea"/>
                <a:cs typeface="+mn-cs"/>
              </a:rPr>
              <a:t>התבנית </a:t>
            </a:r>
            <a:r>
              <a:rPr kumimoji="0" lang="he-IL" sz="1200" b="1" i="0" u="none" strike="noStrike" kern="1200" cap="none" spc="0" normalizeH="0" baseline="0" noProof="0" dirty="0">
                <a:ln>
                  <a:noFill/>
                </a:ln>
                <a:solidFill>
                  <a:prstClr val="black"/>
                </a:solidFill>
                <a:effectLst/>
                <a:uLnTx/>
                <a:uFillTx/>
                <a:latin typeface="+mn-lt"/>
                <a:ea typeface="+mn-ea"/>
                <a:cs typeface="+mn-cs"/>
              </a:rPr>
              <a:t>חושבים מדע </a:t>
            </a:r>
            <a:r>
              <a:rPr kumimoji="0" lang="he-IL" sz="1200" b="0" i="0" u="none" strike="noStrike" kern="1200" cap="none" spc="0" normalizeH="0" baseline="0" noProof="0" dirty="0">
                <a:ln>
                  <a:noFill/>
                </a:ln>
                <a:solidFill>
                  <a:prstClr val="black"/>
                </a:solidFill>
                <a:effectLst/>
                <a:uLnTx/>
                <a:uFillTx/>
                <a:latin typeface="+mn-lt"/>
                <a:ea typeface="+mn-ea"/>
                <a:cs typeface="+mn-cs"/>
              </a:rPr>
              <a:t>מדגישה את ה</a:t>
            </a:r>
            <a:r>
              <a:rPr kumimoji="0" lang="he-IL" sz="1200" b="1" i="0" u="none" strike="noStrike" kern="1200" cap="none" spc="0" normalizeH="0" baseline="0" noProof="0" dirty="0">
                <a:ln>
                  <a:noFill/>
                </a:ln>
                <a:solidFill>
                  <a:prstClr val="black"/>
                </a:solidFill>
                <a:effectLst/>
                <a:uLnTx/>
                <a:uFillTx/>
                <a:latin typeface="+mn-lt"/>
                <a:ea typeface="+mn-ea"/>
                <a:cs typeface="+mn-cs"/>
              </a:rPr>
              <a:t>תצפית</a:t>
            </a:r>
            <a:r>
              <a:rPr kumimoji="0" lang="he-IL" sz="1200" b="0" i="0" u="none" strike="noStrike" kern="1200" cap="none" spc="0" normalizeH="0" baseline="0" noProof="0" dirty="0">
                <a:ln>
                  <a:noFill/>
                </a:ln>
                <a:solidFill>
                  <a:prstClr val="black"/>
                </a:solidFill>
                <a:effectLst/>
                <a:uLnTx/>
                <a:uFillTx/>
                <a:latin typeface="+mn-lt"/>
                <a:ea typeface="+mn-ea"/>
                <a:cs typeface="+mn-cs"/>
              </a:rPr>
              <a:t> ככלי לאיסוף מידע במדע. יש להדגיש את החשיבות שיש לשימוש באמצעים טכנולוגיים (מגדלת, משקפת) בהגברת יכולתנו לאסוף מידע.</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2628121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יחידת תוכן לכיתה ג (עולם היצורים החיים).</a:t>
            </a:r>
          </a:p>
          <a:p>
            <a:pPr algn="r"/>
            <a:r>
              <a:rPr lang="he-IL" b="0" i="0" dirty="0">
                <a:effectLst/>
                <a:latin typeface="Almoni Neue DL 4.0 AAA"/>
              </a:rPr>
              <a:t>המשימה </a:t>
            </a:r>
            <a:r>
              <a:rPr lang="he-IL" b="1" i="0" dirty="0">
                <a:effectLst/>
                <a:latin typeface="Almoni Neue DL 4.0 AAA"/>
              </a:rPr>
              <a:t>כלניות אדמדמות חינניות </a:t>
            </a:r>
            <a:r>
              <a:rPr lang="he-IL" b="0" i="0" dirty="0">
                <a:effectLst/>
                <a:latin typeface="Almoni Neue DL 4.0 AAA"/>
              </a:rPr>
              <a:t>עוסקת בהיכרות ובהשוואה בין כלניות אדומות ושאינן אדומות וכן באבחנה בין צמחים שונים בעלי פריחה אדומה.</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3303950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תת הפרק הזה עוסק במשפחות צמחים. </a:t>
            </a:r>
            <a:endParaRPr kumimoji="0" lang="he-IL" sz="1800" b="0" i="0" u="none" strike="noStrike" kern="1200" cap="none" spc="0" normalizeH="0" baseline="0" noProof="0" dirty="0">
              <a:ln>
                <a:noFill/>
              </a:ln>
              <a:solidFill>
                <a:prstClr val="black"/>
              </a:solidFill>
              <a:effectLst/>
              <a:uLnTx/>
              <a:uFillTx/>
              <a:latin typeface="NarkisimMFO"/>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NarkisimMFO"/>
                <a:ea typeface="+mn-ea"/>
                <a:cs typeface="+mn-cs"/>
              </a:rPr>
              <a:t>כדי שהחוקרים והמתעניינים בטבע בכל העולם יוכלו להחליף ביניהם מידע, השיטה המקובלת היא </a:t>
            </a:r>
            <a:r>
              <a:rPr kumimoji="0" lang="he-IL" sz="1800" b="1" i="0" u="none" strike="noStrike" kern="1200" cap="none" spc="0" normalizeH="0" baseline="0" noProof="0" dirty="0">
                <a:ln>
                  <a:noFill/>
                </a:ln>
                <a:solidFill>
                  <a:prstClr val="black"/>
                </a:solidFill>
                <a:effectLst/>
                <a:uLnTx/>
                <a:uFillTx/>
                <a:latin typeface="NarkisimMFOBold"/>
                <a:ea typeface="+mn-ea"/>
                <a:cs typeface="+mn-cs"/>
              </a:rPr>
              <a:t>המיון המדעי</a:t>
            </a:r>
            <a:r>
              <a:rPr kumimoji="0" lang="he-IL" sz="1800" b="0" i="0" u="none" strike="noStrike" kern="1200" cap="none" spc="0" normalizeH="0" baseline="0" noProof="0" dirty="0">
                <a:ln>
                  <a:noFill/>
                </a:ln>
                <a:solidFill>
                  <a:prstClr val="black"/>
                </a:solidFill>
                <a:effectLst/>
                <a:uLnTx/>
                <a:uFillTx/>
                <a:latin typeface="NarkisimMFO"/>
                <a:ea typeface="+mn-ea"/>
                <a:cs typeface="+mn-cs"/>
              </a:rPr>
              <a:t>.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NarkisimMFO"/>
                <a:ea typeface="+mn-ea"/>
                <a:cs typeface="+mn-cs"/>
              </a:rPr>
              <a:t>המיון המדעי נשען על תכונות פנימיות של הצמח. מיון כזה מאפשר התמצאות במגוון הגדול של הצמחים והקלה את בזיהוי שלהם.</a:t>
            </a:r>
            <a:r>
              <a:rPr kumimoji="0" lang="he-IL" sz="1200" b="0" i="0" u="none" strike="noStrike" kern="1200" cap="none" spc="0" normalizeH="0" baseline="0" noProof="0" dirty="0">
                <a:ln>
                  <a:noFill/>
                </a:ln>
                <a:solidFill>
                  <a:prstClr val="black"/>
                </a:solidFill>
                <a:effectLst/>
                <a:uLnTx/>
                <a:uFillTx/>
                <a:latin typeface="+mn-lt"/>
                <a:ea typeface="+mn-ea"/>
                <a:cs typeface="+mn-cs"/>
              </a:rPr>
              <a:t> לתהליך המיון עצמו יש חשיבות רבה: במהלכו אנו נדרשים להבחין בתכונות הדומות והשונות של יצורים חיים ובמאפיינים המייחדים כל אחד מהם. המיון המדעי של היצורים החיים מתבסס על מספר רב של תכונות משותפות. במיון של צמחים נעזרים רבות במבנה הפרחים. לדוגמה: לכל הצמחים הנכללים במשפחת המצליבים יש ארבעה עלי כותרת שמסודרים בצורת צלב, שישה אבקנים וכן תכונות משותפות נוספות.</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mn-lt"/>
                <a:ea typeface="+mn-ea"/>
                <a:cs typeface="+mn-cs"/>
              </a:rPr>
              <a:t>בקטע הפותח (עמוד 137) מוצג מידע על אודות תופעת </a:t>
            </a:r>
            <a:r>
              <a:rPr kumimoji="0" lang="he-IL" sz="1200" b="1" i="0" u="none" strike="noStrike" kern="1200" cap="none" spc="0" normalizeH="0" baseline="0" noProof="0" dirty="0">
                <a:ln>
                  <a:noFill/>
                </a:ln>
                <a:solidFill>
                  <a:prstClr val="black"/>
                </a:solidFill>
                <a:effectLst/>
                <a:uLnTx/>
                <a:uFillTx/>
                <a:latin typeface="+mn-lt"/>
                <a:ea typeface="+mn-ea"/>
                <a:cs typeface="+mn-cs"/>
              </a:rPr>
              <a:t>מיון צמחים למשפחות</a:t>
            </a:r>
            <a:r>
              <a:rPr kumimoji="0" lang="he-IL" sz="1200" b="0" i="0" u="none" strike="noStrike" kern="1200" cap="none" spc="0" normalizeH="0" baseline="0" noProof="0" dirty="0">
                <a:ln>
                  <a:noFill/>
                </a:ln>
                <a:solidFill>
                  <a:prstClr val="black"/>
                </a:solidFill>
                <a:effectLst/>
                <a:uLnTx/>
                <a:uFillTx/>
                <a:latin typeface="+mn-lt"/>
                <a:ea typeface="+mn-ea"/>
                <a:cs typeface="+mn-cs"/>
              </a:rPr>
              <a:t> על מנת להתמצא במגוון גדול של צמחים. </a:t>
            </a:r>
            <a:r>
              <a:rPr kumimoji="0" lang="he-IL" sz="1800" b="0" i="0" u="none" strike="noStrike" kern="1200" cap="none" spc="0" normalizeH="0" baseline="0" noProof="0" dirty="0">
                <a:ln>
                  <a:noFill/>
                </a:ln>
                <a:solidFill>
                  <a:prstClr val="black"/>
                </a:solidFill>
                <a:effectLst/>
                <a:uLnTx/>
                <a:uFillTx/>
                <a:latin typeface="NarkisimMFO"/>
                <a:ea typeface="+mn-ea"/>
                <a:cs typeface="+mn-cs"/>
              </a:rPr>
              <a:t> מיון הצמחים נעשה בעיקר על ידי מבנה הפרח (ולא על ידי גודל, צורה או עונת פריחה).</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2063138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לפני ביצוע המשימה</a:t>
            </a:r>
            <a:r>
              <a:rPr lang="he-IL" baseline="0" dirty="0"/>
              <a:t> של אפיון משפחת המצליבים ומשפחת הקטניות (עמוד 136) חשוב לערוך המשגה מקדימה באמצעות המידעון </a:t>
            </a:r>
            <a:r>
              <a:rPr lang="he-IL" sz="1800" b="0" i="0" u="none" strike="noStrike" baseline="0" dirty="0">
                <a:latin typeface="NarkisimMFO"/>
              </a:rPr>
              <a:t> "מאפייני משפחת המצליבים ומשפחת הקטניות (עמוד 137). התמונות המלוות את המידעון נועדו להבנות תשתית מושגית בסיסית הנחוצה להכרות עם מאפייני המשפחות.</a:t>
            </a:r>
          </a:p>
          <a:p>
            <a:pPr algn="r"/>
            <a:r>
              <a:rPr lang="he-IL" sz="1800" b="0" i="0" u="none" strike="noStrike" baseline="0" dirty="0">
                <a:latin typeface="NarkisimMFO"/>
              </a:rPr>
              <a:t>לאחר  הכרות עם מאפייני הפרח בכל משפחה עורכים התלמידים את המשימה שבעמוד 136 (ראו בשקופית 10).</a:t>
            </a:r>
          </a:p>
          <a:p>
            <a:pPr algn="r"/>
            <a:r>
              <a:rPr lang="he-IL" sz="1800" b="0" i="0" u="none" strike="noStrike" baseline="0" dirty="0">
                <a:latin typeface="NarkisimMFO"/>
              </a:rPr>
              <a:t>לפני ביצוע המשימה חשוב להמחיש לתלמידים את מבנה הפרח באמצעות דוגמה "חיה".</a:t>
            </a:r>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9</a:t>
            </a:fld>
            <a:endParaRPr lang="x-none"/>
          </a:p>
        </p:txBody>
      </p:sp>
    </p:spTree>
    <p:extLst>
      <p:ext uri="{BB962C8B-B14F-4D97-AF65-F5344CB8AC3E}">
        <p14:creationId xmlns:p14="http://schemas.microsoft.com/office/powerpoint/2010/main" val="3972623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מומלץ להביא לכיתה פרחים ממינים שונים של משפחת הקטניות ושל משפחת המצליבים, שרבים מהם נפוצים בכל</a:t>
            </a:r>
          </a:p>
          <a:p>
            <a:pPr algn="r"/>
            <a:r>
              <a:rPr lang="he-IL" dirty="0"/>
              <a:t>הארץ. אפשר להביא לכיתה גם פרחים של צמחי נוי ממשפחות אלה.</a:t>
            </a:r>
          </a:p>
          <a:p>
            <a:pPr algn="r"/>
            <a:r>
              <a:rPr lang="he-IL" dirty="0"/>
              <a:t>לפני השיוך של סוגי הפרחים למשפחה המתאימה חשוב להדגים באמצעות פירוק את המבנה של הפרח בכל משפחת צמחים. </a:t>
            </a:r>
          </a:p>
          <a:p>
            <a:pPr algn="r"/>
            <a:r>
              <a:rPr lang="he-IL" dirty="0"/>
              <a:t>יש להתייחס למספר עלי הכותרת. עלי הגביע, אבקנים ועליים. כמו כן, יש להתייחס לארגון האיברים בפרח.</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חשוב לבדוק לפחות 4-3 סוגי צמחים מאותה משפחה כדי להגיע להכללה.</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הפעילות מדגימה את העיקרון הביולוגי </a:t>
            </a:r>
            <a:r>
              <a:rPr lang="he-IL" b="1" dirty="0"/>
              <a:t>אחידות ושוני </a:t>
            </a:r>
            <a:r>
              <a:rPr lang="he-IL" dirty="0"/>
              <a:t>בהקשר למשפחות פרחים.</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11</a:t>
            </a:fld>
            <a:endParaRPr lang="x-none"/>
          </a:p>
        </p:txBody>
      </p:sp>
    </p:spTree>
    <p:extLst>
      <p:ext uri="{BB962C8B-B14F-4D97-AF65-F5344CB8AC3E}">
        <p14:creationId xmlns:p14="http://schemas.microsoft.com/office/powerpoint/2010/main" val="960607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ב'/שבט/תשפ"ד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52635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ב'/שבט/תשפ"ד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240007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he-IL"/>
              <a:t>לחץ כדי לערוך סגנון כותרת של תבנית בסיס</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Date Placeholder 3"/>
          <p:cNvSpPr>
            <a:spLocks noGrp="1"/>
          </p:cNvSpPr>
          <p:nvPr>
            <p:ph type="dt" sz="half" idx="10"/>
          </p:nvPr>
        </p:nvSpPr>
        <p:spPr/>
        <p:txBody>
          <a:bodyPr/>
          <a:lstStyle/>
          <a:p>
            <a:fld id="{5CB9CB60-3FAE-4989-9875-39020804EAE7}" type="datetimeFigureOut">
              <a:rPr lang="x-none" smtClean="0"/>
              <a:t>ב'/שבט/תשפ"ד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022585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ב'/שבט/תשפ"ד</a:t>
            </a:fld>
            <a:endParaRPr lang="x-none">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x-none">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65889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ב'/שבט/תשפ"ד</a:t>
            </a:fld>
            <a:endParaRPr lang="x-none">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x-none">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770334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ב'/שבט/תשפ"ד</a:t>
            </a:fld>
            <a:endParaRPr lang="x-none">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x-none">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166065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ב'/שבט/תשפ"ד</a:t>
            </a:fld>
            <a:endParaRPr lang="x-none">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x-none">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639119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השוואה">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33845" y="2507551"/>
            <a:ext cx="3867150" cy="368052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7551"/>
            <a:ext cx="3886201" cy="368052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7" name="Date Placeholder 6"/>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ב'/שבט/תשפ"ד</a:t>
            </a:fld>
            <a:endParaRPr lang="x-none">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x-none">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
        <p:nvSpPr>
          <p:cNvPr id="10" name="Title 9"/>
          <p:cNvSpPr>
            <a:spLocks noGrp="1"/>
          </p:cNvSpPr>
          <p:nvPr>
            <p:ph type="title"/>
          </p:nvPr>
        </p:nvSpPr>
        <p:spPr/>
        <p:txBody>
          <a:bodyPr/>
          <a:lstStyle/>
          <a:p>
            <a:r>
              <a:rPr lang="he-IL"/>
              <a:t>לחץ כדי לערוך סגנון כותרת של תבנית בסיס</a:t>
            </a:r>
            <a:endParaRPr lang="en-US" dirty="0"/>
          </a:p>
        </p:txBody>
      </p:sp>
    </p:spTree>
    <p:extLst>
      <p:ext uri="{BB962C8B-B14F-4D97-AF65-F5344CB8AC3E}">
        <p14:creationId xmlns:p14="http://schemas.microsoft.com/office/powerpoint/2010/main" val="1940059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כותרת בלבד">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ב'/שבט/תשפ"ד</a:t>
            </a:fld>
            <a:endParaRPr lang="x-none">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x-none">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
        <p:nvSpPr>
          <p:cNvPr id="6" name="Title 5"/>
          <p:cNvSpPr>
            <a:spLocks noGrp="1"/>
          </p:cNvSpPr>
          <p:nvPr>
            <p:ph type="title"/>
          </p:nvPr>
        </p:nvSpPr>
        <p:spPr/>
        <p:txBody>
          <a:bodyPr/>
          <a:lstStyle/>
          <a:p>
            <a:r>
              <a:rPr lang="he-IL"/>
              <a:t>לחץ כדי לערוך סגנון כותרת של תבנית בסיס</a:t>
            </a:r>
            <a:endParaRPr lang="en-US"/>
          </a:p>
        </p:txBody>
      </p:sp>
    </p:spTree>
    <p:extLst>
      <p:ext uri="{BB962C8B-B14F-4D97-AF65-F5344CB8AC3E}">
        <p14:creationId xmlns:p14="http://schemas.microsoft.com/office/powerpoint/2010/main" val="1573669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ב'/שבט/תשפ"ד</a:t>
            </a:fld>
            <a:endParaRPr lang="x-none">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x-none">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814119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ב'/שבט/תשפ"ד</a:t>
            </a:fld>
            <a:endParaRPr lang="x-none">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x-none">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006349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ב'/שבט/תשפ"ד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608141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he-IL"/>
              <a:t>לחץ כדי לערוך סגנון כותרת של תבנית בסיס</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ב'/שבט/תשפ"ד</a:t>
            </a:fld>
            <a:endParaRPr lang="x-none">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x-none">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884268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ב'/שבט/תשפ"ד</a:t>
            </a:fld>
            <a:endParaRPr lang="x-none">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x-none">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9515542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he-IL"/>
              <a:t>לחץ כדי לערוך סגנון כותרת של תבנית בסיס</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Date Placeholder 3"/>
          <p:cNvSpPr>
            <a:spLocks noGrp="1"/>
          </p:cNvSpPr>
          <p:nvPr>
            <p:ph type="dt" sz="half" idx="10"/>
          </p:nvPr>
        </p:nvSpPr>
        <p:spPr/>
        <p:txBody>
          <a:bodyPr/>
          <a:lstStyle/>
          <a:p>
            <a:fld id="{5CB9CB60-3FAE-4989-9875-39020804EAE7}" type="datetimeFigureOut">
              <a:rPr lang="x-none" smtClean="0">
                <a:solidFill>
                  <a:prstClr val="black">
                    <a:lumMod val="65000"/>
                    <a:lumOff val="35000"/>
                  </a:prstClr>
                </a:solidFill>
              </a:rPr>
              <a:pPr/>
              <a:t>ב'/שבט/תשפ"ד</a:t>
            </a:fld>
            <a:endParaRPr lang="x-none">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x-none">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340988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ב'/שבט/תשפ"ד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490543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ב'/שבט/תשפ"ד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921166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השוואה">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33845" y="2507551"/>
            <a:ext cx="3867150" cy="368052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7551"/>
            <a:ext cx="3886201" cy="368052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7" name="Date Placeholder 6"/>
          <p:cNvSpPr>
            <a:spLocks noGrp="1"/>
          </p:cNvSpPr>
          <p:nvPr>
            <p:ph type="dt" sz="half" idx="10"/>
          </p:nvPr>
        </p:nvSpPr>
        <p:spPr/>
        <p:txBody>
          <a:bodyPr/>
          <a:lstStyle/>
          <a:p>
            <a:fld id="{5CB9CB60-3FAE-4989-9875-39020804EAE7}" type="datetimeFigureOut">
              <a:rPr lang="x-none" smtClean="0"/>
              <a:t>ב'/שבט/תשפ"ד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
        <p:nvSpPr>
          <p:cNvPr id="10" name="Title 9"/>
          <p:cNvSpPr>
            <a:spLocks noGrp="1"/>
          </p:cNvSpPr>
          <p:nvPr>
            <p:ph type="title"/>
          </p:nvPr>
        </p:nvSpPr>
        <p:spPr/>
        <p:txBody>
          <a:bodyPr/>
          <a:lstStyle/>
          <a:p>
            <a:r>
              <a:rPr lang="he-IL"/>
              <a:t>לחץ כדי לערוך סגנון כותרת של תבנית בסיס</a:t>
            </a:r>
            <a:endParaRPr lang="en-US" dirty="0"/>
          </a:p>
        </p:txBody>
      </p:sp>
    </p:spTree>
    <p:extLst>
      <p:ext uri="{BB962C8B-B14F-4D97-AF65-F5344CB8AC3E}">
        <p14:creationId xmlns:p14="http://schemas.microsoft.com/office/powerpoint/2010/main" val="1384656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כותרת בלבד">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CB9CB60-3FAE-4989-9875-39020804EAE7}" type="datetimeFigureOut">
              <a:rPr lang="x-none" smtClean="0"/>
              <a:t>ב'/שבט/תשפ"ד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
        <p:nvSpPr>
          <p:cNvPr id="6" name="Title 5"/>
          <p:cNvSpPr>
            <a:spLocks noGrp="1"/>
          </p:cNvSpPr>
          <p:nvPr>
            <p:ph type="title"/>
          </p:nvPr>
        </p:nvSpPr>
        <p:spPr/>
        <p:txBody>
          <a:bodyPr/>
          <a:lstStyle/>
          <a:p>
            <a:r>
              <a:rPr lang="he-IL"/>
              <a:t>לחץ כדי לערוך סגנון כותרת של תבנית בסיס</a:t>
            </a:r>
            <a:endParaRPr lang="en-US"/>
          </a:p>
        </p:txBody>
      </p:sp>
    </p:spTree>
    <p:extLst>
      <p:ext uri="{BB962C8B-B14F-4D97-AF65-F5344CB8AC3E}">
        <p14:creationId xmlns:p14="http://schemas.microsoft.com/office/powerpoint/2010/main" val="3585365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ב'/שבט/תשפ"ד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104301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ב'/שבט/תשפ"ד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847355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he-IL"/>
              <a:t>לחץ כדי לערוך סגנון כותרת של תבנית בסיס</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ב'/שבט/תשפ"ד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981884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5CB9CB60-3FAE-4989-9875-39020804EAE7}" type="datetimeFigureOut">
              <a:rPr lang="x-none" smtClean="0"/>
              <a:t>ב'/שבט/תשפ"ד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x-none"/>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17768848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73000">
              <a:schemeClr val="accent6">
                <a:lumMod val="20000"/>
                <a:lumOff val="80000"/>
              </a:schemeClr>
            </a:gs>
            <a:gs pos="100000">
              <a:schemeClr val="bg1">
                <a:shade val="64000"/>
                <a:lumMod val="88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5CB9CB60-3FAE-4989-9875-39020804EAE7}" type="datetimeFigureOut">
              <a:rPr lang="x-none" smtClean="0">
                <a:solidFill>
                  <a:prstClr val="black">
                    <a:lumMod val="65000"/>
                    <a:lumOff val="35000"/>
                  </a:prstClr>
                </a:solidFill>
              </a:rPr>
              <a:pPr/>
              <a:t>ב'/שבט/תשפ"ד</a:t>
            </a:fld>
            <a:endParaRPr lang="x-none">
              <a:solidFill>
                <a:prstClr val="black">
                  <a:lumMod val="65000"/>
                  <a:lumOff val="3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x-none">
              <a:solidFill>
                <a:prstClr val="black">
                  <a:lumMod val="65000"/>
                  <a:lumOff val="35000"/>
                </a:prstClr>
              </a:solidFill>
            </a:endParaRPr>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39115B43-B21F-4DEE-983D-6EBC56B1F033}"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4875055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tmp"/><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6.tmp"/><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7.tmp"/><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9.tmp"/><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4.png"/><Relationship Id="rId7" Type="http://schemas.openxmlformats.org/officeDocument/2006/relationships/image" Target="../media/image25.em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4.emf"/><Relationship Id="rId5" Type="http://schemas.openxmlformats.org/officeDocument/2006/relationships/image" Target="../media/image23.emf"/><Relationship Id="rId10" Type="http://schemas.openxmlformats.org/officeDocument/2006/relationships/image" Target="../media/image3.png"/><Relationship Id="rId4" Type="http://schemas.openxmlformats.org/officeDocument/2006/relationships/image" Target="../media/image22.emf"/><Relationship Id="rId9" Type="http://schemas.openxmlformats.org/officeDocument/2006/relationships/image" Target="../media/image27.emf"/></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8.tmp"/><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9.tm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tmp"/><Relationship Id="rId5" Type="http://schemas.openxmlformats.org/officeDocument/2006/relationships/image" Target="../media/image3.png"/><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tmp"/><Relationship Id="rId4" Type="http://schemas.openxmlformats.org/officeDocument/2006/relationships/image" Target="../media/image30.tmp"/></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2.emf"/></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3.tmp"/><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4.tmp"/><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5.tmp"/><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6.tmp"/><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7.tmp"/><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tm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tm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tmp"/><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tm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ar-SA" sz="4800" b="1"/>
              <a:t>علوم وتكنولوجيا للصف الثالث</a:t>
            </a:r>
            <a:endParaRPr lang="en-US" sz="4800" b="1" dirty="0">
              <a:cs typeface="+mn-cs"/>
            </a:endParaRPr>
          </a:p>
        </p:txBody>
      </p:sp>
      <p:sp>
        <p:nvSpPr>
          <p:cNvPr id="3" name="מציין מיקום תוכן 2"/>
          <p:cNvSpPr>
            <a:spLocks noGrp="1"/>
          </p:cNvSpPr>
          <p:nvPr>
            <p:ph idx="1"/>
          </p:nvPr>
        </p:nvSpPr>
        <p:spPr>
          <a:xfrm>
            <a:off x="353188" y="1691322"/>
            <a:ext cx="7886700" cy="4351337"/>
          </a:xfrm>
        </p:spPr>
        <p:txBody>
          <a:bodyPr>
            <a:normAutofit/>
          </a:bodyPr>
          <a:lstStyle/>
          <a:p>
            <a:pPr marL="0" indent="0" algn="ctr">
              <a:buNone/>
            </a:pPr>
            <a:r>
              <a:rPr lang="ar-SA" sz="4000" b="1" dirty="0"/>
              <a:t>عارِضَةٌ مُرافِقَةٌ للتَّعلّمِ</a:t>
            </a:r>
            <a:endParaRPr lang="he-IL" sz="4000" b="1" dirty="0"/>
          </a:p>
          <a:p>
            <a:pPr marL="0" indent="0" algn="ctr">
              <a:buNone/>
            </a:pPr>
            <a:r>
              <a:rPr lang="ar-SA" sz="4000" b="1" dirty="0">
                <a:solidFill>
                  <a:srgbClr val="B31013"/>
                </a:solidFill>
              </a:rPr>
              <a:t>الباب الثالث </a:t>
            </a:r>
            <a:r>
              <a:rPr lang="he-IL" sz="4800" b="1" dirty="0">
                <a:solidFill>
                  <a:srgbClr val="B31013"/>
                </a:solidFill>
              </a:rPr>
              <a:t>: </a:t>
            </a:r>
            <a:r>
              <a:rPr lang="ar-SA" sz="4800" b="1" dirty="0">
                <a:solidFill>
                  <a:schemeClr val="accent6">
                    <a:lumMod val="50000"/>
                  </a:schemeClr>
                </a:solidFill>
                <a:latin typeface="Arial" panose="020B0604020202020204" pitchFamily="34" charset="0"/>
                <a:cs typeface="Arial" panose="020B0604020202020204" pitchFamily="34" charset="0"/>
              </a:rPr>
              <a:t>لقاءات مع نباتات</a:t>
            </a:r>
            <a:endParaRPr lang="he-IL" sz="4800" b="1" dirty="0">
              <a:solidFill>
                <a:srgbClr val="B31013"/>
              </a:solidFill>
            </a:endParaRPr>
          </a:p>
          <a:p>
            <a:pPr marL="0" indent="0" algn="ctr">
              <a:buNone/>
            </a:pPr>
            <a:r>
              <a:rPr lang="ar-SA" sz="4800" b="1" dirty="0">
                <a:solidFill>
                  <a:srgbClr val="B31013"/>
                </a:solidFill>
              </a:rPr>
              <a:t>الفصل الرابع</a:t>
            </a:r>
            <a:r>
              <a:rPr lang="he-IL" sz="4800" b="1" dirty="0">
                <a:solidFill>
                  <a:srgbClr val="B31013"/>
                </a:solidFill>
              </a:rPr>
              <a:t>: </a:t>
            </a:r>
            <a:r>
              <a:rPr lang="ar-SA" sz="4800" b="1" dirty="0">
                <a:solidFill>
                  <a:srgbClr val="B31013"/>
                </a:solidFill>
              </a:rPr>
              <a:t>نَبْدَأ مِن جَديد</a:t>
            </a:r>
            <a:endParaRPr lang="en-US" sz="4800" b="1" dirty="0">
              <a:solidFill>
                <a:srgbClr val="B31013"/>
              </a:solidFill>
            </a:endParaRPr>
          </a:p>
        </p:txBody>
      </p:sp>
      <p:pic>
        <p:nvPicPr>
          <p:cNvPr id="4" name="תמונה 3"/>
          <p:cNvPicPr>
            <a:picLocks noChangeAspect="1"/>
          </p:cNvPicPr>
          <p:nvPr/>
        </p:nvPicPr>
        <p:blipFill>
          <a:blip r:embed="rId3"/>
          <a:stretch>
            <a:fillRect/>
          </a:stretch>
        </p:blipFill>
        <p:spPr>
          <a:xfrm>
            <a:off x="7767463" y="12161"/>
            <a:ext cx="1249788" cy="707197"/>
          </a:xfrm>
          <a:prstGeom prst="rect">
            <a:avLst/>
          </a:prstGeom>
        </p:spPr>
      </p:pic>
      <p:pic>
        <p:nvPicPr>
          <p:cNvPr id="6" name="תמונה 5"/>
          <p:cNvPicPr>
            <a:picLocks noChangeAspect="1"/>
          </p:cNvPicPr>
          <p:nvPr/>
        </p:nvPicPr>
        <p:blipFill>
          <a:blip r:embed="rId4"/>
          <a:stretch>
            <a:fillRect/>
          </a:stretch>
        </p:blipFill>
        <p:spPr>
          <a:xfrm>
            <a:off x="0" y="4552205"/>
            <a:ext cx="9143999" cy="2305795"/>
          </a:xfrm>
          <a:prstGeom prst="rect">
            <a:avLst/>
          </a:prstGeom>
        </p:spPr>
      </p:pic>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0" y="9113"/>
            <a:ext cx="1208314" cy="800348"/>
          </a:xfrm>
          <a:prstGeom prst="rect">
            <a:avLst/>
          </a:prstGeom>
        </p:spPr>
      </p:pic>
    </p:spTree>
    <p:extLst>
      <p:ext uri="{BB962C8B-B14F-4D97-AF65-F5344CB8AC3E}">
        <p14:creationId xmlns:p14="http://schemas.microsoft.com/office/powerpoint/2010/main" val="993885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ar-SA" sz="4400" b="1" dirty="0">
                <a:solidFill>
                  <a:schemeClr val="accent6">
                    <a:lumMod val="75000"/>
                  </a:schemeClr>
                </a:solidFill>
              </a:rPr>
              <a:t>فصائِل النباتات</a:t>
            </a:r>
            <a:r>
              <a:rPr lang="he-IL" sz="4400" b="1" dirty="0">
                <a:solidFill>
                  <a:srgbClr val="70AD47">
                    <a:lumMod val="75000"/>
                  </a:srgbClr>
                </a:solidFill>
                <a:cs typeface="Arial" panose="020B0604020202020204" pitchFamily="34" charset="0"/>
              </a:rPr>
              <a:t>(</a:t>
            </a:r>
            <a:r>
              <a:rPr lang="ar-SA" sz="4400" b="1" dirty="0">
                <a:solidFill>
                  <a:schemeClr val="accent6">
                    <a:lumMod val="75000"/>
                  </a:schemeClr>
                </a:solidFill>
              </a:rPr>
              <a:t>صفحة</a:t>
            </a:r>
            <a:r>
              <a:rPr lang="he-IL" sz="4400" b="1" dirty="0">
                <a:solidFill>
                  <a:srgbClr val="70AD47">
                    <a:lumMod val="75000"/>
                  </a:srgbClr>
                </a:solidFill>
                <a:cs typeface="Arial" panose="020B0604020202020204" pitchFamily="34" charset="0"/>
              </a:rPr>
              <a:t> 137)</a:t>
            </a:r>
            <a:endParaRPr lang="en-US" dirty="0"/>
          </a:p>
        </p:txBody>
      </p:sp>
      <p:pic>
        <p:nvPicPr>
          <p:cNvPr id="5" name="תמונה 4">
            <a:extLst>
              <a:ext uri="{FF2B5EF4-FFF2-40B4-BE49-F238E27FC236}">
                <a16:creationId xmlns:a16="http://schemas.microsoft.com/office/drawing/2014/main" id="{1C119158-B6F6-B7DD-BF0B-44E5661C2606}"/>
              </a:ext>
            </a:extLst>
          </p:cNvPr>
          <p:cNvPicPr>
            <a:picLocks noChangeAspect="1"/>
          </p:cNvPicPr>
          <p:nvPr/>
        </p:nvPicPr>
        <p:blipFill>
          <a:blip r:embed="rId2"/>
          <a:stretch>
            <a:fillRect/>
          </a:stretch>
        </p:blipFill>
        <p:spPr>
          <a:xfrm>
            <a:off x="0" y="9113"/>
            <a:ext cx="1208314" cy="800348"/>
          </a:xfrm>
          <a:prstGeom prst="rect">
            <a:avLst/>
          </a:prstGeom>
        </p:spPr>
      </p:pic>
      <p:pic>
        <p:nvPicPr>
          <p:cNvPr id="7" name="תמונה 6" descr="גזירת מסך"/>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828" y="1580403"/>
            <a:ext cx="8276343" cy="4641758"/>
          </a:xfrm>
          <a:prstGeom prst="rect">
            <a:avLst/>
          </a:prstGeom>
        </p:spPr>
      </p:pic>
    </p:spTree>
    <p:extLst>
      <p:ext uri="{BB962C8B-B14F-4D97-AF65-F5344CB8AC3E}">
        <p14:creationId xmlns:p14="http://schemas.microsoft.com/office/powerpoint/2010/main" val="2792234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9588" y="365760"/>
            <a:ext cx="8420957" cy="1325562"/>
          </a:xfrm>
        </p:spPr>
        <p:txBody>
          <a:bodyPr>
            <a:normAutofit fontScale="90000"/>
          </a:bodyPr>
          <a:lstStyle/>
          <a:p>
            <a:pPr algn="r"/>
            <a:br>
              <a:rPr lang="ar-SA" sz="3600" b="1" dirty="0">
                <a:solidFill>
                  <a:schemeClr val="accent6">
                    <a:lumMod val="75000"/>
                  </a:schemeClr>
                </a:solidFill>
                <a:cs typeface="+mn-cs"/>
              </a:rPr>
            </a:br>
            <a:r>
              <a:rPr lang="ar-SA" sz="3600" b="1" dirty="0">
                <a:solidFill>
                  <a:schemeClr val="accent6">
                    <a:lumMod val="75000"/>
                  </a:schemeClr>
                </a:solidFill>
                <a:cs typeface="+mn-cs"/>
              </a:rPr>
              <a:t>مهمَّة (مُشاهَدة):</a:t>
            </a:r>
            <a:br>
              <a:rPr lang="he-IL" sz="3600" b="1" dirty="0">
                <a:solidFill>
                  <a:schemeClr val="accent6">
                    <a:lumMod val="75000"/>
                  </a:schemeClr>
                </a:solidFill>
                <a:cs typeface="+mn-cs"/>
              </a:rPr>
            </a:br>
            <a:r>
              <a:rPr lang="ar-SA" sz="3600" b="1" dirty="0">
                <a:solidFill>
                  <a:schemeClr val="accent6">
                    <a:lumMod val="75000"/>
                  </a:schemeClr>
                </a:solidFill>
                <a:cs typeface="+mn-cs"/>
              </a:rPr>
              <a:t>الفَصيلَة الصَّليبيَّة والفَصيلَة البُقولِيَّة (صفحة</a:t>
            </a:r>
            <a:r>
              <a:rPr lang="he-IL" sz="3600" b="1" dirty="0">
                <a:solidFill>
                  <a:schemeClr val="accent6">
                    <a:lumMod val="75000"/>
                  </a:schemeClr>
                </a:solidFill>
                <a:cs typeface="+mn-cs"/>
              </a:rPr>
              <a:t> 136)</a:t>
            </a:r>
            <a:endParaRPr lang="en-US" sz="3600" b="1" dirty="0">
              <a:solidFill>
                <a:schemeClr val="accent6">
                  <a:lumMod val="75000"/>
                </a:schemeClr>
              </a:solidFill>
              <a:cs typeface="+mn-cs"/>
            </a:endParaRPr>
          </a:p>
        </p:txBody>
      </p:sp>
      <p:pic>
        <p:nvPicPr>
          <p:cNvPr id="3" name="תמונה 2"/>
          <p:cNvPicPr>
            <a:picLocks noChangeAspect="1"/>
          </p:cNvPicPr>
          <p:nvPr/>
        </p:nvPicPr>
        <p:blipFill>
          <a:blip r:embed="rId3"/>
          <a:stretch>
            <a:fillRect/>
          </a:stretch>
        </p:blipFill>
        <p:spPr>
          <a:xfrm>
            <a:off x="0" y="0"/>
            <a:ext cx="1249788" cy="707197"/>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8178800" y="0"/>
            <a:ext cx="965200" cy="639317"/>
          </a:xfrm>
          <a:prstGeom prst="rect">
            <a:avLst/>
          </a:prstGeom>
        </p:spPr>
      </p:pic>
      <p:pic>
        <p:nvPicPr>
          <p:cNvPr id="5" name="תמונה 4"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401" y="2328709"/>
            <a:ext cx="6851829" cy="3250046"/>
          </a:xfrm>
          <a:prstGeom prst="rect">
            <a:avLst/>
          </a:prstGeom>
        </p:spPr>
      </p:pic>
    </p:spTree>
    <p:extLst>
      <p:ext uri="{BB962C8B-B14F-4D97-AF65-F5344CB8AC3E}">
        <p14:creationId xmlns:p14="http://schemas.microsoft.com/office/powerpoint/2010/main" val="613552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239974" y="163052"/>
            <a:ext cx="1542422" cy="871804"/>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7935686" y="9113"/>
            <a:ext cx="1208314" cy="800348"/>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9811" y="906243"/>
            <a:ext cx="6468144" cy="5073685"/>
          </a:xfrm>
          <a:prstGeom prst="rect">
            <a:avLst/>
          </a:prstGeom>
        </p:spPr>
      </p:pic>
    </p:spTree>
    <p:extLst>
      <p:ext uri="{BB962C8B-B14F-4D97-AF65-F5344CB8AC3E}">
        <p14:creationId xmlns:p14="http://schemas.microsoft.com/office/powerpoint/2010/main" val="1223940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153908" y="137489"/>
            <a:ext cx="1121493" cy="633888"/>
          </a:xfrm>
          <a:prstGeom prst="rect">
            <a:avLst/>
          </a:prstGeom>
        </p:spPr>
      </p:pic>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7924199" y="0"/>
            <a:ext cx="1208314" cy="800348"/>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467" y="656838"/>
            <a:ext cx="7983065" cy="5544324"/>
          </a:xfrm>
          <a:prstGeom prst="rect">
            <a:avLst/>
          </a:prstGeom>
        </p:spPr>
      </p:pic>
    </p:spTree>
    <p:extLst>
      <p:ext uri="{BB962C8B-B14F-4D97-AF65-F5344CB8AC3E}">
        <p14:creationId xmlns:p14="http://schemas.microsoft.com/office/powerpoint/2010/main" val="2325028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ar-SA" sz="4000" b="1" dirty="0">
                <a:solidFill>
                  <a:schemeClr val="accent6">
                    <a:lumMod val="75000"/>
                  </a:schemeClr>
                </a:solidFill>
                <a:cs typeface="+mn-cs"/>
              </a:rPr>
              <a:t>مهمة (مشاهَدة</a:t>
            </a:r>
            <a:r>
              <a:rPr lang="he-IL" sz="4000" b="1" dirty="0">
                <a:solidFill>
                  <a:schemeClr val="accent6">
                    <a:lumMod val="75000"/>
                  </a:schemeClr>
                </a:solidFill>
                <a:cs typeface="+mn-cs"/>
              </a:rPr>
              <a:t>): </a:t>
            </a:r>
            <a:r>
              <a:rPr lang="ar-SA" sz="4000" b="1" dirty="0">
                <a:solidFill>
                  <a:schemeClr val="accent6">
                    <a:lumMod val="75000"/>
                  </a:schemeClr>
                </a:solidFill>
                <a:cs typeface="+mn-cs"/>
              </a:rPr>
              <a:t>من الزهرة الى الثَّمَرة</a:t>
            </a:r>
            <a:r>
              <a:rPr lang="he-IL" sz="4000" b="1" dirty="0">
                <a:solidFill>
                  <a:schemeClr val="accent6">
                    <a:lumMod val="75000"/>
                  </a:schemeClr>
                </a:solidFill>
                <a:cs typeface="+mn-cs"/>
              </a:rPr>
              <a:t> </a:t>
            </a:r>
            <a:br>
              <a:rPr lang="he-IL" sz="4000" b="1" dirty="0">
                <a:solidFill>
                  <a:schemeClr val="accent6">
                    <a:lumMod val="75000"/>
                  </a:schemeClr>
                </a:solidFill>
                <a:cs typeface="+mn-cs"/>
              </a:rPr>
            </a:br>
            <a:r>
              <a:rPr lang="he-IL" sz="3200" b="1" dirty="0">
                <a:solidFill>
                  <a:schemeClr val="accent6">
                    <a:lumMod val="75000"/>
                  </a:schemeClr>
                </a:solidFill>
                <a:cs typeface="+mn-cs"/>
              </a:rPr>
              <a:t>(</a:t>
            </a:r>
            <a:r>
              <a:rPr lang="ar-SA" sz="3200" b="1" dirty="0">
                <a:solidFill>
                  <a:schemeClr val="accent6">
                    <a:lumMod val="75000"/>
                  </a:schemeClr>
                </a:solidFill>
                <a:cs typeface="+mn-cs"/>
              </a:rPr>
              <a:t>صفحة</a:t>
            </a:r>
            <a:r>
              <a:rPr lang="he-IL" sz="3200" b="1" dirty="0">
                <a:solidFill>
                  <a:schemeClr val="accent6">
                    <a:lumMod val="75000"/>
                  </a:schemeClr>
                </a:solidFill>
                <a:cs typeface="+mn-cs"/>
              </a:rPr>
              <a:t>138)</a:t>
            </a:r>
            <a:endParaRPr lang="en-US" sz="3200" b="1" dirty="0">
              <a:solidFill>
                <a:schemeClr val="accent6">
                  <a:lumMod val="75000"/>
                </a:schemeClr>
              </a:solidFill>
              <a:cs typeface="+mn-cs"/>
            </a:endParaRPr>
          </a:p>
        </p:txBody>
      </p:sp>
      <p:pic>
        <p:nvPicPr>
          <p:cNvPr id="4" name="מציין מיקום תוכן 3"/>
          <p:cNvPicPr>
            <a:picLocks noGrp="1" noChangeAspect="1"/>
          </p:cNvPicPr>
          <p:nvPr>
            <p:ph idx="1"/>
          </p:nvPr>
        </p:nvPicPr>
        <p:blipFill>
          <a:blip r:embed="rId3"/>
          <a:stretch>
            <a:fillRect/>
          </a:stretch>
        </p:blipFill>
        <p:spPr>
          <a:xfrm>
            <a:off x="1972785" y="1837853"/>
            <a:ext cx="5387681" cy="5001173"/>
          </a:xfrm>
          <a:prstGeom prst="rect">
            <a:avLst/>
          </a:prstGeom>
        </p:spPr>
      </p:pic>
      <p:pic>
        <p:nvPicPr>
          <p:cNvPr id="3" name="תמונה 2"/>
          <p:cNvPicPr>
            <a:picLocks noChangeAspect="1"/>
          </p:cNvPicPr>
          <p:nvPr/>
        </p:nvPicPr>
        <p:blipFill>
          <a:blip r:embed="rId4"/>
          <a:stretch>
            <a:fillRect/>
          </a:stretch>
        </p:blipFill>
        <p:spPr>
          <a:xfrm>
            <a:off x="8136419" y="6274051"/>
            <a:ext cx="871982" cy="493414"/>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0" y="9113"/>
            <a:ext cx="1208314" cy="800348"/>
          </a:xfrm>
          <a:prstGeom prst="rect">
            <a:avLst/>
          </a:prstGeom>
        </p:spPr>
      </p:pic>
      <p:sp>
        <p:nvSpPr>
          <p:cNvPr id="5" name="TextBox 4"/>
          <p:cNvSpPr txBox="1"/>
          <p:nvPr/>
        </p:nvSpPr>
        <p:spPr>
          <a:xfrm>
            <a:off x="3606800" y="1828800"/>
            <a:ext cx="1998133" cy="369332"/>
          </a:xfrm>
          <a:prstGeom prst="rect">
            <a:avLst/>
          </a:prstGeom>
          <a:solidFill>
            <a:schemeClr val="bg2">
              <a:lumMod val="90000"/>
            </a:schemeClr>
          </a:solidFill>
        </p:spPr>
        <p:txBody>
          <a:bodyPr wrap="square" rtlCol="1">
            <a:spAutoFit/>
          </a:bodyPr>
          <a:lstStyle/>
          <a:p>
            <a:pPr algn="ctr"/>
            <a:r>
              <a:rPr lang="ar-SA" dirty="0"/>
              <a:t>من الزَّهْرَة الى الثَّمَرَة</a:t>
            </a:r>
            <a:endParaRPr lang="he-IL" dirty="0"/>
          </a:p>
        </p:txBody>
      </p:sp>
    </p:spTree>
    <p:extLst>
      <p:ext uri="{BB962C8B-B14F-4D97-AF65-F5344CB8AC3E}">
        <p14:creationId xmlns:p14="http://schemas.microsoft.com/office/powerpoint/2010/main" val="78250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0" y="0"/>
            <a:ext cx="1347830" cy="761817"/>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7935686" y="9113"/>
            <a:ext cx="1208314" cy="800348"/>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28771"/>
            <a:ext cx="9144000" cy="4400457"/>
          </a:xfrm>
          <a:prstGeom prst="rect">
            <a:avLst/>
          </a:prstGeom>
        </p:spPr>
      </p:pic>
    </p:spTree>
    <p:extLst>
      <p:ext uri="{BB962C8B-B14F-4D97-AF65-F5344CB8AC3E}">
        <p14:creationId xmlns:p14="http://schemas.microsoft.com/office/powerpoint/2010/main" val="272214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230920" y="132748"/>
            <a:ext cx="1027511" cy="580767"/>
          </a:xfrm>
          <a:prstGeom prst="rect">
            <a:avLst/>
          </a:prstGeom>
        </p:spPr>
      </p:pic>
      <p:sp>
        <p:nvSpPr>
          <p:cNvPr id="2" name="תיבת טקסט 1">
            <a:extLst>
              <a:ext uri="{FF2B5EF4-FFF2-40B4-BE49-F238E27FC236}">
                <a16:creationId xmlns:a16="http://schemas.microsoft.com/office/drawing/2014/main" id="{AB9231AD-98BD-946B-79D2-887C5B8AB676}"/>
              </a:ext>
            </a:extLst>
          </p:cNvPr>
          <p:cNvSpPr txBox="1"/>
          <p:nvPr/>
        </p:nvSpPr>
        <p:spPr>
          <a:xfrm>
            <a:off x="579279" y="253596"/>
            <a:ext cx="7497920" cy="1200329"/>
          </a:xfrm>
          <a:prstGeom prst="rect">
            <a:avLst/>
          </a:prstGeom>
          <a:noFill/>
        </p:spPr>
        <p:txBody>
          <a:bodyPr wrap="square" rtlCol="1">
            <a:spAutoFit/>
          </a:bodyPr>
          <a:lstStyle/>
          <a:p>
            <a:pPr algn="ctr" rtl="1"/>
            <a:r>
              <a:rPr lang="ar-SA" sz="3600" b="1" dirty="0">
                <a:solidFill>
                  <a:schemeClr val="accent6">
                    <a:lumMod val="75000"/>
                  </a:schemeClr>
                </a:solidFill>
              </a:rPr>
              <a:t>المجلة العلمية</a:t>
            </a:r>
            <a:r>
              <a:rPr lang="he-IL" sz="3600" b="1" dirty="0">
                <a:solidFill>
                  <a:schemeClr val="accent6">
                    <a:lumMod val="75000"/>
                  </a:schemeClr>
                </a:solidFill>
              </a:rPr>
              <a:t>:</a:t>
            </a:r>
            <a:r>
              <a:rPr lang="ar-SA" sz="3600" b="1" dirty="0">
                <a:solidFill>
                  <a:schemeClr val="accent6">
                    <a:lumMod val="75000"/>
                  </a:schemeClr>
                </a:solidFill>
              </a:rPr>
              <a:t>مَا هِيَ أعْضاء الثَّمَرة؟ </a:t>
            </a:r>
          </a:p>
          <a:p>
            <a:pPr algn="ctr" rtl="1"/>
            <a:r>
              <a:rPr lang="ar-SA" sz="3600" b="1" dirty="0">
                <a:solidFill>
                  <a:schemeClr val="accent6">
                    <a:lumMod val="75000"/>
                  </a:schemeClr>
                </a:solidFill>
              </a:rPr>
              <a:t>(صفحة 140)</a:t>
            </a:r>
            <a:endParaRPr lang="he-IL" sz="3200" b="1" dirty="0">
              <a:solidFill>
                <a:schemeClr val="accent6">
                  <a:lumMod val="50000"/>
                </a:schemeClr>
              </a:solidFill>
            </a:endParaRPr>
          </a:p>
        </p:txBody>
      </p:sp>
      <p:pic>
        <p:nvPicPr>
          <p:cNvPr id="8" name="תמונה 7">
            <a:extLst>
              <a:ext uri="{FF2B5EF4-FFF2-40B4-BE49-F238E27FC236}">
                <a16:creationId xmlns:a16="http://schemas.microsoft.com/office/drawing/2014/main" id="{FBA4458F-66E7-01A4-0AEF-49DA8B4E39E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0615" y="1644794"/>
            <a:ext cx="7623811" cy="4187225"/>
          </a:xfrm>
          <a:prstGeom prst="rect">
            <a:avLst/>
          </a:prstGeom>
        </p:spPr>
      </p:pic>
      <p:pic>
        <p:nvPicPr>
          <p:cNvPr id="4" name="תמונה 3"/>
          <p:cNvPicPr>
            <a:picLocks noChangeAspect="1"/>
          </p:cNvPicPr>
          <p:nvPr/>
        </p:nvPicPr>
        <p:blipFill>
          <a:blip r:embed="rId5"/>
          <a:stretch>
            <a:fillRect/>
          </a:stretch>
        </p:blipFill>
        <p:spPr>
          <a:xfrm>
            <a:off x="36212" y="5054477"/>
            <a:ext cx="2444437" cy="1656738"/>
          </a:xfrm>
          <a:prstGeom prst="rect">
            <a:avLst/>
          </a:prstGeom>
        </p:spPr>
      </p:pic>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7935686" y="-60020"/>
            <a:ext cx="1208314" cy="800348"/>
          </a:xfrm>
          <a:prstGeom prst="rect">
            <a:avLst/>
          </a:prstGeom>
        </p:spPr>
      </p:pic>
      <p:sp>
        <p:nvSpPr>
          <p:cNvPr id="3" name="TextBox 2"/>
          <p:cNvSpPr txBox="1"/>
          <p:nvPr/>
        </p:nvSpPr>
        <p:spPr>
          <a:xfrm>
            <a:off x="2280859" y="2191257"/>
            <a:ext cx="1397285" cy="769441"/>
          </a:xfrm>
          <a:prstGeom prst="rect">
            <a:avLst/>
          </a:prstGeom>
          <a:solidFill>
            <a:schemeClr val="bg1">
              <a:lumMod val="95000"/>
            </a:schemeClr>
          </a:solidFill>
          <a:ln>
            <a:solidFill>
              <a:schemeClr val="bg1">
                <a:lumMod val="50000"/>
              </a:schemeClr>
            </a:solidFill>
          </a:ln>
        </p:spPr>
        <p:txBody>
          <a:bodyPr wrap="square" rtlCol="1">
            <a:spAutoFit/>
          </a:bodyPr>
          <a:lstStyle/>
          <a:p>
            <a:pPr algn="ctr"/>
            <a:r>
              <a:rPr lang="ar-SA" sz="4400" dirty="0"/>
              <a:t>لُّب</a:t>
            </a:r>
            <a:endParaRPr lang="he-IL" sz="4400" dirty="0"/>
          </a:p>
        </p:txBody>
      </p:sp>
      <p:sp>
        <p:nvSpPr>
          <p:cNvPr id="9" name="TextBox 8"/>
          <p:cNvSpPr txBox="1"/>
          <p:nvPr/>
        </p:nvSpPr>
        <p:spPr>
          <a:xfrm>
            <a:off x="2280861" y="3337387"/>
            <a:ext cx="1397285" cy="769441"/>
          </a:xfrm>
          <a:prstGeom prst="rect">
            <a:avLst/>
          </a:prstGeom>
          <a:solidFill>
            <a:schemeClr val="bg1">
              <a:lumMod val="95000"/>
            </a:schemeClr>
          </a:solidFill>
          <a:ln>
            <a:solidFill>
              <a:schemeClr val="bg1">
                <a:lumMod val="50000"/>
              </a:schemeClr>
            </a:solidFill>
          </a:ln>
        </p:spPr>
        <p:txBody>
          <a:bodyPr wrap="square" rtlCol="1">
            <a:spAutoFit/>
          </a:bodyPr>
          <a:lstStyle/>
          <a:p>
            <a:pPr algn="ctr"/>
            <a:r>
              <a:rPr lang="ar-SA" sz="4400" dirty="0"/>
              <a:t>بِذْرَة</a:t>
            </a:r>
            <a:endParaRPr lang="he-IL" sz="4400" dirty="0"/>
          </a:p>
        </p:txBody>
      </p:sp>
      <p:sp>
        <p:nvSpPr>
          <p:cNvPr id="10" name="TextBox 9"/>
          <p:cNvSpPr txBox="1"/>
          <p:nvPr/>
        </p:nvSpPr>
        <p:spPr>
          <a:xfrm>
            <a:off x="2280861" y="4537752"/>
            <a:ext cx="1397285" cy="769441"/>
          </a:xfrm>
          <a:prstGeom prst="rect">
            <a:avLst/>
          </a:prstGeom>
          <a:solidFill>
            <a:schemeClr val="bg1">
              <a:lumMod val="95000"/>
            </a:schemeClr>
          </a:solidFill>
          <a:ln>
            <a:solidFill>
              <a:schemeClr val="bg1">
                <a:lumMod val="50000"/>
              </a:schemeClr>
            </a:solidFill>
          </a:ln>
        </p:spPr>
        <p:txBody>
          <a:bodyPr wrap="square" rtlCol="1">
            <a:spAutoFit/>
          </a:bodyPr>
          <a:lstStyle/>
          <a:p>
            <a:pPr algn="ctr"/>
            <a:r>
              <a:rPr lang="ar-SA" sz="4400" dirty="0"/>
              <a:t>قِشْرَة</a:t>
            </a:r>
            <a:endParaRPr lang="he-IL" sz="4400" dirty="0"/>
          </a:p>
        </p:txBody>
      </p:sp>
    </p:spTree>
    <p:extLst>
      <p:ext uri="{BB962C8B-B14F-4D97-AF65-F5344CB8AC3E}">
        <p14:creationId xmlns:p14="http://schemas.microsoft.com/office/powerpoint/2010/main" val="2609287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108858" y="0"/>
            <a:ext cx="1071196" cy="605459"/>
          </a:xfrm>
          <a:prstGeom prst="rect">
            <a:avLst/>
          </a:prstGeom>
        </p:spPr>
      </p:pic>
      <p:sp>
        <p:nvSpPr>
          <p:cNvPr id="2" name="תיבת טקסט 1">
            <a:extLst>
              <a:ext uri="{FF2B5EF4-FFF2-40B4-BE49-F238E27FC236}">
                <a16:creationId xmlns:a16="http://schemas.microsoft.com/office/drawing/2014/main" id="{8412F627-CDD1-70BA-8695-B768BB5D7D1D}"/>
              </a:ext>
            </a:extLst>
          </p:cNvPr>
          <p:cNvSpPr txBox="1"/>
          <p:nvPr/>
        </p:nvSpPr>
        <p:spPr>
          <a:xfrm>
            <a:off x="1952171" y="343778"/>
            <a:ext cx="6647544" cy="1200329"/>
          </a:xfrm>
          <a:prstGeom prst="rect">
            <a:avLst/>
          </a:prstGeom>
          <a:noFill/>
        </p:spPr>
        <p:txBody>
          <a:bodyPr wrap="square" rtlCol="1">
            <a:spAutoFit/>
          </a:bodyPr>
          <a:lstStyle/>
          <a:p>
            <a:pPr algn="ctr"/>
            <a:endParaRPr lang="he-IL" sz="3600" b="1" dirty="0"/>
          </a:p>
          <a:p>
            <a:pPr algn="ctr"/>
            <a:r>
              <a:rPr lang="ar-SA" sz="3600" b="1" dirty="0"/>
              <a:t>مهمَّة (مُشاهَدَة):ما هِيَ أجْزاء الثَّمَرة؟</a:t>
            </a:r>
            <a:endParaRPr lang="he-IL" sz="3600" b="1" dirty="0">
              <a:solidFill>
                <a:schemeClr val="accent6">
                  <a:lumMod val="50000"/>
                </a:schemeClr>
              </a:solidFill>
            </a:endParaRPr>
          </a:p>
        </p:txBody>
      </p:sp>
      <p:pic>
        <p:nvPicPr>
          <p:cNvPr id="10" name="תמונה 9">
            <a:extLst>
              <a:ext uri="{FF2B5EF4-FFF2-40B4-BE49-F238E27FC236}">
                <a16:creationId xmlns:a16="http://schemas.microsoft.com/office/drawing/2014/main" id="{551C8AFD-7A87-C200-4F0A-BC3C540C2EA0}"/>
              </a:ext>
            </a:extLst>
          </p:cNvPr>
          <p:cNvPicPr>
            <a:picLocks noChangeAspect="1"/>
          </p:cNvPicPr>
          <p:nvPr/>
        </p:nvPicPr>
        <p:blipFill>
          <a:blip r:embed="rId4"/>
          <a:stretch>
            <a:fillRect/>
          </a:stretch>
        </p:blipFill>
        <p:spPr>
          <a:xfrm>
            <a:off x="161644" y="1742215"/>
            <a:ext cx="2855875" cy="2148840"/>
          </a:xfrm>
          <a:prstGeom prst="rect">
            <a:avLst/>
          </a:prstGeom>
        </p:spPr>
      </p:pic>
      <p:pic>
        <p:nvPicPr>
          <p:cNvPr id="14" name="תמונה 13">
            <a:extLst>
              <a:ext uri="{FF2B5EF4-FFF2-40B4-BE49-F238E27FC236}">
                <a16:creationId xmlns:a16="http://schemas.microsoft.com/office/drawing/2014/main" id="{121E606C-2A56-772C-C62E-7FC1FF73102C}"/>
              </a:ext>
            </a:extLst>
          </p:cNvPr>
          <p:cNvPicPr>
            <a:picLocks noChangeAspect="1"/>
          </p:cNvPicPr>
          <p:nvPr/>
        </p:nvPicPr>
        <p:blipFill>
          <a:blip r:embed="rId5"/>
          <a:stretch>
            <a:fillRect/>
          </a:stretch>
        </p:blipFill>
        <p:spPr>
          <a:xfrm>
            <a:off x="169945" y="4678054"/>
            <a:ext cx="2847574" cy="2148840"/>
          </a:xfrm>
          <a:prstGeom prst="rect">
            <a:avLst/>
          </a:prstGeom>
        </p:spPr>
      </p:pic>
      <p:pic>
        <p:nvPicPr>
          <p:cNvPr id="16" name="תמונה 15">
            <a:extLst>
              <a:ext uri="{FF2B5EF4-FFF2-40B4-BE49-F238E27FC236}">
                <a16:creationId xmlns:a16="http://schemas.microsoft.com/office/drawing/2014/main" id="{356B44D9-2A02-0AA3-3F1B-C28B1D467410}"/>
              </a:ext>
            </a:extLst>
          </p:cNvPr>
          <p:cNvPicPr>
            <a:picLocks noChangeAspect="1"/>
          </p:cNvPicPr>
          <p:nvPr/>
        </p:nvPicPr>
        <p:blipFill>
          <a:blip r:embed="rId6"/>
          <a:stretch>
            <a:fillRect/>
          </a:stretch>
        </p:blipFill>
        <p:spPr>
          <a:xfrm>
            <a:off x="6247404" y="1683657"/>
            <a:ext cx="2802747" cy="2207398"/>
          </a:xfrm>
          <a:prstGeom prst="rect">
            <a:avLst/>
          </a:prstGeom>
        </p:spPr>
      </p:pic>
      <p:pic>
        <p:nvPicPr>
          <p:cNvPr id="18" name="תמונה 17">
            <a:extLst>
              <a:ext uri="{FF2B5EF4-FFF2-40B4-BE49-F238E27FC236}">
                <a16:creationId xmlns:a16="http://schemas.microsoft.com/office/drawing/2014/main" id="{08EB98DE-2B5B-E7DC-354E-28062B639725}"/>
              </a:ext>
            </a:extLst>
          </p:cNvPr>
          <p:cNvPicPr>
            <a:picLocks noChangeAspect="1"/>
          </p:cNvPicPr>
          <p:nvPr/>
        </p:nvPicPr>
        <p:blipFill>
          <a:blip r:embed="rId7"/>
          <a:stretch>
            <a:fillRect/>
          </a:stretch>
        </p:blipFill>
        <p:spPr>
          <a:xfrm>
            <a:off x="6247404" y="4678054"/>
            <a:ext cx="2749511" cy="2035671"/>
          </a:xfrm>
          <a:prstGeom prst="rect">
            <a:avLst/>
          </a:prstGeom>
        </p:spPr>
      </p:pic>
      <p:pic>
        <p:nvPicPr>
          <p:cNvPr id="20" name="תמונה 19">
            <a:extLst>
              <a:ext uri="{FF2B5EF4-FFF2-40B4-BE49-F238E27FC236}">
                <a16:creationId xmlns:a16="http://schemas.microsoft.com/office/drawing/2014/main" id="{D60A2411-6012-131E-D3F9-C0465D6FB02A}"/>
              </a:ext>
            </a:extLst>
          </p:cNvPr>
          <p:cNvPicPr>
            <a:picLocks noChangeAspect="1"/>
          </p:cNvPicPr>
          <p:nvPr/>
        </p:nvPicPr>
        <p:blipFill>
          <a:blip r:embed="rId8"/>
          <a:stretch>
            <a:fillRect/>
          </a:stretch>
        </p:blipFill>
        <p:spPr>
          <a:xfrm>
            <a:off x="3204524" y="4717634"/>
            <a:ext cx="2955014" cy="2033050"/>
          </a:xfrm>
          <a:prstGeom prst="rect">
            <a:avLst/>
          </a:prstGeom>
        </p:spPr>
      </p:pic>
      <p:pic>
        <p:nvPicPr>
          <p:cNvPr id="22" name="תמונה 21">
            <a:extLst>
              <a:ext uri="{FF2B5EF4-FFF2-40B4-BE49-F238E27FC236}">
                <a16:creationId xmlns:a16="http://schemas.microsoft.com/office/drawing/2014/main" id="{7633AF24-2B27-34D0-3D9E-FF4CB89DA93B}"/>
              </a:ext>
            </a:extLst>
          </p:cNvPr>
          <p:cNvPicPr>
            <a:picLocks noChangeAspect="1"/>
          </p:cNvPicPr>
          <p:nvPr/>
        </p:nvPicPr>
        <p:blipFill>
          <a:blip r:embed="rId9"/>
          <a:stretch>
            <a:fillRect/>
          </a:stretch>
        </p:blipFill>
        <p:spPr>
          <a:xfrm>
            <a:off x="3204524" y="1723505"/>
            <a:ext cx="2855875" cy="2148840"/>
          </a:xfrm>
          <a:prstGeom prst="rect">
            <a:avLst/>
          </a:prstGeom>
        </p:spPr>
      </p:pic>
      <p:pic>
        <p:nvPicPr>
          <p:cNvPr id="11" name="תמונה 10">
            <a:extLst>
              <a:ext uri="{FF2B5EF4-FFF2-40B4-BE49-F238E27FC236}">
                <a16:creationId xmlns:a16="http://schemas.microsoft.com/office/drawing/2014/main" id="{1C119158-B6F6-B7DD-BF0B-44E5661C2606}"/>
              </a:ext>
            </a:extLst>
          </p:cNvPr>
          <p:cNvPicPr>
            <a:picLocks noChangeAspect="1"/>
          </p:cNvPicPr>
          <p:nvPr/>
        </p:nvPicPr>
        <p:blipFill>
          <a:blip r:embed="rId10"/>
          <a:stretch>
            <a:fillRect/>
          </a:stretch>
        </p:blipFill>
        <p:spPr>
          <a:xfrm>
            <a:off x="7995558" y="-97445"/>
            <a:ext cx="1208314" cy="800348"/>
          </a:xfrm>
          <a:prstGeom prst="rect">
            <a:avLst/>
          </a:prstGeom>
        </p:spPr>
      </p:pic>
    </p:spTree>
    <p:extLst>
      <p:ext uri="{BB962C8B-B14F-4D97-AF65-F5344CB8AC3E}">
        <p14:creationId xmlns:p14="http://schemas.microsoft.com/office/powerpoint/2010/main" val="427309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239974" y="163052"/>
            <a:ext cx="1542422" cy="871804"/>
          </a:xfrm>
          <a:prstGeom prst="rect">
            <a:avLst/>
          </a:prstGeom>
        </p:spPr>
      </p:pic>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7935686" y="14988"/>
            <a:ext cx="1208314" cy="800348"/>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974" y="1304816"/>
            <a:ext cx="8698004" cy="4954559"/>
          </a:xfrm>
          <a:prstGeom prst="rect">
            <a:avLst/>
          </a:prstGeom>
        </p:spPr>
      </p:pic>
    </p:spTree>
    <p:extLst>
      <p:ext uri="{BB962C8B-B14F-4D97-AF65-F5344CB8AC3E}">
        <p14:creationId xmlns:p14="http://schemas.microsoft.com/office/powerpoint/2010/main" val="1290326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239974" y="163052"/>
            <a:ext cx="1542422" cy="871804"/>
          </a:xfrm>
          <a:prstGeom prst="rect">
            <a:avLst/>
          </a:prstGeom>
        </p:spPr>
      </p:pic>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7935686" y="0"/>
            <a:ext cx="1208314" cy="800348"/>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7025" y="800348"/>
            <a:ext cx="5363331" cy="5938750"/>
          </a:xfrm>
          <a:prstGeom prst="rect">
            <a:avLst/>
          </a:prstGeom>
        </p:spPr>
      </p:pic>
    </p:spTree>
    <p:extLst>
      <p:ext uri="{BB962C8B-B14F-4D97-AF65-F5344CB8AC3E}">
        <p14:creationId xmlns:p14="http://schemas.microsoft.com/office/powerpoint/2010/main" val="3118402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0" y="-15150"/>
            <a:ext cx="1542422" cy="712380"/>
          </a:xfrm>
          <a:prstGeom prst="rect">
            <a:avLst/>
          </a:prstGeom>
        </p:spPr>
      </p:pic>
      <p:sp>
        <p:nvSpPr>
          <p:cNvPr id="9" name="תיבת טקסט 8">
            <a:extLst>
              <a:ext uri="{FF2B5EF4-FFF2-40B4-BE49-F238E27FC236}">
                <a16:creationId xmlns:a16="http://schemas.microsoft.com/office/drawing/2014/main" id="{E69D29CF-6410-B96F-BF40-C91E4172B05E}"/>
              </a:ext>
            </a:extLst>
          </p:cNvPr>
          <p:cNvSpPr txBox="1"/>
          <p:nvPr/>
        </p:nvSpPr>
        <p:spPr>
          <a:xfrm>
            <a:off x="-1954530" y="4491990"/>
            <a:ext cx="1089660" cy="1588770"/>
          </a:xfrm>
          <a:prstGeom prst="rect">
            <a:avLst/>
          </a:prstGeom>
          <a:noFill/>
        </p:spPr>
        <p:txBody>
          <a:bodyPr wrap="square" rtlCol="1">
            <a:spAutoFit/>
          </a:bodyPr>
          <a:lstStyle/>
          <a:p>
            <a:endParaRPr lang="he-IL" dirty="0"/>
          </a:p>
        </p:txBody>
      </p:sp>
      <p:pic>
        <p:nvPicPr>
          <p:cNvPr id="10" name="תמונה 9">
            <a:extLst>
              <a:ext uri="{FF2B5EF4-FFF2-40B4-BE49-F238E27FC236}">
                <a16:creationId xmlns:a16="http://schemas.microsoft.com/office/drawing/2014/main" id="{C89D27F9-2462-3A1B-4418-BBA15674C4AA}"/>
              </a:ext>
            </a:extLst>
          </p:cNvPr>
          <p:cNvPicPr>
            <a:picLocks noChangeAspect="1"/>
          </p:cNvPicPr>
          <p:nvPr/>
        </p:nvPicPr>
        <p:blipFill>
          <a:blip r:embed="rId4"/>
          <a:stretch>
            <a:fillRect/>
          </a:stretch>
        </p:blipFill>
        <p:spPr>
          <a:xfrm>
            <a:off x="771211" y="1426252"/>
            <a:ext cx="4324585" cy="5288965"/>
          </a:xfrm>
          <a:prstGeom prst="rect">
            <a:avLst/>
          </a:prstGeom>
        </p:spPr>
      </p:pic>
      <p:sp>
        <p:nvSpPr>
          <p:cNvPr id="7" name="TextBox 6"/>
          <p:cNvSpPr txBox="1"/>
          <p:nvPr/>
        </p:nvSpPr>
        <p:spPr>
          <a:xfrm>
            <a:off x="5153201" y="1254612"/>
            <a:ext cx="3528622" cy="523220"/>
          </a:xfrm>
          <a:prstGeom prst="rect">
            <a:avLst/>
          </a:prstGeom>
          <a:noFill/>
        </p:spPr>
        <p:txBody>
          <a:bodyPr wrap="square" rtlCol="0">
            <a:spAutoFit/>
          </a:bodyPr>
          <a:lstStyle/>
          <a:p>
            <a:pPr algn="r"/>
            <a:r>
              <a:rPr lang="ar-SA" sz="2800" b="1" dirty="0">
                <a:solidFill>
                  <a:schemeClr val="accent6">
                    <a:lumMod val="75000"/>
                  </a:schemeClr>
                </a:solidFill>
              </a:rPr>
              <a:t>قِصَّة</a:t>
            </a:r>
            <a:r>
              <a:rPr lang="he-IL" sz="2800" b="1" dirty="0">
                <a:solidFill>
                  <a:schemeClr val="accent6">
                    <a:lumMod val="75000"/>
                  </a:schemeClr>
                </a:solidFill>
              </a:rPr>
              <a:t>, </a:t>
            </a:r>
            <a:r>
              <a:rPr lang="ar-SA" sz="2800" b="1" dirty="0">
                <a:solidFill>
                  <a:schemeClr val="accent6">
                    <a:lumMod val="75000"/>
                  </a:schemeClr>
                </a:solidFill>
              </a:rPr>
              <a:t>صفحة 132</a:t>
            </a:r>
            <a:endParaRPr lang="en-US" sz="2800" b="1" dirty="0">
              <a:solidFill>
                <a:schemeClr val="accent6">
                  <a:lumMod val="75000"/>
                </a:schemeClr>
              </a:solidFill>
            </a:endParaRPr>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7935686" y="9113"/>
            <a:ext cx="1208314" cy="800348"/>
          </a:xfrm>
          <a:prstGeom prst="rect">
            <a:avLst/>
          </a:prstGeom>
        </p:spPr>
      </p:pic>
      <p:pic>
        <p:nvPicPr>
          <p:cNvPr id="2" name="תמונה 1"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670" y="1759309"/>
            <a:ext cx="8850329" cy="2311426"/>
          </a:xfrm>
          <a:prstGeom prst="rect">
            <a:avLst/>
          </a:prstGeom>
        </p:spPr>
      </p:pic>
    </p:spTree>
    <p:extLst>
      <p:ext uri="{BB962C8B-B14F-4D97-AF65-F5344CB8AC3E}">
        <p14:creationId xmlns:p14="http://schemas.microsoft.com/office/powerpoint/2010/main" val="3995630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ar-SA" b="1" dirty="0">
                <a:solidFill>
                  <a:schemeClr val="accent6">
                    <a:lumMod val="75000"/>
                  </a:schemeClr>
                </a:solidFill>
                <a:cs typeface="+mn-cs"/>
              </a:rPr>
              <a:t>انتشار الثِّمار وَالبُذور</a:t>
            </a:r>
            <a:r>
              <a:rPr lang="he-IL" b="1" dirty="0">
                <a:solidFill>
                  <a:schemeClr val="accent6">
                    <a:lumMod val="75000"/>
                  </a:schemeClr>
                </a:solidFill>
                <a:cs typeface="+mn-cs"/>
              </a:rPr>
              <a:t>(</a:t>
            </a:r>
            <a:r>
              <a:rPr lang="ar-SA" b="1" dirty="0">
                <a:solidFill>
                  <a:schemeClr val="accent6">
                    <a:lumMod val="75000"/>
                  </a:schemeClr>
                </a:solidFill>
                <a:cs typeface="+mn-cs"/>
              </a:rPr>
              <a:t>الصَّفحات</a:t>
            </a:r>
            <a:r>
              <a:rPr lang="he-IL" b="1" dirty="0">
                <a:solidFill>
                  <a:schemeClr val="accent6">
                    <a:lumMod val="75000"/>
                  </a:schemeClr>
                </a:solidFill>
                <a:cs typeface="+mn-cs"/>
              </a:rPr>
              <a:t> 142-141)</a:t>
            </a:r>
            <a:endParaRPr lang="en-US" b="1" dirty="0">
              <a:solidFill>
                <a:schemeClr val="accent6">
                  <a:lumMod val="75000"/>
                </a:schemeClr>
              </a:solidFill>
              <a:cs typeface="+mn-cs"/>
            </a:endParaRPr>
          </a:p>
        </p:txBody>
      </p:sp>
      <p:sp>
        <p:nvSpPr>
          <p:cNvPr id="5" name="מציין מיקום תוכן 4"/>
          <p:cNvSpPr>
            <a:spLocks noGrp="1"/>
          </p:cNvSpPr>
          <p:nvPr>
            <p:ph idx="1"/>
          </p:nvPr>
        </p:nvSpPr>
        <p:spPr>
          <a:xfrm>
            <a:off x="633845" y="1828801"/>
            <a:ext cx="7886700" cy="4351337"/>
          </a:xfrm>
        </p:spPr>
        <p:txBody>
          <a:bodyPr>
            <a:normAutofit/>
          </a:bodyPr>
          <a:lstStyle/>
          <a:p>
            <a:pPr marL="0" indent="0">
              <a:buNone/>
            </a:pPr>
            <a:r>
              <a:rPr lang="ar-SA" sz="2400" b="1" dirty="0">
                <a:solidFill>
                  <a:schemeClr val="accent6">
                    <a:lumMod val="75000"/>
                  </a:schemeClr>
                </a:solidFill>
              </a:rPr>
              <a:t>المَجَلَّة العِلْمِيَّة</a:t>
            </a:r>
            <a:r>
              <a:rPr lang="he-IL" sz="2400" b="1" dirty="0">
                <a:solidFill>
                  <a:schemeClr val="accent6">
                    <a:lumMod val="75000"/>
                  </a:schemeClr>
                </a:solidFill>
              </a:rPr>
              <a:t>: </a:t>
            </a:r>
            <a:r>
              <a:rPr lang="ar-SA" sz="2400" b="1" dirty="0">
                <a:solidFill>
                  <a:schemeClr val="accent6">
                    <a:lumMod val="75000"/>
                  </a:schemeClr>
                </a:solidFill>
              </a:rPr>
              <a:t>انتشار الثِّمار وَالبُذور</a:t>
            </a:r>
            <a:r>
              <a:rPr lang="he-IL" sz="2400" b="1" dirty="0">
                <a:solidFill>
                  <a:schemeClr val="accent6">
                    <a:lumMod val="75000"/>
                  </a:schemeClr>
                </a:solidFill>
              </a:rPr>
              <a:t>(</a:t>
            </a:r>
            <a:r>
              <a:rPr lang="ar-SA" sz="2400" b="1" dirty="0">
                <a:solidFill>
                  <a:schemeClr val="accent6">
                    <a:lumMod val="75000"/>
                  </a:schemeClr>
                </a:solidFill>
              </a:rPr>
              <a:t>صفحة</a:t>
            </a:r>
            <a:r>
              <a:rPr lang="he-IL" sz="2400" b="1" dirty="0">
                <a:solidFill>
                  <a:schemeClr val="accent6">
                    <a:lumMod val="75000"/>
                  </a:schemeClr>
                </a:solidFill>
              </a:rPr>
              <a:t> 142)</a:t>
            </a:r>
          </a:p>
          <a:p>
            <a:pPr marL="0" indent="0">
              <a:buNone/>
            </a:pPr>
            <a:endParaRPr lang="en-US" sz="2400" b="1" dirty="0">
              <a:solidFill>
                <a:schemeClr val="accent6">
                  <a:lumMod val="75000"/>
                </a:schemeClr>
              </a:solidFill>
            </a:endParaRPr>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3"/>
          <a:stretch>
            <a:fillRect/>
          </a:stretch>
        </p:blipFill>
        <p:spPr>
          <a:xfrm>
            <a:off x="0" y="9113"/>
            <a:ext cx="1208314" cy="800348"/>
          </a:xfrm>
          <a:prstGeom prst="rect">
            <a:avLst/>
          </a:prstGeom>
        </p:spPr>
      </p:pic>
      <p:pic>
        <p:nvPicPr>
          <p:cNvPr id="3" name="תמונה 2"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7117" y="2466554"/>
            <a:ext cx="2724535" cy="3921942"/>
          </a:xfrm>
          <a:prstGeom prst="rect">
            <a:avLst/>
          </a:prstGeom>
        </p:spPr>
      </p:pic>
      <p:pic>
        <p:nvPicPr>
          <p:cNvPr id="4" name="תמונה 3"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4365" y="2384274"/>
            <a:ext cx="2910557" cy="4004222"/>
          </a:xfrm>
          <a:prstGeom prst="rect">
            <a:avLst/>
          </a:prstGeom>
        </p:spPr>
      </p:pic>
    </p:spTree>
    <p:extLst>
      <p:ext uri="{BB962C8B-B14F-4D97-AF65-F5344CB8AC3E}">
        <p14:creationId xmlns:p14="http://schemas.microsoft.com/office/powerpoint/2010/main" val="2163316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61006" y="-62009"/>
            <a:ext cx="1542422" cy="830558"/>
          </a:xfrm>
          <a:prstGeom prst="rect">
            <a:avLst/>
          </a:prstGeom>
        </p:spPr>
      </p:pic>
      <p:sp>
        <p:nvSpPr>
          <p:cNvPr id="8" name="תיבת טקסט 7">
            <a:extLst>
              <a:ext uri="{FF2B5EF4-FFF2-40B4-BE49-F238E27FC236}">
                <a16:creationId xmlns:a16="http://schemas.microsoft.com/office/drawing/2014/main" id="{489AF88D-CEF3-0F55-A62D-FC2CBA5503BC}"/>
              </a:ext>
            </a:extLst>
          </p:cNvPr>
          <p:cNvSpPr txBox="1"/>
          <p:nvPr/>
        </p:nvSpPr>
        <p:spPr>
          <a:xfrm>
            <a:off x="304800" y="1024268"/>
            <a:ext cx="8461829" cy="584775"/>
          </a:xfrm>
          <a:prstGeom prst="rect">
            <a:avLst/>
          </a:prstGeom>
          <a:noFill/>
        </p:spPr>
        <p:txBody>
          <a:bodyPr wrap="square" rtlCol="1">
            <a:spAutoFit/>
          </a:bodyPr>
          <a:lstStyle/>
          <a:p>
            <a:pPr algn="r"/>
            <a:r>
              <a:rPr lang="ar-SA" sz="3200" b="1" dirty="0"/>
              <a:t>مَهَمَّة مُشاهَدَة: كَيْفَ تَنْتَشِر الثِّمار والبُذور( صفحة141)</a:t>
            </a:r>
            <a:endParaRPr lang="he-IL" sz="3200" b="1" dirty="0"/>
          </a:p>
        </p:txBody>
      </p:sp>
      <p:pic>
        <p:nvPicPr>
          <p:cNvPr id="11" name="תמונה 10">
            <a:extLst>
              <a:ext uri="{FF2B5EF4-FFF2-40B4-BE49-F238E27FC236}">
                <a16:creationId xmlns:a16="http://schemas.microsoft.com/office/drawing/2014/main" id="{9EAEF032-2A58-6625-7B43-82F3D0C7706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04686" y="1909921"/>
            <a:ext cx="5909310" cy="4258812"/>
          </a:xfrm>
          <a:prstGeom prst="rect">
            <a:avLst/>
          </a:prstGeom>
        </p:spPr>
      </p:pic>
      <p:sp>
        <p:nvSpPr>
          <p:cNvPr id="17" name="תיבת טקסט 16">
            <a:extLst>
              <a:ext uri="{FF2B5EF4-FFF2-40B4-BE49-F238E27FC236}">
                <a16:creationId xmlns:a16="http://schemas.microsoft.com/office/drawing/2014/main" id="{E02A9AD5-AA86-6F2F-1154-BE211350302F}"/>
              </a:ext>
            </a:extLst>
          </p:cNvPr>
          <p:cNvSpPr txBox="1"/>
          <p:nvPr/>
        </p:nvSpPr>
        <p:spPr>
          <a:xfrm>
            <a:off x="4496990" y="6168733"/>
            <a:ext cx="4572000" cy="461665"/>
          </a:xfrm>
          <a:prstGeom prst="rect">
            <a:avLst/>
          </a:prstGeom>
          <a:noFill/>
        </p:spPr>
        <p:txBody>
          <a:bodyPr wrap="square" rtlCol="1">
            <a:spAutoFit/>
          </a:bodyPr>
          <a:lstStyle/>
          <a:p>
            <a:pPr algn="r"/>
            <a:r>
              <a:rPr lang="ar-SA" sz="2400" b="1" dirty="0">
                <a:solidFill>
                  <a:schemeClr val="accent6">
                    <a:lumMod val="50000"/>
                  </a:schemeClr>
                </a:solidFill>
              </a:rPr>
              <a:t>بأَي الطُّرُق تَنْتَشِر الثِّمار والبُذور؟</a:t>
            </a:r>
            <a:endParaRPr lang="he-IL" sz="2400" b="1" dirty="0">
              <a:solidFill>
                <a:schemeClr val="accent6">
                  <a:lumMod val="50000"/>
                </a:schemeClr>
              </a:solidFill>
            </a:endParaRPr>
          </a:p>
        </p:txBody>
      </p:sp>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7935686" y="28435"/>
            <a:ext cx="1208314" cy="800348"/>
          </a:xfrm>
          <a:prstGeom prst="rect">
            <a:avLst/>
          </a:prstGeom>
        </p:spPr>
      </p:pic>
    </p:spTree>
    <p:extLst>
      <p:ext uri="{BB962C8B-B14F-4D97-AF65-F5344CB8AC3E}">
        <p14:creationId xmlns:p14="http://schemas.microsoft.com/office/powerpoint/2010/main" val="1181667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239974" y="163052"/>
            <a:ext cx="1542422" cy="871804"/>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7935686" y="0"/>
            <a:ext cx="1208314" cy="800348"/>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5620" y="598954"/>
            <a:ext cx="3705742" cy="5182324"/>
          </a:xfrm>
          <a:prstGeom prst="rect">
            <a:avLst/>
          </a:prstGeom>
        </p:spPr>
      </p:pic>
    </p:spTree>
    <p:extLst>
      <p:ext uri="{BB962C8B-B14F-4D97-AF65-F5344CB8AC3E}">
        <p14:creationId xmlns:p14="http://schemas.microsoft.com/office/powerpoint/2010/main" val="105613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0" y="105167"/>
            <a:ext cx="1277257" cy="535217"/>
          </a:xfrm>
          <a:prstGeom prst="rect">
            <a:avLst/>
          </a:prstGeom>
        </p:spPr>
      </p:pic>
      <p:sp>
        <p:nvSpPr>
          <p:cNvPr id="2" name="תיבת טקסט 1">
            <a:extLst>
              <a:ext uri="{FF2B5EF4-FFF2-40B4-BE49-F238E27FC236}">
                <a16:creationId xmlns:a16="http://schemas.microsoft.com/office/drawing/2014/main" id="{3259E1E6-6BA1-B868-8982-B78058025AC1}"/>
              </a:ext>
            </a:extLst>
          </p:cNvPr>
          <p:cNvSpPr txBox="1"/>
          <p:nvPr/>
        </p:nvSpPr>
        <p:spPr>
          <a:xfrm>
            <a:off x="2640330" y="51943"/>
            <a:ext cx="4240530" cy="646331"/>
          </a:xfrm>
          <a:prstGeom prst="rect">
            <a:avLst/>
          </a:prstGeom>
          <a:noFill/>
        </p:spPr>
        <p:txBody>
          <a:bodyPr wrap="square" rtlCol="1">
            <a:spAutoFit/>
          </a:bodyPr>
          <a:lstStyle/>
          <a:p>
            <a:r>
              <a:rPr lang="ar-SA" sz="3600" b="1" dirty="0">
                <a:solidFill>
                  <a:schemeClr val="accent6">
                    <a:lumMod val="50000"/>
                  </a:schemeClr>
                </a:solidFill>
              </a:rPr>
              <a:t>كَيْفَ تتَكَاثَر النَّباتات؟</a:t>
            </a:r>
            <a:endParaRPr lang="he-IL" sz="3600" b="1" dirty="0">
              <a:solidFill>
                <a:schemeClr val="accent6">
                  <a:lumMod val="50000"/>
                </a:schemeClr>
              </a:solidFill>
            </a:endParaRPr>
          </a:p>
        </p:txBody>
      </p:sp>
      <p:sp>
        <p:nvSpPr>
          <p:cNvPr id="4" name="תיבת טקסט 3">
            <a:extLst>
              <a:ext uri="{FF2B5EF4-FFF2-40B4-BE49-F238E27FC236}">
                <a16:creationId xmlns:a16="http://schemas.microsoft.com/office/drawing/2014/main" id="{DF6B10CF-54F7-F5F0-8E0F-33459120B6BA}"/>
              </a:ext>
            </a:extLst>
          </p:cNvPr>
          <p:cNvSpPr txBox="1"/>
          <p:nvPr/>
        </p:nvSpPr>
        <p:spPr>
          <a:xfrm>
            <a:off x="0" y="744440"/>
            <a:ext cx="8937081" cy="584775"/>
          </a:xfrm>
          <a:prstGeom prst="rect">
            <a:avLst/>
          </a:prstGeom>
          <a:noFill/>
        </p:spPr>
        <p:txBody>
          <a:bodyPr wrap="square" rtlCol="1">
            <a:spAutoFit/>
          </a:bodyPr>
          <a:lstStyle/>
          <a:p>
            <a:pPr algn="r"/>
            <a:r>
              <a:rPr lang="ar-SA" sz="3200" b="1" dirty="0"/>
              <a:t>مَهَمَّة</a:t>
            </a:r>
            <a:r>
              <a:rPr lang="he-IL" sz="3200" b="1" dirty="0"/>
              <a:t>: </a:t>
            </a:r>
            <a:r>
              <a:rPr lang="ar-SA" sz="3200" b="1" dirty="0"/>
              <a:t>دَوْرَة حَياة النَّبات </a:t>
            </a:r>
            <a:r>
              <a:rPr lang="ar-SA" sz="2800" b="1" dirty="0">
                <a:solidFill>
                  <a:schemeClr val="accent6">
                    <a:lumMod val="50000"/>
                  </a:schemeClr>
                </a:solidFill>
              </a:rPr>
              <a:t>(الصفحات 143-144</a:t>
            </a:r>
            <a:r>
              <a:rPr lang="he-IL" sz="2800" b="1" dirty="0">
                <a:solidFill>
                  <a:schemeClr val="accent6">
                    <a:lumMod val="50000"/>
                  </a:schemeClr>
                </a:solidFill>
              </a:rPr>
              <a:t>)</a:t>
            </a:r>
          </a:p>
        </p:txBody>
      </p:sp>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0" y="9113"/>
            <a:ext cx="1208314" cy="800348"/>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6223" y="1329216"/>
            <a:ext cx="5651419" cy="5528784"/>
          </a:xfrm>
          <a:prstGeom prst="rect">
            <a:avLst/>
          </a:prstGeom>
        </p:spPr>
      </p:pic>
    </p:spTree>
    <p:extLst>
      <p:ext uri="{BB962C8B-B14F-4D97-AF65-F5344CB8AC3E}">
        <p14:creationId xmlns:p14="http://schemas.microsoft.com/office/powerpoint/2010/main" val="1560301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35429" y="365760"/>
            <a:ext cx="8085116" cy="1325562"/>
          </a:xfrm>
        </p:spPr>
        <p:txBody>
          <a:bodyPr/>
          <a:lstStyle/>
          <a:p>
            <a:pPr algn="r"/>
            <a:r>
              <a:rPr lang="ar-SA" sz="3600" b="1" dirty="0">
                <a:solidFill>
                  <a:schemeClr val="accent6">
                    <a:lumMod val="75000"/>
                  </a:schemeClr>
                </a:solidFill>
              </a:rPr>
              <a:t>تَلخيص</a:t>
            </a:r>
            <a:r>
              <a:rPr lang="he-IL" sz="3600" b="1" dirty="0">
                <a:solidFill>
                  <a:schemeClr val="accent6">
                    <a:lumMod val="75000"/>
                  </a:schemeClr>
                </a:solidFill>
              </a:rPr>
              <a:t>: </a:t>
            </a:r>
            <a:r>
              <a:rPr lang="ar-SA" sz="3600" b="1" dirty="0">
                <a:solidFill>
                  <a:schemeClr val="accent6">
                    <a:lumMod val="75000"/>
                  </a:schemeClr>
                </a:solidFill>
              </a:rPr>
              <a:t>أُسُس، ظَواهِر وعَمَلِيَّات</a:t>
            </a:r>
            <a:r>
              <a:rPr lang="he-IL" b="1" dirty="0">
                <a:solidFill>
                  <a:schemeClr val="accent6">
                    <a:lumMod val="75000"/>
                  </a:schemeClr>
                </a:solidFill>
                <a:cs typeface="+mn-cs"/>
              </a:rPr>
              <a:t>(</a:t>
            </a:r>
            <a:r>
              <a:rPr lang="ar-SA" b="1" dirty="0">
                <a:solidFill>
                  <a:schemeClr val="accent6">
                    <a:lumMod val="75000"/>
                  </a:schemeClr>
                </a:solidFill>
                <a:cs typeface="+mn-cs"/>
              </a:rPr>
              <a:t>صفحة </a:t>
            </a:r>
            <a:r>
              <a:rPr lang="he-IL" b="1" dirty="0">
                <a:solidFill>
                  <a:schemeClr val="accent6">
                    <a:lumMod val="75000"/>
                  </a:schemeClr>
                </a:solidFill>
                <a:cs typeface="+mn-cs"/>
              </a:rPr>
              <a:t>146)</a:t>
            </a:r>
            <a:endParaRPr lang="en-US" b="1" dirty="0">
              <a:solidFill>
                <a:schemeClr val="accent6">
                  <a:lumMod val="75000"/>
                </a:schemeClr>
              </a:solidFill>
              <a:cs typeface="+mn-cs"/>
            </a:endParaRPr>
          </a:p>
        </p:txBody>
      </p:sp>
      <p:pic>
        <p:nvPicPr>
          <p:cNvPr id="3" name="תמונה 2"/>
          <p:cNvPicPr>
            <a:picLocks noChangeAspect="1"/>
          </p:cNvPicPr>
          <p:nvPr/>
        </p:nvPicPr>
        <p:blipFill>
          <a:blip r:embed="rId3"/>
          <a:stretch>
            <a:fillRect/>
          </a:stretch>
        </p:blipFill>
        <p:spPr>
          <a:xfrm>
            <a:off x="7894212" y="102264"/>
            <a:ext cx="1249788" cy="707197"/>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0" y="9113"/>
            <a:ext cx="1208314" cy="800348"/>
          </a:xfrm>
          <a:prstGeom prst="rect">
            <a:avLst/>
          </a:prstGeom>
        </p:spPr>
      </p:pic>
      <p:pic>
        <p:nvPicPr>
          <p:cNvPr id="7" name="מציין מיקום תוכן 6" descr="גזירת מסך"/>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09728" y="1640542"/>
            <a:ext cx="7530353" cy="4854388"/>
          </a:xfrm>
        </p:spPr>
      </p:pic>
    </p:spTree>
    <p:extLst>
      <p:ext uri="{BB962C8B-B14F-4D97-AF65-F5344CB8AC3E}">
        <p14:creationId xmlns:p14="http://schemas.microsoft.com/office/powerpoint/2010/main" val="2127654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ar-SA" sz="4000" b="1" dirty="0">
                <a:solidFill>
                  <a:schemeClr val="accent6">
                    <a:lumMod val="75000"/>
                  </a:schemeClr>
                </a:solidFill>
                <a:cs typeface="+mn-cs"/>
              </a:rPr>
              <a:t>تَلْخيص</a:t>
            </a:r>
            <a:r>
              <a:rPr lang="he-IL" sz="4000" b="1" dirty="0">
                <a:solidFill>
                  <a:schemeClr val="accent6">
                    <a:lumMod val="75000"/>
                  </a:schemeClr>
                </a:solidFill>
                <a:cs typeface="+mn-cs"/>
              </a:rPr>
              <a:t>: </a:t>
            </a:r>
            <a:r>
              <a:rPr lang="ar-SA" sz="4000" b="1" dirty="0">
                <a:solidFill>
                  <a:schemeClr val="accent6">
                    <a:lumMod val="75000"/>
                  </a:schemeClr>
                </a:solidFill>
                <a:cs typeface="+mn-cs"/>
              </a:rPr>
              <a:t>مهارات التَّفْكير</a:t>
            </a:r>
            <a:r>
              <a:rPr lang="he-IL" sz="4000" b="1" dirty="0">
                <a:solidFill>
                  <a:schemeClr val="accent6">
                    <a:lumMod val="75000"/>
                  </a:schemeClr>
                </a:solidFill>
                <a:cs typeface="+mn-cs"/>
              </a:rPr>
              <a:t>(</a:t>
            </a:r>
            <a:r>
              <a:rPr lang="ar-SA" sz="4000" b="1" dirty="0">
                <a:solidFill>
                  <a:schemeClr val="accent6">
                    <a:lumMod val="75000"/>
                  </a:schemeClr>
                </a:solidFill>
                <a:cs typeface="+mn-cs"/>
              </a:rPr>
              <a:t>صَفْحَة</a:t>
            </a:r>
            <a:r>
              <a:rPr lang="he-IL" sz="4000" b="1" dirty="0">
                <a:solidFill>
                  <a:schemeClr val="accent6">
                    <a:lumMod val="75000"/>
                  </a:schemeClr>
                </a:solidFill>
                <a:cs typeface="+mn-cs"/>
              </a:rPr>
              <a:t> 146)</a:t>
            </a:r>
            <a:endParaRPr lang="en-US" sz="4000" b="1" dirty="0">
              <a:solidFill>
                <a:schemeClr val="accent6">
                  <a:lumMod val="75000"/>
                </a:schemeClr>
              </a:solidFill>
              <a:cs typeface="+mn-cs"/>
            </a:endParaRPr>
          </a:p>
        </p:txBody>
      </p:sp>
      <p:pic>
        <p:nvPicPr>
          <p:cNvPr id="5" name="תמונה 4"/>
          <p:cNvPicPr>
            <a:picLocks noChangeAspect="1"/>
          </p:cNvPicPr>
          <p:nvPr/>
        </p:nvPicPr>
        <p:blipFill>
          <a:blip r:embed="rId3"/>
          <a:stretch>
            <a:fillRect/>
          </a:stretch>
        </p:blipFill>
        <p:spPr>
          <a:xfrm>
            <a:off x="7748231" y="102264"/>
            <a:ext cx="1249788" cy="707197"/>
          </a:xfrm>
          <a:prstGeom prst="rect">
            <a:avLst/>
          </a:prstGeom>
        </p:spPr>
      </p:pic>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0" y="9113"/>
            <a:ext cx="1208314" cy="800348"/>
          </a:xfrm>
          <a:prstGeom prst="rect">
            <a:avLst/>
          </a:prstGeom>
        </p:spPr>
      </p:pic>
      <p:pic>
        <p:nvPicPr>
          <p:cNvPr id="6" name="מציין מיקום תוכן 5" descr="גזירת מסך"/>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13372" y="1748118"/>
            <a:ext cx="7959753" cy="4982217"/>
          </a:xfrm>
        </p:spPr>
      </p:pic>
    </p:spTree>
    <p:extLst>
      <p:ext uri="{BB962C8B-B14F-4D97-AF65-F5344CB8AC3E}">
        <p14:creationId xmlns:p14="http://schemas.microsoft.com/office/powerpoint/2010/main" val="2225570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ar-SA" sz="3600" b="1" dirty="0">
                <a:solidFill>
                  <a:schemeClr val="accent6">
                    <a:lumMod val="75000"/>
                  </a:schemeClr>
                </a:solidFill>
                <a:cs typeface="+mn-cs"/>
              </a:rPr>
              <a:t>مَهَمَّة تَلْخيص</a:t>
            </a:r>
            <a:r>
              <a:rPr lang="he-IL" sz="3600" b="1" dirty="0">
                <a:solidFill>
                  <a:schemeClr val="accent6">
                    <a:lumMod val="75000"/>
                  </a:schemeClr>
                </a:solidFill>
                <a:cs typeface="+mn-cs"/>
              </a:rPr>
              <a:t>: </a:t>
            </a:r>
            <a:r>
              <a:rPr lang="ar-SA" sz="3600" b="1" dirty="0">
                <a:solidFill>
                  <a:schemeClr val="accent6">
                    <a:lumMod val="75000"/>
                  </a:schemeClr>
                </a:solidFill>
                <a:cs typeface="+mn-cs"/>
              </a:rPr>
              <a:t>بنظرَة مُجَدَّدَة</a:t>
            </a:r>
            <a:r>
              <a:rPr lang="he-IL" sz="3600" b="1" dirty="0">
                <a:solidFill>
                  <a:schemeClr val="accent6">
                    <a:lumMod val="75000"/>
                  </a:schemeClr>
                </a:solidFill>
                <a:cs typeface="+mn-cs"/>
              </a:rPr>
              <a:t>(</a:t>
            </a:r>
            <a:r>
              <a:rPr lang="ar-SA" sz="3600" b="1" dirty="0">
                <a:solidFill>
                  <a:schemeClr val="accent6">
                    <a:lumMod val="75000"/>
                  </a:schemeClr>
                </a:solidFill>
                <a:cs typeface="+mn-cs"/>
              </a:rPr>
              <a:t>صَفْحَة</a:t>
            </a:r>
            <a:r>
              <a:rPr lang="he-IL" sz="3600" b="1" dirty="0">
                <a:solidFill>
                  <a:schemeClr val="accent6">
                    <a:lumMod val="75000"/>
                  </a:schemeClr>
                </a:solidFill>
                <a:cs typeface="+mn-cs"/>
              </a:rPr>
              <a:t> 146)</a:t>
            </a:r>
            <a:endParaRPr lang="en-US" sz="3600" b="1" dirty="0">
              <a:solidFill>
                <a:schemeClr val="accent6">
                  <a:lumMod val="75000"/>
                </a:schemeClr>
              </a:solidFill>
              <a:cs typeface="+mn-cs"/>
            </a:endParaRPr>
          </a:p>
        </p:txBody>
      </p:sp>
      <p:sp>
        <p:nvSpPr>
          <p:cNvPr id="5" name="TextBox 4"/>
          <p:cNvSpPr txBox="1"/>
          <p:nvPr/>
        </p:nvSpPr>
        <p:spPr>
          <a:xfrm>
            <a:off x="4891314" y="4942755"/>
            <a:ext cx="4005943" cy="369332"/>
          </a:xfrm>
          <a:prstGeom prst="rect">
            <a:avLst/>
          </a:prstGeom>
          <a:noFill/>
        </p:spPr>
        <p:txBody>
          <a:bodyPr wrap="square" rtlCol="0">
            <a:spAutoFit/>
          </a:bodyPr>
          <a:lstStyle/>
          <a:p>
            <a:pPr algn="r"/>
            <a:r>
              <a:rPr lang="ar-SA" b="1" dirty="0"/>
              <a:t>تَتِمَّة المهمَّة صفْحَة </a:t>
            </a:r>
            <a:r>
              <a:rPr lang="he-IL" b="1" dirty="0"/>
              <a:t>146</a:t>
            </a:r>
            <a:endParaRPr lang="en-US" b="1" dirty="0"/>
          </a:p>
        </p:txBody>
      </p:sp>
      <p:pic>
        <p:nvPicPr>
          <p:cNvPr id="3" name="תמונה 2"/>
          <p:cNvPicPr>
            <a:picLocks noChangeAspect="1"/>
          </p:cNvPicPr>
          <p:nvPr/>
        </p:nvPicPr>
        <p:blipFill>
          <a:blip r:embed="rId3"/>
          <a:stretch>
            <a:fillRect/>
          </a:stretch>
        </p:blipFill>
        <p:spPr>
          <a:xfrm>
            <a:off x="7894212" y="5887967"/>
            <a:ext cx="1249788" cy="707197"/>
          </a:xfrm>
          <a:prstGeom prst="rect">
            <a:avLst/>
          </a:prstGeom>
        </p:spPr>
      </p:pic>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6575612" y="5887967"/>
            <a:ext cx="1208314" cy="800348"/>
          </a:xfrm>
          <a:prstGeom prst="rect">
            <a:avLst/>
          </a:prstGeom>
        </p:spPr>
      </p:pic>
      <p:pic>
        <p:nvPicPr>
          <p:cNvPr id="8" name="מציין מיקום תוכן 7" descr="גזירת מסך"/>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74434" y="1603405"/>
            <a:ext cx="7395131" cy="2491693"/>
          </a:xfrm>
        </p:spPr>
      </p:pic>
    </p:spTree>
    <p:extLst>
      <p:ext uri="{BB962C8B-B14F-4D97-AF65-F5344CB8AC3E}">
        <p14:creationId xmlns:p14="http://schemas.microsoft.com/office/powerpoint/2010/main" val="2612432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ar-SA" sz="4800" b="1" dirty="0">
                <a:solidFill>
                  <a:schemeClr val="accent6">
                    <a:lumMod val="75000"/>
                  </a:schemeClr>
                </a:solidFill>
              </a:rPr>
              <a:t>تَمَّ وَلَم يَكْتَمِل</a:t>
            </a:r>
            <a:endParaRPr lang="en-US" sz="4800" b="1" dirty="0">
              <a:solidFill>
                <a:schemeClr val="accent6">
                  <a:lumMod val="75000"/>
                </a:schemeClr>
              </a:solidFill>
              <a:cs typeface="+mn-cs"/>
            </a:endParaRPr>
          </a:p>
        </p:txBody>
      </p:sp>
      <p:sp>
        <p:nvSpPr>
          <p:cNvPr id="3" name="מציין מיקום תוכן 2"/>
          <p:cNvSpPr>
            <a:spLocks noGrp="1"/>
          </p:cNvSpPr>
          <p:nvPr>
            <p:ph idx="1"/>
          </p:nvPr>
        </p:nvSpPr>
        <p:spPr>
          <a:xfrm>
            <a:off x="304800" y="1828801"/>
            <a:ext cx="8567057" cy="4351337"/>
          </a:xfrm>
        </p:spPr>
        <p:txBody>
          <a:bodyPr>
            <a:normAutofit/>
          </a:bodyPr>
          <a:lstStyle/>
          <a:p>
            <a:pPr marL="0" indent="0" algn="ctr">
              <a:buNone/>
            </a:pPr>
            <a:r>
              <a:rPr lang="ar-SA" sz="4000" b="1" dirty="0"/>
              <a:t>عَارِضَةٌ مُرَافِقَةٌ لِلتَّعَلُّمِ</a:t>
            </a:r>
          </a:p>
          <a:p>
            <a:pPr marL="0" indent="0" algn="ctr">
              <a:buNone/>
            </a:pPr>
            <a:endParaRPr lang="he-IL" sz="4000" b="1" dirty="0"/>
          </a:p>
          <a:p>
            <a:pPr marL="0" indent="0" algn="ctr">
              <a:buNone/>
            </a:pPr>
            <a:r>
              <a:rPr lang="ar-SA" sz="4000" b="1" dirty="0">
                <a:solidFill>
                  <a:srgbClr val="B31013"/>
                </a:solidFill>
              </a:rPr>
              <a:t>نَنْتَقِل لِلفَصْل الخامِس:</a:t>
            </a:r>
          </a:p>
          <a:p>
            <a:pPr marL="0" indent="0" algn="ctr">
              <a:buNone/>
            </a:pPr>
            <a:endParaRPr lang="ar-SA" sz="4000" b="1" dirty="0">
              <a:solidFill>
                <a:srgbClr val="B31013"/>
              </a:solidFill>
            </a:endParaRPr>
          </a:p>
          <a:p>
            <a:pPr marL="0" indent="0" algn="ctr">
              <a:buNone/>
            </a:pPr>
            <a:r>
              <a:rPr lang="ar-SA" sz="4000" b="1">
                <a:solidFill>
                  <a:srgbClr val="B31013"/>
                </a:solidFill>
              </a:rPr>
              <a:t>نَسْتَخْدِم النَّبَاتَات</a:t>
            </a:r>
            <a:endParaRPr lang="he-IL" sz="4000" b="1" dirty="0"/>
          </a:p>
        </p:txBody>
      </p:sp>
      <p:pic>
        <p:nvPicPr>
          <p:cNvPr id="4" name="תמונה 3"/>
          <p:cNvPicPr>
            <a:picLocks noChangeAspect="1"/>
          </p:cNvPicPr>
          <p:nvPr/>
        </p:nvPicPr>
        <p:blipFill>
          <a:blip r:embed="rId2"/>
          <a:stretch>
            <a:fillRect/>
          </a:stretch>
        </p:blipFill>
        <p:spPr>
          <a:xfrm>
            <a:off x="7695240" y="6035884"/>
            <a:ext cx="1249788" cy="707197"/>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3"/>
          <a:stretch>
            <a:fillRect/>
          </a:stretch>
        </p:blipFill>
        <p:spPr>
          <a:xfrm>
            <a:off x="6486926" y="6035884"/>
            <a:ext cx="1208314" cy="800348"/>
          </a:xfrm>
          <a:prstGeom prst="rect">
            <a:avLst/>
          </a:prstGeom>
        </p:spPr>
      </p:pic>
    </p:spTree>
    <p:extLst>
      <p:ext uri="{BB962C8B-B14F-4D97-AF65-F5344CB8AC3E}">
        <p14:creationId xmlns:p14="http://schemas.microsoft.com/office/powerpoint/2010/main" val="930556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lvl="0" algn="r" defTabSz="914400" rtl="0">
              <a:lnSpc>
                <a:spcPct val="100000"/>
              </a:lnSpc>
              <a:spcBef>
                <a:spcPts val="0"/>
              </a:spcBef>
            </a:pPr>
            <a:r>
              <a:rPr lang="ar-SA" sz="3600" b="1" dirty="0">
                <a:solidFill>
                  <a:schemeClr val="accent6">
                    <a:lumMod val="75000"/>
                  </a:schemeClr>
                </a:solidFill>
                <a:latin typeface="Narkisim" panose="020E0502050101010101" pitchFamily="34" charset="-79"/>
                <a:ea typeface="+mn-ea"/>
                <a:cs typeface="+mn-cs"/>
              </a:rPr>
              <a:t>أيْنَ البُرتُقال؟ ، </a:t>
            </a:r>
            <a:r>
              <a:rPr lang="he-IL" sz="3600" b="1" dirty="0">
                <a:solidFill>
                  <a:schemeClr val="accent6">
                    <a:lumMod val="75000"/>
                  </a:schemeClr>
                </a:solidFill>
                <a:latin typeface="Narkisim" panose="020E0502050101010101" pitchFamily="34" charset="-79"/>
                <a:ea typeface="+mn-ea"/>
                <a:cs typeface="+mn-cs"/>
              </a:rPr>
              <a:t> </a:t>
            </a:r>
            <a:r>
              <a:rPr lang="ar-SA" sz="3600" b="1" dirty="0">
                <a:solidFill>
                  <a:schemeClr val="accent6">
                    <a:lumMod val="75000"/>
                  </a:schemeClr>
                </a:solidFill>
                <a:latin typeface="Narkisim" panose="020E0502050101010101" pitchFamily="34" charset="-79"/>
                <a:ea typeface="+mn-ea"/>
                <a:cs typeface="+mn-cs"/>
              </a:rPr>
              <a:t>سَأَلَت أماني </a:t>
            </a:r>
            <a:endParaRPr lang="he-IL" sz="1800" dirty="0">
              <a:solidFill>
                <a:prstClr val="black"/>
              </a:solidFill>
              <a:latin typeface="Narkisim" panose="020E0502050101010101" pitchFamily="34" charset="-79"/>
              <a:ea typeface="+mn-ea"/>
              <a:cs typeface="Arial" panose="020B0604020202020204" pitchFamily="34" charset="0"/>
            </a:endParaRPr>
          </a:p>
        </p:txBody>
      </p:sp>
      <p:pic>
        <p:nvPicPr>
          <p:cNvPr id="4" name="מציין מיקום תוכן 3"/>
          <p:cNvPicPr>
            <a:picLocks noGrp="1" noChangeAspect="1"/>
          </p:cNvPicPr>
          <p:nvPr>
            <p:ph idx="1"/>
          </p:nvPr>
        </p:nvPicPr>
        <p:blipFill>
          <a:blip r:embed="rId3"/>
          <a:stretch>
            <a:fillRect/>
          </a:stretch>
        </p:blipFill>
        <p:spPr>
          <a:xfrm>
            <a:off x="633845" y="1846312"/>
            <a:ext cx="8167460" cy="4844999"/>
          </a:xfrm>
          <a:prstGeom prst="rect">
            <a:avLst/>
          </a:prstGeom>
        </p:spPr>
      </p:pic>
      <p:pic>
        <p:nvPicPr>
          <p:cNvPr id="3" name="תמונה 2"/>
          <p:cNvPicPr>
            <a:picLocks noChangeAspect="1"/>
          </p:cNvPicPr>
          <p:nvPr/>
        </p:nvPicPr>
        <p:blipFill>
          <a:blip r:embed="rId4"/>
          <a:stretch>
            <a:fillRect/>
          </a:stretch>
        </p:blipFill>
        <p:spPr>
          <a:xfrm>
            <a:off x="1511724" y="12161"/>
            <a:ext cx="1249788" cy="707197"/>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0" y="9113"/>
            <a:ext cx="1208314" cy="800348"/>
          </a:xfrm>
          <a:prstGeom prst="rect">
            <a:avLst/>
          </a:prstGeom>
        </p:spPr>
      </p:pic>
    </p:spTree>
    <p:extLst>
      <p:ext uri="{BB962C8B-B14F-4D97-AF65-F5344CB8AC3E}">
        <p14:creationId xmlns:p14="http://schemas.microsoft.com/office/powerpoint/2010/main" val="382482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1" y="-63959"/>
            <a:ext cx="1404623" cy="793918"/>
          </a:xfrm>
          <a:prstGeom prst="rect">
            <a:avLst/>
          </a:prstGeom>
        </p:spPr>
      </p:pic>
      <p:sp>
        <p:nvSpPr>
          <p:cNvPr id="8" name="תיבת טקסט 7">
            <a:extLst>
              <a:ext uri="{FF2B5EF4-FFF2-40B4-BE49-F238E27FC236}">
                <a16:creationId xmlns:a16="http://schemas.microsoft.com/office/drawing/2014/main" id="{8974A465-28E9-B066-EFD4-3C52A8996549}"/>
              </a:ext>
            </a:extLst>
          </p:cNvPr>
          <p:cNvSpPr txBox="1"/>
          <p:nvPr/>
        </p:nvSpPr>
        <p:spPr>
          <a:xfrm>
            <a:off x="2009868" y="129794"/>
            <a:ext cx="5712737" cy="1200329"/>
          </a:xfrm>
          <a:prstGeom prst="rect">
            <a:avLst/>
          </a:prstGeom>
          <a:noFill/>
        </p:spPr>
        <p:txBody>
          <a:bodyPr wrap="square" rtlCol="1">
            <a:spAutoFit/>
          </a:bodyPr>
          <a:lstStyle/>
          <a:p>
            <a:pPr algn="ctr"/>
            <a:r>
              <a:rPr lang="ar-SA" sz="4000" b="1" dirty="0">
                <a:solidFill>
                  <a:schemeClr val="accent6">
                    <a:lumMod val="50000"/>
                  </a:schemeClr>
                </a:solidFill>
              </a:rPr>
              <a:t>من الزَّهْرَة الى الثَّمَرَة</a:t>
            </a:r>
            <a:endParaRPr lang="he-IL" sz="4000" b="1" dirty="0">
              <a:solidFill>
                <a:schemeClr val="accent6">
                  <a:lumMod val="50000"/>
                </a:schemeClr>
              </a:solidFill>
            </a:endParaRPr>
          </a:p>
          <a:p>
            <a:pPr algn="ctr"/>
            <a:r>
              <a:rPr lang="ar-SA" sz="3200" b="1" dirty="0"/>
              <a:t>مَهَمَّة</a:t>
            </a:r>
            <a:r>
              <a:rPr lang="he-IL" sz="3200" b="1" dirty="0"/>
              <a:t>:</a:t>
            </a:r>
            <a:r>
              <a:rPr lang="he-IL" sz="3200" b="1" dirty="0">
                <a:solidFill>
                  <a:schemeClr val="accent6">
                    <a:lumMod val="50000"/>
                  </a:schemeClr>
                </a:solidFill>
              </a:rPr>
              <a:t> </a:t>
            </a:r>
            <a:r>
              <a:rPr lang="ar-SA" sz="3200" b="1" dirty="0">
                <a:solidFill>
                  <a:schemeClr val="accent6">
                    <a:lumMod val="50000"/>
                  </a:schemeClr>
                </a:solidFill>
              </a:rPr>
              <a:t>مَبْنى الزَّهْرَة </a:t>
            </a:r>
            <a:r>
              <a:rPr lang="he-IL" sz="3200" b="1" dirty="0">
                <a:solidFill>
                  <a:schemeClr val="accent6">
                    <a:lumMod val="50000"/>
                  </a:schemeClr>
                </a:solidFill>
              </a:rPr>
              <a:t>( </a:t>
            </a:r>
            <a:r>
              <a:rPr lang="ar-SA" sz="3200" b="1" dirty="0">
                <a:solidFill>
                  <a:schemeClr val="accent6">
                    <a:lumMod val="50000"/>
                  </a:schemeClr>
                </a:solidFill>
              </a:rPr>
              <a:t>صَفحة </a:t>
            </a:r>
            <a:r>
              <a:rPr lang="he-IL" sz="3200" b="1" dirty="0">
                <a:solidFill>
                  <a:schemeClr val="accent6">
                    <a:lumMod val="50000"/>
                  </a:schemeClr>
                </a:solidFill>
              </a:rPr>
              <a:t>134) </a:t>
            </a:r>
          </a:p>
        </p:txBody>
      </p:sp>
      <p:sp>
        <p:nvSpPr>
          <p:cNvPr id="9" name="תיבת טקסט 8">
            <a:extLst>
              <a:ext uri="{FF2B5EF4-FFF2-40B4-BE49-F238E27FC236}">
                <a16:creationId xmlns:a16="http://schemas.microsoft.com/office/drawing/2014/main" id="{28AD63BB-73E0-04D4-9B15-7122F0BA4569}"/>
              </a:ext>
            </a:extLst>
          </p:cNvPr>
          <p:cNvSpPr txBox="1"/>
          <p:nvPr/>
        </p:nvSpPr>
        <p:spPr>
          <a:xfrm>
            <a:off x="969645" y="1385194"/>
            <a:ext cx="7421879" cy="461665"/>
          </a:xfrm>
          <a:prstGeom prst="rect">
            <a:avLst/>
          </a:prstGeom>
          <a:noFill/>
        </p:spPr>
        <p:txBody>
          <a:bodyPr wrap="square" rtlCol="1">
            <a:spAutoFit/>
          </a:bodyPr>
          <a:lstStyle/>
          <a:p>
            <a:pPr algn="r"/>
            <a:r>
              <a:rPr lang="ar-SA" sz="2400" b="1" dirty="0"/>
              <a:t>مُشاهَدَة على أَعْضاء الزَّهْرَة</a:t>
            </a:r>
            <a:endParaRPr lang="he-IL" sz="2400" dirty="0"/>
          </a:p>
        </p:txBody>
      </p:sp>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7935686" y="9113"/>
            <a:ext cx="1208314" cy="800348"/>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9241" y="2387197"/>
            <a:ext cx="5973877" cy="4508064"/>
          </a:xfrm>
          <a:prstGeom prst="rect">
            <a:avLst/>
          </a:prstGeom>
        </p:spPr>
      </p:pic>
    </p:spTree>
    <p:extLst>
      <p:ext uri="{BB962C8B-B14F-4D97-AF65-F5344CB8AC3E}">
        <p14:creationId xmlns:p14="http://schemas.microsoft.com/office/powerpoint/2010/main" val="1939677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ar-SA" sz="4800" b="1" dirty="0">
                <a:solidFill>
                  <a:schemeClr val="accent6">
                    <a:lumMod val="75000"/>
                  </a:schemeClr>
                </a:solidFill>
                <a:cs typeface="+mn-cs"/>
              </a:rPr>
              <a:t>نُفَكِّرُ بِطَريقَةٍ عِلْمِيَّةٍ</a:t>
            </a:r>
            <a:endParaRPr lang="en-US" sz="4800" b="1" dirty="0">
              <a:solidFill>
                <a:schemeClr val="accent6">
                  <a:lumMod val="75000"/>
                </a:schemeClr>
              </a:solidFill>
              <a:cs typeface="+mn-cs"/>
            </a:endParaRPr>
          </a:p>
        </p:txBody>
      </p:sp>
      <p:pic>
        <p:nvPicPr>
          <p:cNvPr id="3" name="תמונה 2"/>
          <p:cNvPicPr>
            <a:picLocks noChangeAspect="1"/>
          </p:cNvPicPr>
          <p:nvPr/>
        </p:nvPicPr>
        <p:blipFill>
          <a:blip r:embed="rId3"/>
          <a:stretch>
            <a:fillRect/>
          </a:stretch>
        </p:blipFill>
        <p:spPr>
          <a:xfrm>
            <a:off x="7541332" y="78704"/>
            <a:ext cx="1249788" cy="707197"/>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0" y="9113"/>
            <a:ext cx="1208314" cy="800348"/>
          </a:xfrm>
          <a:prstGeom prst="rect">
            <a:avLst/>
          </a:prstGeom>
        </p:spPr>
      </p:pic>
      <p:pic>
        <p:nvPicPr>
          <p:cNvPr id="5" name="תמונה 4"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7811" y="2009577"/>
            <a:ext cx="6468378" cy="2838846"/>
          </a:xfrm>
          <a:prstGeom prst="rect">
            <a:avLst/>
          </a:prstGeom>
        </p:spPr>
      </p:pic>
      <p:sp>
        <p:nvSpPr>
          <p:cNvPr id="7" name="מציין מיקום תוכן 6"/>
          <p:cNvSpPr>
            <a:spLocks noGrp="1"/>
          </p:cNvSpPr>
          <p:nvPr>
            <p:ph idx="1"/>
          </p:nvPr>
        </p:nvSpPr>
        <p:spPr>
          <a:xfrm>
            <a:off x="1337811" y="1592495"/>
            <a:ext cx="7169191" cy="4587644"/>
          </a:xfrm>
        </p:spPr>
        <p:txBody>
          <a:bodyPr/>
          <a:lstStyle/>
          <a:p>
            <a:endParaRPr lang="he-IL" dirty="0"/>
          </a:p>
        </p:txBody>
      </p:sp>
    </p:spTree>
    <p:extLst>
      <p:ext uri="{BB962C8B-B14F-4D97-AF65-F5344CB8AC3E}">
        <p14:creationId xmlns:p14="http://schemas.microsoft.com/office/powerpoint/2010/main" val="535887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pic>
        <p:nvPicPr>
          <p:cNvPr id="4" name="מציין מיקום תוכן 3" descr="גזירת מסך"/>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0619" y="1828800"/>
            <a:ext cx="6452287" cy="4351338"/>
          </a:xfrm>
        </p:spPr>
      </p:pic>
      <p:sp>
        <p:nvSpPr>
          <p:cNvPr id="3" name="TextBox 2"/>
          <p:cNvSpPr txBox="1"/>
          <p:nvPr/>
        </p:nvSpPr>
        <p:spPr>
          <a:xfrm>
            <a:off x="5444067" y="1972733"/>
            <a:ext cx="1143000" cy="338554"/>
          </a:xfrm>
          <a:prstGeom prst="rect">
            <a:avLst/>
          </a:prstGeom>
          <a:solidFill>
            <a:schemeClr val="bg1">
              <a:lumMod val="75000"/>
            </a:schemeClr>
          </a:solidFill>
        </p:spPr>
        <p:txBody>
          <a:bodyPr wrap="square" rtlCol="1">
            <a:spAutoFit/>
          </a:bodyPr>
          <a:lstStyle/>
          <a:p>
            <a:pPr algn="r"/>
            <a:r>
              <a:rPr lang="ar-SA" sz="1600" dirty="0"/>
              <a:t>أَعْضَاءُ الثَّمَرَةِ</a:t>
            </a:r>
            <a:endParaRPr lang="he-IL" sz="1600" dirty="0"/>
          </a:p>
        </p:txBody>
      </p:sp>
    </p:spTree>
    <p:extLst>
      <p:ext uri="{BB962C8B-B14F-4D97-AF65-F5344CB8AC3E}">
        <p14:creationId xmlns:p14="http://schemas.microsoft.com/office/powerpoint/2010/main" val="4209662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73000">
              <a:schemeClr val="accent6">
                <a:lumMod val="20000"/>
                <a:lumOff val="8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239974" y="163052"/>
            <a:ext cx="1542422" cy="871804"/>
          </a:xfrm>
          <a:prstGeom prst="rect">
            <a:avLst/>
          </a:prstGeom>
        </p:spPr>
      </p:pic>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7935686" y="9113"/>
            <a:ext cx="1208314" cy="800348"/>
          </a:xfrm>
          <a:prstGeom prst="rect">
            <a:avLst/>
          </a:prstGeom>
        </p:spPr>
      </p:pic>
      <p:pic>
        <p:nvPicPr>
          <p:cNvPr id="4" name="תמונה 3"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126" y="1034856"/>
            <a:ext cx="7687748" cy="5553851"/>
          </a:xfrm>
          <a:prstGeom prst="rect">
            <a:avLst/>
          </a:prstGeom>
        </p:spPr>
      </p:pic>
    </p:spTree>
    <p:extLst>
      <p:ext uri="{BB962C8B-B14F-4D97-AF65-F5344CB8AC3E}">
        <p14:creationId xmlns:p14="http://schemas.microsoft.com/office/powerpoint/2010/main" val="4031455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ar-SA" sz="4400" b="1" dirty="0">
                <a:solidFill>
                  <a:schemeClr val="accent6">
                    <a:lumMod val="75000"/>
                  </a:schemeClr>
                </a:solidFill>
                <a:cs typeface="+mn-cs"/>
              </a:rPr>
              <a:t>فصائِل النباتات</a:t>
            </a:r>
            <a:r>
              <a:rPr lang="he-IL" sz="4400" b="1" dirty="0">
                <a:solidFill>
                  <a:schemeClr val="accent6">
                    <a:lumMod val="75000"/>
                  </a:schemeClr>
                </a:solidFill>
                <a:cs typeface="+mn-cs"/>
              </a:rPr>
              <a:t>(</a:t>
            </a:r>
            <a:r>
              <a:rPr lang="ar-SA" sz="4400" b="1" dirty="0">
                <a:solidFill>
                  <a:schemeClr val="accent6">
                    <a:lumMod val="75000"/>
                  </a:schemeClr>
                </a:solidFill>
                <a:cs typeface="+mn-cs"/>
              </a:rPr>
              <a:t>صَفحة</a:t>
            </a:r>
            <a:r>
              <a:rPr lang="he-IL" sz="4400" b="1" dirty="0">
                <a:solidFill>
                  <a:schemeClr val="accent6">
                    <a:lumMod val="75000"/>
                  </a:schemeClr>
                </a:solidFill>
                <a:cs typeface="+mn-cs"/>
              </a:rPr>
              <a:t> 136)</a:t>
            </a:r>
            <a:endParaRPr lang="en-US" sz="4400" b="1" dirty="0">
              <a:solidFill>
                <a:schemeClr val="accent6">
                  <a:lumMod val="75000"/>
                </a:schemeClr>
              </a:solidFill>
              <a:cs typeface="+mn-cs"/>
            </a:endParaRPr>
          </a:p>
        </p:txBody>
      </p:sp>
      <p:sp>
        <p:nvSpPr>
          <p:cNvPr id="3" name="מציין מיקום תוכן 2"/>
          <p:cNvSpPr>
            <a:spLocks noGrp="1"/>
          </p:cNvSpPr>
          <p:nvPr>
            <p:ph idx="1"/>
          </p:nvPr>
        </p:nvSpPr>
        <p:spPr/>
        <p:txBody>
          <a:bodyPr>
            <a:normAutofit/>
          </a:bodyPr>
          <a:lstStyle/>
          <a:p>
            <a:pPr marL="0" indent="0">
              <a:buNone/>
            </a:pPr>
            <a:r>
              <a:rPr lang="he-IL" sz="2400" b="1" dirty="0"/>
              <a:t> </a:t>
            </a:r>
            <a:endParaRPr lang="en-US" sz="2400" b="1" dirty="0"/>
          </a:p>
        </p:txBody>
      </p:sp>
      <p:pic>
        <p:nvPicPr>
          <p:cNvPr id="5" name="תמונה 4"/>
          <p:cNvPicPr>
            <a:picLocks noChangeAspect="1"/>
          </p:cNvPicPr>
          <p:nvPr/>
        </p:nvPicPr>
        <p:blipFill>
          <a:blip r:embed="rId3"/>
          <a:stretch>
            <a:fillRect/>
          </a:stretch>
        </p:blipFill>
        <p:spPr>
          <a:xfrm>
            <a:off x="7758615" y="9113"/>
            <a:ext cx="1249788" cy="707197"/>
          </a:xfrm>
          <a:prstGeom prst="rect">
            <a:avLst/>
          </a:prstGeom>
        </p:spPr>
      </p:pic>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0" y="9113"/>
            <a:ext cx="1208314" cy="800348"/>
          </a:xfrm>
          <a:prstGeom prst="rect">
            <a:avLst/>
          </a:prstGeom>
        </p:spPr>
      </p:pic>
      <p:pic>
        <p:nvPicPr>
          <p:cNvPr id="6" name="תמונה 5"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521" y="1602719"/>
            <a:ext cx="8446303" cy="3641634"/>
          </a:xfrm>
          <a:prstGeom prst="rect">
            <a:avLst/>
          </a:prstGeom>
        </p:spPr>
      </p:pic>
    </p:spTree>
    <p:extLst>
      <p:ext uri="{BB962C8B-B14F-4D97-AF65-F5344CB8AC3E}">
        <p14:creationId xmlns:p14="http://schemas.microsoft.com/office/powerpoint/2010/main" val="4122115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ar-SA" sz="4400" b="1" dirty="0">
                <a:solidFill>
                  <a:schemeClr val="accent6">
                    <a:lumMod val="75000"/>
                  </a:schemeClr>
                </a:solidFill>
              </a:rPr>
              <a:t>فصائِل النباتات</a:t>
            </a:r>
            <a:r>
              <a:rPr lang="he-IL" sz="4400" b="1" dirty="0">
                <a:solidFill>
                  <a:schemeClr val="accent6">
                    <a:lumMod val="75000"/>
                  </a:schemeClr>
                </a:solidFill>
              </a:rPr>
              <a:t> </a:t>
            </a:r>
            <a:r>
              <a:rPr lang="he-IL" sz="4400" b="1" dirty="0">
                <a:solidFill>
                  <a:schemeClr val="accent6">
                    <a:lumMod val="75000"/>
                  </a:schemeClr>
                </a:solidFill>
                <a:cs typeface="+mn-cs"/>
              </a:rPr>
              <a:t>(</a:t>
            </a:r>
            <a:r>
              <a:rPr lang="ar-SA" sz="4400" b="1" dirty="0">
                <a:solidFill>
                  <a:schemeClr val="accent6">
                    <a:lumMod val="75000"/>
                  </a:schemeClr>
                </a:solidFill>
                <a:cs typeface="+mn-cs"/>
              </a:rPr>
              <a:t>صفحة</a:t>
            </a:r>
            <a:r>
              <a:rPr lang="he-IL" sz="4400" b="1" dirty="0">
                <a:solidFill>
                  <a:schemeClr val="accent6">
                    <a:lumMod val="75000"/>
                  </a:schemeClr>
                </a:solidFill>
                <a:cs typeface="+mn-cs"/>
              </a:rPr>
              <a:t> 137)</a:t>
            </a:r>
            <a:endParaRPr lang="en-US" sz="4400" b="1" dirty="0">
              <a:solidFill>
                <a:schemeClr val="accent6">
                  <a:lumMod val="75000"/>
                </a:schemeClr>
              </a:solidFill>
              <a:cs typeface="+mn-cs"/>
            </a:endParaRPr>
          </a:p>
        </p:txBody>
      </p:sp>
      <p:pic>
        <p:nvPicPr>
          <p:cNvPr id="5" name="תמונה 4">
            <a:extLst>
              <a:ext uri="{FF2B5EF4-FFF2-40B4-BE49-F238E27FC236}">
                <a16:creationId xmlns:a16="http://schemas.microsoft.com/office/drawing/2014/main" id="{1C119158-B6F6-B7DD-BF0B-44E5661C2606}"/>
              </a:ext>
            </a:extLst>
          </p:cNvPr>
          <p:cNvPicPr>
            <a:picLocks noChangeAspect="1"/>
          </p:cNvPicPr>
          <p:nvPr/>
        </p:nvPicPr>
        <p:blipFill>
          <a:blip r:embed="rId3"/>
          <a:stretch>
            <a:fillRect/>
          </a:stretch>
        </p:blipFill>
        <p:spPr>
          <a:xfrm>
            <a:off x="0" y="9113"/>
            <a:ext cx="1208314" cy="800348"/>
          </a:xfrm>
          <a:prstGeom prst="rect">
            <a:avLst/>
          </a:prstGeom>
        </p:spPr>
      </p:pic>
      <p:pic>
        <p:nvPicPr>
          <p:cNvPr id="6" name="תמונה 5"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664" y="1648094"/>
            <a:ext cx="8594672" cy="4860281"/>
          </a:xfrm>
          <a:prstGeom prst="rect">
            <a:avLst/>
          </a:prstGeom>
        </p:spPr>
      </p:pic>
    </p:spTree>
    <p:extLst>
      <p:ext uri="{BB962C8B-B14F-4D97-AF65-F5344CB8AC3E}">
        <p14:creationId xmlns:p14="http://schemas.microsoft.com/office/powerpoint/2010/main" val="3203937006"/>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TM02892315[[fn=קווים דקיקים]]</Template>
  <TotalTime>4945</TotalTime>
  <Words>1704</Words>
  <Application>Microsoft Office PowerPoint</Application>
  <PresentationFormat>‫הצגה על המסך (4:3)</PresentationFormat>
  <Paragraphs>134</Paragraphs>
  <Slides>27</Slides>
  <Notes>24</Notes>
  <HiddenSlides>1</HiddenSlides>
  <MMClips>0</MMClips>
  <ScaleCrop>false</ScaleCrop>
  <HeadingPairs>
    <vt:vector size="6" baseType="variant">
      <vt:variant>
        <vt:lpstr>גופנים בשימוש</vt:lpstr>
      </vt:variant>
      <vt:variant>
        <vt:i4>8</vt:i4>
      </vt:variant>
      <vt:variant>
        <vt:lpstr>ערכת נושא</vt:lpstr>
      </vt:variant>
      <vt:variant>
        <vt:i4>2</vt:i4>
      </vt:variant>
      <vt:variant>
        <vt:lpstr>כותרות שקופיות</vt:lpstr>
      </vt:variant>
      <vt:variant>
        <vt:i4>27</vt:i4>
      </vt:variant>
    </vt:vector>
  </HeadingPairs>
  <TitlesOfParts>
    <vt:vector size="37" baseType="lpstr">
      <vt:lpstr>Almoni Neue DL 4.0 AAA</vt:lpstr>
      <vt:lpstr>Arial</vt:lpstr>
      <vt:lpstr>Calibri</vt:lpstr>
      <vt:lpstr>Calibri Light</vt:lpstr>
      <vt:lpstr>Narkisim</vt:lpstr>
      <vt:lpstr>NarkisimMFO</vt:lpstr>
      <vt:lpstr>NarkisimMFOBold</vt:lpstr>
      <vt:lpstr>Wingdings 2</vt:lpstr>
      <vt:lpstr>HDOfficeLightV0</vt:lpstr>
      <vt:lpstr>1_HDOfficeLightV0</vt:lpstr>
      <vt:lpstr>علوم وتكنولوجيا للصف الثالث</vt:lpstr>
      <vt:lpstr>מצגת של PowerPoint‏</vt:lpstr>
      <vt:lpstr>أيْنَ البُرتُقال؟ ،  سَأَلَت أماني </vt:lpstr>
      <vt:lpstr>מצגת של PowerPoint‏</vt:lpstr>
      <vt:lpstr>نُفَكِّرُ بِطَريقَةٍ عِلْمِيَّةٍ</vt:lpstr>
      <vt:lpstr>מצגת של PowerPoint‏</vt:lpstr>
      <vt:lpstr>מצגת של PowerPoint‏</vt:lpstr>
      <vt:lpstr>فصائِل النباتات(صَفحة 136)</vt:lpstr>
      <vt:lpstr>فصائِل النباتات (صفحة 137)</vt:lpstr>
      <vt:lpstr>فصائِل النباتات(صفحة 137)</vt:lpstr>
      <vt:lpstr> مهمَّة (مُشاهَدة): الفَصيلَة الصَّليبيَّة والفَصيلَة البُقولِيَّة (صفحة 136)</vt:lpstr>
      <vt:lpstr>מצגת של PowerPoint‏</vt:lpstr>
      <vt:lpstr>מצגת של PowerPoint‏</vt:lpstr>
      <vt:lpstr>مهمة (مشاهَدة): من الزهرة الى الثَّمَرة  (صفحة138)</vt:lpstr>
      <vt:lpstr>מצגת של PowerPoint‏</vt:lpstr>
      <vt:lpstr>מצגת של PowerPoint‏</vt:lpstr>
      <vt:lpstr>מצגת של PowerPoint‏</vt:lpstr>
      <vt:lpstr>מצגת של PowerPoint‏</vt:lpstr>
      <vt:lpstr>מצגת של PowerPoint‏</vt:lpstr>
      <vt:lpstr>انتشار الثِّمار وَالبُذور(الصَّفحات 142-141)</vt:lpstr>
      <vt:lpstr>מצגת של PowerPoint‏</vt:lpstr>
      <vt:lpstr>מצגת של PowerPoint‏</vt:lpstr>
      <vt:lpstr>מצגת של PowerPoint‏</vt:lpstr>
      <vt:lpstr>تَلخيص: أُسُس، ظَواهِر وعَمَلِيَّات(صفحة 146)</vt:lpstr>
      <vt:lpstr>تَلْخيص: مهارات التَّفْكير(صَفْحَة 146)</vt:lpstr>
      <vt:lpstr>مَهَمَّة تَلْخيص: بنظرَة مُجَدَّدَة(صَفْحَة 146)</vt:lpstr>
      <vt:lpstr>تَمَّ وَلَم يَكْتَمِل</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187</cp:revision>
  <dcterms:created xsi:type="dcterms:W3CDTF">2019-05-25T18:59:51Z</dcterms:created>
  <dcterms:modified xsi:type="dcterms:W3CDTF">2024-01-12T05:07:36Z</dcterms:modified>
</cp:coreProperties>
</file>