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53"/>
  </p:notesMasterIdLst>
  <p:sldIdLst>
    <p:sldId id="256" r:id="rId2"/>
    <p:sldId id="257" r:id="rId3"/>
    <p:sldId id="259" r:id="rId4"/>
    <p:sldId id="260" r:id="rId5"/>
    <p:sldId id="320" r:id="rId6"/>
    <p:sldId id="262" r:id="rId7"/>
    <p:sldId id="263" r:id="rId8"/>
    <p:sldId id="264" r:id="rId9"/>
    <p:sldId id="324" r:id="rId10"/>
    <p:sldId id="282" r:id="rId11"/>
    <p:sldId id="309" r:id="rId12"/>
    <p:sldId id="323" r:id="rId13"/>
    <p:sldId id="269" r:id="rId14"/>
    <p:sldId id="268" r:id="rId15"/>
    <p:sldId id="267" r:id="rId16"/>
    <p:sldId id="261" r:id="rId17"/>
    <p:sldId id="270" r:id="rId18"/>
    <p:sldId id="321" r:id="rId19"/>
    <p:sldId id="271" r:id="rId20"/>
    <p:sldId id="272" r:id="rId21"/>
    <p:sldId id="273" r:id="rId22"/>
    <p:sldId id="274" r:id="rId23"/>
    <p:sldId id="275" r:id="rId24"/>
    <p:sldId id="276" r:id="rId25"/>
    <p:sldId id="277" r:id="rId26"/>
    <p:sldId id="279" r:id="rId27"/>
    <p:sldId id="280" r:id="rId28"/>
    <p:sldId id="278" r:id="rId29"/>
    <p:sldId id="319" r:id="rId30"/>
    <p:sldId id="307" r:id="rId31"/>
    <p:sldId id="325" r:id="rId32"/>
    <p:sldId id="306" r:id="rId33"/>
    <p:sldId id="316" r:id="rId34"/>
    <p:sldId id="305" r:id="rId35"/>
    <p:sldId id="300" r:id="rId36"/>
    <p:sldId id="326" r:id="rId37"/>
    <p:sldId id="317" r:id="rId38"/>
    <p:sldId id="318" r:id="rId39"/>
    <p:sldId id="299" r:id="rId40"/>
    <p:sldId id="308" r:id="rId41"/>
    <p:sldId id="304" r:id="rId42"/>
    <p:sldId id="302" r:id="rId43"/>
    <p:sldId id="301" r:id="rId44"/>
    <p:sldId id="298" r:id="rId45"/>
    <p:sldId id="297" r:id="rId46"/>
    <p:sldId id="327" r:id="rId47"/>
    <p:sldId id="328" r:id="rId48"/>
    <p:sldId id="293" r:id="rId49"/>
    <p:sldId id="295" r:id="rId50"/>
    <p:sldId id="329" r:id="rId51"/>
    <p:sldId id="330" r:id="rId52"/>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C4D3"/>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155" autoAdjust="0"/>
    <p:restoredTop sz="75088" autoAdjust="0"/>
  </p:normalViewPr>
  <p:slideViewPr>
    <p:cSldViewPr snapToGrid="0">
      <p:cViewPr varScale="1">
        <p:scale>
          <a:sx n="83" d="100"/>
          <a:sy n="83" d="100"/>
        </p:scale>
        <p:origin x="1740" y="72"/>
      </p:cViewPr>
      <p:guideLst/>
    </p:cSldViewPr>
  </p:slideViewPr>
  <p:notesTextViewPr>
    <p:cViewPr>
      <p:scale>
        <a:sx n="1" d="1"/>
        <a:sy n="1" d="1"/>
      </p:scale>
      <p:origin x="0" y="0"/>
    </p:cViewPr>
  </p:notesTextViewPr>
  <p:sorterViewPr>
    <p:cViewPr>
      <p:scale>
        <a:sx n="100" d="100"/>
        <a:sy n="100" d="100"/>
      </p:scale>
      <p:origin x="0" y="-162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D925DD3B-EC46-44E2-9D1A-CC2FFAC4902E}"/>
    <pc:docChg chg="custSel addSld delSld modSld">
      <pc:chgData name="noga mishan" userId="802d01ca9850f5a0" providerId="LiveId" clId="{D925DD3B-EC46-44E2-9D1A-CC2FFAC4902E}" dt="2024-01-29T16:32:23.636" v="198" actId="20577"/>
      <pc:docMkLst>
        <pc:docMk/>
      </pc:docMkLst>
      <pc:sldChg chg="delSp modSp del mod">
        <pc:chgData name="noga mishan" userId="802d01ca9850f5a0" providerId="LiveId" clId="{D925DD3B-EC46-44E2-9D1A-CC2FFAC4902E}" dt="2024-01-29T16:32:08.917" v="173" actId="47"/>
        <pc:sldMkLst>
          <pc:docMk/>
          <pc:sldMk cId="2900259315" sldId="283"/>
        </pc:sldMkLst>
        <pc:spChg chg="del mod">
          <ac:chgData name="noga mishan" userId="802d01ca9850f5a0" providerId="LiveId" clId="{D925DD3B-EC46-44E2-9D1A-CC2FFAC4902E}" dt="2024-01-29T16:31:28.269" v="158" actId="478"/>
          <ac:spMkLst>
            <pc:docMk/>
            <pc:sldMk cId="2900259315" sldId="283"/>
            <ac:spMk id="5" creationId="{DF3EC7CB-5882-D121-C8B3-12ACA50A0719}"/>
          </ac:spMkLst>
        </pc:spChg>
      </pc:sldChg>
      <pc:sldChg chg="addSp modSp mod">
        <pc:chgData name="noga mishan" userId="802d01ca9850f5a0" providerId="LiveId" clId="{D925DD3B-EC46-44E2-9D1A-CC2FFAC4902E}" dt="2024-01-22T09:42:50.995" v="156" actId="404"/>
        <pc:sldMkLst>
          <pc:docMk/>
          <pc:sldMk cId="3146919705" sldId="298"/>
        </pc:sldMkLst>
        <pc:graphicFrameChg chg="add mod modGraphic">
          <ac:chgData name="noga mishan" userId="802d01ca9850f5a0" providerId="LiveId" clId="{D925DD3B-EC46-44E2-9D1A-CC2FFAC4902E}" dt="2024-01-22T09:42:50.995" v="156" actId="404"/>
          <ac:graphicFrameMkLst>
            <pc:docMk/>
            <pc:sldMk cId="3146919705" sldId="298"/>
            <ac:graphicFrameMk id="4" creationId="{FE24E50F-0FA1-5BA6-3AE1-140A0496818E}"/>
          </ac:graphicFrameMkLst>
        </pc:graphicFrameChg>
        <pc:picChg chg="mod">
          <ac:chgData name="noga mishan" userId="802d01ca9850f5a0" providerId="LiveId" clId="{D925DD3B-EC46-44E2-9D1A-CC2FFAC4902E}" dt="2024-01-22T09:41:19.396" v="134" actId="1076"/>
          <ac:picMkLst>
            <pc:docMk/>
            <pc:sldMk cId="3146919705" sldId="298"/>
            <ac:picMk id="12" creationId="{9BC1BF43-DF36-187E-5CBB-7BB0710C6DBA}"/>
          </ac:picMkLst>
        </pc:picChg>
      </pc:sldChg>
      <pc:sldChg chg="addSp modSp mod">
        <pc:chgData name="noga mishan" userId="802d01ca9850f5a0" providerId="LiveId" clId="{D925DD3B-EC46-44E2-9D1A-CC2FFAC4902E}" dt="2024-01-22T09:38:20.728" v="82" actId="2711"/>
        <pc:sldMkLst>
          <pc:docMk/>
          <pc:sldMk cId="1101321824" sldId="300"/>
        </pc:sldMkLst>
        <pc:graphicFrameChg chg="add mod modGraphic">
          <ac:chgData name="noga mishan" userId="802d01ca9850f5a0" providerId="LiveId" clId="{D925DD3B-EC46-44E2-9D1A-CC2FFAC4902E}" dt="2024-01-22T09:38:20.728" v="82" actId="2711"/>
          <ac:graphicFrameMkLst>
            <pc:docMk/>
            <pc:sldMk cId="1101321824" sldId="300"/>
            <ac:graphicFrameMk id="5" creationId="{EE6EB96A-1C53-7B96-E620-873B23210F98}"/>
          </ac:graphicFrameMkLst>
        </pc:graphicFrameChg>
        <pc:picChg chg="mod">
          <ac:chgData name="noga mishan" userId="802d01ca9850f5a0" providerId="LiveId" clId="{D925DD3B-EC46-44E2-9D1A-CC2FFAC4902E}" dt="2024-01-22T09:34:43.908" v="1" actId="1076"/>
          <ac:picMkLst>
            <pc:docMk/>
            <pc:sldMk cId="1101321824" sldId="300"/>
            <ac:picMk id="4" creationId="{6F0D299D-CE92-040C-22F9-A7CC7E0E47C9}"/>
          </ac:picMkLst>
        </pc:picChg>
        <pc:picChg chg="mod">
          <ac:chgData name="noga mishan" userId="802d01ca9850f5a0" providerId="LiveId" clId="{D925DD3B-EC46-44E2-9D1A-CC2FFAC4902E}" dt="2024-01-22T09:34:47.792" v="2" actId="1076"/>
          <ac:picMkLst>
            <pc:docMk/>
            <pc:sldMk cId="1101321824" sldId="300"/>
            <ac:picMk id="8" creationId="{0A723B17-55DD-25CF-63E7-8590B5A65CA0}"/>
          </ac:picMkLst>
        </pc:picChg>
      </pc:sldChg>
      <pc:sldChg chg="modNotesTx">
        <pc:chgData name="noga mishan" userId="802d01ca9850f5a0" providerId="LiveId" clId="{D925DD3B-EC46-44E2-9D1A-CC2FFAC4902E}" dt="2024-01-29T16:32:23.636" v="198" actId="20577"/>
        <pc:sldMkLst>
          <pc:docMk/>
          <pc:sldMk cId="3977929464" sldId="328"/>
        </pc:sldMkLst>
      </pc:sldChg>
      <pc:sldChg chg="add">
        <pc:chgData name="noga mishan" userId="802d01ca9850f5a0" providerId="LiveId" clId="{D925DD3B-EC46-44E2-9D1A-CC2FFAC4902E}" dt="2024-01-21T13:17:17.597" v="0"/>
        <pc:sldMkLst>
          <pc:docMk/>
          <pc:sldMk cId="2380117410" sldId="33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85E64277-CF81-48E9-942F-B9F2386FF511}" type="datetimeFigureOut">
              <a:rPr lang="he-IL" smtClean="0"/>
              <a:t>י"ט/שבט/תשפ"ד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9B580829-2D3F-4F34-B301-6BBC65228153}" type="slidenum">
              <a:rPr lang="he-IL" smtClean="0"/>
              <a:t>‹#›</a:t>
            </a:fld>
            <a:endParaRPr lang="he-IL"/>
          </a:p>
        </p:txBody>
      </p:sp>
    </p:spTree>
    <p:extLst>
      <p:ext uri="{BB962C8B-B14F-4D97-AF65-F5344CB8AC3E}">
        <p14:creationId xmlns:p14="http://schemas.microsoft.com/office/powerpoint/2010/main" val="340439808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החלק הראשון של הפרק קול עוסק בהיכרות עם </a:t>
            </a:r>
            <a:r>
              <a:rPr lang="he-IL" b="1" dirty="0"/>
              <a:t>תכונות הקול ובטכנולוגיות המבוססות על תכונות הקול ובחשיבותן לתפקוד שלנו בחיי היומי</a:t>
            </a:r>
            <a:r>
              <a:rPr lang="he-IL" dirty="0"/>
              <a:t>ום. החלק השני שמיעה עוסק </a:t>
            </a:r>
            <a:r>
              <a:rPr lang="he-IL" b="1" dirty="0"/>
              <a:t>במבנה האוזן ובמנגנון השמיעה, בחשיבות הקול לשמיעה וכן בהיבטים בריאותיים הנוגעים לחשיבות שיש לשמירה על בריאות האוזניים.</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1</a:t>
            </a:fld>
            <a:endParaRPr lang="he-IL"/>
          </a:p>
        </p:txBody>
      </p:sp>
    </p:spTree>
    <p:extLst>
      <p:ext uri="{BB962C8B-B14F-4D97-AF65-F5344CB8AC3E}">
        <p14:creationId xmlns:p14="http://schemas.microsoft.com/office/powerpoint/2010/main" val="1404573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חוקרים את מאפייני הקול. נכנסים לקישור ומתנסים בהדמיה.</a:t>
            </a:r>
          </a:p>
          <a:p>
            <a:endParaRPr lang="he-IL" dirty="0"/>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10</a:t>
            </a:fld>
            <a:endParaRPr lang="he-IL"/>
          </a:p>
        </p:txBody>
      </p:sp>
    </p:spTree>
    <p:extLst>
      <p:ext uri="{BB962C8B-B14F-4D97-AF65-F5344CB8AC3E}">
        <p14:creationId xmlns:p14="http://schemas.microsoft.com/office/powerpoint/2010/main" val="2799391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יחידת התוכן אנרגיה, משימה: </a:t>
            </a:r>
            <a:r>
              <a:rPr lang="he-IL" b="1" dirty="0"/>
              <a:t>לשמוע קול לראות קול </a:t>
            </a:r>
          </a:p>
          <a:p>
            <a:r>
              <a:rPr lang="he-IL" b="0" i="0" dirty="0">
                <a:effectLst/>
                <a:latin typeface="Almoni Neue DL 4.0 AAA"/>
              </a:rPr>
              <a:t>במשימה התלמידים חוקרים את מאפייני הקול. הם מפעילים הדמיה שבה הם משנים את תדירות הקול (שנמדד ביחידות הרץ) ואת עוצמתו (שנמדדת בדציבלים), רואים את גלי הקול הנוצרים ושומעים את הצליל המתאים.</a:t>
            </a: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11</a:t>
            </a:fld>
            <a:endParaRPr lang="he-IL"/>
          </a:p>
        </p:txBody>
      </p:sp>
    </p:spTree>
    <p:extLst>
      <p:ext uri="{BB962C8B-B14F-4D97-AF65-F5344CB8AC3E}">
        <p14:creationId xmlns:p14="http://schemas.microsoft.com/office/powerpoint/2010/main" val="3669740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בעמוד 179, משימה: </a:t>
            </a:r>
            <a:r>
              <a:rPr lang="he-IL" b="1" dirty="0"/>
              <a:t>מהו דציבל?</a:t>
            </a:r>
            <a:r>
              <a:rPr lang="he-IL" dirty="0"/>
              <a:t>.</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12</a:t>
            </a:fld>
            <a:endParaRPr lang="he-IL"/>
          </a:p>
        </p:txBody>
      </p:sp>
    </p:spTree>
    <p:extLst>
      <p:ext uri="{BB962C8B-B14F-4D97-AF65-F5344CB8AC3E}">
        <p14:creationId xmlns:p14="http://schemas.microsoft.com/office/powerpoint/2010/main" val="2030533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במשימה (עמוד 181) התלמידים מתוודעים לכיוונים שאליהם מתפשט הקול באמצעות ביצוע ניסוי פשוט של הטלת אבן למים (או אפילו טפטוף מים לתוך קערת מים) וצפייה באדוות שנוצרות. כדאי לשים לב ליחסי הגודל בין הקערה עם המים לבין האבן: רצוי להטיל בזהירות אבן קטנה למים הנתונים בתוך קערה בעלת פתח רחב. אם מטילים את האבן הזעירה למרכז שטח הפנים של המים אפשר להבחין בגלים קונצנטריים סביב מקום הפגיעה של האבן במים. אם מטילים את האבן הזעירה בשוליים נבחין בגלים בצורת קשת המתפזרים ממקום הפגיעה לכיוון חלקי הקערה האחרים.</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13</a:t>
            </a:fld>
            <a:endParaRPr lang="he-IL"/>
          </a:p>
        </p:txBody>
      </p:sp>
    </p:spTree>
    <p:extLst>
      <p:ext uri="{BB962C8B-B14F-4D97-AF65-F5344CB8AC3E}">
        <p14:creationId xmlns:p14="http://schemas.microsoft.com/office/powerpoint/2010/main" val="3436298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הפעילות בעמוד 182.</a:t>
            </a:r>
          </a:p>
          <a:p>
            <a:r>
              <a:rPr lang="he-IL" dirty="0"/>
              <a:t>במשימה ארבעה חלקים (שקופיות 17-14) שמטרתם לבדוק באילו מצבי צבירה של חומר עובר הקול בסביבה: סביבה גזית (אוויר), סביבה נוזלית (שקופית 15), סביבה מוצקה (שקופית 16) ובחלל (שקופית 17).</a:t>
            </a:r>
          </a:p>
          <a:p>
            <a:endParaRPr lang="he-IL" dirty="0"/>
          </a:p>
          <a:p>
            <a:r>
              <a:rPr lang="he-IL" dirty="0"/>
              <a:t>פעילות 1: האם גלי קול עוברים באוויר (גזים)?</a:t>
            </a:r>
          </a:p>
          <a:p>
            <a:r>
              <a:rPr lang="he-IL" dirty="0"/>
              <a:t>מסקנה: כדי שקולות יגיעו אל האוזניים שלנו הם חייבים לעבור באוויר. </a:t>
            </a:r>
          </a:p>
          <a:p>
            <a:r>
              <a:rPr lang="he-IL" dirty="0"/>
              <a:t>תנודות האוויר שנגרמים בעקבות נביחות כלב, ציוץ ציפורים מתפשטים לכל הכיוונים ויוצרים את גלי הקול. </a:t>
            </a:r>
          </a:p>
          <a:p>
            <a:r>
              <a:rPr lang="he-IL" dirty="0"/>
              <a:t>בהגיעם אל האוזן שלנו, גלי הקול יתורגמו לדחפים עצביים שאותם יפרש המוח כקול.</a:t>
            </a:r>
          </a:p>
          <a:p>
            <a:r>
              <a:rPr lang="he-IL" dirty="0"/>
              <a:t>בשתי הפעילויות הראשונות (שקופית 15-14) התלמידים מפעילים מיומנות של ארגון מידע בטבלה על פי אותן שאלות, מסיקים מסקנות ונותנים כותרת לטבלה.</a:t>
            </a:r>
          </a:p>
          <a:p>
            <a:endParaRPr lang="he-IL" dirty="0"/>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14</a:t>
            </a:fld>
            <a:endParaRPr lang="he-IL"/>
          </a:p>
        </p:txBody>
      </p:sp>
    </p:spTree>
    <p:extLst>
      <p:ext uri="{BB962C8B-B14F-4D97-AF65-F5344CB8AC3E}">
        <p14:creationId xmlns:p14="http://schemas.microsoft.com/office/powerpoint/2010/main" val="45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הפעילות בעמוד 182.</a:t>
            </a:r>
          </a:p>
          <a:p>
            <a:r>
              <a:rPr lang="he-IL" dirty="0"/>
              <a:t>פעילות 2: האם גלי הקול עוברים בנוזל?</a:t>
            </a:r>
          </a:p>
          <a:p>
            <a:r>
              <a:rPr lang="he-IL" dirty="0"/>
              <a:t>מסקנה: גלי קול עוברים בנוזל.</a:t>
            </a:r>
          </a:p>
          <a:p>
            <a:pPr algn="r"/>
            <a:r>
              <a:rPr lang="he-IL" sz="1800" b="0" i="0" u="none" strike="noStrike" baseline="0" dirty="0">
                <a:latin typeface="NarkisimMFO"/>
              </a:rPr>
              <a:t>תנודות האוויר עוברים מהאוויר למים ויוצרים בהם תנודות (עקרון מעבר אנרגיה).</a:t>
            </a:r>
          </a:p>
          <a:p>
            <a:pPr algn="r"/>
            <a:r>
              <a:rPr lang="he-IL" sz="1800" b="0" i="0" u="none" strike="noStrike" baseline="0" dirty="0">
                <a:latin typeface="NarkisimMFO"/>
              </a:rPr>
              <a:t>תנודות האוויר שנגרמו בעקבות (נביחה, ציוץ, או אחר) עוברים למים. תנודות במים מגיעים לאוזניים. במוח נעשית המרת אנרגיה מתנועה לקול. </a:t>
            </a:r>
          </a:p>
          <a:p>
            <a:pPr algn="r"/>
            <a:r>
              <a:rPr lang="he-IL" dirty="0"/>
              <a:t>שמיעת קולות בתוך המים (למשל, בעת צלילה) היא עדות לכך שגלי הקול שהיו באוויר עברו למים.</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15</a:t>
            </a:fld>
            <a:endParaRPr lang="he-IL"/>
          </a:p>
        </p:txBody>
      </p:sp>
    </p:spTree>
    <p:extLst>
      <p:ext uri="{BB962C8B-B14F-4D97-AF65-F5344CB8AC3E}">
        <p14:creationId xmlns:p14="http://schemas.microsoft.com/office/powerpoint/2010/main" val="1781961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הפעילות בעמוד 183.</a:t>
            </a:r>
          </a:p>
          <a:p>
            <a:r>
              <a:rPr lang="he-IL" dirty="0"/>
              <a:t>פעילות 3: האם גלי קול עוברים במוצק?</a:t>
            </a:r>
          </a:p>
          <a:p>
            <a:r>
              <a:rPr lang="he-IL" dirty="0"/>
              <a:t>מסקנה: גלי קול עוברים במוצק.</a:t>
            </a:r>
          </a:p>
          <a:p>
            <a:endParaRPr lang="he-IL" dirty="0"/>
          </a:p>
          <a:p>
            <a:r>
              <a:rPr lang="he-IL" dirty="0"/>
              <a:t>מטרת הניסוי היא לבדוק האם גלי קול עוברים במוצק. כאשר מקישים בקולן ומניחים אותו על השולחן ובה בעת מניחים גם</a:t>
            </a:r>
          </a:p>
          <a:p>
            <a:r>
              <a:rPr lang="he-IL" dirty="0"/>
              <a:t>את אוזננו על השולחן, שומעים עוצמת קול חזקה יותר (מצב 2). קשה לשמוע בבירור את צליל הקולן מרחוק (עוצמת הצליל</a:t>
            </a:r>
          </a:p>
          <a:p>
            <a:r>
              <a:rPr lang="he-IL" dirty="0"/>
              <a:t>חלשה), כאשר גלי הקול מתפשטים באוויר (מצב 1). קולן הנוגע בשולחן בעת שזרועותיו מתנודדות גורם לתנודות לעבור בחומר</a:t>
            </a:r>
          </a:p>
          <a:p>
            <a:r>
              <a:rPr lang="he-IL" dirty="0"/>
              <a:t>שממנו עשוי השולחן.</a:t>
            </a:r>
          </a:p>
          <a:p>
            <a:endParaRPr lang="he-IL" dirty="0"/>
          </a:p>
          <a:p>
            <a:r>
              <a:rPr lang="he-IL" dirty="0"/>
              <a:t>בפעילות זו התלמידים מתנסים בשלושה מצבים שבהם בוחנים מעבר הקול במוצק. בעקבות ההתנסות הם מתבקשים לנסח כלל המסכם את המשותף לשלושת המצבים. זוהי חשיבה אינדוקטיבית.</a:t>
            </a:r>
          </a:p>
          <a:p>
            <a:endParaRPr lang="he-IL" dirty="0"/>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16</a:t>
            </a:fld>
            <a:endParaRPr lang="he-IL"/>
          </a:p>
        </p:txBody>
      </p:sp>
    </p:spTree>
    <p:extLst>
      <p:ext uri="{BB962C8B-B14F-4D97-AF65-F5344CB8AC3E}">
        <p14:creationId xmlns:p14="http://schemas.microsoft.com/office/powerpoint/2010/main" val="4236421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הפעילות בעמוד 184.</a:t>
            </a:r>
          </a:p>
          <a:p>
            <a:r>
              <a:rPr lang="he-IL" dirty="0"/>
              <a:t>פעילות 4: האם גלי קול עוברים בריק?</a:t>
            </a:r>
          </a:p>
          <a:p>
            <a:r>
              <a:rPr lang="he-IL" dirty="0"/>
              <a:t>בפעילות זו מתנסים בניתוח ניסוי מדעי. הפעילות מזמנת ניתוח של מיומנויות תכנון הניסוי.</a:t>
            </a:r>
          </a:p>
          <a:p>
            <a:r>
              <a:rPr lang="he-IL" dirty="0"/>
              <a:t>במצב 1, כאשר היה אוויר בכלי, גלי הקול עברו אל הדפנות ומשם לאוויר שמחוץ לכלי ולכן אפשר היה לשמוע את צלצול</a:t>
            </a:r>
          </a:p>
          <a:p>
            <a:r>
              <a:rPr lang="he-IL" dirty="0"/>
              <a:t>הפעמון. במצב 2, כאשר לא היה אוויר בכלי, גלי הקול לא עברו אל הדפנות ומשם לאוויר שמחוץ לכלי, לכן אי אפשר היה לשמוע את</a:t>
            </a:r>
          </a:p>
          <a:p>
            <a:r>
              <a:rPr lang="he-IL" dirty="0"/>
              <a:t>צלצול הפעמון. מסקנה לכל הניסויים באוויר, במוצק, בנוזל: גלי קול לא עוברים בריק. כדי לגרום להתפשטות של גלי קול יש צורך בחומרים שבתוכם הם יתפשטו.</a:t>
            </a:r>
          </a:p>
          <a:p>
            <a:r>
              <a:rPr lang="he-IL" dirty="0"/>
              <a:t>גלי קול הם תנודות בתוך חומר ואם אין חומר הם לא יוכלו להמשיך ולהתפשט. לגרום להתפשטות של גלי קול יש צורך בחומרים שבתוכם הם יתפשטו.</a:t>
            </a:r>
          </a:p>
          <a:p>
            <a:endParaRPr lang="he-IL" dirty="0"/>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17</a:t>
            </a:fld>
            <a:endParaRPr lang="he-IL"/>
          </a:p>
        </p:txBody>
      </p:sp>
    </p:spTree>
    <p:extLst>
      <p:ext uri="{BB962C8B-B14F-4D97-AF65-F5344CB8AC3E}">
        <p14:creationId xmlns:p14="http://schemas.microsoft.com/office/powerpoint/2010/main" val="4073855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אתר </a:t>
            </a:r>
            <a:r>
              <a:rPr lang="he-IL" b="1" dirty="0"/>
              <a:t>במבט מקוון</a:t>
            </a:r>
            <a:r>
              <a:rPr lang="he-IL" dirty="0"/>
              <a:t>, בספר הדיגיטלי, בעמוד 176, משימה: </a:t>
            </a:r>
            <a:r>
              <a:rPr lang="he-IL" b="1" dirty="0" err="1"/>
              <a:t>הכל</a:t>
            </a:r>
            <a:r>
              <a:rPr lang="he-IL" b="1" dirty="0"/>
              <a:t> על הקול</a:t>
            </a:r>
            <a:r>
              <a:rPr lang="he-IL" b="0" dirty="0"/>
              <a:t>.</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18</a:t>
            </a:fld>
            <a:endParaRPr lang="he-IL"/>
          </a:p>
        </p:txBody>
      </p:sp>
    </p:spTree>
    <p:extLst>
      <p:ext uri="{BB962C8B-B14F-4D97-AF65-F5344CB8AC3E}">
        <p14:creationId xmlns:p14="http://schemas.microsoft.com/office/powerpoint/2010/main" val="3125325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מסכמים: </a:t>
            </a:r>
          </a:p>
          <a:p>
            <a:r>
              <a:rPr lang="he-IL" dirty="0"/>
              <a:t>גלי קול עוברים באוויר, בנוזל במוצק.</a:t>
            </a:r>
          </a:p>
          <a:p>
            <a:r>
              <a:rPr lang="he-IL" dirty="0"/>
              <a:t>גלי קול לא עוברים בריק.</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19</a:t>
            </a:fld>
            <a:endParaRPr lang="he-IL"/>
          </a:p>
        </p:txBody>
      </p:sp>
    </p:spTree>
    <p:extLst>
      <p:ext uri="{BB962C8B-B14F-4D97-AF65-F5344CB8AC3E}">
        <p14:creationId xmlns:p14="http://schemas.microsoft.com/office/powerpoint/2010/main" val="1199923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הפרק פותח בית מתוך שירו של אהוד מנור "קולות השדה". המילים שבבית הזה נועדו להסב את תשומת לבנו אל הקולות שבסביבה שלא תמיד אנו מודעים לקיומם. מוצע לשתף את התלמידים בחוויה מקבילה ולבקש מהם לעצום עיניים ולנסות לזהות קולות רבים ככל האפשר</a:t>
            </a:r>
          </a:p>
          <a:p>
            <a:r>
              <a:rPr lang="he-IL" dirty="0"/>
              <a:t>מן הסביבה. בהמשך מוצע לדובב אותם לנסות להסביר מהו קול לפי תפיסתם.</a:t>
            </a:r>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9B580829-2D3F-4F34-B301-6BBC65228153}"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923631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בעמוד 185:</a:t>
            </a:r>
          </a:p>
          <a:p>
            <a:r>
              <a:rPr lang="he-IL" dirty="0"/>
              <a:t>תכונת ההחזרה. זהו מצב שבו גלי הקול מוחזרים בעקבות פגיעה בגופים מוצקים. הדבר דומה לגלגול גולה על הרצפה לכיוון הקיר וחזרתה</a:t>
            </a:r>
          </a:p>
          <a:p>
            <a:r>
              <a:rPr lang="he-IL" dirty="0"/>
              <a:t>משם, או לזריקת כדור אל קיר וחזרתו משם. התופעה מתרחשת בכל מקום שיש גוף מוצק גדול מאוד ואין גופים רבים נוספים בסביבה. אם היו עוד הרבה גופים בסביבה, גלי הקול היו פוגעים גם בהם ומוחזרים לכיוונים שונים ואולי לאו דווקא לכיוון שלנו. גלי הקול (למשל הצעקה) עוברים ממשמיע הקול (האדם), פוגעים בגוף מוצק (הר) וחוזרים אל משמיע הקול.</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20</a:t>
            </a:fld>
            <a:endParaRPr lang="he-IL"/>
          </a:p>
        </p:txBody>
      </p:sp>
    </p:spTree>
    <p:extLst>
      <p:ext uri="{BB962C8B-B14F-4D97-AF65-F5344CB8AC3E}">
        <p14:creationId xmlns:p14="http://schemas.microsoft.com/office/powerpoint/2010/main" val="98741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קטע המידע והשאלות בעמודים 187-186</a:t>
            </a:r>
          </a:p>
          <a:p>
            <a:r>
              <a:rPr lang="he-IL" dirty="0"/>
              <a:t>פתרון אקוסטי מושתת על יצירת משטחים מצולעים על פני הקירות או תלייה של וילונות עליהם. בעקבות כך מופנים הקולות לכל הכיוונים או נבלעים בווילונות.</a:t>
            </a:r>
          </a:p>
          <a:p>
            <a:r>
              <a:rPr lang="he-IL" dirty="0"/>
              <a:t>פתרונות אקוסטיים מבוססים על בליעת קולות וגם על החזרת קולות מכוונת.</a:t>
            </a:r>
          </a:p>
          <a:p>
            <a:r>
              <a:rPr lang="he-IL" dirty="0"/>
              <a:t>ידע מדעי על תכונות חומרים, תכונות הקול שנצבר באמצעות חקר מדעי הוביל לפיתוח מוצרים שנותנים מענה לצורך במציאת פתרונות</a:t>
            </a:r>
          </a:p>
          <a:p>
            <a:r>
              <a:rPr lang="he-IL" dirty="0"/>
              <a:t>להקטנת תופעות כגון הד או רעש.</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21</a:t>
            </a:fld>
            <a:endParaRPr lang="he-IL"/>
          </a:p>
        </p:txBody>
      </p:sp>
    </p:spTree>
    <p:extLst>
      <p:ext uri="{BB962C8B-B14F-4D97-AF65-F5344CB8AC3E}">
        <p14:creationId xmlns:p14="http://schemas.microsoft.com/office/powerpoint/2010/main" val="4182610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חלק א של המשימה בעמוד 188.</a:t>
            </a:r>
          </a:p>
          <a:p>
            <a:r>
              <a:rPr lang="he-IL" dirty="0"/>
              <a:t>בונים את הטלפון בהתאם להנחיות.</a:t>
            </a:r>
          </a:p>
          <a:p>
            <a:r>
              <a:rPr lang="he-IL" dirty="0"/>
              <a:t>מעבר הקול תלוי בצפיפות החומר. הצפיפות של חוט מתכת גדולה בהשוואה לחוט הצמר. לכן יש לצפות שהולכת הקול בחוט המתכת</a:t>
            </a:r>
          </a:p>
          <a:p>
            <a:r>
              <a:rPr lang="he-IL" dirty="0"/>
              <a:t>תהייה טובה מאוד ובחוט הצמר גרועה מאוד.</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22</a:t>
            </a:fld>
            <a:endParaRPr lang="he-IL"/>
          </a:p>
        </p:txBody>
      </p:sp>
    </p:spTree>
    <p:extLst>
      <p:ext uri="{BB962C8B-B14F-4D97-AF65-F5344CB8AC3E}">
        <p14:creationId xmlns:p14="http://schemas.microsoft.com/office/powerpoint/2010/main" val="473674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חלק ב של המשימה נמצא בעמוד 189. עורכים ניסוי ובודקים מהו החוט המתאים להעברת קולות.</a:t>
            </a:r>
          </a:p>
          <a:p>
            <a:r>
              <a:rPr lang="he-IL" dirty="0"/>
              <a:t>מקפידים על גורמים קבועים (גביעים, מרחק בין הגביעים, אורך ועובי החוטים מלבד הגורם הנבדק שהוא סוג החומר ממנו עשויים החוטים.</a:t>
            </a:r>
          </a:p>
          <a:p>
            <a:r>
              <a:rPr lang="he-IL" dirty="0"/>
              <a:t>מארגנים את התוצאות בטבלה ומסיקים מסקנות.</a:t>
            </a:r>
          </a:p>
          <a:p>
            <a:r>
              <a:rPr lang="he-IL" dirty="0"/>
              <a:t>הניסוי שערכנו (חקר מדעי) תרם לבחירת חוט המתאים ביותר להכנת טלפון גביעים.</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23</a:t>
            </a:fld>
            <a:endParaRPr lang="he-IL"/>
          </a:p>
        </p:txBody>
      </p:sp>
    </p:spTree>
    <p:extLst>
      <p:ext uri="{BB962C8B-B14F-4D97-AF65-F5344CB8AC3E}">
        <p14:creationId xmlns:p14="http://schemas.microsoft.com/office/powerpoint/2010/main" val="687035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נמצאת בעמודים 192-190.</a:t>
            </a:r>
          </a:p>
          <a:p>
            <a:r>
              <a:rPr lang="he-IL" dirty="0"/>
              <a:t>התכונות הפיזיקליות של הקול מנוצלות על ידי האדם במגוון רחב של פיתוחים טכנולוגיים (סונר, אולטרה– סאונד). </a:t>
            </a:r>
          </a:p>
          <a:p>
            <a:r>
              <a:rPr lang="he-IL" dirty="0"/>
              <a:t>חשוב להאיר את עיני הלומדים בדוגמאות שמופיעות בפרק ובדוגמאות נוספות. </a:t>
            </a:r>
          </a:p>
          <a:p>
            <a:endParaRPr lang="he-IL" dirty="0"/>
          </a:p>
          <a:p>
            <a:r>
              <a:rPr lang="he-IL" dirty="0"/>
              <a:t>מכשיר האולטרסאונד משדר לעבר הגוף גלי קול. גלי הקול נתקלים באיברים המצולמים וחוזרים אל המכשיר (תכונת הקול: קולות חוזרים מגופים כמו הד) קולות אלה מעובדים ומפוענחים במכשיר לתמונה. שאנו רואים על צַג המחשב.</a:t>
            </a:r>
          </a:p>
          <a:p>
            <a:r>
              <a:rPr lang="he-IL" dirty="0"/>
              <a:t>שגלי קול מתפשטים במהירות שונה בסוגי סלעים שונים. </a:t>
            </a:r>
          </a:p>
          <a:p>
            <a:endParaRPr lang="he-IL" dirty="0"/>
          </a:p>
          <a:p>
            <a:r>
              <a:rPr lang="he-IL" dirty="0"/>
              <a:t>לגילוי נפט במעמקי האדמה קודחים בורות באדמה מחדירים לתוכם חומר נפץ ומפוצצים. קולות פיצוץ אלה חודרים לשכבות המסלע השונות. </a:t>
            </a:r>
          </a:p>
          <a:p>
            <a:r>
              <a:rPr lang="he-IL" dirty="0"/>
              <a:t>לפי מהירות התנועה והחזרה של גלי הקול (הד)  מהסלעים השונים אל חיישנים שנקראים </a:t>
            </a:r>
            <a:r>
              <a:rPr lang="he-IL" dirty="0" err="1"/>
              <a:t>גיאופונים</a:t>
            </a:r>
            <a:r>
              <a:rPr lang="he-IL" dirty="0"/>
              <a:t> ובעזרת מחשב הם מעובדים לתמונה</a:t>
            </a:r>
          </a:p>
          <a:p>
            <a:r>
              <a:rPr lang="he-IL" dirty="0" err="1"/>
              <a:t>תלת־ממדית</a:t>
            </a:r>
            <a:r>
              <a:rPr lang="he-IL" dirty="0"/>
              <a:t> של שכבות הסלע במעבה הקרקע. למעשה המכשיר מזהים את סוגי הסלעים שבהם סביר שיהיה מאגר נפט.</a:t>
            </a:r>
          </a:p>
          <a:p>
            <a:r>
              <a:rPr lang="he-IL" dirty="0"/>
              <a:t>מומלץ לצפות בסרטונים שבקישור. אפשר לשנות כתוביות לעברית או לערבית על פי הצורך. </a:t>
            </a:r>
          </a:p>
          <a:p>
            <a:endParaRPr lang="he-IL" dirty="0"/>
          </a:p>
          <a:p>
            <a:r>
              <a:rPr lang="he-IL" dirty="0"/>
              <a:t>מקיימים דיון על התרומה ההדדית של המדע והטכנולוגיה. תרומת הידע והמחקר המדעי לפתרון הטכנולוגי.</a:t>
            </a:r>
          </a:p>
          <a:p>
            <a:r>
              <a:rPr lang="he-IL" dirty="0"/>
              <a:t>מכשירים טכנולוגיים שפותחו על ידי האדם מסייעים באיסוף נתונים ומידע. הידע המדעי מאפשר לנו לדעת כיצד יתנהגו "דברים" עוד לפני שבנינו או הפעלנו אותם. הידע המדעי מאפשר לנו לחשוב על תכונות מוצר שלא חשבו עליהן לפני כן וכך מביא ליצירה של טכנולוגיות חדשות.</a:t>
            </a:r>
          </a:p>
          <a:p>
            <a:r>
              <a:rPr lang="he-IL" dirty="0"/>
              <a:t>כיום המהנדסים משתמשים בידע מדעי ובידע טכנולוגי כדי למצוא פתרונות טכנולוגיים לצרכים ולבעיות אנושיות.</a:t>
            </a:r>
          </a:p>
          <a:p>
            <a:endParaRPr lang="he-IL" dirty="0"/>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24</a:t>
            </a:fld>
            <a:endParaRPr lang="he-IL"/>
          </a:p>
        </p:txBody>
      </p:sp>
    </p:spTree>
    <p:extLst>
      <p:ext uri="{BB962C8B-B14F-4D97-AF65-F5344CB8AC3E}">
        <p14:creationId xmlns:p14="http://schemas.microsoft.com/office/powerpoint/2010/main" val="28805780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חשוב להסב את תשומת לב התלמידים להתפתחות הטכנולוגית בתחום הרפואה. </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25</a:t>
            </a:fld>
            <a:endParaRPr lang="he-IL"/>
          </a:p>
        </p:txBody>
      </p:sp>
    </p:spTree>
    <p:extLst>
      <p:ext uri="{BB962C8B-B14F-4D97-AF65-F5344CB8AC3E}">
        <p14:creationId xmlns:p14="http://schemas.microsoft.com/office/powerpoint/2010/main" val="5975108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מבקשים מהתלמידים להשלים את המילים החסרות במשפטים.</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26</a:t>
            </a:fld>
            <a:endParaRPr lang="he-IL"/>
          </a:p>
        </p:txBody>
      </p:sp>
    </p:spTree>
    <p:extLst>
      <p:ext uri="{BB962C8B-B14F-4D97-AF65-F5344CB8AC3E}">
        <p14:creationId xmlns:p14="http://schemas.microsoft.com/office/powerpoint/2010/main" val="31096472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מביאים את התלמידים למודעות אודות המיומנויות שנלמדו ולציין את ההקשר של השימוש במיומנויות.</a:t>
            </a:r>
          </a:p>
          <a:p>
            <a:r>
              <a:rPr lang="he-IL" dirty="0"/>
              <a:t>דוגמאות:</a:t>
            </a:r>
          </a:p>
          <a:p>
            <a:r>
              <a:rPr lang="he-IL" dirty="0"/>
              <a:t>תכננו ובנינו מוצרים: בנינו טלפון גביעים.</a:t>
            </a:r>
          </a:p>
          <a:p>
            <a:r>
              <a:rPr lang="he-IL" dirty="0"/>
              <a:t>ערכנו ניסויים: בדקנו מהו החוט המתאים ביותר לטלפון הגביעים.</a:t>
            </a:r>
          </a:p>
          <a:p>
            <a:endParaRPr lang="he-IL" dirty="0"/>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27</a:t>
            </a:fld>
            <a:endParaRPr lang="he-IL"/>
          </a:p>
        </p:txBody>
      </p:sp>
    </p:spTree>
    <p:extLst>
      <p:ext uri="{BB962C8B-B14F-4D97-AF65-F5344CB8AC3E}">
        <p14:creationId xmlns:p14="http://schemas.microsoft.com/office/powerpoint/2010/main" val="4141362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השאלות בתבנית זו נועדו לבדוק ביצועי הבנה של הלומדים אודות מה שנלמד בפרק.</a:t>
            </a:r>
          </a:p>
          <a:p>
            <a:r>
              <a:rPr lang="he-IL" dirty="0"/>
              <a:t>אפשר להשתמש בשאלות/המשימות שמופיעות בתבנית במבט חוזר למטרות של הערכה מעצבת.</a:t>
            </a:r>
          </a:p>
          <a:p>
            <a:r>
              <a:rPr lang="he-IL" dirty="0"/>
              <a:t>בניגוד להערכה מסכמת שהיא הערכה לצורך סיכום שלב הלמידה.</a:t>
            </a:r>
          </a:p>
          <a:p>
            <a:r>
              <a:rPr lang="he-IL" dirty="0"/>
              <a:t>הערכה מעצבת היא הערכה שבמסגרתה קיים משוב מתמיד ומתחולל תהליך למידה מתמשך.</a:t>
            </a:r>
          </a:p>
          <a:p>
            <a:endParaRPr lang="he-IL" dirty="0"/>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28</a:t>
            </a:fld>
            <a:endParaRPr lang="he-IL"/>
          </a:p>
        </p:txBody>
      </p:sp>
    </p:spTree>
    <p:extLst>
      <p:ext uri="{BB962C8B-B14F-4D97-AF65-F5344CB8AC3E}">
        <p14:creationId xmlns:p14="http://schemas.microsoft.com/office/powerpoint/2010/main" val="41822773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בעמוד 194, משימה: </a:t>
            </a:r>
            <a:r>
              <a:rPr lang="he-IL" b="1" dirty="0"/>
              <a:t>קולות של נגינה</a:t>
            </a:r>
            <a:r>
              <a:rPr lang="he-IL" b="0" dirty="0"/>
              <a:t>.</a:t>
            </a:r>
          </a:p>
          <a:p>
            <a:endParaRPr lang="he-IL" dirty="0"/>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29</a:t>
            </a:fld>
            <a:endParaRPr lang="he-IL"/>
          </a:p>
        </p:txBody>
      </p:sp>
    </p:spTree>
    <p:extLst>
      <p:ext uri="{BB962C8B-B14F-4D97-AF65-F5344CB8AC3E}">
        <p14:creationId xmlns:p14="http://schemas.microsoft.com/office/powerpoint/2010/main" val="2004869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זהו פרק אינטגרטיבי במהותו — פרק הקושר בין הקול (פיזיקה) לבין השמיעה (ביולוגיה) — שמיעה לא תיתכן ללא קול. תשתית הידע הדרושה ללימוד הפרק היא מושגי יסוד באנרגיה שמופיעים בשער ראשון אנרגיה בפעולה (סוגי אנרגיה, מקורות אנרגיה, מעברי אנרגיה והמרות אנרגיה), וכן מבנה מערכת העצבים ותפקודה (שער שני). כאמור חלק זה עוסק בתכונות הפיזיקליות של הקול וביישומן בפתרונות טכנולוגיים שנועדו לספק צרכים אנושיים. הפרק מציג את הקול כצורך הכרחי לשמיעה ודן בתהליך השמיעה מהשלב של קליטת גירוי הקול באמצעות האוזניים, פענוחו במוח ועד התגובה (שמיעה).</a:t>
            </a:r>
          </a:p>
          <a:p>
            <a:endParaRPr lang="he-IL" dirty="0"/>
          </a:p>
          <a:p>
            <a:r>
              <a:rPr lang="he-IL" dirty="0"/>
              <a:t>מהו קול?</a:t>
            </a:r>
          </a:p>
          <a:p>
            <a:r>
              <a:rPr lang="he-IL" dirty="0"/>
              <a:t>אם נפרוט על מיתר, נכה על השולחן, נפוצץ בלון ועוד, נגרום ללחץ על חלקיקי האוויר. לחץ זה מתפשט לכל הכיוונים ויוצר את גלי הקול. בהגיעם אל האוזן שלנו, גלי הקול יתורגמו לדחפים עצביים שאותם יפרש המוח כקול. הניסויים שבספר התלמיד מבוססים על התנהגות זו של החומר. שריקת הבלון, קפיצת גבישי המלח והפריטה על המיתר – גורמות לתנועה של חלקיקי האוויר ואנו מפרשים את הקולות: שריקה, מוזיקה רמה או מנגינה.</a:t>
            </a:r>
          </a:p>
          <a:p>
            <a:endParaRPr lang="he-IL" dirty="0"/>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3</a:t>
            </a:fld>
            <a:endParaRPr lang="he-IL"/>
          </a:p>
        </p:txBody>
      </p:sp>
    </p:spTree>
    <p:extLst>
      <p:ext uri="{BB962C8B-B14F-4D97-AF65-F5344CB8AC3E}">
        <p14:creationId xmlns:p14="http://schemas.microsoft.com/office/powerpoint/2010/main" val="24862278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חלק זה עוסק בהיכרות עם איבר חוש השמיעה ותפקודו. הכרת מבנה האוזן ומנגנון השמיעה נעשית ברמה התופעתית בלבד. הבנת מנגנון השמיעה מהשלב של קליטת גלי הקול ועד לפענוחם במוח (לקול) מחייבת היכרות בסיסית עם מערכת העצבים ותפקודה. מערכת העצבים מטופלת בשער מבט אל תוך הגוף המקדים את השער הזה.</a:t>
            </a:r>
          </a:p>
          <a:p>
            <a:r>
              <a:rPr lang="he-IL" dirty="0"/>
              <a:t>בחלק זה שלושה חלקים: "מבנה האוזן", "תהליך השמיעה" ו"שומרים על בריאות האוזניים". כל אחד מהחלקים תורם להבנת הקשר שבין קול לשמיעה ולביסוס ההבנה של תפקוד מערכת העצבים.</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30</a:t>
            </a:fld>
            <a:endParaRPr lang="he-IL"/>
          </a:p>
        </p:txBody>
      </p:sp>
    </p:spTree>
    <p:extLst>
      <p:ext uri="{BB962C8B-B14F-4D97-AF65-F5344CB8AC3E}">
        <p14:creationId xmlns:p14="http://schemas.microsoft.com/office/powerpoint/2010/main" val="41706991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 </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המשימה בעמודים 197-196.</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במשימה התלמידים מתבקשים לזהות את חלקי האוזן באיור או מפה ובדגם של אוזן וכן באמצעות קטע המידע "מבנה האוזן"</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שמשולב במשימה. חשוב להסב את תשומת לבם לארגון העוקב של חלקי האוזן ולבקש מהם להעלות השערה על אודות החשיבות</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שיש לסדר זה. בחלק הראשון של פרק זה התלמידים למדו שקול הוא סוג של גל המתפשט בתווך כמו אוויר (גז), נוזל או מוצק.</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חשוב לעודד אותם להשתמש בידע זה לביסוס השערותיהם. למשל, מבנה עוקב של חלקי האוזן מאפשר את התפשטות גלי הקול עד לתאי החישה. בשל ריבוי המושגים החדשים, סעיף 3 של המשימה מוצג כחידות שמטרתן לזהות את החלקים.</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על פי תכנית הלימודים נדרשים המושגים הבאים: אפרכסת, תעלת השמע, עור התוף, אוזן פנימית, עצב השמע. מוצע לעניין תלמידים מתקדמים בחלקי האוזן הנוספים ובתפקודם.</a:t>
            </a:r>
          </a:p>
          <a:p>
            <a:endParaRPr lang="he-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9B580829-2D3F-4F34-B301-6BBC65228153}"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31</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1337330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מקרינים שקופית זו להמשגת חלקי האזן.</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32</a:t>
            </a:fld>
            <a:endParaRPr lang="he-IL"/>
          </a:p>
        </p:txBody>
      </p:sp>
    </p:spTree>
    <p:extLst>
      <p:ext uri="{BB962C8B-B14F-4D97-AF65-F5344CB8AC3E}">
        <p14:creationId xmlns:p14="http://schemas.microsoft.com/office/powerpoint/2010/main" val="26147189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בעמוד 196, משימה: </a:t>
            </a:r>
            <a:r>
              <a:rPr lang="he-IL" b="1" dirty="0"/>
              <a:t>מבנה האוזן</a:t>
            </a:r>
            <a:r>
              <a:rPr lang="he-IL" dirty="0"/>
              <a:t>.</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33</a:t>
            </a:fld>
            <a:endParaRPr lang="he-IL"/>
          </a:p>
        </p:txBody>
      </p:sp>
    </p:spTree>
    <p:extLst>
      <p:ext uri="{BB962C8B-B14F-4D97-AF65-F5344CB8AC3E}">
        <p14:creationId xmlns:p14="http://schemas.microsoft.com/office/powerpoint/2010/main" val="29511271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הבנת מנגנון השמיעה מבוססת על הכרת תכונות פיזיקליות של הקול ועל הבנת מבנה מערכת העצבים ותפקודה. קיים טשטוש בהבנת המושגים תחושה וקליטת גירויים. תאי החישה שבשבלול קולטים גירוי (תנודות גלי הקול) שמעובד לדחפים עצביים שמובלים אל אזור השמיעה במוח. המוח מעבד את המידע ומפרש אותו לקולות שאנו שומעים.</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34</a:t>
            </a:fld>
            <a:endParaRPr lang="he-IL"/>
          </a:p>
        </p:txBody>
      </p:sp>
    </p:spTree>
    <p:extLst>
      <p:ext uri="{BB962C8B-B14F-4D97-AF65-F5344CB8AC3E}">
        <p14:creationId xmlns:p14="http://schemas.microsoft.com/office/powerpoint/2010/main" val="11215668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נמצאת בעמודים 200-198</a:t>
            </a:r>
          </a:p>
          <a:p>
            <a:r>
              <a:rPr lang="he-IL" dirty="0"/>
              <a:t>התלמידים מתבקשים להשלים תרשים זרימה המציג את האיברים שמשתתפים בתהליך השמיעה ואת הפעולות המתרחשות בכל חלק.</a:t>
            </a:r>
          </a:p>
          <a:p>
            <a:pPr algn="r"/>
            <a:r>
              <a:rPr lang="he-IL" sz="1800" b="0" i="0" u="none" strike="noStrike" baseline="0" dirty="0">
                <a:latin typeface="MFNarkisClassic"/>
              </a:rPr>
              <a:t>ריכוז גלי הקול על ידי האפרכסת; גלי הקול מרעידים את עור התוף; קליטת התנודות על ידי תאי החישה שבשבלול ותרגומם לדחפים עצביים; העברת הדחפים העצבים באמצעות עצב השמע אל המוח; פיענוח הדחפים העצביים לקולות.</a:t>
            </a:r>
            <a:endParaRPr lang="he-IL" dirty="0"/>
          </a:p>
          <a:p>
            <a:r>
              <a:rPr lang="he-IL" dirty="0"/>
              <a:t>ניתן ליישם את מושג המערכת, שבו נעשה שימוש בהקשר למערכות טכנולוגיות ומערכות ביולוגיות כמו מערכת העצבים, מערכת ההובלה ומערכת אקולוגיות בשערים קודמים, גם להבנת מבנה האוזן והקשר בין רכיבי האוזן לתפקודה.</a:t>
            </a:r>
          </a:p>
          <a:p>
            <a:endParaRPr lang="he-IL" dirty="0"/>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35</a:t>
            </a:fld>
            <a:endParaRPr lang="he-IL"/>
          </a:p>
        </p:txBody>
      </p:sp>
    </p:spTree>
    <p:extLst>
      <p:ext uri="{BB962C8B-B14F-4D97-AF65-F5344CB8AC3E}">
        <p14:creationId xmlns:p14="http://schemas.microsoft.com/office/powerpoint/2010/main" val="1893925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 </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התלמידים מתבקשים לעשות אינטגרציה בין הידע שרכשו עד עתה לגבי הקול והמידע לגבי תהליך השמיעה.</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תהליך השמיעה, בדומה לתהליך הראייה, הוא תהליך של המרת אנרגיה.</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אנרגיה מסוג אחד - אנרגיית קול, הופכת לאנרגיה מסוג אחר – אנרגיה כימית ־ חשמלית.</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ההמרה מתרחשת בתאי החישה שבשבלול. שם אנרגיית הקול הופכת לאנרגיה כימית ־ חשמלית </a:t>
            </a:r>
            <a:r>
              <a:rPr kumimoji="0" lang="he-IL" sz="12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וככזו</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היא מתקדמת דרך עצב השמיעה אל המוח.</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חשוב להדגיש את פעולת המוח בשמיעה, לא מספיק שגלי הקול יגיעו אל השבלול, לא מספיק שהוא הופך לדחף עצבי (כלומר לאנרגיה</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כימית ־ חשמלית) - על הדחף העצבי להגיע אל אזורי השמיעה במוח ורק אז תתרחש שמיעה.</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9B580829-2D3F-4F34-B301-6BBC65228153}"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36</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36391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בעמוד 201, משימה: </a:t>
            </a:r>
            <a:r>
              <a:rPr lang="he-IL" b="1" dirty="0"/>
              <a:t>שמיעה בבעלי חיים</a:t>
            </a:r>
            <a:r>
              <a:rPr lang="he-IL" dirty="0"/>
              <a:t>.</a:t>
            </a:r>
          </a:p>
          <a:p>
            <a:endParaRPr lang="he-IL" dirty="0"/>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37</a:t>
            </a:fld>
            <a:endParaRPr lang="he-IL"/>
          </a:p>
        </p:txBody>
      </p:sp>
    </p:spTree>
    <p:extLst>
      <p:ext uri="{BB962C8B-B14F-4D97-AF65-F5344CB8AC3E}">
        <p14:creationId xmlns:p14="http://schemas.microsoft.com/office/powerpoint/2010/main" val="19156094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יחידת התוכן גוף האגם ובריאותו, המשימה </a:t>
            </a:r>
            <a:r>
              <a:rPr lang="he-IL" b="1" dirty="0"/>
              <a:t>כיצד אנו שומעים?</a:t>
            </a:r>
            <a:r>
              <a:rPr lang="he-IL" b="0" dirty="0"/>
              <a:t>.</a:t>
            </a:r>
          </a:p>
          <a:p>
            <a:r>
              <a:rPr lang="he-IL" dirty="0"/>
              <a:t>המשימה עוסקת במבנה האוזן ובתפקוד של כל אחד מחלקיה וכן בתהליך השמיעה  מכניסת גלי הקול לאוזן ועד פיענוח המידע המגיע לאזור השמיעה במוח. </a:t>
            </a:r>
          </a:p>
          <a:p>
            <a:endParaRPr lang="he-IL" dirty="0"/>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38</a:t>
            </a:fld>
            <a:endParaRPr lang="he-IL"/>
          </a:p>
        </p:txBody>
      </p:sp>
    </p:spTree>
    <p:extLst>
      <p:ext uri="{BB962C8B-B14F-4D97-AF65-F5344CB8AC3E}">
        <p14:creationId xmlns:p14="http://schemas.microsoft.com/office/powerpoint/2010/main" val="29780595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בעמוד 203.</a:t>
            </a:r>
          </a:p>
          <a:p>
            <a:r>
              <a:rPr lang="he-IL" sz="1800" b="0" i="0" u="none" strike="noStrike" baseline="0" dirty="0">
                <a:latin typeface="NarkisClassicMF-Regular"/>
              </a:rPr>
              <a:t>מטרת הפעילות היא למדוד רעש בעזרת מד רעש או חיישן קול ולהסיק מסקנות. אפשר להוריד מהרשת אפליקציות חינמיות של חיישן רעש.</a:t>
            </a:r>
            <a:endParaRPr lang="he-IL" dirty="0"/>
          </a:p>
          <a:p>
            <a:r>
              <a:rPr lang="he-IL" dirty="0"/>
              <a:t>לביצוע המשימה מומלץ מאוד לצייד את התלמידים במַד רעש ו/או בחיישני קול ולאפשר להם למדוד את עוצמות הרעש במצבים שמוצגים במשימה. ההתוודעות לעוצמות הרעש שעברו את "סף הכאב" חשובה ביותר לצורך פיתוח התובנה על אודות החשיבות שיש לפעולות שעושים למען הקטנת הרעש בסביבה.</a:t>
            </a:r>
          </a:p>
          <a:p>
            <a:endParaRPr lang="he-IL" dirty="0"/>
          </a:p>
          <a:p>
            <a:r>
              <a:rPr lang="he-IL" dirty="0"/>
              <a:t>רעש הוא קול חזק ולא נעים, אולם הרעש אינו רק מטרד, הרעש הוא זיהום סביבתי המהווה סיכון בריאותי. 10% ויותר מהאוכלוסייה במדינות תעשייתיות מפותחות נחשפים כיום לרמות רעש העלולות לגרום לליקויי שמיעה עד אובדן שמיעה מוחלט. במדינות רבות בעולם לרבות ישראל קיימים חוקים נגד רעש.</a:t>
            </a:r>
          </a:p>
          <a:p>
            <a:r>
              <a:rPr lang="he-IL" dirty="0"/>
              <a:t>למשל: אסור לצפור ללא סיבה מוצדקת, אסור להפריע למנוחת השכנים אחרי שעה מסוימת, קיימת חובה של הרכבת אוזניות במפעלים שונים.</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39</a:t>
            </a:fld>
            <a:endParaRPr lang="he-IL"/>
          </a:p>
        </p:txBody>
      </p:sp>
    </p:spTree>
    <p:extLst>
      <p:ext uri="{BB962C8B-B14F-4D97-AF65-F5344CB8AC3E}">
        <p14:creationId xmlns:p14="http://schemas.microsoft.com/office/powerpoint/2010/main" val="672689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פעילות 1</a:t>
            </a:r>
          </a:p>
          <a:p>
            <a:r>
              <a:rPr lang="he-IL" dirty="0"/>
              <a:t>מטרת הפעילות היא להמחיש ששמיעת קול נגרמת בשל מעבר האוויר בפתח הבלון תוך הרטטת שולי פתח הבלון. בפעולת הניפוח דוחסים אוויר לתוך הבלון. הלחץ בתוך הבלון גדֵל. כאשר מרפים מפיית הבלון, האוויר יעבור מהסביבה שבה הלחץ גבוה לסביבה שבה</a:t>
            </a:r>
          </a:p>
          <a:p>
            <a:r>
              <a:rPr lang="he-IL" dirty="0"/>
              <a:t>הלחץ נמוך, עד לאיזון הלחצים. את התופעות המתרחשות (שחרור האוויר ושמיעת הקולות) קולטים באמצעות חוש הראייה וחוש השמיעה. שמיעת הקול נגרמה בשל מעבר האוויר בפתח הבלון תוך הרטטת שולי פתח הבלון.</a:t>
            </a:r>
          </a:p>
          <a:p>
            <a:endParaRPr lang="he-IL" dirty="0"/>
          </a:p>
          <a:p>
            <a:r>
              <a:rPr lang="he-IL" dirty="0"/>
              <a:t>שימו לב: בעת זרימת האוויר החוצה - פיית הבלון רוטטת. רטט זה מועבר אל חלקיקי האוויר שבסביבה ובהגיעו לאוזן ייקלט ויפורש במוח</a:t>
            </a:r>
          </a:p>
          <a:p>
            <a:r>
              <a:rPr lang="he-IL" dirty="0"/>
              <a:t>כשריקה, כצפצוף או כקול צורמני.</a:t>
            </a:r>
          </a:p>
          <a:p>
            <a:endParaRPr lang="he-IL" dirty="0"/>
          </a:p>
          <a:p>
            <a:r>
              <a:rPr lang="he-IL" b="1" dirty="0"/>
              <a:t>פעילות 2</a:t>
            </a:r>
          </a:p>
          <a:p>
            <a:r>
              <a:rPr lang="he-IL" dirty="0"/>
              <a:t>התופעה: בעקבות השמעת המוזיקה גבישי המלח שהיו על הניילון הנצמד "קפצו". ככל שעוצמת הקול הייתה גדולה יותר, כך גבישי המלח קפצו לגובה רב יותר.</a:t>
            </a:r>
          </a:p>
          <a:p>
            <a:r>
              <a:rPr lang="he-IL" dirty="0"/>
              <a:t>הסבר: אנרגיה חשמלית גרמה לתנודות באוויר. תנודות אלה גרמו לתנודות בניילון הנצמד. תנודות אלה גרמו להקפצת גבישי המלח.</a:t>
            </a:r>
          </a:p>
          <a:p>
            <a:endParaRPr lang="he-IL" dirty="0"/>
          </a:p>
          <a:p>
            <a:endParaRPr lang="he-IL" dirty="0"/>
          </a:p>
          <a:p>
            <a:r>
              <a:rPr lang="he-IL" dirty="0"/>
              <a:t>אנרגיית האוויר הדחוס בבלון הרטיטה את שולי פתח הבלון ואלה הרטיטו את האוויר ויצרו תנודות - גלי קול.</a:t>
            </a:r>
          </a:p>
          <a:p>
            <a:r>
              <a:rPr lang="he-IL" dirty="0"/>
              <a:t>בפעילות השנייה אנרגיית הקול שבקע מהרמקול (התנודות של האוויר( הפכה לאנרגיית תנועה של הניילון הנצמד, וזו הפכה לאנרגיית</a:t>
            </a:r>
          </a:p>
          <a:p>
            <a:r>
              <a:rPr lang="he-IL" dirty="0"/>
              <a:t>התנועה של גבישי המלח.</a:t>
            </a:r>
          </a:p>
          <a:p>
            <a:r>
              <a:rPr lang="he-IL" dirty="0"/>
              <a:t>בשתי התופעות התרחשו המרות אנרגיה מתנועה לקול, מקול לתנועה.</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4</a:t>
            </a:fld>
            <a:endParaRPr lang="he-IL"/>
          </a:p>
        </p:txBody>
      </p:sp>
    </p:spTree>
    <p:extLst>
      <p:ext uri="{BB962C8B-B14F-4D97-AF65-F5344CB8AC3E}">
        <p14:creationId xmlns:p14="http://schemas.microsoft.com/office/powerpoint/2010/main" val="17354688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 המשימה בעמוד 205.</a:t>
            </a:r>
          </a:p>
          <a:p>
            <a:r>
              <a:rPr lang="he-IL" dirty="0"/>
              <a:t>הפרק מזמן גם התייחסות לאנשים בעלי צרכים ייחודיים כמו לקויי שמיעה ולדרכים שהאדם פיתח כדי להתמודד עם לקויות אלה, כגון שפת התנועות.</a:t>
            </a:r>
          </a:p>
          <a:p>
            <a:endParaRPr lang="he-IL" dirty="0"/>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40</a:t>
            </a:fld>
            <a:endParaRPr lang="he-IL"/>
          </a:p>
        </p:txBody>
      </p:sp>
    </p:spTree>
    <p:extLst>
      <p:ext uri="{BB962C8B-B14F-4D97-AF65-F5344CB8AC3E}">
        <p14:creationId xmlns:p14="http://schemas.microsoft.com/office/powerpoint/2010/main" val="4521709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השאלות בתבנית זו נועדו לבדוק ביצועי הבנה של הלומדים אודות מה שנלמד בפרק.</a:t>
            </a:r>
          </a:p>
          <a:p>
            <a:r>
              <a:rPr lang="he-IL" dirty="0"/>
              <a:t>אפשר להשתמש בשאלות/המשימות שמופיעות בתבנית במבט חוזר למטרות של הערכה מעצבת.</a:t>
            </a:r>
          </a:p>
          <a:p>
            <a:r>
              <a:rPr lang="he-IL" dirty="0"/>
              <a:t>בניגוד להערכה מסכמת שהיא הערכה לצורך סיכום שלב הלמידה.</a:t>
            </a:r>
          </a:p>
          <a:p>
            <a:r>
              <a:rPr lang="he-IL" dirty="0"/>
              <a:t>הערכה מעצבת היא הערכה שבמסגרתה קיים משוב מתמיד ומתחולל תהליך למידה מתמשך</a:t>
            </a:r>
          </a:p>
          <a:p>
            <a:endParaRPr lang="he-IL" dirty="0"/>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41</a:t>
            </a:fld>
            <a:endParaRPr lang="he-IL"/>
          </a:p>
        </p:txBody>
      </p:sp>
    </p:spTree>
    <p:extLst>
      <p:ext uri="{BB962C8B-B14F-4D97-AF65-F5344CB8AC3E}">
        <p14:creationId xmlns:p14="http://schemas.microsoft.com/office/powerpoint/2010/main" val="9643245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מבקשים מהתלמידים להשלים את המילים החסרות במשפטים.</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42</a:t>
            </a:fld>
            <a:endParaRPr lang="he-IL"/>
          </a:p>
        </p:txBody>
      </p:sp>
    </p:spTree>
    <p:extLst>
      <p:ext uri="{BB962C8B-B14F-4D97-AF65-F5344CB8AC3E}">
        <p14:creationId xmlns:p14="http://schemas.microsoft.com/office/powerpoint/2010/main" val="9189537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מבקשים מהתלמידים להביא דוגמאות למשימות שבהן הפעלנו מיומנויות אלה.</a:t>
            </a:r>
          </a:p>
          <a:p>
            <a:r>
              <a:rPr lang="he-IL" dirty="0"/>
              <a:t>לדוגמה: </a:t>
            </a:r>
          </a:p>
          <a:p>
            <a:r>
              <a:rPr lang="he-IL" dirty="0"/>
              <a:t>הפקנו מידע בדרכים שונות:</a:t>
            </a:r>
          </a:p>
          <a:p>
            <a:r>
              <a:rPr lang="he-IL" dirty="0"/>
              <a:t>הפקת מידע מקטעי מידע, משימה: עוצמת קול וגובה קול, עמודים: 180-179.</a:t>
            </a:r>
          </a:p>
          <a:p>
            <a:r>
              <a:rPr lang="he-IL" dirty="0"/>
              <a:t>הפקת מידע מאיורים, משימה: שימושים בגלי קול ברפואה ובתעשייה, עמודים: 192-190.</a:t>
            </a:r>
          </a:p>
          <a:p>
            <a:r>
              <a:rPr lang="he-IL" dirty="0"/>
              <a:t>הפקת מידע מדגמים, משימה: נכיר את מבנה האוזן, עמודים: 197-196.</a:t>
            </a:r>
          </a:p>
          <a:p>
            <a:r>
              <a:rPr lang="he-IL" dirty="0"/>
              <a:t>הפקת מידע מתצפית/התנסות, משימה: תופעות קול, עמודים 175-174</a:t>
            </a:r>
          </a:p>
          <a:p>
            <a:endParaRPr lang="he-IL" dirty="0"/>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43</a:t>
            </a:fld>
            <a:endParaRPr lang="he-IL"/>
          </a:p>
        </p:txBody>
      </p:sp>
    </p:spTree>
    <p:extLst>
      <p:ext uri="{BB962C8B-B14F-4D97-AF65-F5344CB8AC3E}">
        <p14:creationId xmlns:p14="http://schemas.microsoft.com/office/powerpoint/2010/main" val="13163740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במשימה התלמידים מתבקשים לתכנן ולבנות דגם של חדר מגורים עם בידוד אקוּסְטִי. פתרון המשימה מאפשר ביסוס הבנה של מושגים ועקרונות שטופלו בשער (תכונות הקול, בעיית הרעש, הד, פתרונות אקוסטיים) וכן תרגול של מיומנויות חשיבה ועשייה הדרושות להתמודדות עם האתגר. פתרון המשימה מציב אתגר חשיבתי שמצריך שימוש בתהליך התיכון לפיתוח המוצר. התהליך משלב חקר מדעי ( לדוגמה: בדיקות לאפיון תכונות חומרים). משימת האתגר היא משימת ביצוע שעוסקת בתהליך פתרון בעיות בגישת ה-</a:t>
            </a:r>
            <a:r>
              <a:rPr lang="en-US" dirty="0"/>
              <a:t>STEM</a:t>
            </a:r>
            <a:r>
              <a:rPr lang="he-IL" dirty="0"/>
              <a:t>..  </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44</a:t>
            </a:fld>
            <a:endParaRPr lang="he-IL"/>
          </a:p>
        </p:txBody>
      </p:sp>
    </p:spTree>
    <p:extLst>
      <p:ext uri="{BB962C8B-B14F-4D97-AF65-F5344CB8AC3E}">
        <p14:creationId xmlns:p14="http://schemas.microsoft.com/office/powerpoint/2010/main" val="12444319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העזרו בנווט תהליך התיכון לביצוע משימת האתגר.</a:t>
            </a:r>
          </a:p>
          <a:p>
            <a:r>
              <a:rPr lang="he-IL" dirty="0"/>
              <a:t>מכלי החשיבה והעשייה שמנווט את תהליך התיכון הוא נווט התיכון. חשוב ביותר להציג את נווט התיכון לתלמידים ולדון עמם על מרכיביו ועל חשיבות השימוש בו בעת תהליך פתרון הבעיה. הנווט ילווה אותם לאורך כל התהליך ויורה להם איזה תפקוד תיכון מרכזי מופעל בכל שלב של התהליך. </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45</a:t>
            </a:fld>
            <a:endParaRPr lang="he-IL"/>
          </a:p>
        </p:txBody>
      </p:sp>
    </p:spTree>
    <p:extLst>
      <p:ext uri="{BB962C8B-B14F-4D97-AF65-F5344CB8AC3E}">
        <p14:creationId xmlns:p14="http://schemas.microsoft.com/office/powerpoint/2010/main" val="39903132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פתרון הבעיה מחייב קיום של תהליך חקר מדעי.</a:t>
            </a:r>
          </a:p>
          <a:p>
            <a:r>
              <a:rPr lang="he-IL" dirty="0"/>
              <a:t>לדוגמה אחת הדרכים לבדוק במה נבחר כדי להכין קירות עם בידוד אקוסטי היא איסוף מידע על חיפויים באמצעות ביצוע תהליך של חקר מדעי.</a:t>
            </a:r>
          </a:p>
          <a:p>
            <a:r>
              <a:rPr lang="he-IL" dirty="0"/>
              <a:t>בעזרת תהליך החקר המדעי אפשר לבדוק, למשל, אילו גורמים יכולים להשפיע על בליעת קול על ידי גופים. מומלץ לעבוד עם נווט תהליך החקר לפתרון שאלת החקר.</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46</a:t>
            </a:fld>
            <a:endParaRPr lang="he-IL"/>
          </a:p>
        </p:txBody>
      </p:sp>
    </p:spTree>
    <p:extLst>
      <p:ext uri="{BB962C8B-B14F-4D97-AF65-F5344CB8AC3E}">
        <p14:creationId xmlns:p14="http://schemas.microsoft.com/office/powerpoint/2010/main" val="26914385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err="1"/>
              <a:t>ישום</a:t>
            </a:r>
            <a:r>
              <a:rPr lang="he-IL" dirty="0"/>
              <a:t> העקרון </a:t>
            </a:r>
            <a:r>
              <a:rPr lang="he-IL"/>
              <a:t>בבניית רעשנים</a:t>
            </a:r>
            <a:endParaRPr lang="he-IL" dirty="0"/>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47</a:t>
            </a:fld>
            <a:endParaRPr lang="he-IL"/>
          </a:p>
        </p:txBody>
      </p:sp>
    </p:spTree>
    <p:extLst>
      <p:ext uri="{BB962C8B-B14F-4D97-AF65-F5344CB8AC3E}">
        <p14:creationId xmlns:p14="http://schemas.microsoft.com/office/powerpoint/2010/main" val="18708834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48</a:t>
            </a:fld>
            <a:endParaRPr lang="he-IL"/>
          </a:p>
        </p:txBody>
      </p:sp>
    </p:spTree>
    <p:extLst>
      <p:ext uri="{BB962C8B-B14F-4D97-AF65-F5344CB8AC3E}">
        <p14:creationId xmlns:p14="http://schemas.microsoft.com/office/powerpoint/2010/main" val="1766767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בעמוד 175, משימה: </a:t>
            </a:r>
            <a:r>
              <a:rPr lang="he-IL" b="1" dirty="0"/>
              <a:t>איך אפשר לראות קולות?</a:t>
            </a:r>
            <a:r>
              <a:rPr lang="he-IL" dirty="0"/>
              <a:t>.</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5</a:t>
            </a:fld>
            <a:endParaRPr lang="he-IL"/>
          </a:p>
        </p:txBody>
      </p:sp>
    </p:spTree>
    <p:extLst>
      <p:ext uri="{BB962C8B-B14F-4D97-AF65-F5344CB8AC3E}">
        <p14:creationId xmlns:p14="http://schemas.microsoft.com/office/powerpoint/2010/main" val="3482843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מיתרי הגיטרה המתנודדים מעבירים את התנודות לאוויר. את התנודות האלה אנחנו מפרשים כקולות (במקרה זה צלילים). כאשר אין פורטים (הפסקת הפריטה) על המיתרים לא נוצרות תנודות באוויר ואז אין שומעים צלילים.</a:t>
            </a:r>
          </a:p>
          <a:p>
            <a:r>
              <a:rPr lang="he-IL" dirty="0"/>
              <a:t>נשיפת אוויר אל תוך החצוצרה גורמת לתנודות בדפנות החצוצרה והיא מנידה את האוויר שסביבה.</a:t>
            </a:r>
          </a:p>
          <a:p>
            <a:r>
              <a:rPr lang="he-IL" dirty="0"/>
              <a:t>כשמקישים על יריעת העור המתוחה על התוף, היא מתנדנדת ומדידה את האוויר שבקרבתה. </a:t>
            </a:r>
          </a:p>
          <a:p>
            <a:endParaRPr lang="he-IL" dirty="0"/>
          </a:p>
          <a:p>
            <a:r>
              <a:rPr lang="he-IL" dirty="0"/>
              <a:t>מקור התמונות: </a:t>
            </a:r>
            <a:r>
              <a:rPr lang="en-US" dirty="0" err="1"/>
              <a:t>pixabay</a:t>
            </a:r>
            <a:endParaRPr lang="he-IL" dirty="0"/>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6</a:t>
            </a:fld>
            <a:endParaRPr lang="he-IL"/>
          </a:p>
        </p:txBody>
      </p:sp>
    </p:spTree>
    <p:extLst>
      <p:ext uri="{BB962C8B-B14F-4D97-AF65-F5344CB8AC3E}">
        <p14:creationId xmlns:p14="http://schemas.microsoft.com/office/powerpoint/2010/main" val="2242904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הפרק מזמן קשת רחבה של התנסויות</a:t>
            </a:r>
            <a:r>
              <a:rPr lang="en-US" dirty="0"/>
              <a:t>Hands on Activities ) </a:t>
            </a:r>
            <a:r>
              <a:rPr lang="he-IL" dirty="0"/>
              <a:t>) שבאמצעותן התלמידים מגלים את התכונות הפיזיקליות של הקול. בכל התנסות כזו צריך לתת את הדעת למיומנויות החשיבה המשולבות במשימות — החל מתיאור התופעה (הרמה העובדתית) ועד לרמה של הסקת המסקנות והבניית העיקרון (אינדוקציה). חשוב ביותר לזמן לתלמידים תופעות דומות ולבקש מהם להסבירן על בסיס העיקרון שנלמד (דדוקציה).</a:t>
            </a:r>
          </a:p>
          <a:p>
            <a:endParaRPr lang="he-IL" dirty="0"/>
          </a:p>
          <a:p>
            <a:r>
              <a:rPr lang="he-IL" dirty="0"/>
              <a:t>הקול הוא תופעה גלית ומאפיינים אותו גובה הקול, עוצמת הקול ומהירות ההתפשטות שלו בסביבה. </a:t>
            </a:r>
          </a:p>
          <a:p>
            <a:r>
              <a:rPr lang="he-IL" dirty="0"/>
              <a:t>מהירות הקול תלויה בעיקר בסביבה שבה נע הקול. </a:t>
            </a:r>
          </a:p>
          <a:p>
            <a:r>
              <a:rPr lang="he-IL" dirty="0"/>
              <a:t>מהירות הקול במוצק גדולה ממהירות הקול במים וזו גדולה ממהירות הקול באוויר. </a:t>
            </a:r>
          </a:p>
          <a:p>
            <a:r>
              <a:rPr lang="he-IL" dirty="0"/>
              <a:t>מהירות הקול באוויר (בתנאי מזג אוויר מסוימים) היא כ־ 343 מטרים לשנייה שהם כ־ 1,250 קמ"ש. נזכור שמהירות האור בריק היא 300,000,000 מטר לשנייה. כלומר, מהירות האור היא קרוב לפי מיליון ממהירות הקול.</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7</a:t>
            </a:fld>
            <a:endParaRPr lang="he-IL"/>
          </a:p>
        </p:txBody>
      </p:sp>
    </p:spTree>
    <p:extLst>
      <p:ext uri="{BB962C8B-B14F-4D97-AF65-F5344CB8AC3E}">
        <p14:creationId xmlns:p14="http://schemas.microsoft.com/office/powerpoint/2010/main" val="2717018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dirty="0"/>
              <a:t>ב</a:t>
            </a:r>
            <a:r>
              <a:rPr lang="he-IL" b="1" dirty="0"/>
              <a:t>פעילות 1</a:t>
            </a:r>
            <a:r>
              <a:rPr lang="he-IL" dirty="0"/>
              <a:t> התלמידים מתוודעים למושג עוצמת קול באמצעות התנסות בכיפוף סרגל. הם מתבקשים לנסח כלל שמבטא את הקשר שבין האנרגיה שמושקעת לבין עוצמת הקול. ככל שעוצמת ההרעדה של הסרגל תהיה גדולה יותר – יישמע קול חזק/רם יותר. ככל שהאנרגיה המועברת לסרגל גדולה יותר, התנודות של הסרגל חזקות יותר וגלי הקול הנוצרים באוויר בעקבות התנודות הם בעלי עוצמה רבה יותר.</a:t>
            </a:r>
          </a:p>
          <a:p>
            <a:r>
              <a:rPr lang="he-IL" b="0" dirty="0"/>
              <a:t> </a:t>
            </a:r>
            <a:endParaRPr lang="he-IL" dirty="0"/>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8</a:t>
            </a:fld>
            <a:endParaRPr lang="he-IL"/>
          </a:p>
        </p:txBody>
      </p:sp>
    </p:spTree>
    <p:extLst>
      <p:ext uri="{BB962C8B-B14F-4D97-AF65-F5344CB8AC3E}">
        <p14:creationId xmlns:p14="http://schemas.microsoft.com/office/powerpoint/2010/main" val="1583024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dirty="0"/>
              <a:t>ב</a:t>
            </a:r>
            <a:r>
              <a:rPr lang="he-IL" b="1" dirty="0"/>
              <a:t>פעילות 2</a:t>
            </a:r>
            <a:r>
              <a:rPr lang="he-IL" dirty="0"/>
              <a:t> התלמידים מתוודעים למושג "גובה קול" באמצעות התנסות בכיפוף סרגל. הם מתבקשים לנסח כלל שמבטא את הקשר שבין תנודות הסרגל לבין גובה הקול. ככל שאורך הסרגל המתנדנד יהיה קצר יותר – יהיו לסרגל תנודות רבות יותר ויישמע קול גבוה יותר.</a:t>
            </a:r>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9B580829-2D3F-4F34-B301-6BBC65228153}"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9</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163211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FD07A92-5C05-01C8-BC18-DD0CA16831FE}"/>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EA3580C6-F3AD-4177-0E9B-5A5764952F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4C308D5A-B90F-A8D6-F4E4-ABB6209A9B45}"/>
              </a:ext>
            </a:extLst>
          </p:cNvPr>
          <p:cNvSpPr>
            <a:spLocks noGrp="1"/>
          </p:cNvSpPr>
          <p:nvPr>
            <p:ph type="dt" sz="half" idx="10"/>
          </p:nvPr>
        </p:nvSpPr>
        <p:spPr/>
        <p:txBody>
          <a:bodyPr/>
          <a:lstStyle/>
          <a:p>
            <a:fld id="{50576254-96E9-4582-B59E-C8698A3338BE}" type="datetimeFigureOut">
              <a:rPr lang="he-IL" smtClean="0"/>
              <a:t>י"ט/שבט/תשפ"ד</a:t>
            </a:fld>
            <a:endParaRPr lang="he-IL"/>
          </a:p>
        </p:txBody>
      </p:sp>
      <p:sp>
        <p:nvSpPr>
          <p:cNvPr id="5" name="מציין מיקום של כותרת תחתונה 4">
            <a:extLst>
              <a:ext uri="{FF2B5EF4-FFF2-40B4-BE49-F238E27FC236}">
                <a16:creationId xmlns:a16="http://schemas.microsoft.com/office/drawing/2014/main" id="{8B4F4513-3DE4-0235-1901-083D9F4E73D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276DEA8-6037-E762-C869-1FBCFA671887}"/>
              </a:ext>
            </a:extLst>
          </p:cNvPr>
          <p:cNvSpPr>
            <a:spLocks noGrp="1"/>
          </p:cNvSpPr>
          <p:nvPr>
            <p:ph type="sldNum" sz="quarter" idx="12"/>
          </p:nvPr>
        </p:nvSpPr>
        <p:spPr/>
        <p:txBody>
          <a:bodyPr/>
          <a:lstStyle/>
          <a:p>
            <a:fld id="{85E9D138-955E-46B8-8FBE-A06C80600ED1}" type="slidenum">
              <a:rPr lang="he-IL" smtClean="0"/>
              <a:t>‹#›</a:t>
            </a:fld>
            <a:endParaRPr lang="he-IL"/>
          </a:p>
        </p:txBody>
      </p:sp>
    </p:spTree>
    <p:extLst>
      <p:ext uri="{BB962C8B-B14F-4D97-AF65-F5344CB8AC3E}">
        <p14:creationId xmlns:p14="http://schemas.microsoft.com/office/powerpoint/2010/main" val="600840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C046926-7D47-8D54-E2D5-5C4D77C3431B}"/>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D086D82A-BBFA-552C-1A30-E0E7E417E849}"/>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8CA2917-8800-BA1A-A77D-9C4379813CAF}"/>
              </a:ext>
            </a:extLst>
          </p:cNvPr>
          <p:cNvSpPr>
            <a:spLocks noGrp="1"/>
          </p:cNvSpPr>
          <p:nvPr>
            <p:ph type="dt" sz="half" idx="10"/>
          </p:nvPr>
        </p:nvSpPr>
        <p:spPr/>
        <p:txBody>
          <a:bodyPr/>
          <a:lstStyle/>
          <a:p>
            <a:fld id="{50576254-96E9-4582-B59E-C8698A3338BE}" type="datetimeFigureOut">
              <a:rPr lang="he-IL" smtClean="0"/>
              <a:t>י"ט/שבט/תשפ"ד</a:t>
            </a:fld>
            <a:endParaRPr lang="he-IL"/>
          </a:p>
        </p:txBody>
      </p:sp>
      <p:sp>
        <p:nvSpPr>
          <p:cNvPr id="5" name="מציין מיקום של כותרת תחתונה 4">
            <a:extLst>
              <a:ext uri="{FF2B5EF4-FFF2-40B4-BE49-F238E27FC236}">
                <a16:creationId xmlns:a16="http://schemas.microsoft.com/office/drawing/2014/main" id="{8134DA3B-C32E-E9A1-97E9-326F41C7580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5927C040-0306-A4CA-8E2D-7C142B054EC4}"/>
              </a:ext>
            </a:extLst>
          </p:cNvPr>
          <p:cNvSpPr>
            <a:spLocks noGrp="1"/>
          </p:cNvSpPr>
          <p:nvPr>
            <p:ph type="sldNum" sz="quarter" idx="12"/>
          </p:nvPr>
        </p:nvSpPr>
        <p:spPr/>
        <p:txBody>
          <a:bodyPr/>
          <a:lstStyle/>
          <a:p>
            <a:fld id="{85E9D138-955E-46B8-8FBE-A06C80600ED1}" type="slidenum">
              <a:rPr lang="he-IL" smtClean="0"/>
              <a:t>‹#›</a:t>
            </a:fld>
            <a:endParaRPr lang="he-IL"/>
          </a:p>
        </p:txBody>
      </p:sp>
    </p:spTree>
    <p:extLst>
      <p:ext uri="{BB962C8B-B14F-4D97-AF65-F5344CB8AC3E}">
        <p14:creationId xmlns:p14="http://schemas.microsoft.com/office/powerpoint/2010/main" val="2659019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A8346D7C-83E9-B381-8F24-AE6AA9D80B95}"/>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76CDC720-51C5-1759-82AC-D21FAAA49815}"/>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D741937-0B9F-2F7E-26A7-69127725B661}"/>
              </a:ext>
            </a:extLst>
          </p:cNvPr>
          <p:cNvSpPr>
            <a:spLocks noGrp="1"/>
          </p:cNvSpPr>
          <p:nvPr>
            <p:ph type="dt" sz="half" idx="10"/>
          </p:nvPr>
        </p:nvSpPr>
        <p:spPr/>
        <p:txBody>
          <a:bodyPr/>
          <a:lstStyle/>
          <a:p>
            <a:fld id="{50576254-96E9-4582-B59E-C8698A3338BE}" type="datetimeFigureOut">
              <a:rPr lang="he-IL" smtClean="0"/>
              <a:t>י"ט/שבט/תשפ"ד</a:t>
            </a:fld>
            <a:endParaRPr lang="he-IL"/>
          </a:p>
        </p:txBody>
      </p:sp>
      <p:sp>
        <p:nvSpPr>
          <p:cNvPr id="5" name="מציין מיקום של כותרת תחתונה 4">
            <a:extLst>
              <a:ext uri="{FF2B5EF4-FFF2-40B4-BE49-F238E27FC236}">
                <a16:creationId xmlns:a16="http://schemas.microsoft.com/office/drawing/2014/main" id="{8C30BA92-E885-42FF-18F1-CA1950049CA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34D1C07-B666-289A-54C9-C375D0463F94}"/>
              </a:ext>
            </a:extLst>
          </p:cNvPr>
          <p:cNvSpPr>
            <a:spLocks noGrp="1"/>
          </p:cNvSpPr>
          <p:nvPr>
            <p:ph type="sldNum" sz="quarter" idx="12"/>
          </p:nvPr>
        </p:nvSpPr>
        <p:spPr/>
        <p:txBody>
          <a:bodyPr/>
          <a:lstStyle/>
          <a:p>
            <a:fld id="{85E9D138-955E-46B8-8FBE-A06C80600ED1}" type="slidenum">
              <a:rPr lang="he-IL" smtClean="0"/>
              <a:t>‹#›</a:t>
            </a:fld>
            <a:endParaRPr lang="he-IL"/>
          </a:p>
        </p:txBody>
      </p:sp>
    </p:spTree>
    <p:extLst>
      <p:ext uri="{BB962C8B-B14F-4D97-AF65-F5344CB8AC3E}">
        <p14:creationId xmlns:p14="http://schemas.microsoft.com/office/powerpoint/2010/main" val="21369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FA71190-60CB-F10F-B426-054B6607B14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2E5094A-24BB-4498-694B-C55E30E7E5F6}"/>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D248706-2BFD-D3CB-6368-0DA3DC78C844}"/>
              </a:ext>
            </a:extLst>
          </p:cNvPr>
          <p:cNvSpPr>
            <a:spLocks noGrp="1"/>
          </p:cNvSpPr>
          <p:nvPr>
            <p:ph type="dt" sz="half" idx="10"/>
          </p:nvPr>
        </p:nvSpPr>
        <p:spPr/>
        <p:txBody>
          <a:bodyPr/>
          <a:lstStyle/>
          <a:p>
            <a:fld id="{50576254-96E9-4582-B59E-C8698A3338BE}" type="datetimeFigureOut">
              <a:rPr lang="he-IL" smtClean="0"/>
              <a:t>י"ט/שבט/תשפ"ד</a:t>
            </a:fld>
            <a:endParaRPr lang="he-IL"/>
          </a:p>
        </p:txBody>
      </p:sp>
      <p:sp>
        <p:nvSpPr>
          <p:cNvPr id="5" name="מציין מיקום של כותרת תחתונה 4">
            <a:extLst>
              <a:ext uri="{FF2B5EF4-FFF2-40B4-BE49-F238E27FC236}">
                <a16:creationId xmlns:a16="http://schemas.microsoft.com/office/drawing/2014/main" id="{D27B11AB-6DBB-7B42-1ED9-45C8DACC2235}"/>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9CBC4B30-3F94-D6A5-11BE-63C5BD8A29AD}"/>
              </a:ext>
            </a:extLst>
          </p:cNvPr>
          <p:cNvSpPr>
            <a:spLocks noGrp="1"/>
          </p:cNvSpPr>
          <p:nvPr>
            <p:ph type="sldNum" sz="quarter" idx="12"/>
          </p:nvPr>
        </p:nvSpPr>
        <p:spPr/>
        <p:txBody>
          <a:bodyPr/>
          <a:lstStyle/>
          <a:p>
            <a:fld id="{85E9D138-955E-46B8-8FBE-A06C80600ED1}" type="slidenum">
              <a:rPr lang="he-IL" smtClean="0"/>
              <a:t>‹#›</a:t>
            </a:fld>
            <a:endParaRPr lang="he-IL"/>
          </a:p>
        </p:txBody>
      </p:sp>
    </p:spTree>
    <p:extLst>
      <p:ext uri="{BB962C8B-B14F-4D97-AF65-F5344CB8AC3E}">
        <p14:creationId xmlns:p14="http://schemas.microsoft.com/office/powerpoint/2010/main" val="81913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D83940E-F796-DAAF-1593-64B341F10783}"/>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43AD3578-E7A5-9F0E-58EE-F499629F3F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6D7B48E5-204E-36A7-C7F5-E4F6AB11FD01}"/>
              </a:ext>
            </a:extLst>
          </p:cNvPr>
          <p:cNvSpPr>
            <a:spLocks noGrp="1"/>
          </p:cNvSpPr>
          <p:nvPr>
            <p:ph type="dt" sz="half" idx="10"/>
          </p:nvPr>
        </p:nvSpPr>
        <p:spPr/>
        <p:txBody>
          <a:bodyPr/>
          <a:lstStyle/>
          <a:p>
            <a:fld id="{50576254-96E9-4582-B59E-C8698A3338BE}" type="datetimeFigureOut">
              <a:rPr lang="he-IL" smtClean="0"/>
              <a:t>י"ט/שבט/תשפ"ד</a:t>
            </a:fld>
            <a:endParaRPr lang="he-IL"/>
          </a:p>
        </p:txBody>
      </p:sp>
      <p:sp>
        <p:nvSpPr>
          <p:cNvPr id="5" name="מציין מיקום של כותרת תחתונה 4">
            <a:extLst>
              <a:ext uri="{FF2B5EF4-FFF2-40B4-BE49-F238E27FC236}">
                <a16:creationId xmlns:a16="http://schemas.microsoft.com/office/drawing/2014/main" id="{625779C7-09EB-6776-3E47-80AADC4771C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2D662AA-3507-208D-160B-60A8D06BFE8E}"/>
              </a:ext>
            </a:extLst>
          </p:cNvPr>
          <p:cNvSpPr>
            <a:spLocks noGrp="1"/>
          </p:cNvSpPr>
          <p:nvPr>
            <p:ph type="sldNum" sz="quarter" idx="12"/>
          </p:nvPr>
        </p:nvSpPr>
        <p:spPr/>
        <p:txBody>
          <a:bodyPr/>
          <a:lstStyle/>
          <a:p>
            <a:fld id="{85E9D138-955E-46B8-8FBE-A06C80600ED1}" type="slidenum">
              <a:rPr lang="he-IL" smtClean="0"/>
              <a:t>‹#›</a:t>
            </a:fld>
            <a:endParaRPr lang="he-IL"/>
          </a:p>
        </p:txBody>
      </p:sp>
    </p:spTree>
    <p:extLst>
      <p:ext uri="{BB962C8B-B14F-4D97-AF65-F5344CB8AC3E}">
        <p14:creationId xmlns:p14="http://schemas.microsoft.com/office/powerpoint/2010/main" val="4222226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01E7B44-2193-6024-E465-B203DFF1002E}"/>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3C2FFDFA-A528-A8F7-2949-BA216AFDEFBD}"/>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39AF34C6-D060-B305-8C61-47A539CDED92}"/>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274F5E12-A2A0-EB26-C371-7DCF434B1621}"/>
              </a:ext>
            </a:extLst>
          </p:cNvPr>
          <p:cNvSpPr>
            <a:spLocks noGrp="1"/>
          </p:cNvSpPr>
          <p:nvPr>
            <p:ph type="dt" sz="half" idx="10"/>
          </p:nvPr>
        </p:nvSpPr>
        <p:spPr/>
        <p:txBody>
          <a:bodyPr/>
          <a:lstStyle/>
          <a:p>
            <a:fld id="{50576254-96E9-4582-B59E-C8698A3338BE}" type="datetimeFigureOut">
              <a:rPr lang="he-IL" smtClean="0"/>
              <a:t>י"ט/שבט/תשפ"ד</a:t>
            </a:fld>
            <a:endParaRPr lang="he-IL"/>
          </a:p>
        </p:txBody>
      </p:sp>
      <p:sp>
        <p:nvSpPr>
          <p:cNvPr id="6" name="מציין מיקום של כותרת תחתונה 5">
            <a:extLst>
              <a:ext uri="{FF2B5EF4-FFF2-40B4-BE49-F238E27FC236}">
                <a16:creationId xmlns:a16="http://schemas.microsoft.com/office/drawing/2014/main" id="{CCF70935-294A-8590-3F2B-81FDE672381B}"/>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240759A6-18A9-53C8-162C-EDEFCDBD9A8E}"/>
              </a:ext>
            </a:extLst>
          </p:cNvPr>
          <p:cNvSpPr>
            <a:spLocks noGrp="1"/>
          </p:cNvSpPr>
          <p:nvPr>
            <p:ph type="sldNum" sz="quarter" idx="12"/>
          </p:nvPr>
        </p:nvSpPr>
        <p:spPr/>
        <p:txBody>
          <a:bodyPr/>
          <a:lstStyle/>
          <a:p>
            <a:fld id="{85E9D138-955E-46B8-8FBE-A06C80600ED1}" type="slidenum">
              <a:rPr lang="he-IL" smtClean="0"/>
              <a:t>‹#›</a:t>
            </a:fld>
            <a:endParaRPr lang="he-IL"/>
          </a:p>
        </p:txBody>
      </p:sp>
    </p:spTree>
    <p:extLst>
      <p:ext uri="{BB962C8B-B14F-4D97-AF65-F5344CB8AC3E}">
        <p14:creationId xmlns:p14="http://schemas.microsoft.com/office/powerpoint/2010/main" val="2713299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C4607A4-D806-0E3F-C401-3A88CA53F837}"/>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CCE1ABAF-2A66-FEC3-E33C-CDB9A299F5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2BC46DB7-6A4A-AF09-037A-E7E141E64FD0}"/>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7A262595-DB35-29A5-2CA7-63151B7811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5D8A8E79-B4A3-B929-239D-F4D3E2F07A34}"/>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F00BA1E7-D956-EA37-1D75-D272841BC401}"/>
              </a:ext>
            </a:extLst>
          </p:cNvPr>
          <p:cNvSpPr>
            <a:spLocks noGrp="1"/>
          </p:cNvSpPr>
          <p:nvPr>
            <p:ph type="dt" sz="half" idx="10"/>
          </p:nvPr>
        </p:nvSpPr>
        <p:spPr/>
        <p:txBody>
          <a:bodyPr/>
          <a:lstStyle/>
          <a:p>
            <a:fld id="{50576254-96E9-4582-B59E-C8698A3338BE}" type="datetimeFigureOut">
              <a:rPr lang="he-IL" smtClean="0"/>
              <a:t>י"ט/שבט/תשפ"ד</a:t>
            </a:fld>
            <a:endParaRPr lang="he-IL"/>
          </a:p>
        </p:txBody>
      </p:sp>
      <p:sp>
        <p:nvSpPr>
          <p:cNvPr id="8" name="מציין מיקום של כותרת תחתונה 7">
            <a:extLst>
              <a:ext uri="{FF2B5EF4-FFF2-40B4-BE49-F238E27FC236}">
                <a16:creationId xmlns:a16="http://schemas.microsoft.com/office/drawing/2014/main" id="{BC3EE1D7-204E-F42B-FF8A-CA7BDD4B740E}"/>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F5F7B699-8C45-085A-835B-6A8DB6C0AAE0}"/>
              </a:ext>
            </a:extLst>
          </p:cNvPr>
          <p:cNvSpPr>
            <a:spLocks noGrp="1"/>
          </p:cNvSpPr>
          <p:nvPr>
            <p:ph type="sldNum" sz="quarter" idx="12"/>
          </p:nvPr>
        </p:nvSpPr>
        <p:spPr/>
        <p:txBody>
          <a:bodyPr/>
          <a:lstStyle/>
          <a:p>
            <a:fld id="{85E9D138-955E-46B8-8FBE-A06C80600ED1}" type="slidenum">
              <a:rPr lang="he-IL" smtClean="0"/>
              <a:t>‹#›</a:t>
            </a:fld>
            <a:endParaRPr lang="he-IL"/>
          </a:p>
        </p:txBody>
      </p:sp>
    </p:spTree>
    <p:extLst>
      <p:ext uri="{BB962C8B-B14F-4D97-AF65-F5344CB8AC3E}">
        <p14:creationId xmlns:p14="http://schemas.microsoft.com/office/powerpoint/2010/main" val="4146469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88FF963-E857-9AB6-D1F7-4094A6BFDC4F}"/>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78299439-3DD8-21C8-C800-FA95E6E7FD85}"/>
              </a:ext>
            </a:extLst>
          </p:cNvPr>
          <p:cNvSpPr>
            <a:spLocks noGrp="1"/>
          </p:cNvSpPr>
          <p:nvPr>
            <p:ph type="dt" sz="half" idx="10"/>
          </p:nvPr>
        </p:nvSpPr>
        <p:spPr/>
        <p:txBody>
          <a:bodyPr/>
          <a:lstStyle/>
          <a:p>
            <a:fld id="{50576254-96E9-4582-B59E-C8698A3338BE}" type="datetimeFigureOut">
              <a:rPr lang="he-IL" smtClean="0"/>
              <a:t>י"ט/שבט/תשפ"ד</a:t>
            </a:fld>
            <a:endParaRPr lang="he-IL"/>
          </a:p>
        </p:txBody>
      </p:sp>
      <p:sp>
        <p:nvSpPr>
          <p:cNvPr id="4" name="מציין מיקום של כותרת תחתונה 3">
            <a:extLst>
              <a:ext uri="{FF2B5EF4-FFF2-40B4-BE49-F238E27FC236}">
                <a16:creationId xmlns:a16="http://schemas.microsoft.com/office/drawing/2014/main" id="{560607DC-E7DD-C57A-72C2-2EC1C388B557}"/>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0EA3AE09-5022-DD28-DC7A-619F169F56A0}"/>
              </a:ext>
            </a:extLst>
          </p:cNvPr>
          <p:cNvSpPr>
            <a:spLocks noGrp="1"/>
          </p:cNvSpPr>
          <p:nvPr>
            <p:ph type="sldNum" sz="quarter" idx="12"/>
          </p:nvPr>
        </p:nvSpPr>
        <p:spPr/>
        <p:txBody>
          <a:bodyPr/>
          <a:lstStyle/>
          <a:p>
            <a:fld id="{85E9D138-955E-46B8-8FBE-A06C80600ED1}" type="slidenum">
              <a:rPr lang="he-IL" smtClean="0"/>
              <a:t>‹#›</a:t>
            </a:fld>
            <a:endParaRPr lang="he-IL"/>
          </a:p>
        </p:txBody>
      </p:sp>
    </p:spTree>
    <p:extLst>
      <p:ext uri="{BB962C8B-B14F-4D97-AF65-F5344CB8AC3E}">
        <p14:creationId xmlns:p14="http://schemas.microsoft.com/office/powerpoint/2010/main" val="1039838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945EED51-6FDC-D408-F070-53EDA973C6A7}"/>
              </a:ext>
            </a:extLst>
          </p:cNvPr>
          <p:cNvSpPr>
            <a:spLocks noGrp="1"/>
          </p:cNvSpPr>
          <p:nvPr>
            <p:ph type="dt" sz="half" idx="10"/>
          </p:nvPr>
        </p:nvSpPr>
        <p:spPr/>
        <p:txBody>
          <a:bodyPr/>
          <a:lstStyle/>
          <a:p>
            <a:fld id="{50576254-96E9-4582-B59E-C8698A3338BE}" type="datetimeFigureOut">
              <a:rPr lang="he-IL" smtClean="0"/>
              <a:t>י"ט/שבט/תשפ"ד</a:t>
            </a:fld>
            <a:endParaRPr lang="he-IL"/>
          </a:p>
        </p:txBody>
      </p:sp>
      <p:sp>
        <p:nvSpPr>
          <p:cNvPr id="3" name="מציין מיקום של כותרת תחתונה 2">
            <a:extLst>
              <a:ext uri="{FF2B5EF4-FFF2-40B4-BE49-F238E27FC236}">
                <a16:creationId xmlns:a16="http://schemas.microsoft.com/office/drawing/2014/main" id="{0B878261-71B5-06BD-26F8-FDA9179C8733}"/>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98B7FB19-D4C0-E9DF-8BE8-B04239A99B05}"/>
              </a:ext>
            </a:extLst>
          </p:cNvPr>
          <p:cNvSpPr>
            <a:spLocks noGrp="1"/>
          </p:cNvSpPr>
          <p:nvPr>
            <p:ph type="sldNum" sz="quarter" idx="12"/>
          </p:nvPr>
        </p:nvSpPr>
        <p:spPr/>
        <p:txBody>
          <a:bodyPr/>
          <a:lstStyle/>
          <a:p>
            <a:fld id="{85E9D138-955E-46B8-8FBE-A06C80600ED1}" type="slidenum">
              <a:rPr lang="he-IL" smtClean="0"/>
              <a:t>‹#›</a:t>
            </a:fld>
            <a:endParaRPr lang="he-IL"/>
          </a:p>
        </p:txBody>
      </p:sp>
    </p:spTree>
    <p:extLst>
      <p:ext uri="{BB962C8B-B14F-4D97-AF65-F5344CB8AC3E}">
        <p14:creationId xmlns:p14="http://schemas.microsoft.com/office/powerpoint/2010/main" val="4086109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C5DC4A6-F76D-03A0-8C1A-08CD707D2592}"/>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51379048-E051-654A-E8F5-01A0FA286B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835F5554-A50B-D7D4-6B62-ABAF301FB2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BD0ED740-F0F1-1CB1-D91D-84407E88FCB4}"/>
              </a:ext>
            </a:extLst>
          </p:cNvPr>
          <p:cNvSpPr>
            <a:spLocks noGrp="1"/>
          </p:cNvSpPr>
          <p:nvPr>
            <p:ph type="dt" sz="half" idx="10"/>
          </p:nvPr>
        </p:nvSpPr>
        <p:spPr/>
        <p:txBody>
          <a:bodyPr/>
          <a:lstStyle/>
          <a:p>
            <a:fld id="{50576254-96E9-4582-B59E-C8698A3338BE}" type="datetimeFigureOut">
              <a:rPr lang="he-IL" smtClean="0"/>
              <a:t>י"ט/שבט/תשפ"ד</a:t>
            </a:fld>
            <a:endParaRPr lang="he-IL"/>
          </a:p>
        </p:txBody>
      </p:sp>
      <p:sp>
        <p:nvSpPr>
          <p:cNvPr id="6" name="מציין מיקום של כותרת תחתונה 5">
            <a:extLst>
              <a:ext uri="{FF2B5EF4-FFF2-40B4-BE49-F238E27FC236}">
                <a16:creationId xmlns:a16="http://schemas.microsoft.com/office/drawing/2014/main" id="{2C15E896-B68B-B6DF-5790-DBA57FC26F57}"/>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F071B5EC-711D-0EEA-2306-E92970406883}"/>
              </a:ext>
            </a:extLst>
          </p:cNvPr>
          <p:cNvSpPr>
            <a:spLocks noGrp="1"/>
          </p:cNvSpPr>
          <p:nvPr>
            <p:ph type="sldNum" sz="quarter" idx="12"/>
          </p:nvPr>
        </p:nvSpPr>
        <p:spPr/>
        <p:txBody>
          <a:bodyPr/>
          <a:lstStyle/>
          <a:p>
            <a:fld id="{85E9D138-955E-46B8-8FBE-A06C80600ED1}" type="slidenum">
              <a:rPr lang="he-IL" smtClean="0"/>
              <a:t>‹#›</a:t>
            </a:fld>
            <a:endParaRPr lang="he-IL"/>
          </a:p>
        </p:txBody>
      </p:sp>
    </p:spTree>
    <p:extLst>
      <p:ext uri="{BB962C8B-B14F-4D97-AF65-F5344CB8AC3E}">
        <p14:creationId xmlns:p14="http://schemas.microsoft.com/office/powerpoint/2010/main" val="1020659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AC51321-D1A9-24BB-00BB-FEFAF3B9C03D}"/>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1A1E2A5A-DEF7-D898-DA11-DCEA42CAEC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656CD9F4-A5D0-7AC5-0F4D-9FFF69048C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39153ED6-6E7B-D7D3-7E5F-ADCE917BC5E0}"/>
              </a:ext>
            </a:extLst>
          </p:cNvPr>
          <p:cNvSpPr>
            <a:spLocks noGrp="1"/>
          </p:cNvSpPr>
          <p:nvPr>
            <p:ph type="dt" sz="half" idx="10"/>
          </p:nvPr>
        </p:nvSpPr>
        <p:spPr/>
        <p:txBody>
          <a:bodyPr/>
          <a:lstStyle/>
          <a:p>
            <a:fld id="{50576254-96E9-4582-B59E-C8698A3338BE}" type="datetimeFigureOut">
              <a:rPr lang="he-IL" smtClean="0"/>
              <a:t>י"ט/שבט/תשפ"ד</a:t>
            </a:fld>
            <a:endParaRPr lang="he-IL"/>
          </a:p>
        </p:txBody>
      </p:sp>
      <p:sp>
        <p:nvSpPr>
          <p:cNvPr id="6" name="מציין מיקום של כותרת תחתונה 5">
            <a:extLst>
              <a:ext uri="{FF2B5EF4-FFF2-40B4-BE49-F238E27FC236}">
                <a16:creationId xmlns:a16="http://schemas.microsoft.com/office/drawing/2014/main" id="{DC44427D-A317-7998-8EF6-FA6A586FA4D5}"/>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4997A23D-2792-179E-6ADC-EA917CFD4CE2}"/>
              </a:ext>
            </a:extLst>
          </p:cNvPr>
          <p:cNvSpPr>
            <a:spLocks noGrp="1"/>
          </p:cNvSpPr>
          <p:nvPr>
            <p:ph type="sldNum" sz="quarter" idx="12"/>
          </p:nvPr>
        </p:nvSpPr>
        <p:spPr/>
        <p:txBody>
          <a:bodyPr/>
          <a:lstStyle/>
          <a:p>
            <a:fld id="{85E9D138-955E-46B8-8FBE-A06C80600ED1}" type="slidenum">
              <a:rPr lang="he-IL" smtClean="0"/>
              <a:t>‹#›</a:t>
            </a:fld>
            <a:endParaRPr lang="he-IL"/>
          </a:p>
        </p:txBody>
      </p:sp>
    </p:spTree>
    <p:extLst>
      <p:ext uri="{BB962C8B-B14F-4D97-AF65-F5344CB8AC3E}">
        <p14:creationId xmlns:p14="http://schemas.microsoft.com/office/powerpoint/2010/main" val="167446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8500">
              <a:srgbClr val="D0EB96">
                <a:alpha val="91000"/>
                <a:lumMod val="60000"/>
                <a:lumOff val="4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tileRect/>
        </a:grad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39FDA8F7-0C39-A5DF-A2FD-5F82B0749B59}"/>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1D13AE14-D271-7B76-47EF-85F9AF58E902}"/>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4178ED63-67D9-0E6F-CA6D-A5C77A5AD298}"/>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50576254-96E9-4582-B59E-C8698A3338BE}" type="datetimeFigureOut">
              <a:rPr lang="he-IL" smtClean="0"/>
              <a:t>י"ט/שבט/תשפ"ד</a:t>
            </a:fld>
            <a:endParaRPr lang="he-IL"/>
          </a:p>
        </p:txBody>
      </p:sp>
      <p:sp>
        <p:nvSpPr>
          <p:cNvPr id="5" name="מציין מיקום של כותרת תחתונה 4">
            <a:extLst>
              <a:ext uri="{FF2B5EF4-FFF2-40B4-BE49-F238E27FC236}">
                <a16:creationId xmlns:a16="http://schemas.microsoft.com/office/drawing/2014/main" id="{BEF8C50F-DF5A-3AC2-5E38-3557DB39A6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9122F073-1E52-D6D0-0BC9-CC3C03A8F280}"/>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5E9D138-955E-46B8-8FBE-A06C80600ED1}" type="slidenum">
              <a:rPr lang="he-IL" smtClean="0"/>
              <a:t>‹#›</a:t>
            </a:fld>
            <a:endParaRPr lang="he-IL"/>
          </a:p>
        </p:txBody>
      </p:sp>
    </p:spTree>
    <p:extLst>
      <p:ext uri="{BB962C8B-B14F-4D97-AF65-F5344CB8AC3E}">
        <p14:creationId xmlns:p14="http://schemas.microsoft.com/office/powerpoint/2010/main" val="1172233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mabat.tau.ac.il/app/tlv-sim/index.html?gameName=VisualSounds" TargetMode="External"/><Relationship Id="rId7"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4.png"/><Relationship Id="rId7"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4.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7.png"/><Relationship Id="rId7"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youtube.com/watch?v=n-OqhvBqSNQ" TargetMode="Externa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2.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52.emf"/><Relationship Id="rId7"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hyperlink" Target="https://eureka.org.il/item/47037/%D7%90%D7%99%D7%9A-%D7%99%D7%95%D7%93%D7%A2%D7%99%D7%9D-%D7%90%D7%99%D7%A4%D7%94-%D7%9C%D7%97%D7%A4%D7%A9-%D7%A0%D7%A4%D7%98" TargetMode="External"/><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3.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he.wikipedia.org/wiki/%D7%90%D7%95%D7%9C%D7%98%D7%A8%D7%94_%D7%A1%D7%90%D7%95%D7%A0%D7%93#/media/%D7%A7%D7%95%D7%91%D7%A5:Embryo_at_14_weeks_profile.JPG" TargetMode="External"/><Relationship Id="rId5" Type="http://schemas.openxmlformats.org/officeDocument/2006/relationships/image" Target="../media/image62.jpeg"/><Relationship Id="rId4" Type="http://schemas.openxmlformats.org/officeDocument/2006/relationships/hyperlink" Target="https://he.wikipedia.org/wiki/%D7%91%D7%93%D7%99%D7%A7%D7%AA_%D7%90%D7%95%D7%9C%D7%98%D7%A8%D7%94_%D7%A1%D7%90%D7%95%D7%A0%D7%93_%D7%9C%D7%94%D7%99%D7%A8%D7%99%D7%95%D7%9F#/media/%D7%A7%D7%95%D7%91%D7%A5:Obsteric_ultrasonograph.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3.png"/></Relationships>
</file>

<file path=ppt/slides/_rels/slide4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jpeg"/></Relationships>
</file>

<file path=ppt/slides/_rels/slide4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5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hyperlink" Target="https://www.pinterest.com/pin/16346666145918874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תיבת טקסט 5">
            <a:extLst>
              <a:ext uri="{FF2B5EF4-FFF2-40B4-BE49-F238E27FC236}">
                <a16:creationId xmlns:a16="http://schemas.microsoft.com/office/drawing/2014/main" id="{8605089F-9B79-796C-D474-3C9A7213F42B}"/>
              </a:ext>
            </a:extLst>
          </p:cNvPr>
          <p:cNvSpPr txBox="1"/>
          <p:nvPr/>
        </p:nvSpPr>
        <p:spPr>
          <a:xfrm>
            <a:off x="3048000" y="1551970"/>
            <a:ext cx="6096000" cy="830997"/>
          </a:xfrm>
          <a:prstGeom prst="rect">
            <a:avLst/>
          </a:prstGeom>
          <a:noFill/>
        </p:spPr>
        <p:txBody>
          <a:bodyPr wrap="square">
            <a:spAutoFit/>
          </a:bodyPr>
          <a:lstStyle/>
          <a:p>
            <a:r>
              <a:rPr kumimoji="0" lang="he-IL" sz="4800" b="1" i="0" u="none" strike="noStrike" kern="1200" cap="none" spc="0" normalizeH="0" baseline="0" noProof="0" dirty="0">
                <a:ln>
                  <a:noFill/>
                </a:ln>
                <a:solidFill>
                  <a:prstClr val="black"/>
                </a:solidFill>
                <a:effectLst/>
                <a:uLnTx/>
                <a:uFillTx/>
                <a:latin typeface="Calibri Light"/>
                <a:ea typeface="+mj-ea"/>
                <a:cs typeface="Arial" panose="020B0604020202020204" pitchFamily="34" charset="0"/>
              </a:rPr>
              <a:t>מדע וטכנולוגיה לכיתה ו</a:t>
            </a:r>
            <a:endParaRPr lang="he-IL" dirty="0"/>
          </a:p>
        </p:txBody>
      </p:sp>
      <p:sp>
        <p:nvSpPr>
          <p:cNvPr id="8" name="תיבת טקסט 7">
            <a:extLst>
              <a:ext uri="{FF2B5EF4-FFF2-40B4-BE49-F238E27FC236}">
                <a16:creationId xmlns:a16="http://schemas.microsoft.com/office/drawing/2014/main" id="{038B043D-6E7D-F3E7-878E-B562724A9F7B}"/>
              </a:ext>
            </a:extLst>
          </p:cNvPr>
          <p:cNvSpPr txBox="1"/>
          <p:nvPr/>
        </p:nvSpPr>
        <p:spPr>
          <a:xfrm>
            <a:off x="2429163" y="2885918"/>
            <a:ext cx="7684655" cy="2125710"/>
          </a:xfrm>
          <a:prstGeom prst="rect">
            <a:avLst/>
          </a:prstGeom>
          <a:noFill/>
        </p:spPr>
        <p:txBody>
          <a:bodyPr wrap="square">
            <a:spAutoFit/>
          </a:bodyPr>
          <a:lstStyle/>
          <a:p>
            <a:pPr marL="0" marR="0" lvl="0" indent="0" algn="ctr" defTabSz="685800" rtl="1" eaLnBrk="1" fontAlgn="auto" latinLnBrk="0" hangingPunct="1">
              <a:lnSpc>
                <a:spcPct val="90000"/>
              </a:lnSpc>
              <a:spcBef>
                <a:spcPts val="750"/>
              </a:spcBef>
              <a:spcAft>
                <a:spcPts val="0"/>
              </a:spcAft>
              <a:buClrTx/>
              <a:buSzTx/>
              <a:buFont typeface="Wingdings 2" pitchFamily="18" charset="2"/>
              <a:buNone/>
              <a:tabLst/>
              <a:defRPr/>
            </a:pPr>
            <a:r>
              <a:rPr kumimoji="0" lang="he-IL" sz="4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מצגת מלווה להוראה</a:t>
            </a:r>
          </a:p>
          <a:p>
            <a:pPr marL="0" marR="0" lvl="0" indent="0" algn="ctr" defTabSz="685800" rtl="1" eaLnBrk="1" fontAlgn="auto" latinLnBrk="0" hangingPunct="1">
              <a:lnSpc>
                <a:spcPct val="90000"/>
              </a:lnSpc>
              <a:spcBef>
                <a:spcPts val="750"/>
              </a:spcBef>
              <a:spcAft>
                <a:spcPts val="0"/>
              </a:spcAft>
              <a:buClrTx/>
              <a:buSzTx/>
              <a:buFont typeface="Wingdings 2" pitchFamily="18" charset="2"/>
              <a:buNone/>
              <a:tabLst/>
              <a:defRPr/>
            </a:pPr>
            <a:r>
              <a:rPr kumimoji="0" lang="he-IL" sz="4800" b="1" i="0" u="none" strike="noStrike" kern="1200" cap="none" spc="0" normalizeH="0" baseline="0" noProof="0" dirty="0">
                <a:ln>
                  <a:noFill/>
                </a:ln>
                <a:solidFill>
                  <a:schemeClr val="accent1">
                    <a:lumMod val="75000"/>
                  </a:schemeClr>
                </a:solidFill>
                <a:effectLst/>
                <a:uLnTx/>
                <a:uFillTx/>
                <a:latin typeface="Calibri"/>
                <a:ea typeface="+mn-ea"/>
                <a:cs typeface="Arial" panose="020B0604020202020204" pitchFamily="34" charset="0"/>
              </a:rPr>
              <a:t>שער: אור ולראות- קול ולשמוע</a:t>
            </a:r>
          </a:p>
          <a:p>
            <a:pPr marL="0" marR="0" lvl="0" indent="0" algn="ctr" defTabSz="685800" rtl="1" eaLnBrk="1" fontAlgn="auto" latinLnBrk="0" hangingPunct="1">
              <a:lnSpc>
                <a:spcPct val="90000"/>
              </a:lnSpc>
              <a:spcBef>
                <a:spcPts val="750"/>
              </a:spcBef>
              <a:spcAft>
                <a:spcPts val="0"/>
              </a:spcAft>
              <a:buClrTx/>
              <a:buSzTx/>
              <a:buFont typeface="Wingdings 2" pitchFamily="18" charset="2"/>
              <a:buNone/>
              <a:tabLst/>
              <a:defRPr/>
            </a:pPr>
            <a:r>
              <a:rPr lang="he-IL" sz="4400" b="1" dirty="0">
                <a:solidFill>
                  <a:schemeClr val="accent1">
                    <a:lumMod val="75000"/>
                  </a:schemeClr>
                </a:solidFill>
                <a:latin typeface="Calibri"/>
                <a:cs typeface="Arial" panose="020B0604020202020204" pitchFamily="34" charset="0"/>
              </a:rPr>
              <a:t>פרק שני: קול ושמיעה </a:t>
            </a:r>
            <a:endParaRPr kumimoji="0" lang="en-US" sz="4400" b="1" i="0" u="none" strike="noStrike" kern="1200" cap="none" spc="0" normalizeH="0" baseline="0" noProof="0" dirty="0">
              <a:ln>
                <a:noFill/>
              </a:ln>
              <a:solidFill>
                <a:schemeClr val="accent1">
                  <a:lumMod val="75000"/>
                </a:schemeClr>
              </a:solidFill>
              <a:effectLst/>
              <a:uLnTx/>
              <a:uFillTx/>
              <a:latin typeface="Calibri"/>
              <a:ea typeface="+mn-ea"/>
              <a:cs typeface="+mn-cs"/>
            </a:endParaRPr>
          </a:p>
        </p:txBody>
      </p:sp>
      <p:pic>
        <p:nvPicPr>
          <p:cNvPr id="9" name="תמונה 8">
            <a:extLst>
              <a:ext uri="{FF2B5EF4-FFF2-40B4-BE49-F238E27FC236}">
                <a16:creationId xmlns:a16="http://schemas.microsoft.com/office/drawing/2014/main" id="{C35909F6-CCFB-F78F-23D7-53B820A624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10350" y="149452"/>
            <a:ext cx="1181650" cy="635509"/>
          </a:xfrm>
          <a:prstGeom prst="rect">
            <a:avLst/>
          </a:prstGeom>
        </p:spPr>
      </p:pic>
      <p:pic>
        <p:nvPicPr>
          <p:cNvPr id="10" name="תמונה 9">
            <a:extLst>
              <a:ext uri="{FF2B5EF4-FFF2-40B4-BE49-F238E27FC236}">
                <a16:creationId xmlns:a16="http://schemas.microsoft.com/office/drawing/2014/main" id="{2149C3FE-4E76-7A25-4F9D-22DA2D486E2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57991" y="784961"/>
            <a:ext cx="1286367" cy="713294"/>
          </a:xfrm>
          <a:prstGeom prst="rect">
            <a:avLst/>
          </a:prstGeom>
        </p:spPr>
      </p:pic>
    </p:spTree>
    <p:extLst>
      <p:ext uri="{BB962C8B-B14F-4D97-AF65-F5344CB8AC3E}">
        <p14:creationId xmlns:p14="http://schemas.microsoft.com/office/powerpoint/2010/main" val="3643150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graphicFrame>
        <p:nvGraphicFramePr>
          <p:cNvPr id="2" name="טבלה 1">
            <a:extLst>
              <a:ext uri="{FF2B5EF4-FFF2-40B4-BE49-F238E27FC236}">
                <a16:creationId xmlns:a16="http://schemas.microsoft.com/office/drawing/2014/main" id="{49CE4D34-4271-9C11-A1BB-4CF3FE066DBC}"/>
              </a:ext>
            </a:extLst>
          </p:cNvPr>
          <p:cNvGraphicFramePr>
            <a:graphicFrameLocks noGrp="1"/>
          </p:cNvGraphicFramePr>
          <p:nvPr>
            <p:extLst>
              <p:ext uri="{D42A27DB-BD31-4B8C-83A1-F6EECF244321}">
                <p14:modId xmlns:p14="http://schemas.microsoft.com/office/powerpoint/2010/main" val="1638242310"/>
              </p:ext>
            </p:extLst>
          </p:nvPr>
        </p:nvGraphicFramePr>
        <p:xfrm>
          <a:off x="0" y="6454909"/>
          <a:ext cx="8332543" cy="311658"/>
        </p:xfrm>
        <a:graphic>
          <a:graphicData uri="http://schemas.openxmlformats.org/drawingml/2006/table">
            <a:tbl>
              <a:tblPr rtl="1" firstRow="1" firstCol="1" bandRow="1">
                <a:tableStyleId>{5C22544A-7EE6-4342-B048-85BDC9FD1C3A}</a:tableStyleId>
              </a:tblPr>
              <a:tblGrid>
                <a:gridCol w="8332543">
                  <a:extLst>
                    <a:ext uri="{9D8B030D-6E8A-4147-A177-3AD203B41FA5}">
                      <a16:colId xmlns:a16="http://schemas.microsoft.com/office/drawing/2014/main" val="3909521340"/>
                    </a:ext>
                  </a:extLst>
                </a:gridCol>
              </a:tblGrid>
              <a:tr h="0">
                <a:tc>
                  <a:txBody>
                    <a:bodyPr/>
                    <a:lstStyle/>
                    <a:p>
                      <a:pPr algn="l" rtl="0">
                        <a:lnSpc>
                          <a:spcPct val="107000"/>
                        </a:lnSpc>
                        <a:spcAft>
                          <a:spcPts val="800"/>
                        </a:spcAft>
                      </a:pPr>
                      <a:r>
                        <a:rPr lang="en-US" sz="2000" u="sng" dirty="0">
                          <a:effectLst/>
                          <a:hlinkClick r:id="rId3"/>
                        </a:rPr>
                        <a:t>https://mabat.tau.ac.il/app/tlv-sim/index.html?gameName=VisualSounds</a:t>
                      </a:r>
                      <a:r>
                        <a:rPr lang="en-US" sz="2000" dirty="0">
                          <a:effectLst/>
                        </a:rPr>
                        <a:t>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extLst>
                  <a:ext uri="{0D108BD9-81ED-4DB2-BD59-A6C34878D82A}">
                    <a16:rowId xmlns:a16="http://schemas.microsoft.com/office/drawing/2014/main" val="2094366952"/>
                  </a:ext>
                </a:extLst>
              </a:tr>
            </a:tbl>
          </a:graphicData>
        </a:graphic>
      </p:graphicFrame>
      <p:pic>
        <p:nvPicPr>
          <p:cNvPr id="4" name="תמונה 3">
            <a:extLst>
              <a:ext uri="{FF2B5EF4-FFF2-40B4-BE49-F238E27FC236}">
                <a16:creationId xmlns:a16="http://schemas.microsoft.com/office/drawing/2014/main" id="{59AF79AE-0946-3F32-8B9B-7BBA1BC736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66824" y="65501"/>
            <a:ext cx="1286367" cy="713294"/>
          </a:xfrm>
          <a:prstGeom prst="rect">
            <a:avLst/>
          </a:prstGeom>
        </p:spPr>
      </p:pic>
      <p:pic>
        <p:nvPicPr>
          <p:cNvPr id="5" name="תמונה 4">
            <a:extLst>
              <a:ext uri="{FF2B5EF4-FFF2-40B4-BE49-F238E27FC236}">
                <a16:creationId xmlns:a16="http://schemas.microsoft.com/office/drawing/2014/main" id="{188819F5-F030-F2E6-6268-44EC29B564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10350" y="149452"/>
            <a:ext cx="1181650" cy="635509"/>
          </a:xfrm>
          <a:prstGeom prst="rect">
            <a:avLst/>
          </a:prstGeom>
        </p:spPr>
      </p:pic>
      <p:pic>
        <p:nvPicPr>
          <p:cNvPr id="6" name="תמונה 5">
            <a:extLst>
              <a:ext uri="{FF2B5EF4-FFF2-40B4-BE49-F238E27FC236}">
                <a16:creationId xmlns:a16="http://schemas.microsoft.com/office/drawing/2014/main" id="{71C4C421-6F66-7E9D-FF1E-48450862AFF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45824" y="1714774"/>
            <a:ext cx="6900351" cy="4552352"/>
          </a:xfrm>
          <a:prstGeom prst="rect">
            <a:avLst/>
          </a:prstGeom>
          <a:ln w="12700">
            <a:solidFill>
              <a:schemeClr val="accent6">
                <a:lumMod val="75000"/>
              </a:schemeClr>
            </a:solidFill>
          </a:ln>
        </p:spPr>
      </p:pic>
      <p:pic>
        <p:nvPicPr>
          <p:cNvPr id="8" name="תמונה 7">
            <a:extLst>
              <a:ext uri="{FF2B5EF4-FFF2-40B4-BE49-F238E27FC236}">
                <a16:creationId xmlns:a16="http://schemas.microsoft.com/office/drawing/2014/main" id="{6A558A18-FEDD-2960-3D9E-8A1F9AD9D15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47425" y="868407"/>
            <a:ext cx="6131778" cy="752475"/>
          </a:xfrm>
          <a:prstGeom prst="rect">
            <a:avLst/>
          </a:prstGeom>
          <a:ln w="12700">
            <a:solidFill>
              <a:schemeClr val="accent6">
                <a:lumMod val="75000"/>
              </a:schemeClr>
            </a:solidFill>
          </a:ln>
        </p:spPr>
      </p:pic>
    </p:spTree>
    <p:extLst>
      <p:ext uri="{BB962C8B-B14F-4D97-AF65-F5344CB8AC3E}">
        <p14:creationId xmlns:p14="http://schemas.microsoft.com/office/powerpoint/2010/main" val="268804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59AF79AE-0946-3F32-8B9B-7BBA1BC736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66824" y="65501"/>
            <a:ext cx="1286367" cy="713294"/>
          </a:xfrm>
          <a:prstGeom prst="rect">
            <a:avLst/>
          </a:prstGeom>
        </p:spPr>
      </p:pic>
      <p:pic>
        <p:nvPicPr>
          <p:cNvPr id="5" name="תמונה 4">
            <a:extLst>
              <a:ext uri="{FF2B5EF4-FFF2-40B4-BE49-F238E27FC236}">
                <a16:creationId xmlns:a16="http://schemas.microsoft.com/office/drawing/2014/main" id="{188819F5-F030-F2E6-6268-44EC29B564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10350" y="149452"/>
            <a:ext cx="1181650" cy="635509"/>
          </a:xfrm>
          <a:prstGeom prst="rect">
            <a:avLst/>
          </a:prstGeom>
        </p:spPr>
      </p:pic>
      <p:pic>
        <p:nvPicPr>
          <p:cNvPr id="7" name="תמונה 6">
            <a:extLst>
              <a:ext uri="{FF2B5EF4-FFF2-40B4-BE49-F238E27FC236}">
                <a16:creationId xmlns:a16="http://schemas.microsoft.com/office/drawing/2014/main" id="{38DAA3ED-6200-19BB-3B55-0F6A0BD7DB9F}"/>
              </a:ext>
            </a:extLst>
          </p:cNvPr>
          <p:cNvPicPr>
            <a:picLocks noChangeAspect="1"/>
          </p:cNvPicPr>
          <p:nvPr/>
        </p:nvPicPr>
        <p:blipFill>
          <a:blip r:embed="rId5"/>
          <a:stretch>
            <a:fillRect/>
          </a:stretch>
        </p:blipFill>
        <p:spPr>
          <a:xfrm>
            <a:off x="2192357" y="988115"/>
            <a:ext cx="7502486" cy="5522853"/>
          </a:xfrm>
          <a:prstGeom prst="rect">
            <a:avLst/>
          </a:prstGeom>
          <a:ln w="12700">
            <a:solidFill>
              <a:srgbClr val="00B0F0"/>
            </a:solidFill>
          </a:ln>
        </p:spPr>
      </p:pic>
    </p:spTree>
    <p:extLst>
      <p:ext uri="{BB962C8B-B14F-4D97-AF65-F5344CB8AC3E}">
        <p14:creationId xmlns:p14="http://schemas.microsoft.com/office/powerpoint/2010/main" val="243727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FDB29F9A-8410-ABF7-F215-8B10D3EDFF9E}"/>
              </a:ext>
            </a:extLst>
          </p:cNvPr>
          <p:cNvPicPr>
            <a:picLocks noChangeAspect="1"/>
          </p:cNvPicPr>
          <p:nvPr/>
        </p:nvPicPr>
        <p:blipFill>
          <a:blip r:embed="rId3"/>
          <a:stretch>
            <a:fillRect/>
          </a:stretch>
        </p:blipFill>
        <p:spPr>
          <a:xfrm>
            <a:off x="2286000" y="266700"/>
            <a:ext cx="7620000" cy="6324600"/>
          </a:xfrm>
          <a:prstGeom prst="rect">
            <a:avLst/>
          </a:prstGeom>
        </p:spPr>
      </p:pic>
    </p:spTree>
    <p:extLst>
      <p:ext uri="{BB962C8B-B14F-4D97-AF65-F5344CB8AC3E}">
        <p14:creationId xmlns:p14="http://schemas.microsoft.com/office/powerpoint/2010/main" val="3252188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AB40D8E9-0C06-C2C6-A86F-EA4F0EB1F92B}"/>
              </a:ext>
            </a:extLst>
          </p:cNvPr>
          <p:cNvPicPr>
            <a:picLocks noChangeAspect="1"/>
          </p:cNvPicPr>
          <p:nvPr/>
        </p:nvPicPr>
        <p:blipFill>
          <a:blip r:embed="rId3"/>
          <a:stretch>
            <a:fillRect/>
          </a:stretch>
        </p:blipFill>
        <p:spPr>
          <a:xfrm>
            <a:off x="2318327" y="279017"/>
            <a:ext cx="7620000" cy="1657350"/>
          </a:xfrm>
          <a:prstGeom prst="rect">
            <a:avLst/>
          </a:prstGeom>
          <a:ln w="12700">
            <a:solidFill>
              <a:srgbClr val="C00000"/>
            </a:solidFill>
          </a:ln>
        </p:spPr>
      </p:pic>
      <p:pic>
        <p:nvPicPr>
          <p:cNvPr id="11" name="תמונה 10">
            <a:extLst>
              <a:ext uri="{FF2B5EF4-FFF2-40B4-BE49-F238E27FC236}">
                <a16:creationId xmlns:a16="http://schemas.microsoft.com/office/drawing/2014/main" id="{657AF30D-5721-4610-4258-4166EB989660}"/>
              </a:ext>
            </a:extLst>
          </p:cNvPr>
          <p:cNvPicPr>
            <a:picLocks noChangeAspect="1"/>
          </p:cNvPicPr>
          <p:nvPr/>
        </p:nvPicPr>
        <p:blipFill>
          <a:blip r:embed="rId4"/>
          <a:stretch>
            <a:fillRect/>
          </a:stretch>
        </p:blipFill>
        <p:spPr>
          <a:xfrm>
            <a:off x="3522854" y="1936367"/>
            <a:ext cx="5643180" cy="906283"/>
          </a:xfrm>
          <a:prstGeom prst="rect">
            <a:avLst/>
          </a:prstGeom>
          <a:ln>
            <a:solidFill>
              <a:srgbClr val="C00000"/>
            </a:solidFill>
          </a:ln>
        </p:spPr>
      </p:pic>
      <p:pic>
        <p:nvPicPr>
          <p:cNvPr id="15" name="תמונה 14">
            <a:extLst>
              <a:ext uri="{FF2B5EF4-FFF2-40B4-BE49-F238E27FC236}">
                <a16:creationId xmlns:a16="http://schemas.microsoft.com/office/drawing/2014/main" id="{2002AF16-B0D6-E2A0-A6F9-99C93ECC118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5253" y="91632"/>
            <a:ext cx="1121114" cy="621661"/>
          </a:xfrm>
          <a:prstGeom prst="rect">
            <a:avLst/>
          </a:prstGeom>
        </p:spPr>
      </p:pic>
      <p:pic>
        <p:nvPicPr>
          <p:cNvPr id="16" name="תמונה 15">
            <a:extLst>
              <a:ext uri="{FF2B5EF4-FFF2-40B4-BE49-F238E27FC236}">
                <a16:creationId xmlns:a16="http://schemas.microsoft.com/office/drawing/2014/main" id="{DDEE71DD-EDDA-ED9E-6DBE-195D403E193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038353" y="181720"/>
            <a:ext cx="988394" cy="531573"/>
          </a:xfrm>
          <a:prstGeom prst="rect">
            <a:avLst/>
          </a:prstGeom>
        </p:spPr>
      </p:pic>
      <p:pic>
        <p:nvPicPr>
          <p:cNvPr id="3" name="Picture 2">
            <a:extLst>
              <a:ext uri="{FF2B5EF4-FFF2-40B4-BE49-F238E27FC236}">
                <a16:creationId xmlns:a16="http://schemas.microsoft.com/office/drawing/2014/main" id="{0472A043-557B-26D2-508F-15F9AC7A9D7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15919" y="3291952"/>
            <a:ext cx="8224815" cy="3566048"/>
          </a:xfrm>
          <a:prstGeom prst="rect">
            <a:avLst/>
          </a:prstGeom>
        </p:spPr>
      </p:pic>
    </p:spTree>
    <p:extLst>
      <p:ext uri="{BB962C8B-B14F-4D97-AF65-F5344CB8AC3E}">
        <p14:creationId xmlns:p14="http://schemas.microsoft.com/office/powerpoint/2010/main" val="4236796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4EB57AC7-63F3-0868-A8E6-81B02FF7F77B}"/>
              </a:ext>
            </a:extLst>
          </p:cNvPr>
          <p:cNvPicPr>
            <a:picLocks noChangeAspect="1"/>
          </p:cNvPicPr>
          <p:nvPr/>
        </p:nvPicPr>
        <p:blipFill>
          <a:blip r:embed="rId3"/>
          <a:stretch>
            <a:fillRect/>
          </a:stretch>
        </p:blipFill>
        <p:spPr>
          <a:xfrm>
            <a:off x="2314575" y="69129"/>
            <a:ext cx="7562850" cy="1450109"/>
          </a:xfrm>
          <a:prstGeom prst="rect">
            <a:avLst/>
          </a:prstGeom>
          <a:ln w="12700">
            <a:solidFill>
              <a:srgbClr val="C00000"/>
            </a:solidFill>
          </a:ln>
        </p:spPr>
      </p:pic>
      <p:pic>
        <p:nvPicPr>
          <p:cNvPr id="7" name="תמונה 6">
            <a:extLst>
              <a:ext uri="{FF2B5EF4-FFF2-40B4-BE49-F238E27FC236}">
                <a16:creationId xmlns:a16="http://schemas.microsoft.com/office/drawing/2014/main" id="{D1EF3A93-578A-009B-CC4E-C8E617BFEF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02590" y="1641042"/>
            <a:ext cx="5553075" cy="754929"/>
          </a:xfrm>
          <a:prstGeom prst="rect">
            <a:avLst/>
          </a:prstGeom>
          <a:ln w="12700">
            <a:solidFill>
              <a:srgbClr val="C00000"/>
            </a:solidFill>
          </a:ln>
        </p:spPr>
      </p:pic>
      <p:pic>
        <p:nvPicPr>
          <p:cNvPr id="9" name="תמונה 8">
            <a:extLst>
              <a:ext uri="{FF2B5EF4-FFF2-40B4-BE49-F238E27FC236}">
                <a16:creationId xmlns:a16="http://schemas.microsoft.com/office/drawing/2014/main" id="{A6C25352-3C0E-C09E-899A-B498D42CA0C0}"/>
              </a:ext>
            </a:extLst>
          </p:cNvPr>
          <p:cNvPicPr>
            <a:picLocks noChangeAspect="1"/>
          </p:cNvPicPr>
          <p:nvPr/>
        </p:nvPicPr>
        <p:blipFill>
          <a:blip r:embed="rId5"/>
          <a:stretch>
            <a:fillRect/>
          </a:stretch>
        </p:blipFill>
        <p:spPr>
          <a:xfrm>
            <a:off x="3918528" y="2789526"/>
            <a:ext cx="4724400" cy="447675"/>
          </a:xfrm>
          <a:prstGeom prst="rect">
            <a:avLst/>
          </a:prstGeom>
          <a:ln w="12700">
            <a:solidFill>
              <a:srgbClr val="C00000"/>
            </a:solidFill>
          </a:ln>
        </p:spPr>
      </p:pic>
      <p:pic>
        <p:nvPicPr>
          <p:cNvPr id="11" name="תמונה 10">
            <a:extLst>
              <a:ext uri="{FF2B5EF4-FFF2-40B4-BE49-F238E27FC236}">
                <a16:creationId xmlns:a16="http://schemas.microsoft.com/office/drawing/2014/main" id="{FE4CA908-9B65-9B30-B126-DD8F0B0D77EA}"/>
              </a:ext>
            </a:extLst>
          </p:cNvPr>
          <p:cNvPicPr>
            <a:picLocks noChangeAspect="1"/>
          </p:cNvPicPr>
          <p:nvPr/>
        </p:nvPicPr>
        <p:blipFill>
          <a:blip r:embed="rId6"/>
          <a:stretch>
            <a:fillRect/>
          </a:stretch>
        </p:blipFill>
        <p:spPr>
          <a:xfrm>
            <a:off x="423862" y="3630756"/>
            <a:ext cx="11344275" cy="2533650"/>
          </a:xfrm>
          <a:prstGeom prst="rect">
            <a:avLst/>
          </a:prstGeom>
          <a:ln w="12700">
            <a:solidFill>
              <a:srgbClr val="C00000"/>
            </a:solidFill>
          </a:ln>
        </p:spPr>
      </p:pic>
      <p:pic>
        <p:nvPicPr>
          <p:cNvPr id="13" name="תמונה 12">
            <a:extLst>
              <a:ext uri="{FF2B5EF4-FFF2-40B4-BE49-F238E27FC236}">
                <a16:creationId xmlns:a16="http://schemas.microsoft.com/office/drawing/2014/main" id="{AD54CAB5-1DD0-B084-57BA-BE70014E20B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0444" y="0"/>
            <a:ext cx="1286367" cy="713294"/>
          </a:xfrm>
          <a:prstGeom prst="rect">
            <a:avLst/>
          </a:prstGeom>
        </p:spPr>
      </p:pic>
      <p:pic>
        <p:nvPicPr>
          <p:cNvPr id="14" name="תמונה 13">
            <a:extLst>
              <a:ext uri="{FF2B5EF4-FFF2-40B4-BE49-F238E27FC236}">
                <a16:creationId xmlns:a16="http://schemas.microsoft.com/office/drawing/2014/main" id="{B89AD7B5-129E-56FB-C67E-92986672D9C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010350" y="149452"/>
            <a:ext cx="1181650" cy="635509"/>
          </a:xfrm>
          <a:prstGeom prst="rect">
            <a:avLst/>
          </a:prstGeom>
        </p:spPr>
      </p:pic>
    </p:spTree>
    <p:extLst>
      <p:ext uri="{BB962C8B-B14F-4D97-AF65-F5344CB8AC3E}">
        <p14:creationId xmlns:p14="http://schemas.microsoft.com/office/powerpoint/2010/main" val="1097223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7B804884-C55D-8804-7AC5-1848E229E7BF}"/>
              </a:ext>
            </a:extLst>
          </p:cNvPr>
          <p:cNvPicPr>
            <a:picLocks noChangeAspect="1"/>
          </p:cNvPicPr>
          <p:nvPr/>
        </p:nvPicPr>
        <p:blipFill>
          <a:blip r:embed="rId3"/>
          <a:stretch>
            <a:fillRect/>
          </a:stretch>
        </p:blipFill>
        <p:spPr>
          <a:xfrm>
            <a:off x="3183588" y="1687817"/>
            <a:ext cx="6367672" cy="625725"/>
          </a:xfrm>
          <a:prstGeom prst="rect">
            <a:avLst/>
          </a:prstGeom>
          <a:ln w="12700">
            <a:solidFill>
              <a:srgbClr val="C00000"/>
            </a:solidFill>
          </a:ln>
        </p:spPr>
      </p:pic>
      <p:pic>
        <p:nvPicPr>
          <p:cNvPr id="6" name="תמונה 5">
            <a:extLst>
              <a:ext uri="{FF2B5EF4-FFF2-40B4-BE49-F238E27FC236}">
                <a16:creationId xmlns:a16="http://schemas.microsoft.com/office/drawing/2014/main" id="{2C5E2286-DC97-C06F-BCD9-84DDC5119246}"/>
              </a:ext>
            </a:extLst>
          </p:cNvPr>
          <p:cNvPicPr>
            <a:picLocks noChangeAspect="1"/>
          </p:cNvPicPr>
          <p:nvPr/>
        </p:nvPicPr>
        <p:blipFill>
          <a:blip r:embed="rId4"/>
          <a:stretch>
            <a:fillRect/>
          </a:stretch>
        </p:blipFill>
        <p:spPr>
          <a:xfrm>
            <a:off x="2675477" y="414337"/>
            <a:ext cx="7252174" cy="985918"/>
          </a:xfrm>
          <a:prstGeom prst="rect">
            <a:avLst/>
          </a:prstGeom>
          <a:ln w="12700">
            <a:solidFill>
              <a:srgbClr val="C00000"/>
            </a:solidFill>
          </a:ln>
        </p:spPr>
      </p:pic>
      <p:pic>
        <p:nvPicPr>
          <p:cNvPr id="8" name="תמונה 7">
            <a:extLst>
              <a:ext uri="{FF2B5EF4-FFF2-40B4-BE49-F238E27FC236}">
                <a16:creationId xmlns:a16="http://schemas.microsoft.com/office/drawing/2014/main" id="{F3723EB4-C8C8-D212-FA0C-BE2F48D8020E}"/>
              </a:ext>
            </a:extLst>
          </p:cNvPr>
          <p:cNvPicPr>
            <a:picLocks noChangeAspect="1"/>
          </p:cNvPicPr>
          <p:nvPr/>
        </p:nvPicPr>
        <p:blipFill>
          <a:blip r:embed="rId5"/>
          <a:stretch>
            <a:fillRect/>
          </a:stretch>
        </p:blipFill>
        <p:spPr>
          <a:xfrm>
            <a:off x="340244" y="2970789"/>
            <a:ext cx="11325225" cy="2686050"/>
          </a:xfrm>
          <a:prstGeom prst="rect">
            <a:avLst/>
          </a:prstGeom>
          <a:ln w="12700">
            <a:solidFill>
              <a:srgbClr val="C00000"/>
            </a:solidFill>
          </a:ln>
        </p:spPr>
      </p:pic>
      <p:pic>
        <p:nvPicPr>
          <p:cNvPr id="10" name="תמונה 9">
            <a:extLst>
              <a:ext uri="{FF2B5EF4-FFF2-40B4-BE49-F238E27FC236}">
                <a16:creationId xmlns:a16="http://schemas.microsoft.com/office/drawing/2014/main" id="{B40E2535-47D7-1B0D-4820-D588D5BEB4E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359" y="71323"/>
            <a:ext cx="1286367" cy="713294"/>
          </a:xfrm>
          <a:prstGeom prst="rect">
            <a:avLst/>
          </a:prstGeom>
        </p:spPr>
      </p:pic>
      <p:pic>
        <p:nvPicPr>
          <p:cNvPr id="11" name="תמונה 10">
            <a:extLst>
              <a:ext uri="{FF2B5EF4-FFF2-40B4-BE49-F238E27FC236}">
                <a16:creationId xmlns:a16="http://schemas.microsoft.com/office/drawing/2014/main" id="{DC9321DA-E37E-2A12-6368-B43A51809D8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010350" y="149452"/>
            <a:ext cx="1181650" cy="635509"/>
          </a:xfrm>
          <a:prstGeom prst="rect">
            <a:avLst/>
          </a:prstGeom>
        </p:spPr>
      </p:pic>
    </p:spTree>
    <p:extLst>
      <p:ext uri="{BB962C8B-B14F-4D97-AF65-F5344CB8AC3E}">
        <p14:creationId xmlns:p14="http://schemas.microsoft.com/office/powerpoint/2010/main" val="3096169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45D85877-CFF1-FF36-B291-952D122E937A}"/>
              </a:ext>
            </a:extLst>
          </p:cNvPr>
          <p:cNvPicPr>
            <a:picLocks noChangeAspect="1"/>
          </p:cNvPicPr>
          <p:nvPr/>
        </p:nvPicPr>
        <p:blipFill>
          <a:blip r:embed="rId3"/>
          <a:stretch>
            <a:fillRect/>
          </a:stretch>
        </p:blipFill>
        <p:spPr>
          <a:xfrm>
            <a:off x="2664458" y="335829"/>
            <a:ext cx="8145627" cy="1107381"/>
          </a:xfrm>
          <a:prstGeom prst="rect">
            <a:avLst/>
          </a:prstGeom>
          <a:ln w="12700">
            <a:solidFill>
              <a:srgbClr val="C00000"/>
            </a:solidFill>
          </a:ln>
        </p:spPr>
      </p:pic>
      <p:pic>
        <p:nvPicPr>
          <p:cNvPr id="9" name="תמונה 8">
            <a:extLst>
              <a:ext uri="{FF2B5EF4-FFF2-40B4-BE49-F238E27FC236}">
                <a16:creationId xmlns:a16="http://schemas.microsoft.com/office/drawing/2014/main" id="{65320368-798B-AD29-95D5-6C34731C893E}"/>
              </a:ext>
            </a:extLst>
          </p:cNvPr>
          <p:cNvPicPr>
            <a:picLocks noChangeAspect="1"/>
          </p:cNvPicPr>
          <p:nvPr/>
        </p:nvPicPr>
        <p:blipFill>
          <a:blip r:embed="rId4"/>
          <a:stretch>
            <a:fillRect/>
          </a:stretch>
        </p:blipFill>
        <p:spPr>
          <a:xfrm>
            <a:off x="6409792" y="3429000"/>
            <a:ext cx="4914900" cy="590550"/>
          </a:xfrm>
          <a:prstGeom prst="rect">
            <a:avLst/>
          </a:prstGeom>
          <a:ln w="12700">
            <a:solidFill>
              <a:srgbClr val="C00000"/>
            </a:solidFill>
          </a:ln>
        </p:spPr>
      </p:pic>
      <p:pic>
        <p:nvPicPr>
          <p:cNvPr id="12" name="תמונה 11">
            <a:extLst>
              <a:ext uri="{FF2B5EF4-FFF2-40B4-BE49-F238E27FC236}">
                <a16:creationId xmlns:a16="http://schemas.microsoft.com/office/drawing/2014/main" id="{A77573C7-9F36-2518-D82E-CA714B2379C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377" y="0"/>
            <a:ext cx="1286367" cy="713294"/>
          </a:xfrm>
          <a:prstGeom prst="rect">
            <a:avLst/>
          </a:prstGeom>
        </p:spPr>
      </p:pic>
      <p:pic>
        <p:nvPicPr>
          <p:cNvPr id="13" name="תמונה 12">
            <a:extLst>
              <a:ext uri="{FF2B5EF4-FFF2-40B4-BE49-F238E27FC236}">
                <a16:creationId xmlns:a16="http://schemas.microsoft.com/office/drawing/2014/main" id="{D36D50B0-E8B2-846E-1F67-6FFBFC55815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010350" y="149452"/>
            <a:ext cx="1181650" cy="635509"/>
          </a:xfrm>
          <a:prstGeom prst="rect">
            <a:avLst/>
          </a:prstGeom>
        </p:spPr>
      </p:pic>
      <p:pic>
        <p:nvPicPr>
          <p:cNvPr id="3" name="Picture 2">
            <a:extLst>
              <a:ext uri="{FF2B5EF4-FFF2-40B4-BE49-F238E27FC236}">
                <a16:creationId xmlns:a16="http://schemas.microsoft.com/office/drawing/2014/main" id="{A97D1643-CEFF-CB70-9A5C-3FF9AC2391A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18793" y="1721324"/>
            <a:ext cx="3429176" cy="4800847"/>
          </a:xfrm>
          <a:prstGeom prst="rect">
            <a:avLst/>
          </a:prstGeom>
        </p:spPr>
      </p:pic>
    </p:spTree>
    <p:extLst>
      <p:ext uri="{BB962C8B-B14F-4D97-AF65-F5344CB8AC3E}">
        <p14:creationId xmlns:p14="http://schemas.microsoft.com/office/powerpoint/2010/main" val="1974848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B7C27A14-69B5-9DC9-F3BD-966CF44B1ED2}"/>
              </a:ext>
            </a:extLst>
          </p:cNvPr>
          <p:cNvPicPr>
            <a:picLocks noChangeAspect="1"/>
          </p:cNvPicPr>
          <p:nvPr/>
        </p:nvPicPr>
        <p:blipFill>
          <a:blip r:embed="rId3"/>
          <a:stretch>
            <a:fillRect/>
          </a:stretch>
        </p:blipFill>
        <p:spPr>
          <a:xfrm>
            <a:off x="3099216" y="1436126"/>
            <a:ext cx="5993566" cy="503661"/>
          </a:xfrm>
          <a:prstGeom prst="rect">
            <a:avLst/>
          </a:prstGeom>
          <a:ln w="12700">
            <a:solidFill>
              <a:srgbClr val="C00000"/>
            </a:solidFill>
          </a:ln>
        </p:spPr>
      </p:pic>
      <p:pic>
        <p:nvPicPr>
          <p:cNvPr id="9" name="תמונה 8">
            <a:extLst>
              <a:ext uri="{FF2B5EF4-FFF2-40B4-BE49-F238E27FC236}">
                <a16:creationId xmlns:a16="http://schemas.microsoft.com/office/drawing/2014/main" id="{F45F7C6E-9B02-398D-7424-0BA6835C43F5}"/>
              </a:ext>
            </a:extLst>
          </p:cNvPr>
          <p:cNvPicPr>
            <a:picLocks noChangeAspect="1"/>
          </p:cNvPicPr>
          <p:nvPr/>
        </p:nvPicPr>
        <p:blipFill>
          <a:blip r:embed="rId4"/>
          <a:stretch>
            <a:fillRect/>
          </a:stretch>
        </p:blipFill>
        <p:spPr>
          <a:xfrm>
            <a:off x="2458081" y="292301"/>
            <a:ext cx="7247779" cy="985320"/>
          </a:xfrm>
          <a:prstGeom prst="rect">
            <a:avLst/>
          </a:prstGeom>
          <a:ln w="12700">
            <a:solidFill>
              <a:srgbClr val="C00000"/>
            </a:solidFill>
          </a:ln>
        </p:spPr>
      </p:pic>
      <p:pic>
        <p:nvPicPr>
          <p:cNvPr id="11" name="תמונה 10">
            <a:extLst>
              <a:ext uri="{FF2B5EF4-FFF2-40B4-BE49-F238E27FC236}">
                <a16:creationId xmlns:a16="http://schemas.microsoft.com/office/drawing/2014/main" id="{4ECB5443-4E22-9C9E-291D-78BAB811909C}"/>
              </a:ext>
            </a:extLst>
          </p:cNvPr>
          <p:cNvPicPr>
            <a:picLocks noChangeAspect="1"/>
          </p:cNvPicPr>
          <p:nvPr/>
        </p:nvPicPr>
        <p:blipFill>
          <a:blip r:embed="rId5"/>
          <a:stretch>
            <a:fillRect/>
          </a:stretch>
        </p:blipFill>
        <p:spPr>
          <a:xfrm>
            <a:off x="2458081" y="2370730"/>
            <a:ext cx="7496175" cy="4143375"/>
          </a:xfrm>
          <a:prstGeom prst="rect">
            <a:avLst/>
          </a:prstGeom>
          <a:ln w="12700">
            <a:solidFill>
              <a:srgbClr val="C00000"/>
            </a:solidFill>
          </a:ln>
        </p:spPr>
      </p:pic>
      <p:pic>
        <p:nvPicPr>
          <p:cNvPr id="15" name="תמונה 14">
            <a:extLst>
              <a:ext uri="{FF2B5EF4-FFF2-40B4-BE49-F238E27FC236}">
                <a16:creationId xmlns:a16="http://schemas.microsoft.com/office/drawing/2014/main" id="{0CE2B110-3841-BD96-5009-BDA4B2A65B8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1286367" cy="713294"/>
          </a:xfrm>
          <a:prstGeom prst="rect">
            <a:avLst/>
          </a:prstGeom>
        </p:spPr>
      </p:pic>
      <p:pic>
        <p:nvPicPr>
          <p:cNvPr id="16" name="תמונה 15">
            <a:extLst>
              <a:ext uri="{FF2B5EF4-FFF2-40B4-BE49-F238E27FC236}">
                <a16:creationId xmlns:a16="http://schemas.microsoft.com/office/drawing/2014/main" id="{5ED9B34D-2CD9-CDF7-F878-5FB8CA75B91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010350" y="149452"/>
            <a:ext cx="1181650" cy="635509"/>
          </a:xfrm>
          <a:prstGeom prst="rect">
            <a:avLst/>
          </a:prstGeom>
        </p:spPr>
      </p:pic>
    </p:spTree>
    <p:extLst>
      <p:ext uri="{BB962C8B-B14F-4D97-AF65-F5344CB8AC3E}">
        <p14:creationId xmlns:p14="http://schemas.microsoft.com/office/powerpoint/2010/main" val="3063584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BFD2F31-931F-3C4D-C14D-D00CB8CE618B}"/>
              </a:ext>
            </a:extLst>
          </p:cNvPr>
          <p:cNvPicPr>
            <a:picLocks noChangeAspect="1"/>
          </p:cNvPicPr>
          <p:nvPr/>
        </p:nvPicPr>
        <p:blipFill>
          <a:blip r:embed="rId3"/>
          <a:stretch>
            <a:fillRect/>
          </a:stretch>
        </p:blipFill>
        <p:spPr>
          <a:xfrm>
            <a:off x="1442864" y="296731"/>
            <a:ext cx="9007468" cy="6346440"/>
          </a:xfrm>
          <a:prstGeom prst="rect">
            <a:avLst/>
          </a:prstGeom>
          <a:ln w="12700">
            <a:solidFill>
              <a:srgbClr val="00B0F0"/>
            </a:solidFill>
          </a:ln>
        </p:spPr>
      </p:pic>
    </p:spTree>
    <p:extLst>
      <p:ext uri="{BB962C8B-B14F-4D97-AF65-F5344CB8AC3E}">
        <p14:creationId xmlns:p14="http://schemas.microsoft.com/office/powerpoint/2010/main" val="2032266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F64BB00A-262F-60D9-D12D-6FB10ACF1E55}"/>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207578" y="316379"/>
            <a:ext cx="4718841" cy="4475959"/>
          </a:xfrm>
          <a:prstGeom prst="rect">
            <a:avLst/>
          </a:prstGeom>
        </p:spPr>
      </p:pic>
      <p:sp>
        <p:nvSpPr>
          <p:cNvPr id="5" name="בועת דיבור: אליפסה 4">
            <a:extLst>
              <a:ext uri="{FF2B5EF4-FFF2-40B4-BE49-F238E27FC236}">
                <a16:creationId xmlns:a16="http://schemas.microsoft.com/office/drawing/2014/main" id="{56C5F6AC-55C2-8A10-33EA-187EEE88CE76}"/>
              </a:ext>
            </a:extLst>
          </p:cNvPr>
          <p:cNvSpPr/>
          <p:nvPr/>
        </p:nvSpPr>
        <p:spPr>
          <a:xfrm>
            <a:off x="4599501" y="1509311"/>
            <a:ext cx="5332164" cy="2610997"/>
          </a:xfrm>
          <a:prstGeom prst="wedgeEllipseCallout">
            <a:avLst>
              <a:gd name="adj1" fmla="val -86561"/>
              <a:gd name="adj2" fmla="val 2615"/>
            </a:avLst>
          </a:prstGeom>
          <a:solidFill>
            <a:schemeClr val="bg2">
              <a:lumMod val="90000"/>
            </a:schemeClr>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highlight>
                <a:srgbClr val="FFFF00"/>
              </a:highlight>
            </a:endParaRPr>
          </a:p>
        </p:txBody>
      </p:sp>
      <p:sp>
        <p:nvSpPr>
          <p:cNvPr id="6" name="תיבת טקסט 5">
            <a:extLst>
              <a:ext uri="{FF2B5EF4-FFF2-40B4-BE49-F238E27FC236}">
                <a16:creationId xmlns:a16="http://schemas.microsoft.com/office/drawing/2014/main" id="{F036ACB1-D4BE-BDE6-1FF5-7DC73C20CA97}"/>
              </a:ext>
            </a:extLst>
          </p:cNvPr>
          <p:cNvSpPr txBox="1"/>
          <p:nvPr/>
        </p:nvSpPr>
        <p:spPr>
          <a:xfrm>
            <a:off x="4489332" y="1883884"/>
            <a:ext cx="4718840" cy="1305165"/>
          </a:xfrm>
          <a:prstGeom prst="rect">
            <a:avLst/>
          </a:prstGeom>
          <a:noFill/>
        </p:spPr>
        <p:txBody>
          <a:bodyPr wrap="square" rtlCol="1">
            <a:spAutoFit/>
          </a:bodyPr>
          <a:lstStyle/>
          <a:p>
            <a:pPr>
              <a:lnSpc>
                <a:spcPct val="150000"/>
              </a:lnSpc>
            </a:pPr>
            <a:r>
              <a:rPr lang="he-IL" sz="2800" dirty="0"/>
              <a:t>מנסחים כלל: </a:t>
            </a:r>
          </a:p>
          <a:p>
            <a:pPr>
              <a:lnSpc>
                <a:spcPct val="150000"/>
              </a:lnSpc>
            </a:pPr>
            <a:r>
              <a:rPr lang="he-IL" sz="2800" dirty="0"/>
              <a:t>גלי קול עוברים ב...</a:t>
            </a:r>
          </a:p>
        </p:txBody>
      </p:sp>
      <p:pic>
        <p:nvPicPr>
          <p:cNvPr id="7" name="תמונה 6">
            <a:extLst>
              <a:ext uri="{FF2B5EF4-FFF2-40B4-BE49-F238E27FC236}">
                <a16:creationId xmlns:a16="http://schemas.microsoft.com/office/drawing/2014/main" id="{EC4C46D8-F807-F93A-EBCF-B4F89C90EF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7578" y="0"/>
            <a:ext cx="1286367" cy="713294"/>
          </a:xfrm>
          <a:prstGeom prst="rect">
            <a:avLst/>
          </a:prstGeom>
        </p:spPr>
      </p:pic>
      <p:pic>
        <p:nvPicPr>
          <p:cNvPr id="8" name="תמונה 7">
            <a:extLst>
              <a:ext uri="{FF2B5EF4-FFF2-40B4-BE49-F238E27FC236}">
                <a16:creationId xmlns:a16="http://schemas.microsoft.com/office/drawing/2014/main" id="{622C1762-EDB6-9BE5-F135-4847BD5F4CD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10350" y="149452"/>
            <a:ext cx="1181650" cy="635509"/>
          </a:xfrm>
          <a:prstGeom prst="rect">
            <a:avLst/>
          </a:prstGeom>
        </p:spPr>
      </p:pic>
    </p:spTree>
    <p:extLst>
      <p:ext uri="{BB962C8B-B14F-4D97-AF65-F5344CB8AC3E}">
        <p14:creationId xmlns:p14="http://schemas.microsoft.com/office/powerpoint/2010/main" val="2659051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621B5D9-D380-CC4E-BC12-7ACC84F2032A}"/>
              </a:ext>
            </a:extLst>
          </p:cNvPr>
          <p:cNvPicPr>
            <a:picLocks noChangeAspect="1"/>
          </p:cNvPicPr>
          <p:nvPr/>
        </p:nvPicPr>
        <p:blipFill>
          <a:blip r:embed="rId3"/>
          <a:stretch>
            <a:fillRect/>
          </a:stretch>
        </p:blipFill>
        <p:spPr>
          <a:xfrm>
            <a:off x="0" y="-33851"/>
            <a:ext cx="12191999" cy="6857999"/>
          </a:xfrm>
          <a:prstGeom prst="rect">
            <a:avLst/>
          </a:prstGeom>
        </p:spPr>
      </p:pic>
      <p:sp>
        <p:nvSpPr>
          <p:cNvPr id="12" name="תיבת טקסט 11">
            <a:extLst>
              <a:ext uri="{FF2B5EF4-FFF2-40B4-BE49-F238E27FC236}">
                <a16:creationId xmlns:a16="http://schemas.microsoft.com/office/drawing/2014/main" id="{5F3A64B0-7D40-2CE2-464D-572A84E04182}"/>
              </a:ext>
            </a:extLst>
          </p:cNvPr>
          <p:cNvSpPr txBox="1"/>
          <p:nvPr/>
        </p:nvSpPr>
        <p:spPr>
          <a:xfrm>
            <a:off x="0" y="5543192"/>
            <a:ext cx="8306717" cy="1077218"/>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3200" b="1" i="0" u="none" strike="noStrike" kern="1200" cap="none" spc="0" normalizeH="0" baseline="0" noProof="0" dirty="0">
                <a:ln>
                  <a:noFill/>
                </a:ln>
                <a:solidFill>
                  <a:schemeClr val="bg2"/>
                </a:solidFill>
                <a:effectLst/>
                <a:uLnTx/>
                <a:uFillTx/>
                <a:latin typeface="MFNarkisClassic-Bold"/>
                <a:ea typeface="+mn-ea"/>
                <a:cs typeface="Arial" panose="020B0604020202020204" pitchFamily="34" charset="0"/>
              </a:rPr>
              <a:t>איזו חשיבות יש לחוש השמיעה בחיינו ומה צריך להתקיים כדי שנשמע?</a:t>
            </a:r>
            <a:endParaRPr kumimoji="0" lang="he-IL" sz="3200" b="0" i="0" u="none" strike="noStrike" kern="1200" cap="none" spc="0" normalizeH="0" baseline="0" noProof="0" dirty="0">
              <a:ln>
                <a:noFill/>
              </a:ln>
              <a:solidFill>
                <a:schemeClr val="bg2"/>
              </a:solidFill>
              <a:effectLst/>
              <a:uLnTx/>
              <a:uFillTx/>
              <a:latin typeface="Calibri" panose="020F0502020204030204"/>
              <a:ea typeface="+mn-ea"/>
              <a:cs typeface="Arial" panose="020B0604020202020204" pitchFamily="34" charset="0"/>
            </a:endParaRPr>
          </a:p>
        </p:txBody>
      </p:sp>
      <p:pic>
        <p:nvPicPr>
          <p:cNvPr id="5" name="Picture 4">
            <a:extLst>
              <a:ext uri="{FF2B5EF4-FFF2-40B4-BE49-F238E27FC236}">
                <a16:creationId xmlns:a16="http://schemas.microsoft.com/office/drawing/2014/main" id="{E401A977-96E9-FBDD-9655-314021FFB880}"/>
              </a:ext>
            </a:extLst>
          </p:cNvPr>
          <p:cNvPicPr>
            <a:picLocks noChangeAspect="1"/>
          </p:cNvPicPr>
          <p:nvPr/>
        </p:nvPicPr>
        <p:blipFill>
          <a:blip r:embed="rId4"/>
          <a:stretch>
            <a:fillRect/>
          </a:stretch>
        </p:blipFill>
        <p:spPr>
          <a:xfrm>
            <a:off x="301132" y="270479"/>
            <a:ext cx="5065030" cy="2759159"/>
          </a:xfrm>
          <a:prstGeom prst="rect">
            <a:avLst/>
          </a:prstGeom>
        </p:spPr>
      </p:pic>
    </p:spTree>
    <p:extLst>
      <p:ext uri="{BB962C8B-B14F-4D97-AF65-F5344CB8AC3E}">
        <p14:creationId xmlns:p14="http://schemas.microsoft.com/office/powerpoint/2010/main" val="275360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CB110485-40E3-3464-6A6F-6BDB3E4EAB44}"/>
              </a:ext>
            </a:extLst>
          </p:cNvPr>
          <p:cNvPicPr>
            <a:picLocks noChangeAspect="1"/>
          </p:cNvPicPr>
          <p:nvPr/>
        </p:nvPicPr>
        <p:blipFill>
          <a:blip r:embed="rId3"/>
          <a:stretch>
            <a:fillRect/>
          </a:stretch>
        </p:blipFill>
        <p:spPr>
          <a:xfrm>
            <a:off x="2146969" y="129383"/>
            <a:ext cx="7743825" cy="1743075"/>
          </a:xfrm>
          <a:prstGeom prst="rect">
            <a:avLst/>
          </a:prstGeom>
          <a:ln w="12700">
            <a:solidFill>
              <a:srgbClr val="C00000"/>
            </a:solidFill>
          </a:ln>
        </p:spPr>
      </p:pic>
      <p:pic>
        <p:nvPicPr>
          <p:cNvPr id="6" name="תמונה 5">
            <a:extLst>
              <a:ext uri="{FF2B5EF4-FFF2-40B4-BE49-F238E27FC236}">
                <a16:creationId xmlns:a16="http://schemas.microsoft.com/office/drawing/2014/main" id="{2F15EE92-5F5B-B97E-BFA9-0C20AAC77EEF}"/>
              </a:ext>
            </a:extLst>
          </p:cNvPr>
          <p:cNvPicPr>
            <a:picLocks noChangeAspect="1"/>
          </p:cNvPicPr>
          <p:nvPr/>
        </p:nvPicPr>
        <p:blipFill>
          <a:blip r:embed="rId4"/>
          <a:stretch>
            <a:fillRect/>
          </a:stretch>
        </p:blipFill>
        <p:spPr>
          <a:xfrm>
            <a:off x="3429716" y="2083435"/>
            <a:ext cx="5332566" cy="990600"/>
          </a:xfrm>
          <a:prstGeom prst="rect">
            <a:avLst/>
          </a:prstGeom>
          <a:ln w="12700">
            <a:solidFill>
              <a:srgbClr val="C00000"/>
            </a:solidFill>
          </a:ln>
        </p:spPr>
      </p:pic>
      <p:sp>
        <p:nvSpPr>
          <p:cNvPr id="7" name="תיבת טקסט 6">
            <a:extLst>
              <a:ext uri="{FF2B5EF4-FFF2-40B4-BE49-F238E27FC236}">
                <a16:creationId xmlns:a16="http://schemas.microsoft.com/office/drawing/2014/main" id="{10E41D47-EA64-AE5C-46BA-B95663933EC6}"/>
              </a:ext>
            </a:extLst>
          </p:cNvPr>
          <p:cNvSpPr txBox="1"/>
          <p:nvPr/>
        </p:nvSpPr>
        <p:spPr>
          <a:xfrm rot="12836045" flipV="1">
            <a:off x="457926" y="3523363"/>
            <a:ext cx="2535182" cy="1685846"/>
          </a:xfrm>
          <a:prstGeom prst="rect">
            <a:avLst/>
          </a:prstGeom>
          <a:noFill/>
        </p:spPr>
        <p:txBody>
          <a:bodyPr wrap="square" rtlCol="1">
            <a:spAutoFit/>
          </a:bodyPr>
          <a:lstStyle/>
          <a:p>
            <a:pPr marL="285750" indent="-285750">
              <a:lnSpc>
                <a:spcPct val="150000"/>
              </a:lnSpc>
              <a:buFont typeface="Wingdings" panose="05000000000000000000" pitchFamily="2" charset="2"/>
              <a:buChar char="Ø"/>
            </a:pPr>
            <a:r>
              <a:rPr lang="he-IL" sz="2400" dirty="0"/>
              <a:t>מהי החזרת קול? מהו הד? היכנסו לקישור </a:t>
            </a:r>
            <a:r>
              <a:rPr lang="he-IL" sz="2400" dirty="0">
                <a:hlinkClick r:id="rId5"/>
              </a:rPr>
              <a:t>הבא</a:t>
            </a:r>
            <a:r>
              <a:rPr lang="he-IL" sz="2400" dirty="0"/>
              <a:t> </a:t>
            </a:r>
          </a:p>
        </p:txBody>
      </p:sp>
      <p:sp>
        <p:nvSpPr>
          <p:cNvPr id="14" name="תיבת טקסט 13">
            <a:extLst>
              <a:ext uri="{FF2B5EF4-FFF2-40B4-BE49-F238E27FC236}">
                <a16:creationId xmlns:a16="http://schemas.microsoft.com/office/drawing/2014/main" id="{7291F8CA-2D60-971D-B332-4B7BCB8D04D4}"/>
              </a:ext>
            </a:extLst>
          </p:cNvPr>
          <p:cNvSpPr txBox="1"/>
          <p:nvPr/>
        </p:nvSpPr>
        <p:spPr>
          <a:xfrm>
            <a:off x="8762282" y="5894024"/>
            <a:ext cx="2728310" cy="707886"/>
          </a:xfrm>
          <a:prstGeom prst="rect">
            <a:avLst/>
          </a:prstGeom>
          <a:noFill/>
        </p:spPr>
        <p:txBody>
          <a:bodyPr wrap="square">
            <a:spAutoFit/>
          </a:bodyPr>
          <a:lstStyle/>
          <a:p>
            <a:r>
              <a:rPr lang="he-IL" sz="2000" b="1" i="0" u="none" strike="noStrike" baseline="0" dirty="0">
                <a:solidFill>
                  <a:schemeClr val="bg1"/>
                </a:solidFill>
                <a:latin typeface="RosenbergSoloMF-Bold"/>
              </a:rPr>
              <a:t>הקניון האדום באילת. </a:t>
            </a:r>
          </a:p>
          <a:p>
            <a:r>
              <a:rPr lang="he-IL" sz="2000" b="1" dirty="0">
                <a:solidFill>
                  <a:schemeClr val="bg1"/>
                </a:solidFill>
                <a:latin typeface="RosenbergSoloMF-Bold"/>
              </a:rPr>
              <a:t>מקור התמונה: ויקיפדיה</a:t>
            </a:r>
            <a:endParaRPr lang="he-IL" sz="2000" dirty="0">
              <a:solidFill>
                <a:schemeClr val="bg1"/>
              </a:solidFill>
            </a:endParaRPr>
          </a:p>
        </p:txBody>
      </p:sp>
      <p:pic>
        <p:nvPicPr>
          <p:cNvPr id="15" name="תמונה 14">
            <a:extLst>
              <a:ext uri="{FF2B5EF4-FFF2-40B4-BE49-F238E27FC236}">
                <a16:creationId xmlns:a16="http://schemas.microsoft.com/office/drawing/2014/main" id="{459B26E9-C948-5D33-8B04-2EC55D431BD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1630" y="45577"/>
            <a:ext cx="1286367" cy="713294"/>
          </a:xfrm>
          <a:prstGeom prst="rect">
            <a:avLst/>
          </a:prstGeom>
        </p:spPr>
      </p:pic>
      <p:pic>
        <p:nvPicPr>
          <p:cNvPr id="16" name="תמונה 15">
            <a:extLst>
              <a:ext uri="{FF2B5EF4-FFF2-40B4-BE49-F238E27FC236}">
                <a16:creationId xmlns:a16="http://schemas.microsoft.com/office/drawing/2014/main" id="{61FF3B4C-0140-0EB8-FE55-DD7BE2FC6D2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010350" y="149452"/>
            <a:ext cx="1181650" cy="635509"/>
          </a:xfrm>
          <a:prstGeom prst="rect">
            <a:avLst/>
          </a:prstGeom>
        </p:spPr>
      </p:pic>
      <p:pic>
        <p:nvPicPr>
          <p:cNvPr id="2" name="Picture 1">
            <a:extLst>
              <a:ext uri="{FF2B5EF4-FFF2-40B4-BE49-F238E27FC236}">
                <a16:creationId xmlns:a16="http://schemas.microsoft.com/office/drawing/2014/main" id="{CDF4DC37-D664-017D-87C2-2DDEF94231A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561859" y="3193236"/>
            <a:ext cx="4779485" cy="3584614"/>
          </a:xfrm>
          <a:prstGeom prst="rect">
            <a:avLst/>
          </a:prstGeom>
        </p:spPr>
      </p:pic>
    </p:spTree>
    <p:extLst>
      <p:ext uri="{BB962C8B-B14F-4D97-AF65-F5344CB8AC3E}">
        <p14:creationId xmlns:p14="http://schemas.microsoft.com/office/powerpoint/2010/main" val="1495191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6A1BA7A7-EDAF-7187-100B-225BE15063C5}"/>
              </a:ext>
            </a:extLst>
          </p:cNvPr>
          <p:cNvPicPr>
            <a:picLocks noChangeAspect="1"/>
          </p:cNvPicPr>
          <p:nvPr/>
        </p:nvPicPr>
        <p:blipFill>
          <a:blip r:embed="rId3"/>
          <a:stretch>
            <a:fillRect/>
          </a:stretch>
        </p:blipFill>
        <p:spPr>
          <a:xfrm>
            <a:off x="2646014" y="149452"/>
            <a:ext cx="7743825" cy="1781175"/>
          </a:xfrm>
          <a:prstGeom prst="rect">
            <a:avLst/>
          </a:prstGeom>
          <a:ln w="12700">
            <a:solidFill>
              <a:srgbClr val="C00000"/>
            </a:solidFill>
          </a:ln>
        </p:spPr>
      </p:pic>
      <p:pic>
        <p:nvPicPr>
          <p:cNvPr id="19" name="תמונה 18">
            <a:extLst>
              <a:ext uri="{FF2B5EF4-FFF2-40B4-BE49-F238E27FC236}">
                <a16:creationId xmlns:a16="http://schemas.microsoft.com/office/drawing/2014/main" id="{32F6BC03-93F8-69F3-980C-61C2FE33223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0444" y="90898"/>
            <a:ext cx="1286367" cy="713294"/>
          </a:xfrm>
          <a:prstGeom prst="rect">
            <a:avLst/>
          </a:prstGeom>
        </p:spPr>
      </p:pic>
      <p:pic>
        <p:nvPicPr>
          <p:cNvPr id="20" name="תמונה 19">
            <a:extLst>
              <a:ext uri="{FF2B5EF4-FFF2-40B4-BE49-F238E27FC236}">
                <a16:creationId xmlns:a16="http://schemas.microsoft.com/office/drawing/2014/main" id="{3CC6EE26-5ED6-604D-A7EE-CF82DCE8AFB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10350" y="149452"/>
            <a:ext cx="1181650" cy="635509"/>
          </a:xfrm>
          <a:prstGeom prst="rect">
            <a:avLst/>
          </a:prstGeom>
        </p:spPr>
      </p:pic>
      <p:pic>
        <p:nvPicPr>
          <p:cNvPr id="2" name="Picture 1">
            <a:extLst>
              <a:ext uri="{FF2B5EF4-FFF2-40B4-BE49-F238E27FC236}">
                <a16:creationId xmlns:a16="http://schemas.microsoft.com/office/drawing/2014/main" id="{98A47AC2-127B-C361-867E-500A0E6A7EA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19651" y="2097989"/>
            <a:ext cx="8196549" cy="4610559"/>
          </a:xfrm>
          <a:prstGeom prst="rect">
            <a:avLst/>
          </a:prstGeom>
        </p:spPr>
      </p:pic>
    </p:spTree>
    <p:extLst>
      <p:ext uri="{BB962C8B-B14F-4D97-AF65-F5344CB8AC3E}">
        <p14:creationId xmlns:p14="http://schemas.microsoft.com/office/powerpoint/2010/main" val="3811484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F40B5195-CF04-58E2-535E-27B055907F1D}"/>
              </a:ext>
            </a:extLst>
          </p:cNvPr>
          <p:cNvPicPr>
            <a:picLocks noChangeAspect="1"/>
          </p:cNvPicPr>
          <p:nvPr/>
        </p:nvPicPr>
        <p:blipFill>
          <a:blip r:embed="rId3"/>
          <a:stretch>
            <a:fillRect/>
          </a:stretch>
        </p:blipFill>
        <p:spPr>
          <a:xfrm>
            <a:off x="0" y="0"/>
            <a:ext cx="12192000" cy="6858000"/>
          </a:xfrm>
          <a:prstGeom prst="rect">
            <a:avLst/>
          </a:prstGeom>
        </p:spPr>
      </p:pic>
      <p:pic>
        <p:nvPicPr>
          <p:cNvPr id="9" name="תמונה 8">
            <a:extLst>
              <a:ext uri="{FF2B5EF4-FFF2-40B4-BE49-F238E27FC236}">
                <a16:creationId xmlns:a16="http://schemas.microsoft.com/office/drawing/2014/main" id="{3F132FAB-CCE9-17A4-0D9E-9866C6E6B700}"/>
              </a:ext>
            </a:extLst>
          </p:cNvPr>
          <p:cNvPicPr>
            <a:picLocks noChangeAspect="1"/>
          </p:cNvPicPr>
          <p:nvPr/>
        </p:nvPicPr>
        <p:blipFill>
          <a:blip r:embed="rId4"/>
          <a:stretch>
            <a:fillRect/>
          </a:stretch>
        </p:blipFill>
        <p:spPr>
          <a:xfrm>
            <a:off x="3294644" y="379342"/>
            <a:ext cx="5397663" cy="1181100"/>
          </a:xfrm>
          <a:prstGeom prst="rect">
            <a:avLst/>
          </a:prstGeom>
          <a:ln w="12700">
            <a:solidFill>
              <a:srgbClr val="C00000"/>
            </a:solidFill>
          </a:ln>
        </p:spPr>
      </p:pic>
      <p:pic>
        <p:nvPicPr>
          <p:cNvPr id="10" name="תמונה 9">
            <a:extLst>
              <a:ext uri="{FF2B5EF4-FFF2-40B4-BE49-F238E27FC236}">
                <a16:creationId xmlns:a16="http://schemas.microsoft.com/office/drawing/2014/main" id="{2D9411D9-78C9-D593-E478-85688F253A5D}"/>
              </a:ext>
            </a:extLst>
          </p:cNvPr>
          <p:cNvPicPr>
            <a:picLocks noChangeAspect="1"/>
          </p:cNvPicPr>
          <p:nvPr/>
        </p:nvPicPr>
        <p:blipFill>
          <a:blip r:embed="rId5"/>
          <a:stretch>
            <a:fillRect/>
          </a:stretch>
        </p:blipFill>
        <p:spPr>
          <a:xfrm>
            <a:off x="4003096" y="1939784"/>
            <a:ext cx="4185808" cy="566707"/>
          </a:xfrm>
          <a:prstGeom prst="rect">
            <a:avLst/>
          </a:prstGeom>
          <a:ln w="12700">
            <a:solidFill>
              <a:srgbClr val="C00000"/>
            </a:solidFill>
          </a:ln>
        </p:spPr>
      </p:pic>
      <p:pic>
        <p:nvPicPr>
          <p:cNvPr id="12" name="תמונה 11">
            <a:extLst>
              <a:ext uri="{FF2B5EF4-FFF2-40B4-BE49-F238E27FC236}">
                <a16:creationId xmlns:a16="http://schemas.microsoft.com/office/drawing/2014/main" id="{401872E8-8D9B-4633-ED8A-DBFAE4BD5AB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85047"/>
            <a:ext cx="1286367" cy="713294"/>
          </a:xfrm>
          <a:prstGeom prst="rect">
            <a:avLst/>
          </a:prstGeom>
        </p:spPr>
      </p:pic>
      <p:pic>
        <p:nvPicPr>
          <p:cNvPr id="13" name="תמונה 12">
            <a:extLst>
              <a:ext uri="{FF2B5EF4-FFF2-40B4-BE49-F238E27FC236}">
                <a16:creationId xmlns:a16="http://schemas.microsoft.com/office/drawing/2014/main" id="{0AC70383-2A9F-ACF9-192A-3F71A776905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010350" y="149452"/>
            <a:ext cx="1181650" cy="635509"/>
          </a:xfrm>
          <a:prstGeom prst="rect">
            <a:avLst/>
          </a:prstGeom>
        </p:spPr>
      </p:pic>
    </p:spTree>
    <p:extLst>
      <p:ext uri="{BB962C8B-B14F-4D97-AF65-F5344CB8AC3E}">
        <p14:creationId xmlns:p14="http://schemas.microsoft.com/office/powerpoint/2010/main" val="7849621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CED53281-F1B5-9DD3-AB37-396FD773E75B}"/>
              </a:ext>
            </a:extLst>
          </p:cNvPr>
          <p:cNvPicPr>
            <a:picLocks noChangeAspect="1"/>
          </p:cNvPicPr>
          <p:nvPr/>
        </p:nvPicPr>
        <p:blipFill>
          <a:blip r:embed="rId3"/>
          <a:stretch>
            <a:fillRect/>
          </a:stretch>
        </p:blipFill>
        <p:spPr>
          <a:xfrm>
            <a:off x="6932708" y="447101"/>
            <a:ext cx="3555350" cy="737772"/>
          </a:xfrm>
          <a:prstGeom prst="rect">
            <a:avLst/>
          </a:prstGeom>
          <a:ln w="12700">
            <a:solidFill>
              <a:schemeClr val="tx1"/>
            </a:solidFill>
          </a:ln>
        </p:spPr>
      </p:pic>
      <p:sp>
        <p:nvSpPr>
          <p:cNvPr id="7" name="תיבת טקסט 6">
            <a:extLst>
              <a:ext uri="{FF2B5EF4-FFF2-40B4-BE49-F238E27FC236}">
                <a16:creationId xmlns:a16="http://schemas.microsoft.com/office/drawing/2014/main" id="{A56744DC-6DAC-B8D5-213E-0DF7A24E01E7}"/>
              </a:ext>
            </a:extLst>
          </p:cNvPr>
          <p:cNvSpPr txBox="1"/>
          <p:nvPr/>
        </p:nvSpPr>
        <p:spPr>
          <a:xfrm>
            <a:off x="2319968" y="1608464"/>
            <a:ext cx="8690382" cy="1200329"/>
          </a:xfrm>
          <a:prstGeom prst="rect">
            <a:avLst/>
          </a:prstGeom>
          <a:noFill/>
        </p:spPr>
        <p:txBody>
          <a:bodyPr wrap="square">
            <a:spAutoFit/>
          </a:bodyPr>
          <a:lstStyle/>
          <a:p>
            <a:r>
              <a:rPr lang="he-IL" sz="2400" b="0" i="0" u="none" strike="noStrike" baseline="0" dirty="0">
                <a:solidFill>
                  <a:srgbClr val="000000"/>
                </a:solidFill>
                <a:latin typeface="MFNarkisClassic"/>
              </a:rPr>
              <a:t>אילו חומרים מתאימים ביותר להעברת הקול?</a:t>
            </a:r>
          </a:p>
          <a:p>
            <a:endParaRPr lang="he-IL" sz="2400" b="0" i="0" u="none" strike="noStrike" baseline="0" dirty="0">
              <a:solidFill>
                <a:srgbClr val="000000"/>
              </a:solidFill>
              <a:latin typeface="MFNarkisClassic"/>
            </a:endParaRPr>
          </a:p>
          <a:p>
            <a:r>
              <a:rPr lang="he-IL" sz="2400" b="0" i="0" u="none" strike="noStrike" baseline="0" dirty="0">
                <a:latin typeface="MFNarkisClassic"/>
              </a:rPr>
              <a:t> </a:t>
            </a:r>
          </a:p>
        </p:txBody>
      </p:sp>
      <p:pic>
        <p:nvPicPr>
          <p:cNvPr id="10" name="תמונה 9">
            <a:extLst>
              <a:ext uri="{FF2B5EF4-FFF2-40B4-BE49-F238E27FC236}">
                <a16:creationId xmlns:a16="http://schemas.microsoft.com/office/drawing/2014/main" id="{C00AB495-6C6C-DD16-DF4E-73780193740E}"/>
              </a:ext>
            </a:extLst>
          </p:cNvPr>
          <p:cNvPicPr>
            <a:picLocks noChangeAspect="1"/>
          </p:cNvPicPr>
          <p:nvPr/>
        </p:nvPicPr>
        <p:blipFill>
          <a:blip r:embed="rId4"/>
          <a:stretch>
            <a:fillRect/>
          </a:stretch>
        </p:blipFill>
        <p:spPr>
          <a:xfrm>
            <a:off x="422766" y="2947085"/>
            <a:ext cx="11346467" cy="3723701"/>
          </a:xfrm>
          <a:prstGeom prst="rect">
            <a:avLst/>
          </a:prstGeom>
          <a:ln w="12700">
            <a:solidFill>
              <a:srgbClr val="C00000"/>
            </a:solidFill>
          </a:ln>
        </p:spPr>
      </p:pic>
      <p:pic>
        <p:nvPicPr>
          <p:cNvPr id="11" name="תמונה 10">
            <a:extLst>
              <a:ext uri="{FF2B5EF4-FFF2-40B4-BE49-F238E27FC236}">
                <a16:creationId xmlns:a16="http://schemas.microsoft.com/office/drawing/2014/main" id="{8086E1AD-BD92-D230-68E0-739BB0ED406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86367" cy="713294"/>
          </a:xfrm>
          <a:prstGeom prst="rect">
            <a:avLst/>
          </a:prstGeom>
        </p:spPr>
      </p:pic>
      <p:pic>
        <p:nvPicPr>
          <p:cNvPr id="12" name="תמונה 11">
            <a:extLst>
              <a:ext uri="{FF2B5EF4-FFF2-40B4-BE49-F238E27FC236}">
                <a16:creationId xmlns:a16="http://schemas.microsoft.com/office/drawing/2014/main" id="{80452B95-1262-56D8-13BC-1CF7E5D2417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010350" y="149452"/>
            <a:ext cx="1181650" cy="635509"/>
          </a:xfrm>
          <a:prstGeom prst="rect">
            <a:avLst/>
          </a:prstGeom>
        </p:spPr>
      </p:pic>
    </p:spTree>
    <p:extLst>
      <p:ext uri="{BB962C8B-B14F-4D97-AF65-F5344CB8AC3E}">
        <p14:creationId xmlns:p14="http://schemas.microsoft.com/office/powerpoint/2010/main" val="3829160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9DE467EE-93A0-39A5-7185-019B6AA365DD}"/>
              </a:ext>
            </a:extLst>
          </p:cNvPr>
          <p:cNvPicPr>
            <a:picLocks noChangeAspect="1"/>
          </p:cNvPicPr>
          <p:nvPr/>
        </p:nvPicPr>
        <p:blipFill>
          <a:blip r:embed="rId3"/>
          <a:stretch>
            <a:fillRect/>
          </a:stretch>
        </p:blipFill>
        <p:spPr>
          <a:xfrm>
            <a:off x="3654672" y="80200"/>
            <a:ext cx="5191125" cy="438150"/>
          </a:xfrm>
          <a:prstGeom prst="rect">
            <a:avLst/>
          </a:prstGeom>
          <a:ln w="12700">
            <a:solidFill>
              <a:srgbClr val="C00000"/>
            </a:solidFill>
          </a:ln>
        </p:spPr>
      </p:pic>
      <p:pic>
        <p:nvPicPr>
          <p:cNvPr id="7" name="תמונה 6">
            <a:extLst>
              <a:ext uri="{FF2B5EF4-FFF2-40B4-BE49-F238E27FC236}">
                <a16:creationId xmlns:a16="http://schemas.microsoft.com/office/drawing/2014/main" id="{1C74FF30-C8C7-0CC5-434E-BCEACA42D2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42630" y="711873"/>
            <a:ext cx="6015209" cy="962025"/>
          </a:xfrm>
          <a:prstGeom prst="rect">
            <a:avLst/>
          </a:prstGeom>
          <a:ln w="12700">
            <a:solidFill>
              <a:srgbClr val="C00000"/>
            </a:solidFill>
          </a:ln>
        </p:spPr>
      </p:pic>
      <p:pic>
        <p:nvPicPr>
          <p:cNvPr id="18" name="תמונה 17">
            <a:extLst>
              <a:ext uri="{FF2B5EF4-FFF2-40B4-BE49-F238E27FC236}">
                <a16:creationId xmlns:a16="http://schemas.microsoft.com/office/drawing/2014/main" id="{FE535774-EAB8-1663-16F9-E48F0BEAEFA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617" y="6147412"/>
            <a:ext cx="1286367" cy="713294"/>
          </a:xfrm>
          <a:prstGeom prst="rect">
            <a:avLst/>
          </a:prstGeom>
        </p:spPr>
      </p:pic>
      <p:pic>
        <p:nvPicPr>
          <p:cNvPr id="6" name="Content Placeholder 5">
            <a:extLst>
              <a:ext uri="{FF2B5EF4-FFF2-40B4-BE49-F238E27FC236}">
                <a16:creationId xmlns:a16="http://schemas.microsoft.com/office/drawing/2014/main" id="{BDC617A6-B3C6-1A60-E6A0-D995DA63DE34}"/>
              </a:ext>
            </a:extLst>
          </p:cNvPr>
          <p:cNvPicPr>
            <a:picLocks noGrp="1" noChangeAspect="1"/>
          </p:cNvPicPr>
          <p:nvPr>
            <p:ph idx="1"/>
          </p:nvPr>
        </p:nvPicPr>
        <p:blipFill>
          <a:blip r:embed="rId6" cstate="email">
            <a:extLst>
              <a:ext uri="{28A0092B-C50C-407E-A947-70E740481C1C}">
                <a14:useLocalDpi xmlns:a14="http://schemas.microsoft.com/office/drawing/2010/main"/>
              </a:ext>
            </a:extLst>
          </a:blip>
          <a:stretch>
            <a:fillRect/>
          </a:stretch>
        </p:blipFill>
        <p:spPr>
          <a:xfrm>
            <a:off x="6726151" y="1867421"/>
            <a:ext cx="5063375" cy="4351338"/>
          </a:xfrm>
        </p:spPr>
      </p:pic>
      <p:pic>
        <p:nvPicPr>
          <p:cNvPr id="13" name="Picture 12">
            <a:extLst>
              <a:ext uri="{FF2B5EF4-FFF2-40B4-BE49-F238E27FC236}">
                <a16:creationId xmlns:a16="http://schemas.microsoft.com/office/drawing/2014/main" id="{16F0F272-E510-2A95-A9D3-EAF7C21E4C6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56331" y="1853282"/>
            <a:ext cx="4696979" cy="4379616"/>
          </a:xfrm>
          <a:prstGeom prst="rect">
            <a:avLst/>
          </a:prstGeom>
        </p:spPr>
      </p:pic>
      <p:sp>
        <p:nvSpPr>
          <p:cNvPr id="12" name="תיבת טקסט 11">
            <a:extLst>
              <a:ext uri="{FF2B5EF4-FFF2-40B4-BE49-F238E27FC236}">
                <a16:creationId xmlns:a16="http://schemas.microsoft.com/office/drawing/2014/main" id="{25421A51-3493-F932-8F4D-49C43534F899}"/>
              </a:ext>
            </a:extLst>
          </p:cNvPr>
          <p:cNvSpPr txBox="1"/>
          <p:nvPr/>
        </p:nvSpPr>
        <p:spPr>
          <a:xfrm>
            <a:off x="2820318" y="6319393"/>
            <a:ext cx="8023387" cy="369332"/>
          </a:xfrm>
          <a:prstGeom prst="rect">
            <a:avLst/>
          </a:prstGeom>
          <a:noFill/>
        </p:spPr>
        <p:txBody>
          <a:bodyPr wrap="square">
            <a:spAutoFit/>
          </a:bodyPr>
          <a:lstStyle/>
          <a:p>
            <a:r>
              <a:rPr lang="he-IL" dirty="0">
                <a:hlinkClick r:id="rId8"/>
              </a:rPr>
              <a:t>איך יודעים איפה לחפש נפט? - אנציקלופדיה אאוריקה (</a:t>
            </a:r>
            <a:r>
              <a:rPr lang="en-US" dirty="0">
                <a:hlinkClick r:id="rId8"/>
              </a:rPr>
              <a:t>eureka.org.il)</a:t>
            </a:r>
            <a:endParaRPr lang="he-IL" dirty="0"/>
          </a:p>
        </p:txBody>
      </p:sp>
    </p:spTree>
    <p:extLst>
      <p:ext uri="{BB962C8B-B14F-4D97-AF65-F5344CB8AC3E}">
        <p14:creationId xmlns:p14="http://schemas.microsoft.com/office/powerpoint/2010/main" val="1921624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074" name="Picture 2" descr="undefined">
            <a:extLst>
              <a:ext uri="{FF2B5EF4-FFF2-40B4-BE49-F238E27FC236}">
                <a16:creationId xmlns:a16="http://schemas.microsoft.com/office/drawing/2014/main" id="{1FB23650-9830-416B-09E6-67FA78BB8FA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26949" y="1881130"/>
            <a:ext cx="6885542" cy="4560983"/>
          </a:xfrm>
          <a:prstGeom prst="rect">
            <a:avLst/>
          </a:prstGeom>
          <a:noFill/>
          <a:extLst>
            <a:ext uri="{909E8E84-426E-40DD-AFC4-6F175D3DCCD1}">
              <a14:hiddenFill xmlns:a14="http://schemas.microsoft.com/office/drawing/2010/main">
                <a:solidFill>
                  <a:srgbClr val="FFFFFF"/>
                </a:solidFill>
              </a14:hiddenFill>
            </a:ext>
          </a:extLst>
        </p:spPr>
      </p:pic>
      <p:sp>
        <p:nvSpPr>
          <p:cNvPr id="2" name="תיבת טקסט 1">
            <a:extLst>
              <a:ext uri="{FF2B5EF4-FFF2-40B4-BE49-F238E27FC236}">
                <a16:creationId xmlns:a16="http://schemas.microsoft.com/office/drawing/2014/main" id="{3BA9E3A8-89AD-59B4-F143-2977AF393776}"/>
              </a:ext>
            </a:extLst>
          </p:cNvPr>
          <p:cNvSpPr txBox="1"/>
          <p:nvPr/>
        </p:nvSpPr>
        <p:spPr>
          <a:xfrm>
            <a:off x="5453349" y="6439358"/>
            <a:ext cx="4781321" cy="369332"/>
          </a:xfrm>
          <a:prstGeom prst="rect">
            <a:avLst/>
          </a:prstGeom>
          <a:noFill/>
        </p:spPr>
        <p:txBody>
          <a:bodyPr wrap="square" rtlCol="1">
            <a:spAutoFit/>
          </a:bodyPr>
          <a:lstStyle/>
          <a:p>
            <a:r>
              <a:rPr lang="he-IL" dirty="0"/>
              <a:t>מתוך</a:t>
            </a:r>
            <a:r>
              <a:rPr lang="he-IL" dirty="0">
                <a:hlinkClick r:id="rId4"/>
              </a:rPr>
              <a:t> ויקיפדיה</a:t>
            </a:r>
            <a:r>
              <a:rPr lang="he-IL" dirty="0"/>
              <a:t>, נחלת הכלל</a:t>
            </a:r>
          </a:p>
        </p:txBody>
      </p:sp>
      <p:sp>
        <p:nvSpPr>
          <p:cNvPr id="5" name="תיבת טקסט 4">
            <a:extLst>
              <a:ext uri="{FF2B5EF4-FFF2-40B4-BE49-F238E27FC236}">
                <a16:creationId xmlns:a16="http://schemas.microsoft.com/office/drawing/2014/main" id="{6B9EA174-179F-ED8F-150A-18341B431CD5}"/>
              </a:ext>
            </a:extLst>
          </p:cNvPr>
          <p:cNvSpPr txBox="1"/>
          <p:nvPr/>
        </p:nvSpPr>
        <p:spPr>
          <a:xfrm>
            <a:off x="5723264" y="96641"/>
            <a:ext cx="6097836" cy="1569660"/>
          </a:xfrm>
          <a:prstGeom prst="rect">
            <a:avLst/>
          </a:prstGeom>
          <a:noFill/>
        </p:spPr>
        <p:txBody>
          <a:bodyPr wrap="square">
            <a:spAutoFit/>
          </a:bodyPr>
          <a:lstStyle/>
          <a:p>
            <a:r>
              <a:rPr lang="he-IL" sz="2400" b="0" i="0" dirty="0">
                <a:solidFill>
                  <a:srgbClr val="202122"/>
                </a:solidFill>
                <a:effectLst/>
                <a:latin typeface="Arial" panose="020B0604020202020204" pitchFamily="34" charset="0"/>
              </a:rPr>
              <a:t>תמונת אולטרה סאונד של עובר בן 16 שבועות. העיגול הלבן הבוהק הוא ראש העובר שמסתכל לכיוון שמאל. ניתן לראות את המצח, האוזן השמאלית ואת ידו הימנית שמונחת על עיניו.</a:t>
            </a:r>
            <a:endParaRPr lang="he-IL" sz="2400" dirty="0"/>
          </a:p>
        </p:txBody>
      </p:sp>
      <p:pic>
        <p:nvPicPr>
          <p:cNvPr id="6" name="Picture 2" descr="undefined">
            <a:extLst>
              <a:ext uri="{FF2B5EF4-FFF2-40B4-BE49-F238E27FC236}">
                <a16:creationId xmlns:a16="http://schemas.microsoft.com/office/drawing/2014/main" id="{44D759BB-EAB9-A319-4163-40B0D8543C2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3421" y="2095958"/>
            <a:ext cx="3829050" cy="4343400"/>
          </a:xfrm>
          <a:prstGeom prst="rect">
            <a:avLst/>
          </a:prstGeom>
          <a:noFill/>
          <a:extLst>
            <a:ext uri="{909E8E84-426E-40DD-AFC4-6F175D3DCCD1}">
              <a14:hiddenFill xmlns:a14="http://schemas.microsoft.com/office/drawing/2010/main">
                <a:solidFill>
                  <a:srgbClr val="FFFFFF"/>
                </a:solidFill>
              </a14:hiddenFill>
            </a:ext>
          </a:extLst>
        </p:spPr>
      </p:pic>
      <p:sp>
        <p:nvSpPr>
          <p:cNvPr id="7" name="תיבת טקסט 6">
            <a:extLst>
              <a:ext uri="{FF2B5EF4-FFF2-40B4-BE49-F238E27FC236}">
                <a16:creationId xmlns:a16="http://schemas.microsoft.com/office/drawing/2014/main" id="{9B85EF0C-5783-4494-7F38-9E5ECBDFB52A}"/>
              </a:ext>
            </a:extLst>
          </p:cNvPr>
          <p:cNvSpPr txBox="1"/>
          <p:nvPr/>
        </p:nvSpPr>
        <p:spPr>
          <a:xfrm>
            <a:off x="-15321" y="6439358"/>
            <a:ext cx="4241494" cy="369332"/>
          </a:xfrm>
          <a:prstGeom prst="rect">
            <a:avLst/>
          </a:prstGeom>
          <a:noFill/>
        </p:spPr>
        <p:txBody>
          <a:bodyPr wrap="square" rtlCol="1">
            <a:spAutoFit/>
          </a:bodyPr>
          <a:lstStyle/>
          <a:p>
            <a:r>
              <a:rPr lang="he-IL" dirty="0"/>
              <a:t>מתוך </a:t>
            </a:r>
            <a:r>
              <a:rPr lang="he-IL" dirty="0">
                <a:hlinkClick r:id="rId6"/>
              </a:rPr>
              <a:t>ויקיפדיה</a:t>
            </a:r>
            <a:r>
              <a:rPr lang="he-IL" dirty="0"/>
              <a:t> נחלת הכלל</a:t>
            </a:r>
          </a:p>
        </p:txBody>
      </p:sp>
      <p:sp>
        <p:nvSpPr>
          <p:cNvPr id="8" name="תיבת טקסט 7">
            <a:extLst>
              <a:ext uri="{FF2B5EF4-FFF2-40B4-BE49-F238E27FC236}">
                <a16:creationId xmlns:a16="http://schemas.microsoft.com/office/drawing/2014/main" id="{E0B3510C-55EC-3C5A-0D64-36B6E8E51C77}"/>
              </a:ext>
            </a:extLst>
          </p:cNvPr>
          <p:cNvSpPr txBox="1"/>
          <p:nvPr/>
        </p:nvSpPr>
        <p:spPr>
          <a:xfrm>
            <a:off x="991517" y="1666301"/>
            <a:ext cx="2622015" cy="400110"/>
          </a:xfrm>
          <a:prstGeom prst="rect">
            <a:avLst/>
          </a:prstGeom>
          <a:noFill/>
        </p:spPr>
        <p:txBody>
          <a:bodyPr wrap="square" rtlCol="1">
            <a:spAutoFit/>
          </a:bodyPr>
          <a:lstStyle/>
          <a:p>
            <a:r>
              <a:rPr lang="he-IL" sz="2000" b="1" dirty="0"/>
              <a:t>עובר בן 14 שבועות</a:t>
            </a:r>
          </a:p>
        </p:txBody>
      </p:sp>
      <p:sp>
        <p:nvSpPr>
          <p:cNvPr id="9" name="תיבת טקסט 8">
            <a:extLst>
              <a:ext uri="{FF2B5EF4-FFF2-40B4-BE49-F238E27FC236}">
                <a16:creationId xmlns:a16="http://schemas.microsoft.com/office/drawing/2014/main" id="{4998C604-0BC4-3FB3-BEBD-B5B8781C8FAA}"/>
              </a:ext>
            </a:extLst>
          </p:cNvPr>
          <p:cNvSpPr txBox="1"/>
          <p:nvPr/>
        </p:nvSpPr>
        <p:spPr>
          <a:xfrm>
            <a:off x="2966635" y="773749"/>
            <a:ext cx="3051672" cy="523220"/>
          </a:xfrm>
          <a:prstGeom prst="rect">
            <a:avLst/>
          </a:prstGeom>
          <a:noFill/>
        </p:spPr>
        <p:txBody>
          <a:bodyPr wrap="square" rtlCol="1">
            <a:spAutoFit/>
          </a:bodyPr>
          <a:lstStyle/>
          <a:p>
            <a:r>
              <a:rPr lang="he-IL" sz="2800" b="1" dirty="0">
                <a:solidFill>
                  <a:srgbClr val="C00000"/>
                </a:solidFill>
              </a:rPr>
              <a:t>צילומי </a:t>
            </a:r>
            <a:r>
              <a:rPr lang="he-IL" sz="2800" b="1" i="0" u="none" strike="noStrike" baseline="0" dirty="0">
                <a:solidFill>
                  <a:srgbClr val="C00000"/>
                </a:solidFill>
                <a:latin typeface="MFNarkisClassic-Bold"/>
              </a:rPr>
              <a:t>אוּלְטְרָסָאוּנְד</a:t>
            </a:r>
            <a:endParaRPr lang="he-IL" sz="2800" b="1" dirty="0">
              <a:solidFill>
                <a:srgbClr val="C00000"/>
              </a:solidFill>
            </a:endParaRPr>
          </a:p>
        </p:txBody>
      </p:sp>
      <p:pic>
        <p:nvPicPr>
          <p:cNvPr id="10" name="תמונה 9">
            <a:extLst>
              <a:ext uri="{FF2B5EF4-FFF2-40B4-BE49-F238E27FC236}">
                <a16:creationId xmlns:a16="http://schemas.microsoft.com/office/drawing/2014/main" id="{69DE3E34-B106-FD59-1157-B11C57C37E1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237" y="49310"/>
            <a:ext cx="1286367" cy="713294"/>
          </a:xfrm>
          <a:prstGeom prst="rect">
            <a:avLst/>
          </a:prstGeom>
        </p:spPr>
      </p:pic>
    </p:spTree>
    <p:extLst>
      <p:ext uri="{BB962C8B-B14F-4D97-AF65-F5344CB8AC3E}">
        <p14:creationId xmlns:p14="http://schemas.microsoft.com/office/powerpoint/2010/main" val="4028209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id="{6B4C1461-ED9A-FD3A-7200-C24D17EA7529}"/>
              </a:ext>
            </a:extLst>
          </p:cNvPr>
          <p:cNvPicPr>
            <a:picLocks noChangeAspect="1"/>
          </p:cNvPicPr>
          <p:nvPr/>
        </p:nvPicPr>
        <p:blipFill>
          <a:blip r:embed="rId3"/>
          <a:stretch>
            <a:fillRect/>
          </a:stretch>
        </p:blipFill>
        <p:spPr>
          <a:xfrm>
            <a:off x="1403760" y="784960"/>
            <a:ext cx="9606589" cy="5276217"/>
          </a:xfrm>
          <a:prstGeom prst="rect">
            <a:avLst/>
          </a:prstGeom>
          <a:ln w="12700">
            <a:solidFill>
              <a:srgbClr val="C00000"/>
            </a:solidFill>
          </a:ln>
        </p:spPr>
      </p:pic>
      <p:pic>
        <p:nvPicPr>
          <p:cNvPr id="12" name="תמונה 11">
            <a:extLst>
              <a:ext uri="{FF2B5EF4-FFF2-40B4-BE49-F238E27FC236}">
                <a16:creationId xmlns:a16="http://schemas.microsoft.com/office/drawing/2014/main" id="{4368BA0D-160C-5B2E-DAF0-DC842FB9F4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394" y="0"/>
            <a:ext cx="1286367" cy="713294"/>
          </a:xfrm>
          <a:prstGeom prst="rect">
            <a:avLst/>
          </a:prstGeom>
        </p:spPr>
      </p:pic>
      <p:pic>
        <p:nvPicPr>
          <p:cNvPr id="13" name="תמונה 12">
            <a:extLst>
              <a:ext uri="{FF2B5EF4-FFF2-40B4-BE49-F238E27FC236}">
                <a16:creationId xmlns:a16="http://schemas.microsoft.com/office/drawing/2014/main" id="{A01345E6-AA7E-3F51-F4D6-B9097794EC3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10350" y="149452"/>
            <a:ext cx="1181650" cy="635509"/>
          </a:xfrm>
          <a:prstGeom prst="rect">
            <a:avLst/>
          </a:prstGeom>
        </p:spPr>
      </p:pic>
      <p:sp>
        <p:nvSpPr>
          <p:cNvPr id="2" name="תיבת טקסט 1">
            <a:extLst>
              <a:ext uri="{FF2B5EF4-FFF2-40B4-BE49-F238E27FC236}">
                <a16:creationId xmlns:a16="http://schemas.microsoft.com/office/drawing/2014/main" id="{86A2B574-0EF1-6A65-60EC-99D8C7CF38FC}"/>
              </a:ext>
            </a:extLst>
          </p:cNvPr>
          <p:cNvSpPr txBox="1"/>
          <p:nvPr/>
        </p:nvSpPr>
        <p:spPr>
          <a:xfrm>
            <a:off x="760577" y="5971142"/>
            <a:ext cx="1685580" cy="523220"/>
          </a:xfrm>
          <a:prstGeom prst="rect">
            <a:avLst/>
          </a:prstGeom>
          <a:noFill/>
        </p:spPr>
        <p:txBody>
          <a:bodyPr wrap="square" rtlCol="1">
            <a:spAutoFit/>
          </a:bodyPr>
          <a:lstStyle/>
          <a:p>
            <a:r>
              <a:rPr lang="he-IL" sz="2800" b="1" dirty="0">
                <a:solidFill>
                  <a:srgbClr val="C00000"/>
                </a:solidFill>
              </a:rPr>
              <a:t>עמוד 193</a:t>
            </a:r>
          </a:p>
        </p:txBody>
      </p:sp>
    </p:spTree>
    <p:extLst>
      <p:ext uri="{BB962C8B-B14F-4D97-AF65-F5344CB8AC3E}">
        <p14:creationId xmlns:p14="http://schemas.microsoft.com/office/powerpoint/2010/main" val="1860302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06CD49E4-5D27-188D-A73E-FD252034B847}"/>
              </a:ext>
            </a:extLst>
          </p:cNvPr>
          <p:cNvPicPr>
            <a:picLocks noChangeAspect="1"/>
          </p:cNvPicPr>
          <p:nvPr/>
        </p:nvPicPr>
        <p:blipFill>
          <a:blip r:embed="rId3"/>
          <a:stretch>
            <a:fillRect/>
          </a:stretch>
        </p:blipFill>
        <p:spPr>
          <a:xfrm>
            <a:off x="2806546" y="1773716"/>
            <a:ext cx="8554396" cy="4616067"/>
          </a:xfrm>
          <a:prstGeom prst="rect">
            <a:avLst/>
          </a:prstGeom>
          <a:ln w="12700">
            <a:solidFill>
              <a:srgbClr val="C00000"/>
            </a:solidFill>
          </a:ln>
        </p:spPr>
      </p:pic>
      <p:sp>
        <p:nvSpPr>
          <p:cNvPr id="8" name="תיבת טקסט 7">
            <a:extLst>
              <a:ext uri="{FF2B5EF4-FFF2-40B4-BE49-F238E27FC236}">
                <a16:creationId xmlns:a16="http://schemas.microsoft.com/office/drawing/2014/main" id="{07C61FDD-DAC4-7152-D2D8-C126D2BE0E11}"/>
              </a:ext>
            </a:extLst>
          </p:cNvPr>
          <p:cNvSpPr txBox="1"/>
          <p:nvPr/>
        </p:nvSpPr>
        <p:spPr>
          <a:xfrm>
            <a:off x="2806546" y="693622"/>
            <a:ext cx="6337453" cy="58477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32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סיכום: מיומנויות</a:t>
            </a:r>
            <a:endParaRPr kumimoji="0" lang="he-IL" sz="32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endParaRPr>
          </a:p>
        </p:txBody>
      </p:sp>
      <p:pic>
        <p:nvPicPr>
          <p:cNvPr id="9" name="תמונה 8">
            <a:extLst>
              <a:ext uri="{FF2B5EF4-FFF2-40B4-BE49-F238E27FC236}">
                <a16:creationId xmlns:a16="http://schemas.microsoft.com/office/drawing/2014/main" id="{8FFA0A5A-592B-7F5E-9F17-EE613CCD62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1460" y="123948"/>
            <a:ext cx="1286367" cy="713294"/>
          </a:xfrm>
          <a:prstGeom prst="rect">
            <a:avLst/>
          </a:prstGeom>
        </p:spPr>
      </p:pic>
      <p:pic>
        <p:nvPicPr>
          <p:cNvPr id="10" name="תמונה 9">
            <a:extLst>
              <a:ext uri="{FF2B5EF4-FFF2-40B4-BE49-F238E27FC236}">
                <a16:creationId xmlns:a16="http://schemas.microsoft.com/office/drawing/2014/main" id="{F52AE6A2-35E2-A3C9-7949-0CE49A968CF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10350" y="149452"/>
            <a:ext cx="1181650" cy="635509"/>
          </a:xfrm>
          <a:prstGeom prst="rect">
            <a:avLst/>
          </a:prstGeom>
        </p:spPr>
      </p:pic>
      <p:sp>
        <p:nvSpPr>
          <p:cNvPr id="2" name="תיבת טקסט 1">
            <a:extLst>
              <a:ext uri="{FF2B5EF4-FFF2-40B4-BE49-F238E27FC236}">
                <a16:creationId xmlns:a16="http://schemas.microsoft.com/office/drawing/2014/main" id="{EF3B812E-FCD3-C069-33BE-B425605DA393}"/>
              </a:ext>
            </a:extLst>
          </p:cNvPr>
          <p:cNvSpPr txBox="1"/>
          <p:nvPr/>
        </p:nvSpPr>
        <p:spPr>
          <a:xfrm>
            <a:off x="859316" y="5541484"/>
            <a:ext cx="1685580" cy="523220"/>
          </a:xfrm>
          <a:prstGeom prst="rect">
            <a:avLst/>
          </a:prstGeom>
          <a:noFill/>
        </p:spPr>
        <p:txBody>
          <a:bodyPr wrap="square" rtlCol="1">
            <a:spAutoFit/>
          </a:bodyPr>
          <a:lstStyle/>
          <a:p>
            <a:r>
              <a:rPr lang="he-IL" sz="2800" b="1" dirty="0">
                <a:solidFill>
                  <a:srgbClr val="C00000"/>
                </a:solidFill>
              </a:rPr>
              <a:t>עמוד 193</a:t>
            </a:r>
          </a:p>
        </p:txBody>
      </p:sp>
    </p:spTree>
    <p:extLst>
      <p:ext uri="{BB962C8B-B14F-4D97-AF65-F5344CB8AC3E}">
        <p14:creationId xmlns:p14="http://schemas.microsoft.com/office/powerpoint/2010/main" val="3443875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2" name="תיבת טקסט 11">
            <a:extLst>
              <a:ext uri="{FF2B5EF4-FFF2-40B4-BE49-F238E27FC236}">
                <a16:creationId xmlns:a16="http://schemas.microsoft.com/office/drawing/2014/main" id="{57BD64F6-7C41-A9F0-6D64-5A19DECF7184}"/>
              </a:ext>
            </a:extLst>
          </p:cNvPr>
          <p:cNvSpPr txBox="1"/>
          <p:nvPr/>
        </p:nvSpPr>
        <p:spPr>
          <a:xfrm>
            <a:off x="2335576" y="211501"/>
            <a:ext cx="7571342" cy="58477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32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משימת סיכום: במבט חוזר </a:t>
            </a:r>
            <a:r>
              <a:rPr kumimoji="0" lang="he-IL" sz="24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(עמוד 194)</a:t>
            </a:r>
            <a:endParaRPr kumimoji="0" lang="he-IL" sz="28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endParaRPr>
          </a:p>
        </p:txBody>
      </p:sp>
      <p:pic>
        <p:nvPicPr>
          <p:cNvPr id="13" name="תמונה 12">
            <a:extLst>
              <a:ext uri="{FF2B5EF4-FFF2-40B4-BE49-F238E27FC236}">
                <a16:creationId xmlns:a16="http://schemas.microsoft.com/office/drawing/2014/main" id="{DF6801CE-4F1D-30D1-DCD5-60BD7A0A09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643" y="0"/>
            <a:ext cx="1286367" cy="713294"/>
          </a:xfrm>
          <a:prstGeom prst="rect">
            <a:avLst/>
          </a:prstGeom>
        </p:spPr>
      </p:pic>
      <p:pic>
        <p:nvPicPr>
          <p:cNvPr id="14" name="תמונה 13">
            <a:extLst>
              <a:ext uri="{FF2B5EF4-FFF2-40B4-BE49-F238E27FC236}">
                <a16:creationId xmlns:a16="http://schemas.microsoft.com/office/drawing/2014/main" id="{23D35E9B-2730-73A5-1BED-41AABD5CDA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10350" y="149452"/>
            <a:ext cx="1181650" cy="635509"/>
          </a:xfrm>
          <a:prstGeom prst="rect">
            <a:avLst/>
          </a:prstGeom>
        </p:spPr>
      </p:pic>
      <p:pic>
        <p:nvPicPr>
          <p:cNvPr id="4" name="Picture 3">
            <a:extLst>
              <a:ext uri="{FF2B5EF4-FFF2-40B4-BE49-F238E27FC236}">
                <a16:creationId xmlns:a16="http://schemas.microsoft.com/office/drawing/2014/main" id="{442F35B6-3A1A-6A67-6724-FCECA27A2D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79668" y="1046602"/>
            <a:ext cx="9569404" cy="5277079"/>
          </a:xfrm>
          <a:prstGeom prst="rect">
            <a:avLst/>
          </a:prstGeom>
        </p:spPr>
      </p:pic>
    </p:spTree>
    <p:extLst>
      <p:ext uri="{BB962C8B-B14F-4D97-AF65-F5344CB8AC3E}">
        <p14:creationId xmlns:p14="http://schemas.microsoft.com/office/powerpoint/2010/main" val="3385672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59AF79AE-0946-3F32-8B9B-7BBA1BC736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604" y="0"/>
            <a:ext cx="1286367" cy="713294"/>
          </a:xfrm>
          <a:prstGeom prst="rect">
            <a:avLst/>
          </a:prstGeom>
        </p:spPr>
      </p:pic>
      <p:pic>
        <p:nvPicPr>
          <p:cNvPr id="5" name="תמונה 4">
            <a:extLst>
              <a:ext uri="{FF2B5EF4-FFF2-40B4-BE49-F238E27FC236}">
                <a16:creationId xmlns:a16="http://schemas.microsoft.com/office/drawing/2014/main" id="{188819F5-F030-F2E6-6268-44EC29B564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10350" y="149452"/>
            <a:ext cx="1181650" cy="635509"/>
          </a:xfrm>
          <a:prstGeom prst="rect">
            <a:avLst/>
          </a:prstGeom>
        </p:spPr>
      </p:pic>
      <p:pic>
        <p:nvPicPr>
          <p:cNvPr id="3" name="תמונה 2">
            <a:extLst>
              <a:ext uri="{FF2B5EF4-FFF2-40B4-BE49-F238E27FC236}">
                <a16:creationId xmlns:a16="http://schemas.microsoft.com/office/drawing/2014/main" id="{9CDA0B57-BEFD-964D-537E-99BFEE06160A}"/>
              </a:ext>
            </a:extLst>
          </p:cNvPr>
          <p:cNvPicPr>
            <a:picLocks noChangeAspect="1"/>
          </p:cNvPicPr>
          <p:nvPr/>
        </p:nvPicPr>
        <p:blipFill>
          <a:blip r:embed="rId5"/>
          <a:stretch>
            <a:fillRect/>
          </a:stretch>
        </p:blipFill>
        <p:spPr>
          <a:xfrm>
            <a:off x="1138010" y="800038"/>
            <a:ext cx="9915979" cy="5960125"/>
          </a:xfrm>
          <a:prstGeom prst="rect">
            <a:avLst/>
          </a:prstGeom>
          <a:ln w="12700">
            <a:solidFill>
              <a:srgbClr val="00B0F0"/>
            </a:solidFill>
          </a:ln>
        </p:spPr>
      </p:pic>
    </p:spTree>
    <p:extLst>
      <p:ext uri="{BB962C8B-B14F-4D97-AF65-F5344CB8AC3E}">
        <p14:creationId xmlns:p14="http://schemas.microsoft.com/office/powerpoint/2010/main" val="196304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C03D6AF6-34D1-A085-479C-F1AFDC165B5E}"/>
              </a:ext>
            </a:extLst>
          </p:cNvPr>
          <p:cNvPicPr>
            <a:picLocks noChangeAspect="1"/>
          </p:cNvPicPr>
          <p:nvPr/>
        </p:nvPicPr>
        <p:blipFill>
          <a:blip r:embed="rId3"/>
          <a:stretch>
            <a:fillRect/>
          </a:stretch>
        </p:blipFill>
        <p:spPr>
          <a:xfrm>
            <a:off x="4259263" y="332041"/>
            <a:ext cx="5057775" cy="619125"/>
          </a:xfrm>
          <a:prstGeom prst="rect">
            <a:avLst/>
          </a:prstGeom>
          <a:ln w="12700">
            <a:solidFill>
              <a:srgbClr val="C00000"/>
            </a:solidFill>
          </a:ln>
        </p:spPr>
      </p:pic>
      <p:pic>
        <p:nvPicPr>
          <p:cNvPr id="8" name="תמונה 7">
            <a:extLst>
              <a:ext uri="{FF2B5EF4-FFF2-40B4-BE49-F238E27FC236}">
                <a16:creationId xmlns:a16="http://schemas.microsoft.com/office/drawing/2014/main" id="{6013F2BB-A1DE-ACF9-725C-C31FC05225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8250" y="1143987"/>
            <a:ext cx="3429000" cy="461456"/>
          </a:xfrm>
          <a:prstGeom prst="rect">
            <a:avLst/>
          </a:prstGeom>
          <a:ln w="12700">
            <a:solidFill>
              <a:srgbClr val="C00000"/>
            </a:solidFill>
          </a:ln>
        </p:spPr>
      </p:pic>
      <p:pic>
        <p:nvPicPr>
          <p:cNvPr id="16" name="תמונה 15">
            <a:extLst>
              <a:ext uri="{FF2B5EF4-FFF2-40B4-BE49-F238E27FC236}">
                <a16:creationId xmlns:a16="http://schemas.microsoft.com/office/drawing/2014/main" id="{6629C9F8-9282-1726-2BE2-AAAE671808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09268" y="3026623"/>
            <a:ext cx="2832100" cy="1862933"/>
          </a:xfrm>
          <a:prstGeom prst="rect">
            <a:avLst/>
          </a:prstGeom>
        </p:spPr>
      </p:pic>
      <p:pic>
        <p:nvPicPr>
          <p:cNvPr id="18" name="תמונה 17">
            <a:extLst>
              <a:ext uri="{FF2B5EF4-FFF2-40B4-BE49-F238E27FC236}">
                <a16:creationId xmlns:a16="http://schemas.microsoft.com/office/drawing/2014/main" id="{5390D7AE-20F5-4A5F-F77E-447E59D0739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03596" y="3679733"/>
            <a:ext cx="2399007" cy="2846226"/>
          </a:xfrm>
          <a:prstGeom prst="rect">
            <a:avLst/>
          </a:prstGeom>
        </p:spPr>
      </p:pic>
      <p:pic>
        <p:nvPicPr>
          <p:cNvPr id="22" name="תמונה 21">
            <a:extLst>
              <a:ext uri="{FF2B5EF4-FFF2-40B4-BE49-F238E27FC236}">
                <a16:creationId xmlns:a16="http://schemas.microsoft.com/office/drawing/2014/main" id="{AEE78BD5-B09F-2693-06C2-7C808AC6B51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8037" y="4665806"/>
            <a:ext cx="2811104" cy="2115127"/>
          </a:xfrm>
          <a:prstGeom prst="rect">
            <a:avLst/>
          </a:prstGeom>
        </p:spPr>
      </p:pic>
      <p:pic>
        <p:nvPicPr>
          <p:cNvPr id="1028" name="Picture 4">
            <a:extLst>
              <a:ext uri="{FF2B5EF4-FFF2-40B4-BE49-F238E27FC236}">
                <a16:creationId xmlns:a16="http://schemas.microsoft.com/office/drawing/2014/main" id="{83320536-2223-99FA-F669-E568868222F3}"/>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714750" y="4886637"/>
            <a:ext cx="4762500" cy="2085975"/>
          </a:xfrm>
          <a:prstGeom prst="rect">
            <a:avLst/>
          </a:prstGeom>
          <a:noFill/>
          <a:extLst>
            <a:ext uri="{909E8E84-426E-40DD-AFC4-6F175D3DCCD1}">
              <a14:hiddenFill xmlns:a14="http://schemas.microsoft.com/office/drawing/2010/main">
                <a:solidFill>
                  <a:srgbClr val="FFFFFF"/>
                </a:solidFill>
              </a14:hiddenFill>
            </a:ext>
          </a:extLst>
        </p:spPr>
      </p:pic>
      <p:pic>
        <p:nvPicPr>
          <p:cNvPr id="24" name="תמונה 23">
            <a:extLst>
              <a:ext uri="{FF2B5EF4-FFF2-40B4-BE49-F238E27FC236}">
                <a16:creationId xmlns:a16="http://schemas.microsoft.com/office/drawing/2014/main" id="{0EE53ACD-774B-46D8-E235-BCEE3F2407D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6680" y="-24606"/>
            <a:ext cx="1286367" cy="713294"/>
          </a:xfrm>
          <a:prstGeom prst="rect">
            <a:avLst/>
          </a:prstGeom>
        </p:spPr>
      </p:pic>
      <p:pic>
        <p:nvPicPr>
          <p:cNvPr id="25" name="תמונה 24">
            <a:extLst>
              <a:ext uri="{FF2B5EF4-FFF2-40B4-BE49-F238E27FC236}">
                <a16:creationId xmlns:a16="http://schemas.microsoft.com/office/drawing/2014/main" id="{AA9D6034-3055-F56C-DBCF-5097426FB8A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010350" y="149452"/>
            <a:ext cx="1181650" cy="635509"/>
          </a:xfrm>
          <a:prstGeom prst="rect">
            <a:avLst/>
          </a:prstGeom>
        </p:spPr>
      </p:pic>
      <p:sp>
        <p:nvSpPr>
          <p:cNvPr id="4" name="TextBox 3">
            <a:extLst>
              <a:ext uri="{FF2B5EF4-FFF2-40B4-BE49-F238E27FC236}">
                <a16:creationId xmlns:a16="http://schemas.microsoft.com/office/drawing/2014/main" id="{52DF94EF-CE95-2509-DD64-3E8D87B683BC}"/>
              </a:ext>
            </a:extLst>
          </p:cNvPr>
          <p:cNvSpPr txBox="1"/>
          <p:nvPr/>
        </p:nvSpPr>
        <p:spPr>
          <a:xfrm>
            <a:off x="2236936" y="1971364"/>
            <a:ext cx="7568076" cy="646331"/>
          </a:xfrm>
          <a:prstGeom prst="rect">
            <a:avLst/>
          </a:prstGeom>
          <a:noFill/>
        </p:spPr>
        <p:txBody>
          <a:bodyPr wrap="square" rtlCol="0">
            <a:spAutoFit/>
          </a:bodyPr>
          <a:lstStyle/>
          <a:p>
            <a:r>
              <a:rPr lang="he-IL" sz="3600" b="1" dirty="0"/>
              <a:t>אילו קולות אנו שומעים בסביבה?</a:t>
            </a:r>
            <a:endParaRPr lang="en-US" sz="3600" b="1" dirty="0"/>
          </a:p>
        </p:txBody>
      </p:sp>
    </p:spTree>
    <p:extLst>
      <p:ext uri="{BB962C8B-B14F-4D97-AF65-F5344CB8AC3E}">
        <p14:creationId xmlns:p14="http://schemas.microsoft.com/office/powerpoint/2010/main" val="1125585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363CE760-1734-1FE9-E6BA-70875D959CB1}"/>
              </a:ext>
            </a:extLst>
          </p:cNvPr>
          <p:cNvPicPr>
            <a:picLocks noChangeAspect="1"/>
          </p:cNvPicPr>
          <p:nvPr/>
        </p:nvPicPr>
        <p:blipFill>
          <a:blip r:embed="rId3"/>
          <a:stretch>
            <a:fillRect/>
          </a:stretch>
        </p:blipFill>
        <p:spPr>
          <a:xfrm>
            <a:off x="-132202" y="0"/>
            <a:ext cx="12324203" cy="6857999"/>
          </a:xfrm>
          <a:prstGeom prst="rect">
            <a:avLst/>
          </a:prstGeom>
        </p:spPr>
      </p:pic>
      <p:pic>
        <p:nvPicPr>
          <p:cNvPr id="11" name="תמונה 10">
            <a:extLst>
              <a:ext uri="{FF2B5EF4-FFF2-40B4-BE49-F238E27FC236}">
                <a16:creationId xmlns:a16="http://schemas.microsoft.com/office/drawing/2014/main" id="{004D85FB-5932-430B-E3F0-AD4D44F17506}"/>
              </a:ext>
            </a:extLst>
          </p:cNvPr>
          <p:cNvPicPr>
            <a:picLocks noChangeAspect="1"/>
          </p:cNvPicPr>
          <p:nvPr/>
        </p:nvPicPr>
        <p:blipFill>
          <a:blip r:embed="rId4"/>
          <a:stretch>
            <a:fillRect/>
          </a:stretch>
        </p:blipFill>
        <p:spPr>
          <a:xfrm>
            <a:off x="1404937" y="636992"/>
            <a:ext cx="3714750" cy="409575"/>
          </a:xfrm>
          <a:prstGeom prst="rect">
            <a:avLst/>
          </a:prstGeom>
          <a:ln w="12700">
            <a:solidFill>
              <a:srgbClr val="C00000"/>
            </a:solidFill>
          </a:ln>
        </p:spPr>
      </p:pic>
      <p:pic>
        <p:nvPicPr>
          <p:cNvPr id="12" name="תמונה 11">
            <a:extLst>
              <a:ext uri="{FF2B5EF4-FFF2-40B4-BE49-F238E27FC236}">
                <a16:creationId xmlns:a16="http://schemas.microsoft.com/office/drawing/2014/main" id="{EBBD02BF-FF1E-5BF3-367A-4D9364A3C91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2202" y="5940855"/>
            <a:ext cx="1286367" cy="713294"/>
          </a:xfrm>
          <a:prstGeom prst="rect">
            <a:avLst/>
          </a:prstGeom>
        </p:spPr>
      </p:pic>
      <p:sp>
        <p:nvSpPr>
          <p:cNvPr id="2" name="תיבת טקסט 1">
            <a:extLst>
              <a:ext uri="{FF2B5EF4-FFF2-40B4-BE49-F238E27FC236}">
                <a16:creationId xmlns:a16="http://schemas.microsoft.com/office/drawing/2014/main" id="{C53BD201-0F66-B066-03CB-4F6300D9DBEE}"/>
              </a:ext>
            </a:extLst>
          </p:cNvPr>
          <p:cNvSpPr txBox="1"/>
          <p:nvPr/>
        </p:nvSpPr>
        <p:spPr>
          <a:xfrm>
            <a:off x="6367749" y="4395731"/>
            <a:ext cx="4428781" cy="1569660"/>
          </a:xfrm>
          <a:prstGeom prst="rect">
            <a:avLst/>
          </a:prstGeom>
          <a:noFill/>
        </p:spPr>
        <p:txBody>
          <a:bodyPr wrap="square" rtlCol="1">
            <a:spAutoFit/>
          </a:bodyPr>
          <a:lstStyle/>
          <a:p>
            <a:r>
              <a:rPr lang="he-IL" sz="3200" b="1" i="0" u="none" strike="noStrike" baseline="0" dirty="0">
                <a:latin typeface="MFNarkisClassic"/>
              </a:rPr>
              <a:t>עִצמו עיניים. </a:t>
            </a:r>
          </a:p>
          <a:p>
            <a:r>
              <a:rPr lang="he-IL" sz="3200" b="1" i="0" u="none" strike="noStrike" baseline="0" dirty="0">
                <a:latin typeface="MFNarkisClassic"/>
              </a:rPr>
              <a:t>הקשיבו היטב.</a:t>
            </a:r>
          </a:p>
          <a:p>
            <a:r>
              <a:rPr lang="he-IL" sz="3200" b="1" i="0" u="none" strike="noStrike" baseline="0" dirty="0">
                <a:latin typeface="MFNarkisClassic"/>
              </a:rPr>
              <a:t>אֵילו קולות אתם שומעים?</a:t>
            </a:r>
            <a:endParaRPr lang="he-IL" sz="3200" b="1" dirty="0">
              <a:solidFill>
                <a:srgbClr val="C00000"/>
              </a:solidFill>
            </a:endParaRPr>
          </a:p>
        </p:txBody>
      </p:sp>
    </p:spTree>
    <p:extLst>
      <p:ext uri="{BB962C8B-B14F-4D97-AF65-F5344CB8AC3E}">
        <p14:creationId xmlns:p14="http://schemas.microsoft.com/office/powerpoint/2010/main" val="1788541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94B3D155-FF6F-6708-153B-5FBF1D036E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10350" y="149452"/>
            <a:ext cx="1181650" cy="635509"/>
          </a:xfrm>
          <a:prstGeom prst="rect">
            <a:avLst/>
          </a:prstGeom>
        </p:spPr>
      </p:pic>
      <p:pic>
        <p:nvPicPr>
          <p:cNvPr id="3" name="תמונה 2">
            <a:extLst>
              <a:ext uri="{FF2B5EF4-FFF2-40B4-BE49-F238E27FC236}">
                <a16:creationId xmlns:a16="http://schemas.microsoft.com/office/drawing/2014/main" id="{83C00C1D-706C-CB6F-72C1-BF69E5F55A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5528" y="112932"/>
            <a:ext cx="1286367" cy="713294"/>
          </a:xfrm>
          <a:prstGeom prst="rect">
            <a:avLst/>
          </a:prstGeom>
        </p:spPr>
      </p:pic>
      <p:pic>
        <p:nvPicPr>
          <p:cNvPr id="5" name="תמונה 4">
            <a:extLst>
              <a:ext uri="{FF2B5EF4-FFF2-40B4-BE49-F238E27FC236}">
                <a16:creationId xmlns:a16="http://schemas.microsoft.com/office/drawing/2014/main" id="{C2A550C0-94E8-E4D3-0B7E-C6E5E4620D35}"/>
              </a:ext>
            </a:extLst>
          </p:cNvPr>
          <p:cNvPicPr>
            <a:picLocks noChangeAspect="1"/>
          </p:cNvPicPr>
          <p:nvPr/>
        </p:nvPicPr>
        <p:blipFill>
          <a:blip r:embed="rId5"/>
          <a:stretch>
            <a:fillRect/>
          </a:stretch>
        </p:blipFill>
        <p:spPr>
          <a:xfrm>
            <a:off x="4326587" y="281089"/>
            <a:ext cx="3538825" cy="503872"/>
          </a:xfrm>
          <a:prstGeom prst="rect">
            <a:avLst/>
          </a:prstGeom>
          <a:ln w="12700">
            <a:solidFill>
              <a:srgbClr val="C00000"/>
            </a:solidFill>
          </a:ln>
        </p:spPr>
      </p:pic>
      <p:pic>
        <p:nvPicPr>
          <p:cNvPr id="7" name="תמונה 6">
            <a:extLst>
              <a:ext uri="{FF2B5EF4-FFF2-40B4-BE49-F238E27FC236}">
                <a16:creationId xmlns:a16="http://schemas.microsoft.com/office/drawing/2014/main" id="{CE6F69AF-AB8D-5649-DE48-036EB980C2D9}"/>
              </a:ext>
            </a:extLst>
          </p:cNvPr>
          <p:cNvPicPr>
            <a:picLocks noChangeAspect="1"/>
          </p:cNvPicPr>
          <p:nvPr/>
        </p:nvPicPr>
        <p:blipFill>
          <a:blip r:embed="rId6"/>
          <a:stretch>
            <a:fillRect/>
          </a:stretch>
        </p:blipFill>
        <p:spPr>
          <a:xfrm>
            <a:off x="3336718" y="1002084"/>
            <a:ext cx="5269150" cy="1020262"/>
          </a:xfrm>
          <a:prstGeom prst="rect">
            <a:avLst/>
          </a:prstGeom>
          <a:ln w="12700">
            <a:solidFill>
              <a:srgbClr val="C00000"/>
            </a:solidFill>
          </a:ln>
        </p:spPr>
      </p:pic>
      <p:pic>
        <p:nvPicPr>
          <p:cNvPr id="6" name="Picture 5">
            <a:extLst>
              <a:ext uri="{FF2B5EF4-FFF2-40B4-BE49-F238E27FC236}">
                <a16:creationId xmlns:a16="http://schemas.microsoft.com/office/drawing/2014/main" id="{0D18B6BC-C41C-675F-8230-AF87E0B2423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92366" y="2262570"/>
            <a:ext cx="10554159" cy="4539105"/>
          </a:xfrm>
          <a:prstGeom prst="rect">
            <a:avLst/>
          </a:prstGeom>
        </p:spPr>
      </p:pic>
    </p:spTree>
    <p:extLst>
      <p:ext uri="{BB962C8B-B14F-4D97-AF65-F5344CB8AC3E}">
        <p14:creationId xmlns:p14="http://schemas.microsoft.com/office/powerpoint/2010/main" val="20742037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94B3D155-FF6F-6708-153B-5FBF1D036E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10350" y="149452"/>
            <a:ext cx="1181650" cy="635509"/>
          </a:xfrm>
          <a:prstGeom prst="rect">
            <a:avLst/>
          </a:prstGeom>
        </p:spPr>
      </p:pic>
      <p:pic>
        <p:nvPicPr>
          <p:cNvPr id="3" name="תמונה 2">
            <a:extLst>
              <a:ext uri="{FF2B5EF4-FFF2-40B4-BE49-F238E27FC236}">
                <a16:creationId xmlns:a16="http://schemas.microsoft.com/office/drawing/2014/main" id="{83C00C1D-706C-CB6F-72C1-BF69E5F55A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0"/>
            <a:ext cx="1286367" cy="713294"/>
          </a:xfrm>
          <a:prstGeom prst="rect">
            <a:avLst/>
          </a:prstGeom>
        </p:spPr>
      </p:pic>
      <p:pic>
        <p:nvPicPr>
          <p:cNvPr id="9" name="Picture 8">
            <a:extLst>
              <a:ext uri="{FF2B5EF4-FFF2-40B4-BE49-F238E27FC236}">
                <a16:creationId xmlns:a16="http://schemas.microsoft.com/office/drawing/2014/main" id="{6F88B741-9A82-1FE3-AE3C-3E72CBCF6267}"/>
              </a:ext>
            </a:extLst>
          </p:cNvPr>
          <p:cNvPicPr>
            <a:picLocks noChangeAspect="1"/>
          </p:cNvPicPr>
          <p:nvPr/>
        </p:nvPicPr>
        <p:blipFill>
          <a:blip r:embed="rId5"/>
          <a:stretch>
            <a:fillRect/>
          </a:stretch>
        </p:blipFill>
        <p:spPr>
          <a:xfrm>
            <a:off x="2137329" y="356647"/>
            <a:ext cx="8054926" cy="6209406"/>
          </a:xfrm>
          <a:prstGeom prst="rect">
            <a:avLst/>
          </a:prstGeom>
        </p:spPr>
      </p:pic>
    </p:spTree>
    <p:extLst>
      <p:ext uri="{BB962C8B-B14F-4D97-AF65-F5344CB8AC3E}">
        <p14:creationId xmlns:p14="http://schemas.microsoft.com/office/powerpoint/2010/main" val="11423325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59AF79AE-0946-3F32-8B9B-7BBA1BC736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66824" y="65501"/>
            <a:ext cx="1286367" cy="713294"/>
          </a:xfrm>
          <a:prstGeom prst="rect">
            <a:avLst/>
          </a:prstGeom>
        </p:spPr>
      </p:pic>
      <p:pic>
        <p:nvPicPr>
          <p:cNvPr id="5" name="תמונה 4">
            <a:extLst>
              <a:ext uri="{FF2B5EF4-FFF2-40B4-BE49-F238E27FC236}">
                <a16:creationId xmlns:a16="http://schemas.microsoft.com/office/drawing/2014/main" id="{188819F5-F030-F2E6-6268-44EC29B564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10350" y="149452"/>
            <a:ext cx="1181650" cy="635509"/>
          </a:xfrm>
          <a:prstGeom prst="rect">
            <a:avLst/>
          </a:prstGeom>
        </p:spPr>
      </p:pic>
      <p:pic>
        <p:nvPicPr>
          <p:cNvPr id="3" name="תמונה 2">
            <a:extLst>
              <a:ext uri="{FF2B5EF4-FFF2-40B4-BE49-F238E27FC236}">
                <a16:creationId xmlns:a16="http://schemas.microsoft.com/office/drawing/2014/main" id="{2D3B6750-222B-888D-8741-B366F2D59170}"/>
              </a:ext>
            </a:extLst>
          </p:cNvPr>
          <p:cNvPicPr>
            <a:picLocks noChangeAspect="1"/>
          </p:cNvPicPr>
          <p:nvPr/>
        </p:nvPicPr>
        <p:blipFill>
          <a:blip r:embed="rId5"/>
          <a:stretch>
            <a:fillRect/>
          </a:stretch>
        </p:blipFill>
        <p:spPr>
          <a:xfrm>
            <a:off x="1130952" y="961173"/>
            <a:ext cx="9930095" cy="5831326"/>
          </a:xfrm>
          <a:prstGeom prst="rect">
            <a:avLst/>
          </a:prstGeom>
          <a:ln w="12700">
            <a:solidFill>
              <a:srgbClr val="00B0F0"/>
            </a:solidFill>
          </a:ln>
        </p:spPr>
      </p:pic>
    </p:spTree>
    <p:extLst>
      <p:ext uri="{BB962C8B-B14F-4D97-AF65-F5344CB8AC3E}">
        <p14:creationId xmlns:p14="http://schemas.microsoft.com/office/powerpoint/2010/main" val="3959982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94B3D155-FF6F-6708-153B-5FBF1D036E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10350" y="149452"/>
            <a:ext cx="1181650" cy="635509"/>
          </a:xfrm>
          <a:prstGeom prst="rect">
            <a:avLst/>
          </a:prstGeom>
        </p:spPr>
      </p:pic>
      <p:pic>
        <p:nvPicPr>
          <p:cNvPr id="3" name="תמונה 2">
            <a:extLst>
              <a:ext uri="{FF2B5EF4-FFF2-40B4-BE49-F238E27FC236}">
                <a16:creationId xmlns:a16="http://schemas.microsoft.com/office/drawing/2014/main" id="{83C00C1D-706C-CB6F-72C1-BF69E5F55A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5528" y="112932"/>
            <a:ext cx="1286367" cy="713294"/>
          </a:xfrm>
          <a:prstGeom prst="rect">
            <a:avLst/>
          </a:prstGeom>
        </p:spPr>
      </p:pic>
      <p:pic>
        <p:nvPicPr>
          <p:cNvPr id="5" name="תמונה 4">
            <a:extLst>
              <a:ext uri="{FF2B5EF4-FFF2-40B4-BE49-F238E27FC236}">
                <a16:creationId xmlns:a16="http://schemas.microsoft.com/office/drawing/2014/main" id="{994E0F0D-0D9F-6E3F-9B0B-A0D6F8F2237E}"/>
              </a:ext>
            </a:extLst>
          </p:cNvPr>
          <p:cNvPicPr>
            <a:picLocks noChangeAspect="1"/>
          </p:cNvPicPr>
          <p:nvPr/>
        </p:nvPicPr>
        <p:blipFill>
          <a:blip r:embed="rId5"/>
          <a:stretch>
            <a:fillRect/>
          </a:stretch>
        </p:blipFill>
        <p:spPr>
          <a:xfrm>
            <a:off x="4558420" y="567334"/>
            <a:ext cx="3516596" cy="713293"/>
          </a:xfrm>
          <a:prstGeom prst="rect">
            <a:avLst/>
          </a:prstGeom>
          <a:ln w="12700">
            <a:solidFill>
              <a:srgbClr val="C00000"/>
            </a:solidFill>
          </a:ln>
        </p:spPr>
      </p:pic>
      <p:sp>
        <p:nvSpPr>
          <p:cNvPr id="4" name="תיבת טקסט 3">
            <a:extLst>
              <a:ext uri="{FF2B5EF4-FFF2-40B4-BE49-F238E27FC236}">
                <a16:creationId xmlns:a16="http://schemas.microsoft.com/office/drawing/2014/main" id="{0D3A467C-71B5-715F-402B-BBEF2065BCB4}"/>
              </a:ext>
            </a:extLst>
          </p:cNvPr>
          <p:cNvSpPr txBox="1"/>
          <p:nvPr/>
        </p:nvSpPr>
        <p:spPr>
          <a:xfrm>
            <a:off x="0" y="6221784"/>
            <a:ext cx="1850832" cy="523220"/>
          </a:xfrm>
          <a:prstGeom prst="rect">
            <a:avLst/>
          </a:prstGeom>
          <a:noFill/>
        </p:spPr>
        <p:txBody>
          <a:bodyPr wrap="square" rtlCol="1">
            <a:spAutoFit/>
          </a:bodyPr>
          <a:lstStyle/>
          <a:p>
            <a:r>
              <a:rPr lang="he-IL" sz="2800" b="1" dirty="0"/>
              <a:t>עמוד 198</a:t>
            </a:r>
          </a:p>
        </p:txBody>
      </p:sp>
      <p:pic>
        <p:nvPicPr>
          <p:cNvPr id="7" name="Picture 6">
            <a:extLst>
              <a:ext uri="{FF2B5EF4-FFF2-40B4-BE49-F238E27FC236}">
                <a16:creationId xmlns:a16="http://schemas.microsoft.com/office/drawing/2014/main" id="{2D8DCF9A-4403-066F-C22C-0EB252933689}"/>
              </a:ext>
            </a:extLst>
          </p:cNvPr>
          <p:cNvPicPr>
            <a:picLocks noChangeAspect="1"/>
          </p:cNvPicPr>
          <p:nvPr/>
        </p:nvPicPr>
        <p:blipFill>
          <a:blip r:embed="rId6"/>
          <a:stretch>
            <a:fillRect/>
          </a:stretch>
        </p:blipFill>
        <p:spPr>
          <a:xfrm>
            <a:off x="1491894" y="1791521"/>
            <a:ext cx="9712259" cy="3875256"/>
          </a:xfrm>
          <a:prstGeom prst="rect">
            <a:avLst/>
          </a:prstGeom>
        </p:spPr>
      </p:pic>
    </p:spTree>
    <p:extLst>
      <p:ext uri="{BB962C8B-B14F-4D97-AF65-F5344CB8AC3E}">
        <p14:creationId xmlns:p14="http://schemas.microsoft.com/office/powerpoint/2010/main" val="24382523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94B3D155-FF6F-6708-153B-5FBF1D036E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10350" y="149452"/>
            <a:ext cx="1181650" cy="635509"/>
          </a:xfrm>
          <a:prstGeom prst="rect">
            <a:avLst/>
          </a:prstGeom>
        </p:spPr>
      </p:pic>
      <p:pic>
        <p:nvPicPr>
          <p:cNvPr id="3" name="תמונה 2">
            <a:extLst>
              <a:ext uri="{FF2B5EF4-FFF2-40B4-BE49-F238E27FC236}">
                <a16:creationId xmlns:a16="http://schemas.microsoft.com/office/drawing/2014/main" id="{83C00C1D-706C-CB6F-72C1-BF69E5F55A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5528" y="112932"/>
            <a:ext cx="1286367" cy="713294"/>
          </a:xfrm>
          <a:prstGeom prst="rect">
            <a:avLst/>
          </a:prstGeom>
        </p:spPr>
      </p:pic>
      <p:pic>
        <p:nvPicPr>
          <p:cNvPr id="4" name="תמונה 3">
            <a:extLst>
              <a:ext uri="{FF2B5EF4-FFF2-40B4-BE49-F238E27FC236}">
                <a16:creationId xmlns:a16="http://schemas.microsoft.com/office/drawing/2014/main" id="{6F0D299D-CE92-040C-22F9-A7CC7E0E47C9}"/>
              </a:ext>
            </a:extLst>
          </p:cNvPr>
          <p:cNvPicPr>
            <a:picLocks noChangeAspect="1"/>
          </p:cNvPicPr>
          <p:nvPr/>
        </p:nvPicPr>
        <p:blipFill>
          <a:blip r:embed="rId5"/>
          <a:stretch>
            <a:fillRect/>
          </a:stretch>
        </p:blipFill>
        <p:spPr>
          <a:xfrm>
            <a:off x="4406080" y="269842"/>
            <a:ext cx="4196860" cy="1030237"/>
          </a:xfrm>
          <a:prstGeom prst="rect">
            <a:avLst/>
          </a:prstGeom>
          <a:ln w="12700">
            <a:solidFill>
              <a:srgbClr val="C00000"/>
            </a:solidFill>
          </a:ln>
        </p:spPr>
      </p:pic>
      <p:pic>
        <p:nvPicPr>
          <p:cNvPr id="8" name="תמונה 7">
            <a:extLst>
              <a:ext uri="{FF2B5EF4-FFF2-40B4-BE49-F238E27FC236}">
                <a16:creationId xmlns:a16="http://schemas.microsoft.com/office/drawing/2014/main" id="{0A723B17-55DD-25CF-63E7-8590B5A65CA0}"/>
              </a:ext>
            </a:extLst>
          </p:cNvPr>
          <p:cNvPicPr>
            <a:picLocks noChangeAspect="1"/>
          </p:cNvPicPr>
          <p:nvPr/>
        </p:nvPicPr>
        <p:blipFill>
          <a:blip r:embed="rId6"/>
          <a:stretch>
            <a:fillRect/>
          </a:stretch>
        </p:blipFill>
        <p:spPr>
          <a:xfrm>
            <a:off x="149412" y="1751141"/>
            <a:ext cx="12042588" cy="2002688"/>
          </a:xfrm>
          <a:prstGeom prst="rect">
            <a:avLst/>
          </a:prstGeom>
        </p:spPr>
      </p:pic>
      <p:graphicFrame>
        <p:nvGraphicFramePr>
          <p:cNvPr id="5" name="טבלה 4">
            <a:extLst>
              <a:ext uri="{FF2B5EF4-FFF2-40B4-BE49-F238E27FC236}">
                <a16:creationId xmlns:a16="http://schemas.microsoft.com/office/drawing/2014/main" id="{EE6EB96A-1C53-7B96-E620-873B23210F98}"/>
              </a:ext>
            </a:extLst>
          </p:cNvPr>
          <p:cNvGraphicFramePr>
            <a:graphicFrameLocks noGrp="1"/>
          </p:cNvGraphicFramePr>
          <p:nvPr>
            <p:extLst>
              <p:ext uri="{D42A27DB-BD31-4B8C-83A1-F6EECF244321}">
                <p14:modId xmlns:p14="http://schemas.microsoft.com/office/powerpoint/2010/main" val="1533361637"/>
              </p:ext>
            </p:extLst>
          </p:nvPr>
        </p:nvGraphicFramePr>
        <p:xfrm>
          <a:off x="848711" y="3842123"/>
          <a:ext cx="10939337" cy="2902945"/>
        </p:xfrm>
        <a:graphic>
          <a:graphicData uri="http://schemas.openxmlformats.org/drawingml/2006/table">
            <a:tbl>
              <a:tblPr>
                <a:tableStyleId>{5C22544A-7EE6-4342-B048-85BDC9FD1C3A}</a:tableStyleId>
              </a:tblPr>
              <a:tblGrid>
                <a:gridCol w="10939337">
                  <a:extLst>
                    <a:ext uri="{9D8B030D-6E8A-4147-A177-3AD203B41FA5}">
                      <a16:colId xmlns:a16="http://schemas.microsoft.com/office/drawing/2014/main" val="1316935047"/>
                    </a:ext>
                  </a:extLst>
                </a:gridCol>
              </a:tblGrid>
              <a:tr h="2902945">
                <a:tc>
                  <a:txBody>
                    <a:bodyPr/>
                    <a:lstStyle/>
                    <a:p>
                      <a:pPr algn="r" rtl="1">
                        <a:lnSpc>
                          <a:spcPct val="115000"/>
                        </a:lnSpc>
                        <a:spcAft>
                          <a:spcPts val="1000"/>
                        </a:spcAft>
                      </a:pPr>
                      <a:r>
                        <a:rPr lang="he-IL" sz="1200" dirty="0">
                          <a:effectLst/>
                        </a:rPr>
                        <a:t> </a:t>
                      </a:r>
                      <a:endParaRPr lang="en-US" sz="1100" dirty="0">
                        <a:effectLst/>
                      </a:endParaRPr>
                    </a:p>
                    <a:p>
                      <a:pPr algn="r" rtl="1">
                        <a:lnSpc>
                          <a:spcPct val="115000"/>
                        </a:lnSpc>
                        <a:spcAft>
                          <a:spcPts val="1000"/>
                        </a:spcAft>
                      </a:pPr>
                      <a:r>
                        <a:rPr lang="he-IL" sz="1200" dirty="0">
                          <a:effectLst/>
                        </a:rPr>
                        <a:t> </a:t>
                      </a:r>
                      <a:r>
                        <a:rPr lang="he-IL" sz="2800" dirty="0">
                          <a:effectLst/>
                          <a:cs typeface="+mn-cs"/>
                        </a:rPr>
                        <a:t>הבנייה של המיומנויות: </a:t>
                      </a:r>
                      <a:endParaRPr lang="en-US" sz="2400" dirty="0">
                        <a:effectLst/>
                        <a:cs typeface="+mn-cs"/>
                      </a:endParaRPr>
                    </a:p>
                    <a:p>
                      <a:pPr marL="342900" lvl="0" indent="-342900" algn="r" rtl="1">
                        <a:lnSpc>
                          <a:spcPct val="115000"/>
                        </a:lnSpc>
                        <a:spcAft>
                          <a:spcPts val="1000"/>
                        </a:spcAft>
                        <a:buClr>
                          <a:srgbClr val="BC1480"/>
                        </a:buClr>
                        <a:buFont typeface="Symbol" panose="05050102010706020507" pitchFamily="18" charset="2"/>
                        <a:buChar char=""/>
                      </a:pPr>
                      <a:r>
                        <a:rPr lang="he-IL" sz="2400" dirty="0">
                          <a:effectLst/>
                          <a:latin typeface="Guttman Adii" panose="02010401010101010101" pitchFamily="2" charset="-79"/>
                          <a:cs typeface="Guttman Adii" panose="02010401010101010101" pitchFamily="2" charset="-79"/>
                        </a:rPr>
                        <a:t>לזהות ולתאר את הרכיבים והתהליכים במערכת ואת היחסים ביניהם ולחזות כיצד שינוי באחד הרכיבים ו/או התהליכים ישפיעו על תפקוד המערכת. (לדוגמה בנושא: מע' טכנולוגית, מע' אקולוגית)            </a:t>
                      </a:r>
                      <a:r>
                        <a:rPr lang="he-IL" sz="2400" i="0" dirty="0">
                          <a:effectLst/>
                          <a:latin typeface="Guttman Frank" panose="02010401010101010101" pitchFamily="2" charset="-79"/>
                          <a:cs typeface="+mn-cs"/>
                        </a:rPr>
                        <a:t>מתוך מסמך מיקוד למידה</a:t>
                      </a:r>
                      <a:endParaRPr lang="en-US" sz="2400" i="0" dirty="0">
                        <a:effectLst/>
                        <a:latin typeface="Calibri" panose="020F0502020204030204" pitchFamily="34" charset="0"/>
                        <a:ea typeface="Calibri" panose="020F0502020204030204" pitchFamily="34" charset="0"/>
                        <a:cs typeface="+mn-cs"/>
                      </a:endParaRPr>
                    </a:p>
                  </a:txBody>
                  <a:tcPr marL="114300" marR="114300" marT="0" marB="0"/>
                </a:tc>
                <a:extLst>
                  <a:ext uri="{0D108BD9-81ED-4DB2-BD59-A6C34878D82A}">
                    <a16:rowId xmlns:a16="http://schemas.microsoft.com/office/drawing/2014/main" val="464619807"/>
                  </a:ext>
                </a:extLst>
              </a:tr>
            </a:tbl>
          </a:graphicData>
        </a:graphic>
      </p:graphicFrame>
    </p:spTree>
    <p:extLst>
      <p:ext uri="{BB962C8B-B14F-4D97-AF65-F5344CB8AC3E}">
        <p14:creationId xmlns:p14="http://schemas.microsoft.com/office/powerpoint/2010/main" val="1101321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94B3D155-FF6F-6708-153B-5FBF1D036E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10350" y="149452"/>
            <a:ext cx="1181650" cy="635509"/>
          </a:xfrm>
          <a:prstGeom prst="rect">
            <a:avLst/>
          </a:prstGeom>
        </p:spPr>
      </p:pic>
      <p:pic>
        <p:nvPicPr>
          <p:cNvPr id="3" name="תמונה 2">
            <a:extLst>
              <a:ext uri="{FF2B5EF4-FFF2-40B4-BE49-F238E27FC236}">
                <a16:creationId xmlns:a16="http://schemas.microsoft.com/office/drawing/2014/main" id="{83C00C1D-706C-CB6F-72C1-BF69E5F55A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5528" y="112932"/>
            <a:ext cx="1286367" cy="713294"/>
          </a:xfrm>
          <a:prstGeom prst="rect">
            <a:avLst/>
          </a:prstGeom>
        </p:spPr>
      </p:pic>
      <p:pic>
        <p:nvPicPr>
          <p:cNvPr id="6" name="Picture 5">
            <a:extLst>
              <a:ext uri="{FF2B5EF4-FFF2-40B4-BE49-F238E27FC236}">
                <a16:creationId xmlns:a16="http://schemas.microsoft.com/office/drawing/2014/main" id="{968054ED-3F84-9A59-6A77-E9310EE64397}"/>
              </a:ext>
            </a:extLst>
          </p:cNvPr>
          <p:cNvPicPr>
            <a:picLocks noChangeAspect="1"/>
          </p:cNvPicPr>
          <p:nvPr/>
        </p:nvPicPr>
        <p:blipFill>
          <a:blip r:embed="rId5"/>
          <a:stretch>
            <a:fillRect/>
          </a:stretch>
        </p:blipFill>
        <p:spPr>
          <a:xfrm>
            <a:off x="556767" y="1145755"/>
            <a:ext cx="11383476" cy="4869456"/>
          </a:xfrm>
          <a:prstGeom prst="rect">
            <a:avLst/>
          </a:prstGeom>
        </p:spPr>
      </p:pic>
    </p:spTree>
    <p:extLst>
      <p:ext uri="{BB962C8B-B14F-4D97-AF65-F5344CB8AC3E}">
        <p14:creationId xmlns:p14="http://schemas.microsoft.com/office/powerpoint/2010/main" val="3424767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59AF79AE-0946-3F32-8B9B-7BBA1BC736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66824" y="65501"/>
            <a:ext cx="1286367" cy="713294"/>
          </a:xfrm>
          <a:prstGeom prst="rect">
            <a:avLst/>
          </a:prstGeom>
        </p:spPr>
      </p:pic>
      <p:pic>
        <p:nvPicPr>
          <p:cNvPr id="5" name="תמונה 4">
            <a:extLst>
              <a:ext uri="{FF2B5EF4-FFF2-40B4-BE49-F238E27FC236}">
                <a16:creationId xmlns:a16="http://schemas.microsoft.com/office/drawing/2014/main" id="{188819F5-F030-F2E6-6268-44EC29B564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10350" y="149452"/>
            <a:ext cx="1181650" cy="635509"/>
          </a:xfrm>
          <a:prstGeom prst="rect">
            <a:avLst/>
          </a:prstGeom>
        </p:spPr>
      </p:pic>
      <p:pic>
        <p:nvPicPr>
          <p:cNvPr id="3" name="תמונה 2">
            <a:extLst>
              <a:ext uri="{FF2B5EF4-FFF2-40B4-BE49-F238E27FC236}">
                <a16:creationId xmlns:a16="http://schemas.microsoft.com/office/drawing/2014/main" id="{F7E1FC5D-5F03-0B72-20FF-972A08362EE4}"/>
              </a:ext>
            </a:extLst>
          </p:cNvPr>
          <p:cNvPicPr>
            <a:picLocks noChangeAspect="1"/>
          </p:cNvPicPr>
          <p:nvPr/>
        </p:nvPicPr>
        <p:blipFill>
          <a:blip r:embed="rId5"/>
          <a:stretch>
            <a:fillRect/>
          </a:stretch>
        </p:blipFill>
        <p:spPr>
          <a:xfrm>
            <a:off x="2439139" y="422148"/>
            <a:ext cx="6749105" cy="6340068"/>
          </a:xfrm>
          <a:prstGeom prst="rect">
            <a:avLst/>
          </a:prstGeom>
          <a:ln w="12700">
            <a:solidFill>
              <a:srgbClr val="FFC000"/>
            </a:solidFill>
          </a:ln>
        </p:spPr>
      </p:pic>
    </p:spTree>
    <p:extLst>
      <p:ext uri="{BB962C8B-B14F-4D97-AF65-F5344CB8AC3E}">
        <p14:creationId xmlns:p14="http://schemas.microsoft.com/office/powerpoint/2010/main" val="4579094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59AF79AE-0946-3F32-8B9B-7BBA1BC736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66824" y="65501"/>
            <a:ext cx="1286367" cy="713294"/>
          </a:xfrm>
          <a:prstGeom prst="rect">
            <a:avLst/>
          </a:prstGeom>
        </p:spPr>
      </p:pic>
      <p:pic>
        <p:nvPicPr>
          <p:cNvPr id="5" name="תמונה 4">
            <a:extLst>
              <a:ext uri="{FF2B5EF4-FFF2-40B4-BE49-F238E27FC236}">
                <a16:creationId xmlns:a16="http://schemas.microsoft.com/office/drawing/2014/main" id="{188819F5-F030-F2E6-6268-44EC29B564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10350" y="149452"/>
            <a:ext cx="1181650" cy="635509"/>
          </a:xfrm>
          <a:prstGeom prst="rect">
            <a:avLst/>
          </a:prstGeom>
        </p:spPr>
      </p:pic>
      <p:pic>
        <p:nvPicPr>
          <p:cNvPr id="7" name="תמונה 6">
            <a:extLst>
              <a:ext uri="{FF2B5EF4-FFF2-40B4-BE49-F238E27FC236}">
                <a16:creationId xmlns:a16="http://schemas.microsoft.com/office/drawing/2014/main" id="{E00F18CB-82F4-9EE3-2CC8-C4828C08580A}"/>
              </a:ext>
            </a:extLst>
          </p:cNvPr>
          <p:cNvPicPr>
            <a:picLocks noChangeAspect="1"/>
          </p:cNvPicPr>
          <p:nvPr/>
        </p:nvPicPr>
        <p:blipFill>
          <a:blip r:embed="rId5"/>
          <a:stretch>
            <a:fillRect/>
          </a:stretch>
        </p:blipFill>
        <p:spPr>
          <a:xfrm>
            <a:off x="2990850" y="619125"/>
            <a:ext cx="6210300" cy="5619750"/>
          </a:xfrm>
          <a:prstGeom prst="rect">
            <a:avLst/>
          </a:prstGeom>
          <a:ln w="12700">
            <a:solidFill>
              <a:srgbClr val="00B0F0"/>
            </a:solidFill>
          </a:ln>
        </p:spPr>
      </p:pic>
    </p:spTree>
    <p:extLst>
      <p:ext uri="{BB962C8B-B14F-4D97-AF65-F5344CB8AC3E}">
        <p14:creationId xmlns:p14="http://schemas.microsoft.com/office/powerpoint/2010/main" val="119318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94B3D155-FF6F-6708-153B-5FBF1D036E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10350" y="149452"/>
            <a:ext cx="1181650" cy="635509"/>
          </a:xfrm>
          <a:prstGeom prst="rect">
            <a:avLst/>
          </a:prstGeom>
        </p:spPr>
      </p:pic>
      <p:pic>
        <p:nvPicPr>
          <p:cNvPr id="3" name="תמונה 2">
            <a:extLst>
              <a:ext uri="{FF2B5EF4-FFF2-40B4-BE49-F238E27FC236}">
                <a16:creationId xmlns:a16="http://schemas.microsoft.com/office/drawing/2014/main" id="{83C00C1D-706C-CB6F-72C1-BF69E5F55A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5528" y="112932"/>
            <a:ext cx="1286367" cy="713294"/>
          </a:xfrm>
          <a:prstGeom prst="rect">
            <a:avLst/>
          </a:prstGeom>
        </p:spPr>
      </p:pic>
      <p:pic>
        <p:nvPicPr>
          <p:cNvPr id="5" name="תמונה 4">
            <a:extLst>
              <a:ext uri="{FF2B5EF4-FFF2-40B4-BE49-F238E27FC236}">
                <a16:creationId xmlns:a16="http://schemas.microsoft.com/office/drawing/2014/main" id="{8D1BA7F1-A638-EE95-00F3-3612DE47A573}"/>
              </a:ext>
            </a:extLst>
          </p:cNvPr>
          <p:cNvPicPr>
            <a:picLocks noChangeAspect="1"/>
          </p:cNvPicPr>
          <p:nvPr/>
        </p:nvPicPr>
        <p:blipFill>
          <a:blip r:embed="rId5"/>
          <a:stretch>
            <a:fillRect/>
          </a:stretch>
        </p:blipFill>
        <p:spPr>
          <a:xfrm>
            <a:off x="4208156" y="467206"/>
            <a:ext cx="4943475" cy="495300"/>
          </a:xfrm>
          <a:prstGeom prst="rect">
            <a:avLst/>
          </a:prstGeom>
          <a:ln w="12700">
            <a:solidFill>
              <a:srgbClr val="C00000"/>
            </a:solidFill>
          </a:ln>
        </p:spPr>
      </p:pic>
      <p:pic>
        <p:nvPicPr>
          <p:cNvPr id="7" name="Picture 6">
            <a:extLst>
              <a:ext uri="{FF2B5EF4-FFF2-40B4-BE49-F238E27FC236}">
                <a16:creationId xmlns:a16="http://schemas.microsoft.com/office/drawing/2014/main" id="{E6C02FB4-7D84-D1E2-C47F-DA9E2CD1C1D3}"/>
              </a:ext>
            </a:extLst>
          </p:cNvPr>
          <p:cNvPicPr>
            <a:picLocks noChangeAspect="1"/>
          </p:cNvPicPr>
          <p:nvPr/>
        </p:nvPicPr>
        <p:blipFill>
          <a:blip r:embed="rId6"/>
          <a:stretch>
            <a:fillRect/>
          </a:stretch>
        </p:blipFill>
        <p:spPr>
          <a:xfrm>
            <a:off x="7842478" y="1216076"/>
            <a:ext cx="3716552" cy="921196"/>
          </a:xfrm>
          <a:prstGeom prst="rect">
            <a:avLst/>
          </a:prstGeom>
        </p:spPr>
      </p:pic>
      <p:pic>
        <p:nvPicPr>
          <p:cNvPr id="10" name="Picture 9">
            <a:extLst>
              <a:ext uri="{FF2B5EF4-FFF2-40B4-BE49-F238E27FC236}">
                <a16:creationId xmlns:a16="http://schemas.microsoft.com/office/drawing/2014/main" id="{ABA77B94-E424-9EBB-8118-51DAC749FB9D}"/>
              </a:ext>
            </a:extLst>
          </p:cNvPr>
          <p:cNvPicPr>
            <a:picLocks noChangeAspect="1"/>
          </p:cNvPicPr>
          <p:nvPr/>
        </p:nvPicPr>
        <p:blipFill>
          <a:blip r:embed="rId7"/>
          <a:stretch>
            <a:fillRect/>
          </a:stretch>
        </p:blipFill>
        <p:spPr>
          <a:xfrm>
            <a:off x="1325262" y="2568387"/>
            <a:ext cx="9685088" cy="4031146"/>
          </a:xfrm>
          <a:prstGeom prst="rect">
            <a:avLst/>
          </a:prstGeom>
        </p:spPr>
      </p:pic>
    </p:spTree>
    <p:extLst>
      <p:ext uri="{BB962C8B-B14F-4D97-AF65-F5344CB8AC3E}">
        <p14:creationId xmlns:p14="http://schemas.microsoft.com/office/powerpoint/2010/main" val="4285773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05DE85F4-CC97-A9AC-0208-A9529F4E4FA4}"/>
              </a:ext>
            </a:extLst>
          </p:cNvPr>
          <p:cNvPicPr>
            <a:picLocks noChangeAspect="1"/>
          </p:cNvPicPr>
          <p:nvPr/>
        </p:nvPicPr>
        <p:blipFill>
          <a:blip r:embed="rId3"/>
          <a:stretch>
            <a:fillRect/>
          </a:stretch>
        </p:blipFill>
        <p:spPr>
          <a:xfrm>
            <a:off x="4040961" y="365459"/>
            <a:ext cx="4254740" cy="1022665"/>
          </a:xfrm>
          <a:prstGeom prst="rect">
            <a:avLst/>
          </a:prstGeom>
          <a:ln w="12700">
            <a:solidFill>
              <a:srgbClr val="C00000"/>
            </a:solidFill>
          </a:ln>
        </p:spPr>
      </p:pic>
      <p:pic>
        <p:nvPicPr>
          <p:cNvPr id="10" name="תמונה 9">
            <a:extLst>
              <a:ext uri="{FF2B5EF4-FFF2-40B4-BE49-F238E27FC236}">
                <a16:creationId xmlns:a16="http://schemas.microsoft.com/office/drawing/2014/main" id="{EF830DCC-DE25-ABF3-BBE8-A2A14808D7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9457" y="4020305"/>
            <a:ext cx="4007923" cy="2095703"/>
          </a:xfrm>
          <a:prstGeom prst="rect">
            <a:avLst/>
          </a:prstGeom>
          <a:ln w="12700">
            <a:solidFill>
              <a:schemeClr val="accent6">
                <a:lumMod val="75000"/>
              </a:schemeClr>
            </a:solidFill>
          </a:ln>
        </p:spPr>
      </p:pic>
      <p:sp>
        <p:nvSpPr>
          <p:cNvPr id="15" name="תיבת טקסט 14">
            <a:extLst>
              <a:ext uri="{FF2B5EF4-FFF2-40B4-BE49-F238E27FC236}">
                <a16:creationId xmlns:a16="http://schemas.microsoft.com/office/drawing/2014/main" id="{19FE7D83-FA6B-8412-F9C0-89562E9B1EF1}"/>
              </a:ext>
            </a:extLst>
          </p:cNvPr>
          <p:cNvSpPr txBox="1"/>
          <p:nvPr/>
        </p:nvSpPr>
        <p:spPr>
          <a:xfrm>
            <a:off x="643182" y="1876201"/>
            <a:ext cx="10367167" cy="461665"/>
          </a:xfrm>
          <a:prstGeom prst="rect">
            <a:avLst/>
          </a:prstGeom>
          <a:noFill/>
          <a:ln w="12700">
            <a:solidFill>
              <a:srgbClr val="C00000"/>
            </a:solidFill>
          </a:ln>
        </p:spPr>
        <p:txBody>
          <a:bodyPr wrap="square" rtlCol="1">
            <a:spAutoFit/>
          </a:bodyPr>
          <a:lstStyle/>
          <a:p>
            <a:r>
              <a:rPr lang="he-IL" sz="2400" dirty="0"/>
              <a:t>פנו לספר הלימוד, עמודים 175-174, ערכו את הפעילויות והשיבו על השאלות.</a:t>
            </a:r>
          </a:p>
        </p:txBody>
      </p:sp>
      <p:pic>
        <p:nvPicPr>
          <p:cNvPr id="16" name="תמונה 15">
            <a:extLst>
              <a:ext uri="{FF2B5EF4-FFF2-40B4-BE49-F238E27FC236}">
                <a16:creationId xmlns:a16="http://schemas.microsoft.com/office/drawing/2014/main" id="{FD373C40-2F99-BFB7-DE31-2D92C55D61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86367" cy="713294"/>
          </a:xfrm>
          <a:prstGeom prst="rect">
            <a:avLst/>
          </a:prstGeom>
        </p:spPr>
      </p:pic>
      <p:pic>
        <p:nvPicPr>
          <p:cNvPr id="17" name="תמונה 16">
            <a:extLst>
              <a:ext uri="{FF2B5EF4-FFF2-40B4-BE49-F238E27FC236}">
                <a16:creationId xmlns:a16="http://schemas.microsoft.com/office/drawing/2014/main" id="{75299011-DAAA-073A-1ECF-744BB198748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010350" y="149452"/>
            <a:ext cx="1181650" cy="635509"/>
          </a:xfrm>
          <a:prstGeom prst="rect">
            <a:avLst/>
          </a:prstGeom>
        </p:spPr>
      </p:pic>
      <p:pic>
        <p:nvPicPr>
          <p:cNvPr id="3" name="Picture 2">
            <a:extLst>
              <a:ext uri="{FF2B5EF4-FFF2-40B4-BE49-F238E27FC236}">
                <a16:creationId xmlns:a16="http://schemas.microsoft.com/office/drawing/2014/main" id="{2A7D35CE-24C5-78F2-CDC3-5D588248045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68505" y="4076241"/>
            <a:ext cx="7254392" cy="1983832"/>
          </a:xfrm>
          <a:prstGeom prst="rect">
            <a:avLst/>
          </a:prstGeom>
        </p:spPr>
      </p:pic>
    </p:spTree>
    <p:extLst>
      <p:ext uri="{BB962C8B-B14F-4D97-AF65-F5344CB8AC3E}">
        <p14:creationId xmlns:p14="http://schemas.microsoft.com/office/powerpoint/2010/main" val="15563422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94B3D155-FF6F-6708-153B-5FBF1D036E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10350" y="149452"/>
            <a:ext cx="1181650" cy="635509"/>
          </a:xfrm>
          <a:prstGeom prst="rect">
            <a:avLst/>
          </a:prstGeom>
        </p:spPr>
      </p:pic>
      <p:pic>
        <p:nvPicPr>
          <p:cNvPr id="3" name="תמונה 2">
            <a:extLst>
              <a:ext uri="{FF2B5EF4-FFF2-40B4-BE49-F238E27FC236}">
                <a16:creationId xmlns:a16="http://schemas.microsoft.com/office/drawing/2014/main" id="{83C00C1D-706C-CB6F-72C1-BF69E5F55A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5528" y="112932"/>
            <a:ext cx="1286367" cy="713294"/>
          </a:xfrm>
          <a:prstGeom prst="rect">
            <a:avLst/>
          </a:prstGeom>
        </p:spPr>
      </p:pic>
      <p:pic>
        <p:nvPicPr>
          <p:cNvPr id="5" name="Picture 4">
            <a:extLst>
              <a:ext uri="{FF2B5EF4-FFF2-40B4-BE49-F238E27FC236}">
                <a16:creationId xmlns:a16="http://schemas.microsoft.com/office/drawing/2014/main" id="{91C9C64B-13AC-DDE3-4076-B5A7B63660C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66930" y="538848"/>
            <a:ext cx="7809887" cy="6109944"/>
          </a:xfrm>
          <a:prstGeom prst="rect">
            <a:avLst/>
          </a:prstGeom>
        </p:spPr>
      </p:pic>
    </p:spTree>
    <p:extLst>
      <p:ext uri="{BB962C8B-B14F-4D97-AF65-F5344CB8AC3E}">
        <p14:creationId xmlns:p14="http://schemas.microsoft.com/office/powerpoint/2010/main" val="31222817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94B3D155-FF6F-6708-153B-5FBF1D036E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10350" y="149452"/>
            <a:ext cx="1181650" cy="635509"/>
          </a:xfrm>
          <a:prstGeom prst="rect">
            <a:avLst/>
          </a:prstGeom>
        </p:spPr>
      </p:pic>
      <p:pic>
        <p:nvPicPr>
          <p:cNvPr id="3" name="תמונה 2">
            <a:extLst>
              <a:ext uri="{FF2B5EF4-FFF2-40B4-BE49-F238E27FC236}">
                <a16:creationId xmlns:a16="http://schemas.microsoft.com/office/drawing/2014/main" id="{83C00C1D-706C-CB6F-72C1-BF69E5F55A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5528" y="112932"/>
            <a:ext cx="1286367" cy="713294"/>
          </a:xfrm>
          <a:prstGeom prst="rect">
            <a:avLst/>
          </a:prstGeom>
        </p:spPr>
      </p:pic>
      <p:pic>
        <p:nvPicPr>
          <p:cNvPr id="5" name="תמונה 4">
            <a:extLst>
              <a:ext uri="{FF2B5EF4-FFF2-40B4-BE49-F238E27FC236}">
                <a16:creationId xmlns:a16="http://schemas.microsoft.com/office/drawing/2014/main" id="{FA2B661B-E802-B7B0-361E-31752DCD404C}"/>
              </a:ext>
            </a:extLst>
          </p:cNvPr>
          <p:cNvPicPr>
            <a:picLocks noChangeAspect="1"/>
          </p:cNvPicPr>
          <p:nvPr/>
        </p:nvPicPr>
        <p:blipFill>
          <a:blip r:embed="rId5"/>
          <a:stretch>
            <a:fillRect/>
          </a:stretch>
        </p:blipFill>
        <p:spPr>
          <a:xfrm>
            <a:off x="2085975" y="396607"/>
            <a:ext cx="8552536" cy="6237555"/>
          </a:xfrm>
          <a:prstGeom prst="rect">
            <a:avLst/>
          </a:prstGeom>
          <a:ln w="12700">
            <a:solidFill>
              <a:srgbClr val="C00000"/>
            </a:solidFill>
          </a:ln>
        </p:spPr>
      </p:pic>
      <p:sp>
        <p:nvSpPr>
          <p:cNvPr id="4" name="תיבת טקסט 3">
            <a:extLst>
              <a:ext uri="{FF2B5EF4-FFF2-40B4-BE49-F238E27FC236}">
                <a16:creationId xmlns:a16="http://schemas.microsoft.com/office/drawing/2014/main" id="{6B2EDC85-1B23-171A-C65A-D73BAC5479A6}"/>
              </a:ext>
            </a:extLst>
          </p:cNvPr>
          <p:cNvSpPr txBox="1"/>
          <p:nvPr/>
        </p:nvSpPr>
        <p:spPr>
          <a:xfrm>
            <a:off x="0" y="5838940"/>
            <a:ext cx="1773716" cy="523220"/>
          </a:xfrm>
          <a:prstGeom prst="rect">
            <a:avLst/>
          </a:prstGeom>
          <a:noFill/>
        </p:spPr>
        <p:txBody>
          <a:bodyPr wrap="square" rtlCol="1">
            <a:spAutoFit/>
          </a:bodyPr>
          <a:lstStyle/>
          <a:p>
            <a:r>
              <a:rPr lang="he-IL" sz="2800" b="1" dirty="0">
                <a:solidFill>
                  <a:srgbClr val="C00000"/>
                </a:solidFill>
              </a:rPr>
              <a:t>עמוד 207</a:t>
            </a:r>
          </a:p>
        </p:txBody>
      </p:sp>
    </p:spTree>
    <p:extLst>
      <p:ext uri="{BB962C8B-B14F-4D97-AF65-F5344CB8AC3E}">
        <p14:creationId xmlns:p14="http://schemas.microsoft.com/office/powerpoint/2010/main" val="34313236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94B3D155-FF6F-6708-153B-5FBF1D036E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10350" y="149452"/>
            <a:ext cx="1181650" cy="635509"/>
          </a:xfrm>
          <a:prstGeom prst="rect">
            <a:avLst/>
          </a:prstGeom>
        </p:spPr>
      </p:pic>
      <p:pic>
        <p:nvPicPr>
          <p:cNvPr id="3" name="תמונה 2">
            <a:extLst>
              <a:ext uri="{FF2B5EF4-FFF2-40B4-BE49-F238E27FC236}">
                <a16:creationId xmlns:a16="http://schemas.microsoft.com/office/drawing/2014/main" id="{83C00C1D-706C-CB6F-72C1-BF69E5F55A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5528" y="112932"/>
            <a:ext cx="1286367" cy="713294"/>
          </a:xfrm>
          <a:prstGeom prst="rect">
            <a:avLst/>
          </a:prstGeom>
        </p:spPr>
      </p:pic>
      <p:pic>
        <p:nvPicPr>
          <p:cNvPr id="5" name="תמונה 4">
            <a:extLst>
              <a:ext uri="{FF2B5EF4-FFF2-40B4-BE49-F238E27FC236}">
                <a16:creationId xmlns:a16="http://schemas.microsoft.com/office/drawing/2014/main" id="{0CCD9F8E-47D7-5B14-9239-55748A84BF42}"/>
              </a:ext>
            </a:extLst>
          </p:cNvPr>
          <p:cNvPicPr>
            <a:picLocks noChangeAspect="1"/>
          </p:cNvPicPr>
          <p:nvPr/>
        </p:nvPicPr>
        <p:blipFill>
          <a:blip r:embed="rId5"/>
          <a:stretch>
            <a:fillRect/>
          </a:stretch>
        </p:blipFill>
        <p:spPr>
          <a:xfrm>
            <a:off x="1828800" y="1267455"/>
            <a:ext cx="8209746" cy="5413153"/>
          </a:xfrm>
          <a:prstGeom prst="rect">
            <a:avLst/>
          </a:prstGeom>
          <a:ln w="12700">
            <a:solidFill>
              <a:srgbClr val="C00000"/>
            </a:solidFill>
          </a:ln>
        </p:spPr>
      </p:pic>
      <p:sp>
        <p:nvSpPr>
          <p:cNvPr id="4" name="תיבת טקסט 3">
            <a:extLst>
              <a:ext uri="{FF2B5EF4-FFF2-40B4-BE49-F238E27FC236}">
                <a16:creationId xmlns:a16="http://schemas.microsoft.com/office/drawing/2014/main" id="{F0788067-5CD6-34F4-D09C-FDCCD9E2D051}"/>
              </a:ext>
            </a:extLst>
          </p:cNvPr>
          <p:cNvSpPr txBox="1"/>
          <p:nvPr/>
        </p:nvSpPr>
        <p:spPr>
          <a:xfrm>
            <a:off x="2214391" y="467206"/>
            <a:ext cx="6599104" cy="584775"/>
          </a:xfrm>
          <a:prstGeom prst="rect">
            <a:avLst/>
          </a:prstGeom>
          <a:noFill/>
        </p:spPr>
        <p:txBody>
          <a:bodyPr wrap="square" rtlCol="1">
            <a:spAutoFit/>
          </a:bodyPr>
          <a:lstStyle/>
          <a:p>
            <a:r>
              <a:rPr lang="he-IL" sz="3200" b="1" dirty="0">
                <a:solidFill>
                  <a:srgbClr val="C00000"/>
                </a:solidFill>
              </a:rPr>
              <a:t>עקרונות, תהליכים, תופעות </a:t>
            </a:r>
            <a:r>
              <a:rPr lang="he-IL" sz="2400" b="1" dirty="0">
                <a:solidFill>
                  <a:srgbClr val="C00000"/>
                </a:solidFill>
              </a:rPr>
              <a:t>(עמוד 206)</a:t>
            </a:r>
            <a:endParaRPr lang="he-IL" sz="3200" b="1" dirty="0">
              <a:solidFill>
                <a:srgbClr val="C00000"/>
              </a:solidFill>
            </a:endParaRPr>
          </a:p>
        </p:txBody>
      </p:sp>
    </p:spTree>
    <p:extLst>
      <p:ext uri="{BB962C8B-B14F-4D97-AF65-F5344CB8AC3E}">
        <p14:creationId xmlns:p14="http://schemas.microsoft.com/office/powerpoint/2010/main" val="12288126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94B3D155-FF6F-6708-153B-5FBF1D036E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10350" y="149452"/>
            <a:ext cx="1181650" cy="635509"/>
          </a:xfrm>
          <a:prstGeom prst="rect">
            <a:avLst/>
          </a:prstGeom>
        </p:spPr>
      </p:pic>
      <p:pic>
        <p:nvPicPr>
          <p:cNvPr id="3" name="תמונה 2">
            <a:extLst>
              <a:ext uri="{FF2B5EF4-FFF2-40B4-BE49-F238E27FC236}">
                <a16:creationId xmlns:a16="http://schemas.microsoft.com/office/drawing/2014/main" id="{83C00C1D-706C-CB6F-72C1-BF69E5F55A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5528" y="112932"/>
            <a:ext cx="1286367" cy="713294"/>
          </a:xfrm>
          <a:prstGeom prst="rect">
            <a:avLst/>
          </a:prstGeom>
        </p:spPr>
      </p:pic>
      <p:pic>
        <p:nvPicPr>
          <p:cNvPr id="5" name="תמונה 4">
            <a:extLst>
              <a:ext uri="{FF2B5EF4-FFF2-40B4-BE49-F238E27FC236}">
                <a16:creationId xmlns:a16="http://schemas.microsoft.com/office/drawing/2014/main" id="{88D2F893-5B6E-963E-D8FF-42AAFDA93DAF}"/>
              </a:ext>
            </a:extLst>
          </p:cNvPr>
          <p:cNvPicPr>
            <a:picLocks noChangeAspect="1"/>
          </p:cNvPicPr>
          <p:nvPr/>
        </p:nvPicPr>
        <p:blipFill>
          <a:blip r:embed="rId5"/>
          <a:stretch>
            <a:fillRect/>
          </a:stretch>
        </p:blipFill>
        <p:spPr>
          <a:xfrm>
            <a:off x="1469375" y="964133"/>
            <a:ext cx="9574025" cy="5744415"/>
          </a:xfrm>
          <a:prstGeom prst="rect">
            <a:avLst/>
          </a:prstGeom>
          <a:ln w="12700">
            <a:solidFill>
              <a:srgbClr val="C00000"/>
            </a:solidFill>
          </a:ln>
        </p:spPr>
      </p:pic>
      <p:sp>
        <p:nvSpPr>
          <p:cNvPr id="4" name="תיבת טקסט 3">
            <a:extLst>
              <a:ext uri="{FF2B5EF4-FFF2-40B4-BE49-F238E27FC236}">
                <a16:creationId xmlns:a16="http://schemas.microsoft.com/office/drawing/2014/main" id="{35103CC8-04E5-7589-CA00-64B1C6EC0CD8}"/>
              </a:ext>
            </a:extLst>
          </p:cNvPr>
          <p:cNvSpPr txBox="1"/>
          <p:nvPr/>
        </p:nvSpPr>
        <p:spPr>
          <a:xfrm>
            <a:off x="4186410" y="264405"/>
            <a:ext cx="5012674" cy="584775"/>
          </a:xfrm>
          <a:prstGeom prst="rect">
            <a:avLst/>
          </a:prstGeom>
          <a:noFill/>
        </p:spPr>
        <p:txBody>
          <a:bodyPr wrap="square" rtlCol="1">
            <a:spAutoFit/>
          </a:bodyPr>
          <a:lstStyle/>
          <a:p>
            <a:r>
              <a:rPr lang="he-IL" sz="3200" b="1" dirty="0">
                <a:solidFill>
                  <a:srgbClr val="C00000"/>
                </a:solidFill>
              </a:rPr>
              <a:t>מיומנויות חשיבה </a:t>
            </a:r>
            <a:r>
              <a:rPr lang="he-IL" sz="2400" b="1" dirty="0">
                <a:solidFill>
                  <a:srgbClr val="C00000"/>
                </a:solidFill>
              </a:rPr>
              <a:t>(עמוד 206)</a:t>
            </a:r>
            <a:endParaRPr lang="he-IL" sz="3200" b="1" dirty="0">
              <a:solidFill>
                <a:srgbClr val="C00000"/>
              </a:solidFill>
            </a:endParaRPr>
          </a:p>
        </p:txBody>
      </p:sp>
    </p:spTree>
    <p:extLst>
      <p:ext uri="{BB962C8B-B14F-4D97-AF65-F5344CB8AC3E}">
        <p14:creationId xmlns:p14="http://schemas.microsoft.com/office/powerpoint/2010/main" val="20194879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94B3D155-FF6F-6708-153B-5FBF1D036E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05738" y="241353"/>
            <a:ext cx="928142" cy="499169"/>
          </a:xfrm>
          <a:prstGeom prst="rect">
            <a:avLst/>
          </a:prstGeom>
        </p:spPr>
      </p:pic>
      <p:pic>
        <p:nvPicPr>
          <p:cNvPr id="3" name="תמונה 2">
            <a:extLst>
              <a:ext uri="{FF2B5EF4-FFF2-40B4-BE49-F238E27FC236}">
                <a16:creationId xmlns:a16="http://schemas.microsoft.com/office/drawing/2014/main" id="{83C00C1D-706C-CB6F-72C1-BF69E5F55A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2350" y="123320"/>
            <a:ext cx="1063967" cy="589973"/>
          </a:xfrm>
          <a:prstGeom prst="rect">
            <a:avLst/>
          </a:prstGeom>
        </p:spPr>
      </p:pic>
      <p:pic>
        <p:nvPicPr>
          <p:cNvPr id="6" name="Picture 5">
            <a:extLst>
              <a:ext uri="{FF2B5EF4-FFF2-40B4-BE49-F238E27FC236}">
                <a16:creationId xmlns:a16="http://schemas.microsoft.com/office/drawing/2014/main" id="{34222DD9-C514-FEC2-D29E-52A0656CE3E5}"/>
              </a:ext>
            </a:extLst>
          </p:cNvPr>
          <p:cNvPicPr>
            <a:picLocks noChangeAspect="1"/>
          </p:cNvPicPr>
          <p:nvPr/>
        </p:nvPicPr>
        <p:blipFill>
          <a:blip r:embed="rId5"/>
          <a:stretch>
            <a:fillRect/>
          </a:stretch>
        </p:blipFill>
        <p:spPr>
          <a:xfrm>
            <a:off x="6524095" y="357735"/>
            <a:ext cx="4371588" cy="635510"/>
          </a:xfrm>
          <a:prstGeom prst="rect">
            <a:avLst/>
          </a:prstGeom>
        </p:spPr>
      </p:pic>
      <p:pic>
        <p:nvPicPr>
          <p:cNvPr id="12" name="Picture 11">
            <a:extLst>
              <a:ext uri="{FF2B5EF4-FFF2-40B4-BE49-F238E27FC236}">
                <a16:creationId xmlns:a16="http://schemas.microsoft.com/office/drawing/2014/main" id="{9BC1BF43-DF36-187E-5CBB-7BB0710C6DBA}"/>
              </a:ext>
            </a:extLst>
          </p:cNvPr>
          <p:cNvPicPr>
            <a:picLocks noChangeAspect="1"/>
          </p:cNvPicPr>
          <p:nvPr/>
        </p:nvPicPr>
        <p:blipFill>
          <a:blip r:embed="rId6"/>
          <a:stretch>
            <a:fillRect/>
          </a:stretch>
        </p:blipFill>
        <p:spPr>
          <a:xfrm>
            <a:off x="356211" y="1260802"/>
            <a:ext cx="11479577" cy="2857683"/>
          </a:xfrm>
          <a:prstGeom prst="rect">
            <a:avLst/>
          </a:prstGeom>
        </p:spPr>
      </p:pic>
      <p:graphicFrame>
        <p:nvGraphicFramePr>
          <p:cNvPr id="4" name="טבלה 3">
            <a:extLst>
              <a:ext uri="{FF2B5EF4-FFF2-40B4-BE49-F238E27FC236}">
                <a16:creationId xmlns:a16="http://schemas.microsoft.com/office/drawing/2014/main" id="{FE24E50F-0FA1-5BA6-3AE1-140A0496818E}"/>
              </a:ext>
            </a:extLst>
          </p:cNvPr>
          <p:cNvGraphicFramePr>
            <a:graphicFrameLocks noGrp="1"/>
          </p:cNvGraphicFramePr>
          <p:nvPr>
            <p:extLst>
              <p:ext uri="{D42A27DB-BD31-4B8C-83A1-F6EECF244321}">
                <p14:modId xmlns:p14="http://schemas.microsoft.com/office/powerpoint/2010/main" val="2297870084"/>
              </p:ext>
            </p:extLst>
          </p:nvPr>
        </p:nvGraphicFramePr>
        <p:xfrm>
          <a:off x="970402" y="4378316"/>
          <a:ext cx="10515600" cy="2121950"/>
        </p:xfrm>
        <a:graphic>
          <a:graphicData uri="http://schemas.openxmlformats.org/drawingml/2006/table">
            <a:tbl>
              <a:tblPr>
                <a:tableStyleId>{5C22544A-7EE6-4342-B048-85BDC9FD1C3A}</a:tableStyleId>
              </a:tblPr>
              <a:tblGrid>
                <a:gridCol w="10515600">
                  <a:extLst>
                    <a:ext uri="{9D8B030D-6E8A-4147-A177-3AD203B41FA5}">
                      <a16:colId xmlns:a16="http://schemas.microsoft.com/office/drawing/2014/main" val="3893413813"/>
                    </a:ext>
                  </a:extLst>
                </a:gridCol>
              </a:tblGrid>
              <a:tr h="2121950">
                <a:tc>
                  <a:txBody>
                    <a:bodyPr/>
                    <a:lstStyle/>
                    <a:p>
                      <a:pPr marL="342900" lvl="0" indent="-342900" algn="r" rtl="1">
                        <a:lnSpc>
                          <a:spcPct val="115000"/>
                        </a:lnSpc>
                        <a:spcAft>
                          <a:spcPts val="1000"/>
                        </a:spcAft>
                        <a:buClr>
                          <a:srgbClr val="BC1480"/>
                        </a:buClr>
                        <a:buFont typeface="Symbol" panose="05050102010706020507" pitchFamily="18" charset="2"/>
                        <a:buChar char=""/>
                      </a:pPr>
                      <a:endParaRPr lang="he-IL" sz="1100" dirty="0">
                        <a:effectLst/>
                      </a:endParaRPr>
                    </a:p>
                    <a:p>
                      <a:pPr marL="0" lvl="0" indent="0" algn="r" rtl="1">
                        <a:lnSpc>
                          <a:spcPct val="115000"/>
                        </a:lnSpc>
                        <a:spcAft>
                          <a:spcPts val="1000"/>
                        </a:spcAft>
                        <a:buClr>
                          <a:srgbClr val="BC1480"/>
                        </a:buClr>
                        <a:buFont typeface="Symbol" panose="05050102010706020507" pitchFamily="18" charset="2"/>
                        <a:buNone/>
                      </a:pPr>
                      <a:r>
                        <a:rPr lang="he-IL" sz="2800" dirty="0">
                          <a:effectLst/>
                        </a:rPr>
                        <a:t>הבנייה של המיומנויות: </a:t>
                      </a:r>
                    </a:p>
                    <a:p>
                      <a:pPr marL="342900" lvl="0" indent="-342900" algn="r" rtl="1">
                        <a:lnSpc>
                          <a:spcPct val="115000"/>
                        </a:lnSpc>
                        <a:spcAft>
                          <a:spcPts val="1000"/>
                        </a:spcAft>
                        <a:buClr>
                          <a:srgbClr val="BC1480"/>
                        </a:buClr>
                        <a:buFont typeface="Symbol" panose="05050102010706020507" pitchFamily="18" charset="2"/>
                        <a:buChar char=""/>
                      </a:pPr>
                      <a:r>
                        <a:rPr lang="he-IL" sz="2400" dirty="0">
                          <a:effectLst/>
                          <a:latin typeface="Guttman Adii" panose="02010401010101010101" pitchFamily="2" charset="-79"/>
                          <a:cs typeface="Guttman Adii" panose="02010401010101010101" pitchFamily="2" charset="-79"/>
                        </a:rPr>
                        <a:t>לתכנן מערך מחקר ולבצעו: שאלת חקר, השערות, גורמים משפיעים, גורמים קבועים, בקרה וחזרות</a:t>
                      </a:r>
                      <a:r>
                        <a:rPr lang="he-IL" sz="2400" dirty="0">
                          <a:effectLst/>
                          <a:latin typeface="Guttman Adii" panose="02010401010101010101" pitchFamily="2" charset="-79"/>
                          <a:ea typeface="+mn-ea"/>
                          <a:cs typeface="Guttman Adii" panose="02010401010101010101" pitchFamily="2" charset="-79"/>
                        </a:rPr>
                        <a:t>       </a:t>
                      </a:r>
                      <a:r>
                        <a:rPr lang="he-IL" sz="2000" dirty="0">
                          <a:effectLst/>
                          <a:latin typeface="Calibri" panose="020F0502020204030204" pitchFamily="34" charset="0"/>
                          <a:ea typeface="Calibri" panose="020F0502020204030204" pitchFamily="34" charset="0"/>
                          <a:cs typeface="Arial" panose="020B0604020202020204" pitchFamily="34" charset="0"/>
                        </a:rPr>
                        <a:t>מתוך מסמך מיקוד למידה</a:t>
                      </a:r>
                      <a:endParaRPr lang="he-IL" sz="2800" dirty="0">
                        <a:effectLst/>
                        <a:latin typeface="Calibri" panose="020F0502020204030204" pitchFamily="34" charset="0"/>
                        <a:ea typeface="Calibri" panose="020F0502020204030204" pitchFamily="34" charset="0"/>
                        <a:cs typeface="Arial" panose="020B0604020202020204" pitchFamily="34" charset="0"/>
                      </a:endParaRPr>
                    </a:p>
                  </a:txBody>
                  <a:tcPr marL="114300" marR="114300" marT="0" marB="0"/>
                </a:tc>
                <a:extLst>
                  <a:ext uri="{0D108BD9-81ED-4DB2-BD59-A6C34878D82A}">
                    <a16:rowId xmlns:a16="http://schemas.microsoft.com/office/drawing/2014/main" val="2323466608"/>
                  </a:ext>
                </a:extLst>
              </a:tr>
            </a:tbl>
          </a:graphicData>
        </a:graphic>
      </p:graphicFrame>
    </p:spTree>
    <p:extLst>
      <p:ext uri="{BB962C8B-B14F-4D97-AF65-F5344CB8AC3E}">
        <p14:creationId xmlns:p14="http://schemas.microsoft.com/office/powerpoint/2010/main" val="31469197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94B3D155-FF6F-6708-153B-5FBF1D036E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44895" y="190716"/>
            <a:ext cx="1641576" cy="635509"/>
          </a:xfrm>
          <a:prstGeom prst="rect">
            <a:avLst/>
          </a:prstGeom>
        </p:spPr>
      </p:pic>
      <p:pic>
        <p:nvPicPr>
          <p:cNvPr id="3" name="תמונה 2">
            <a:extLst>
              <a:ext uri="{FF2B5EF4-FFF2-40B4-BE49-F238E27FC236}">
                <a16:creationId xmlns:a16="http://schemas.microsoft.com/office/drawing/2014/main" id="{83C00C1D-706C-CB6F-72C1-BF69E5F55A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5529" y="190716"/>
            <a:ext cx="1146090" cy="635510"/>
          </a:xfrm>
          <a:prstGeom prst="rect">
            <a:avLst/>
          </a:prstGeom>
        </p:spPr>
      </p:pic>
      <p:pic>
        <p:nvPicPr>
          <p:cNvPr id="4" name="תמונה 3">
            <a:extLst>
              <a:ext uri="{FF2B5EF4-FFF2-40B4-BE49-F238E27FC236}">
                <a16:creationId xmlns:a16="http://schemas.microsoft.com/office/drawing/2014/main" id="{73742E78-925E-17EE-4379-2A1C0EC9037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54881" y="305752"/>
            <a:ext cx="6186752" cy="6246496"/>
          </a:xfrm>
          <a:prstGeom prst="rect">
            <a:avLst/>
          </a:prstGeom>
        </p:spPr>
      </p:pic>
    </p:spTree>
    <p:extLst>
      <p:ext uri="{BB962C8B-B14F-4D97-AF65-F5344CB8AC3E}">
        <p14:creationId xmlns:p14="http://schemas.microsoft.com/office/powerpoint/2010/main" val="31579345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94B3D155-FF6F-6708-153B-5FBF1D036E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44895" y="190716"/>
            <a:ext cx="1641576" cy="635509"/>
          </a:xfrm>
          <a:prstGeom prst="rect">
            <a:avLst/>
          </a:prstGeom>
        </p:spPr>
      </p:pic>
      <p:pic>
        <p:nvPicPr>
          <p:cNvPr id="3" name="תמונה 2">
            <a:extLst>
              <a:ext uri="{FF2B5EF4-FFF2-40B4-BE49-F238E27FC236}">
                <a16:creationId xmlns:a16="http://schemas.microsoft.com/office/drawing/2014/main" id="{83C00C1D-706C-CB6F-72C1-BF69E5F55A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5529" y="190716"/>
            <a:ext cx="1146090" cy="635510"/>
          </a:xfrm>
          <a:prstGeom prst="rect">
            <a:avLst/>
          </a:prstGeom>
        </p:spPr>
      </p:pic>
      <p:pic>
        <p:nvPicPr>
          <p:cNvPr id="6" name="תמונה 5">
            <a:extLst>
              <a:ext uri="{FF2B5EF4-FFF2-40B4-BE49-F238E27FC236}">
                <a16:creationId xmlns:a16="http://schemas.microsoft.com/office/drawing/2014/main" id="{65F9314B-9374-EBE0-A015-749E0D562A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83875" y="594911"/>
            <a:ext cx="6101644" cy="6083861"/>
          </a:xfrm>
          <a:prstGeom prst="rect">
            <a:avLst/>
          </a:prstGeom>
          <a:ln w="12700">
            <a:solidFill>
              <a:srgbClr val="C00000"/>
            </a:solidFill>
          </a:ln>
        </p:spPr>
      </p:pic>
    </p:spTree>
    <p:extLst>
      <p:ext uri="{BB962C8B-B14F-4D97-AF65-F5344CB8AC3E}">
        <p14:creationId xmlns:p14="http://schemas.microsoft.com/office/powerpoint/2010/main" val="38919410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571500"/>
            <a:ext cx="10463213" cy="1785938"/>
          </a:xfrm>
        </p:spPr>
        <p:txBody>
          <a:bodyPr>
            <a:normAutofit/>
          </a:bodyPr>
          <a:lstStyle/>
          <a:p>
            <a:pPr algn="ctr" rtl="1"/>
            <a:r>
              <a:rPr lang="he-IL" sz="6000" b="1" dirty="0">
                <a:cs typeface="+mn-cs"/>
              </a:rPr>
              <a:t>רעשנים - לא רק בפורים</a:t>
            </a:r>
            <a:br>
              <a:rPr lang="he-IL" sz="6000" b="1" dirty="0">
                <a:cs typeface="+mn-cs"/>
              </a:rPr>
            </a:br>
            <a:r>
              <a:rPr lang="he-IL" b="1" dirty="0" err="1">
                <a:solidFill>
                  <a:srgbClr val="FF0000"/>
                </a:solidFill>
                <a:cs typeface="+mn-cs"/>
              </a:rPr>
              <a:t>עשיינות</a:t>
            </a:r>
            <a:r>
              <a:rPr lang="he-IL" b="1" dirty="0">
                <a:solidFill>
                  <a:srgbClr val="FF0000"/>
                </a:solidFill>
                <a:cs typeface="+mn-cs"/>
              </a:rPr>
              <a:t> (</a:t>
            </a:r>
            <a:r>
              <a:rPr lang="he-IL" b="1" dirty="0" err="1">
                <a:solidFill>
                  <a:srgbClr val="FF0000"/>
                </a:solidFill>
                <a:cs typeface="+mn-cs"/>
              </a:rPr>
              <a:t>מייקרס</a:t>
            </a:r>
            <a:r>
              <a:rPr lang="he-IL" b="1" dirty="0">
                <a:solidFill>
                  <a:srgbClr val="FF0000"/>
                </a:solidFill>
                <a:cs typeface="+mn-cs"/>
              </a:rPr>
              <a:t>) ו-</a:t>
            </a:r>
            <a:r>
              <a:rPr lang="en-US" b="1" dirty="0">
                <a:solidFill>
                  <a:srgbClr val="FF0000"/>
                </a:solidFill>
                <a:cs typeface="+mn-cs"/>
              </a:rPr>
              <a:t>STEM</a:t>
            </a:r>
            <a:endParaRPr lang="he-IL" b="1" dirty="0">
              <a:solidFill>
                <a:srgbClr val="FF0000"/>
              </a:solidFill>
              <a:cs typeface="+mn-cs"/>
            </a:endParaRPr>
          </a:p>
        </p:txBody>
      </p:sp>
      <p:pic>
        <p:nvPicPr>
          <p:cNvPr id="4" name="מציין מיקום תוכן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367463" y="3111280"/>
            <a:ext cx="5257800" cy="3503830"/>
          </a:xfrm>
          <a:prstGeom prst="rect">
            <a:avLst/>
          </a:prstGeom>
        </p:spPr>
      </p:pic>
      <p:pic>
        <p:nvPicPr>
          <p:cNvPr id="6" name="תמונה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2975" y="3081367"/>
            <a:ext cx="5286375" cy="3533743"/>
          </a:xfrm>
          <a:prstGeom prst="rect">
            <a:avLst/>
          </a:prstGeom>
        </p:spPr>
      </p:pic>
    </p:spTree>
    <p:extLst>
      <p:ext uri="{BB962C8B-B14F-4D97-AF65-F5344CB8AC3E}">
        <p14:creationId xmlns:p14="http://schemas.microsoft.com/office/powerpoint/2010/main" val="39779294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b="1" dirty="0">
                <a:cs typeface="+mn-cs"/>
              </a:rPr>
              <a:t>סוגי רעשנים</a:t>
            </a:r>
          </a:p>
        </p:txBody>
      </p:sp>
      <p:sp>
        <p:nvSpPr>
          <p:cNvPr id="3" name="מציין מיקום תוכן 2"/>
          <p:cNvSpPr>
            <a:spLocks noGrp="1"/>
          </p:cNvSpPr>
          <p:nvPr>
            <p:ph idx="1"/>
          </p:nvPr>
        </p:nvSpPr>
        <p:spPr/>
        <p:txBody>
          <a:bodyPr/>
          <a:lstStyle/>
          <a:p>
            <a:pPr marL="0" indent="0" algn="r">
              <a:buNone/>
            </a:pPr>
            <a:r>
              <a:rPr lang="he-IL" dirty="0"/>
              <a:t>רעשני פטיש</a:t>
            </a:r>
          </a:p>
          <a:p>
            <a:pPr marL="0" indent="0" algn="r" rtl="1">
              <a:buNone/>
            </a:pPr>
            <a:r>
              <a:rPr lang="he-IL" dirty="0"/>
              <a:t>קשקשנים </a:t>
            </a:r>
            <a:r>
              <a:rPr lang="en-US" dirty="0"/>
              <a:t>maracas)</a:t>
            </a:r>
            <a:r>
              <a:rPr lang="he-IL" dirty="0"/>
              <a:t>)</a:t>
            </a:r>
          </a:p>
          <a:p>
            <a:pPr marL="0" indent="0" algn="r" rtl="1">
              <a:buNone/>
            </a:pPr>
            <a:r>
              <a:rPr lang="he-IL" dirty="0"/>
              <a:t>קסטנייטות      </a:t>
            </a:r>
          </a:p>
        </p:txBody>
      </p:sp>
      <p:pic>
        <p:nvPicPr>
          <p:cNvPr id="4" name="תמונה 3"/>
          <p:cNvPicPr>
            <a:picLocks noChangeAspect="1"/>
          </p:cNvPicPr>
          <p:nvPr/>
        </p:nvPicPr>
        <p:blipFill>
          <a:blip r:embed="rId3"/>
          <a:stretch>
            <a:fillRect/>
          </a:stretch>
        </p:blipFill>
        <p:spPr>
          <a:xfrm>
            <a:off x="838200" y="1027906"/>
            <a:ext cx="3048000" cy="5095875"/>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41129" y="2044718"/>
            <a:ext cx="2928640" cy="4079063"/>
          </a:xfrm>
          <a:prstGeom prst="rect">
            <a:avLst/>
          </a:prstGeom>
        </p:spPr>
      </p:pic>
      <p:pic>
        <p:nvPicPr>
          <p:cNvPr id="6" name="תמונה 5"/>
          <p:cNvPicPr>
            <a:picLocks noChangeAspect="1"/>
          </p:cNvPicPr>
          <p:nvPr/>
        </p:nvPicPr>
        <p:blipFill>
          <a:blip r:embed="rId5"/>
          <a:stretch>
            <a:fillRect/>
          </a:stretch>
        </p:blipFill>
        <p:spPr>
          <a:xfrm>
            <a:off x="7124699" y="3576520"/>
            <a:ext cx="4229101" cy="2353587"/>
          </a:xfrm>
          <a:prstGeom prst="rect">
            <a:avLst/>
          </a:prstGeom>
        </p:spPr>
      </p:pic>
    </p:spTree>
    <p:extLst>
      <p:ext uri="{BB962C8B-B14F-4D97-AF65-F5344CB8AC3E}">
        <p14:creationId xmlns:p14="http://schemas.microsoft.com/office/powerpoint/2010/main" val="1153539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95312" y="235020"/>
            <a:ext cx="10515600" cy="1325563"/>
          </a:xfrm>
        </p:spPr>
        <p:txBody>
          <a:bodyPr/>
          <a:lstStyle/>
          <a:p>
            <a:pPr algn="r" rtl="1"/>
            <a:r>
              <a:rPr lang="he-IL" b="1" dirty="0">
                <a:cs typeface="+mn-cs"/>
              </a:rPr>
              <a:t>חקר ופתרון בעיות (</a:t>
            </a:r>
            <a:r>
              <a:rPr lang="en-US" b="1" dirty="0">
                <a:cs typeface="+mn-cs"/>
              </a:rPr>
              <a:t>STEM</a:t>
            </a:r>
            <a:r>
              <a:rPr lang="he-IL" b="1" dirty="0">
                <a:cs typeface="+mn-cs"/>
              </a:rPr>
              <a:t>)</a:t>
            </a:r>
          </a:p>
        </p:txBody>
      </p:sp>
      <p:sp>
        <p:nvSpPr>
          <p:cNvPr id="3" name="מציין מיקום תוכן 2"/>
          <p:cNvSpPr>
            <a:spLocks noGrp="1"/>
          </p:cNvSpPr>
          <p:nvPr>
            <p:ph idx="1"/>
          </p:nvPr>
        </p:nvSpPr>
        <p:spPr>
          <a:xfrm>
            <a:off x="838200" y="1690688"/>
            <a:ext cx="10515600" cy="4486275"/>
          </a:xfrm>
        </p:spPr>
        <p:txBody>
          <a:bodyPr/>
          <a:lstStyle/>
          <a:p>
            <a:pPr algn="r" rtl="1"/>
            <a:r>
              <a:rPr lang="he-IL" dirty="0"/>
              <a:t>גורמים שמשפיעים על </a:t>
            </a:r>
            <a:r>
              <a:rPr lang="he-IL" b="1" dirty="0"/>
              <a:t>עצמת הקול וגובה הקול </a:t>
            </a:r>
            <a:r>
              <a:rPr lang="he-IL" dirty="0"/>
              <a:t>שמופקים מרעשנים.</a:t>
            </a:r>
          </a:p>
          <a:p>
            <a:pPr algn="r" rtl="1"/>
            <a:r>
              <a:rPr lang="he-IL" dirty="0"/>
              <a:t>תכנון ובנייה של רעשנים על פי דרישות של </a:t>
            </a:r>
            <a:r>
              <a:rPr lang="he-IL" b="1" dirty="0"/>
              <a:t>עצמת קול וגובה קול.</a:t>
            </a:r>
          </a:p>
        </p:txBody>
      </p:sp>
      <p:pic>
        <p:nvPicPr>
          <p:cNvPr id="4" name="תמונה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68364" y="2827478"/>
            <a:ext cx="7432886" cy="3787635"/>
          </a:xfrm>
          <a:prstGeom prst="rect">
            <a:avLst/>
          </a:prstGeom>
        </p:spPr>
      </p:pic>
    </p:spTree>
    <p:extLst>
      <p:ext uri="{BB962C8B-B14F-4D97-AF65-F5344CB8AC3E}">
        <p14:creationId xmlns:p14="http://schemas.microsoft.com/office/powerpoint/2010/main" val="167227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FF94D60D-D926-A8AE-74D8-EF6D6FF6D751}"/>
              </a:ext>
            </a:extLst>
          </p:cNvPr>
          <p:cNvPicPr>
            <a:picLocks noChangeAspect="1"/>
          </p:cNvPicPr>
          <p:nvPr/>
        </p:nvPicPr>
        <p:blipFill>
          <a:blip r:embed="rId3"/>
          <a:stretch>
            <a:fillRect/>
          </a:stretch>
        </p:blipFill>
        <p:spPr>
          <a:xfrm>
            <a:off x="1441373" y="393853"/>
            <a:ext cx="9309253" cy="6070294"/>
          </a:xfrm>
          <a:prstGeom prst="rect">
            <a:avLst/>
          </a:prstGeom>
          <a:ln w="12700">
            <a:solidFill>
              <a:srgbClr val="00B0F0"/>
            </a:solidFill>
          </a:ln>
        </p:spPr>
      </p:pic>
    </p:spTree>
    <p:extLst>
      <p:ext uri="{BB962C8B-B14F-4D97-AF65-F5344CB8AC3E}">
        <p14:creationId xmlns:p14="http://schemas.microsoft.com/office/powerpoint/2010/main" val="226287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b="1" dirty="0">
                <a:cs typeface="+mn-cs"/>
              </a:rPr>
              <a:t>חיות מרעישות בטבע</a:t>
            </a:r>
            <a:endParaRPr lang="en-US" b="1" dirty="0">
              <a:cs typeface="+mn-cs"/>
            </a:endParaRPr>
          </a:p>
        </p:txBody>
      </p:sp>
      <p:pic>
        <p:nvPicPr>
          <p:cNvPr id="6" name="מציין מיקום תוכן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1450" y="2745977"/>
            <a:ext cx="4609571" cy="3405585"/>
          </a:xfrm>
          <a:prstGeom prst="rect">
            <a:avLst/>
          </a:prstGeom>
        </p:spPr>
      </p:pic>
      <p:pic>
        <p:nvPicPr>
          <p:cNvPr id="7" name="תמונה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38121" y="2745979"/>
            <a:ext cx="4392086" cy="3405585"/>
          </a:xfrm>
          <a:prstGeom prst="rect">
            <a:avLst/>
          </a:prstGeom>
        </p:spPr>
      </p:pic>
      <p:pic>
        <p:nvPicPr>
          <p:cNvPr id="8" name="תמונה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72686" y="2745978"/>
            <a:ext cx="4602373" cy="3405585"/>
          </a:xfrm>
          <a:prstGeom prst="rect">
            <a:avLst/>
          </a:prstGeom>
        </p:spPr>
      </p:pic>
      <p:sp>
        <p:nvSpPr>
          <p:cNvPr id="9" name="TextBox 8"/>
          <p:cNvSpPr txBox="1"/>
          <p:nvPr/>
        </p:nvSpPr>
        <p:spPr>
          <a:xfrm>
            <a:off x="85725" y="1868815"/>
            <a:ext cx="11696700" cy="584775"/>
          </a:xfrm>
          <a:prstGeom prst="rect">
            <a:avLst/>
          </a:prstGeom>
          <a:noFill/>
        </p:spPr>
        <p:txBody>
          <a:bodyPr wrap="square" rtlCol="0">
            <a:spAutoFit/>
          </a:bodyPr>
          <a:lstStyle/>
          <a:p>
            <a:pPr algn="ctr"/>
            <a:r>
              <a:rPr lang="he-IL" sz="3200" b="1" dirty="0" err="1"/>
              <a:t>עכסן</a:t>
            </a:r>
            <a:r>
              <a:rPr lang="he-IL" sz="3200" b="1" dirty="0"/>
              <a:t>                            סוסון ים                           </a:t>
            </a:r>
            <a:r>
              <a:rPr lang="he-IL" sz="3200" b="1" dirty="0" err="1"/>
              <a:t>ציקדה</a:t>
            </a:r>
            <a:endParaRPr lang="en-US" sz="3200" b="1" dirty="0"/>
          </a:p>
        </p:txBody>
      </p:sp>
    </p:spTree>
    <p:extLst>
      <p:ext uri="{BB962C8B-B14F-4D97-AF65-F5344CB8AC3E}">
        <p14:creationId xmlns:p14="http://schemas.microsoft.com/office/powerpoint/2010/main" val="37684520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b="1" dirty="0">
                <a:solidFill>
                  <a:prstClr val="black"/>
                </a:solidFill>
                <a:cs typeface="Arial" panose="020B0604020202020204" pitchFamily="34" charset="0"/>
              </a:rPr>
              <a:t>הכנת קשקשן (</a:t>
            </a:r>
            <a:r>
              <a:rPr lang="he-IL" b="1" dirty="0" err="1">
                <a:solidFill>
                  <a:prstClr val="black"/>
                </a:solidFill>
                <a:cs typeface="Arial" panose="020B0604020202020204" pitchFamily="34" charset="0"/>
              </a:rPr>
              <a:t>עשיינות</a:t>
            </a:r>
            <a:r>
              <a:rPr lang="he-IL" b="1" dirty="0">
                <a:solidFill>
                  <a:prstClr val="black"/>
                </a:solidFill>
                <a:cs typeface="Arial" panose="020B0604020202020204" pitchFamily="34" charset="0"/>
              </a:rPr>
              <a:t>) – דוגמה 3</a:t>
            </a:r>
            <a:endParaRPr lang="en-US" dirty="0"/>
          </a:p>
        </p:txBody>
      </p:sp>
      <p:pic>
        <p:nvPicPr>
          <p:cNvPr id="4" name="מציין מיקום תוכן 3"/>
          <p:cNvPicPr>
            <a:picLocks noGrp="1" noChangeAspect="1"/>
          </p:cNvPicPr>
          <p:nvPr>
            <p:ph idx="1"/>
          </p:nvPr>
        </p:nvPicPr>
        <p:blipFill>
          <a:blip r:embed="rId2"/>
          <a:stretch>
            <a:fillRect/>
          </a:stretch>
        </p:blipFill>
        <p:spPr>
          <a:xfrm>
            <a:off x="5393593" y="1867877"/>
            <a:ext cx="5422785" cy="3994090"/>
          </a:xfrm>
          <a:prstGeom prst="rect">
            <a:avLst/>
          </a:prstGeom>
        </p:spPr>
      </p:pic>
      <p:pic>
        <p:nvPicPr>
          <p:cNvPr id="5" name="תמונה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7734" y="308726"/>
            <a:ext cx="3595835" cy="6463303"/>
          </a:xfrm>
          <a:prstGeom prst="rect">
            <a:avLst/>
          </a:prstGeom>
        </p:spPr>
      </p:pic>
      <p:sp>
        <p:nvSpPr>
          <p:cNvPr id="6" name="TextBox 5"/>
          <p:cNvSpPr txBox="1"/>
          <p:nvPr/>
        </p:nvSpPr>
        <p:spPr>
          <a:xfrm>
            <a:off x="6908800" y="6142892"/>
            <a:ext cx="4337538" cy="369332"/>
          </a:xfrm>
          <a:prstGeom prst="rect">
            <a:avLst/>
          </a:prstGeom>
          <a:noFill/>
        </p:spPr>
        <p:txBody>
          <a:bodyPr wrap="square" rtlCol="0">
            <a:spAutoFit/>
          </a:bodyPr>
          <a:lstStyle/>
          <a:p>
            <a:pPr algn="r" rtl="1"/>
            <a:r>
              <a:rPr lang="he-IL" b="1" dirty="0">
                <a:solidFill>
                  <a:prstClr val="black"/>
                </a:solidFill>
                <a:hlinkClick r:id="rId4"/>
              </a:rPr>
              <a:t>מקור: </a:t>
            </a:r>
            <a:r>
              <a:rPr lang="en-US" b="1" dirty="0" err="1">
                <a:solidFill>
                  <a:prstClr val="black"/>
                </a:solidFill>
                <a:hlinkClick r:id="rId4"/>
              </a:rPr>
              <a:t>pinterest</a:t>
            </a:r>
            <a:endParaRPr lang="en-US" dirty="0"/>
          </a:p>
        </p:txBody>
      </p:sp>
    </p:spTree>
    <p:extLst>
      <p:ext uri="{BB962C8B-B14F-4D97-AF65-F5344CB8AC3E}">
        <p14:creationId xmlns:p14="http://schemas.microsoft.com/office/powerpoint/2010/main" val="2380117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1B89EE50-92D6-F5A3-7DE0-0767C2295D35}"/>
              </a:ext>
            </a:extLst>
          </p:cNvPr>
          <p:cNvSpPr txBox="1"/>
          <p:nvPr/>
        </p:nvSpPr>
        <p:spPr>
          <a:xfrm>
            <a:off x="4110445" y="209006"/>
            <a:ext cx="3971109" cy="584775"/>
          </a:xfrm>
          <a:prstGeom prst="rect">
            <a:avLst/>
          </a:prstGeom>
          <a:noFill/>
        </p:spPr>
        <p:txBody>
          <a:bodyPr wrap="square" rtlCol="1">
            <a:spAutoFit/>
          </a:bodyPr>
          <a:lstStyle/>
          <a:p>
            <a:r>
              <a:rPr lang="he-IL" sz="3200" b="1" dirty="0">
                <a:solidFill>
                  <a:srgbClr val="C00000"/>
                </a:solidFill>
              </a:rPr>
              <a:t>מהו קול? - המשגה</a:t>
            </a:r>
          </a:p>
        </p:txBody>
      </p:sp>
      <p:sp>
        <p:nvSpPr>
          <p:cNvPr id="10" name="תיבת טקסט 9">
            <a:extLst>
              <a:ext uri="{FF2B5EF4-FFF2-40B4-BE49-F238E27FC236}">
                <a16:creationId xmlns:a16="http://schemas.microsoft.com/office/drawing/2014/main" id="{DC8C12C0-EAC5-A0DA-8994-7E14C37000E2}"/>
              </a:ext>
            </a:extLst>
          </p:cNvPr>
          <p:cNvSpPr txBox="1"/>
          <p:nvPr/>
        </p:nvSpPr>
        <p:spPr>
          <a:xfrm>
            <a:off x="716096" y="1222871"/>
            <a:ext cx="9959249" cy="954107"/>
          </a:xfrm>
          <a:prstGeom prst="rect">
            <a:avLst/>
          </a:prstGeom>
          <a:noFill/>
          <a:ln>
            <a:solidFill>
              <a:srgbClr val="C00000"/>
            </a:solidFill>
          </a:ln>
        </p:spPr>
        <p:txBody>
          <a:bodyPr wrap="square" rtlCol="1">
            <a:spAutoFit/>
          </a:bodyPr>
          <a:lstStyle/>
          <a:p>
            <a:r>
              <a:rPr lang="he-IL" sz="2800" dirty="0"/>
              <a:t>קראו את המידעון</a:t>
            </a:r>
            <a:r>
              <a:rPr lang="en-US" sz="2800" dirty="0"/>
              <a:t> </a:t>
            </a:r>
            <a:r>
              <a:rPr lang="he-IL" sz="2800" dirty="0"/>
              <a:t>"מהו קול</a:t>
            </a:r>
            <a:r>
              <a:rPr lang="en-US" sz="2800" dirty="0"/>
              <a:t> </a:t>
            </a:r>
            <a:r>
              <a:rPr lang="he-IL" sz="2800" dirty="0"/>
              <a:t>"? בעמוד 176 והשיבו על השאלות.</a:t>
            </a:r>
          </a:p>
          <a:p>
            <a:r>
              <a:rPr lang="he-IL" sz="2800" dirty="0"/>
              <a:t> </a:t>
            </a:r>
          </a:p>
        </p:txBody>
      </p:sp>
      <p:pic>
        <p:nvPicPr>
          <p:cNvPr id="19" name="תמונה 18">
            <a:extLst>
              <a:ext uri="{FF2B5EF4-FFF2-40B4-BE49-F238E27FC236}">
                <a16:creationId xmlns:a16="http://schemas.microsoft.com/office/drawing/2014/main" id="{69A5069B-5E1F-2B50-5ECE-F874342189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47269" y="91165"/>
            <a:ext cx="1156771" cy="622129"/>
          </a:xfrm>
          <a:prstGeom prst="rect">
            <a:avLst/>
          </a:prstGeom>
        </p:spPr>
      </p:pic>
      <p:pic>
        <p:nvPicPr>
          <p:cNvPr id="1026" name="Picture 2" descr="Free Speaker Sound vector and picture">
            <a:extLst>
              <a:ext uri="{FF2B5EF4-FFF2-40B4-BE49-F238E27FC236}">
                <a16:creationId xmlns:a16="http://schemas.microsoft.com/office/drawing/2014/main" id="{66F04048-4791-E6E5-1103-BE8300A04C9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75870" y="2606068"/>
            <a:ext cx="4338697" cy="35862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13029F2-5259-63EF-CEAD-DA444FDAB70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46257" y="1988127"/>
            <a:ext cx="4869873" cy="4869873"/>
          </a:xfrm>
          <a:prstGeom prst="rect">
            <a:avLst/>
          </a:prstGeom>
        </p:spPr>
      </p:pic>
    </p:spTree>
    <p:extLst>
      <p:ext uri="{BB962C8B-B14F-4D97-AF65-F5344CB8AC3E}">
        <p14:creationId xmlns:p14="http://schemas.microsoft.com/office/powerpoint/2010/main" val="2880198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 name="מציין מיקום תוכן 4">
            <a:extLst>
              <a:ext uri="{FF2B5EF4-FFF2-40B4-BE49-F238E27FC236}">
                <a16:creationId xmlns:a16="http://schemas.microsoft.com/office/drawing/2014/main" id="{74BD45C7-4B62-DE49-B206-2C9A2CA5139A}"/>
              </a:ext>
            </a:extLst>
          </p:cNvPr>
          <p:cNvPicPr>
            <a:picLocks noGrp="1" noChangeAspect="1"/>
          </p:cNvPicPr>
          <p:nvPr>
            <p:ph idx="1"/>
          </p:nvPr>
        </p:nvPicPr>
        <p:blipFill>
          <a:blip r:embed="rId3"/>
          <a:stretch>
            <a:fillRect/>
          </a:stretch>
        </p:blipFill>
        <p:spPr>
          <a:xfrm>
            <a:off x="375250" y="1585287"/>
            <a:ext cx="11379748" cy="4187552"/>
          </a:xfrm>
          <a:ln w="12700">
            <a:solidFill>
              <a:srgbClr val="C00000"/>
            </a:solidFill>
          </a:ln>
        </p:spPr>
      </p:pic>
      <p:pic>
        <p:nvPicPr>
          <p:cNvPr id="11" name="תמונה 10">
            <a:extLst>
              <a:ext uri="{FF2B5EF4-FFF2-40B4-BE49-F238E27FC236}">
                <a16:creationId xmlns:a16="http://schemas.microsoft.com/office/drawing/2014/main" id="{346ABC28-96E4-C9D6-4ED2-1F20A69853C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0338" y="129731"/>
            <a:ext cx="1181651" cy="655229"/>
          </a:xfrm>
          <a:prstGeom prst="rect">
            <a:avLst/>
          </a:prstGeom>
        </p:spPr>
      </p:pic>
      <p:pic>
        <p:nvPicPr>
          <p:cNvPr id="12" name="תמונה 11">
            <a:extLst>
              <a:ext uri="{FF2B5EF4-FFF2-40B4-BE49-F238E27FC236}">
                <a16:creationId xmlns:a16="http://schemas.microsoft.com/office/drawing/2014/main" id="{71B5AFDE-06C6-0409-4479-2EE814D375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10350" y="149452"/>
            <a:ext cx="1181650" cy="635509"/>
          </a:xfrm>
          <a:prstGeom prst="rect">
            <a:avLst/>
          </a:prstGeom>
        </p:spPr>
      </p:pic>
    </p:spTree>
    <p:extLst>
      <p:ext uri="{BB962C8B-B14F-4D97-AF65-F5344CB8AC3E}">
        <p14:creationId xmlns:p14="http://schemas.microsoft.com/office/powerpoint/2010/main" val="3016609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627BBF58-A5EF-C835-9B02-4A7E26C40FD0}"/>
              </a:ext>
            </a:extLst>
          </p:cNvPr>
          <p:cNvPicPr>
            <a:picLocks noChangeAspect="1"/>
          </p:cNvPicPr>
          <p:nvPr/>
        </p:nvPicPr>
        <p:blipFill>
          <a:blip r:embed="rId3"/>
          <a:stretch>
            <a:fillRect/>
          </a:stretch>
        </p:blipFill>
        <p:spPr>
          <a:xfrm>
            <a:off x="3481329" y="237933"/>
            <a:ext cx="5381625" cy="1343025"/>
          </a:xfrm>
          <a:prstGeom prst="rect">
            <a:avLst/>
          </a:prstGeom>
          <a:ln w="12700">
            <a:solidFill>
              <a:srgbClr val="C00000"/>
            </a:solidFill>
          </a:ln>
        </p:spPr>
      </p:pic>
      <p:pic>
        <p:nvPicPr>
          <p:cNvPr id="7" name="תמונה 6">
            <a:extLst>
              <a:ext uri="{FF2B5EF4-FFF2-40B4-BE49-F238E27FC236}">
                <a16:creationId xmlns:a16="http://schemas.microsoft.com/office/drawing/2014/main" id="{D4D63315-2448-B47A-F1EB-47E8E05DC549}"/>
              </a:ext>
            </a:extLst>
          </p:cNvPr>
          <p:cNvPicPr>
            <a:picLocks noChangeAspect="1"/>
          </p:cNvPicPr>
          <p:nvPr/>
        </p:nvPicPr>
        <p:blipFill>
          <a:blip r:embed="rId4"/>
          <a:stretch>
            <a:fillRect/>
          </a:stretch>
        </p:blipFill>
        <p:spPr>
          <a:xfrm>
            <a:off x="2956192" y="1734846"/>
            <a:ext cx="6279615" cy="1034327"/>
          </a:xfrm>
          <a:prstGeom prst="rect">
            <a:avLst/>
          </a:prstGeom>
          <a:ln w="12700">
            <a:solidFill>
              <a:srgbClr val="C00000"/>
            </a:solidFill>
          </a:ln>
        </p:spPr>
      </p:pic>
      <p:pic>
        <p:nvPicPr>
          <p:cNvPr id="16" name="תמונה 15">
            <a:extLst>
              <a:ext uri="{FF2B5EF4-FFF2-40B4-BE49-F238E27FC236}">
                <a16:creationId xmlns:a16="http://schemas.microsoft.com/office/drawing/2014/main" id="{358345B2-999A-0384-4B95-DFCB1DB75A1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4231"/>
            <a:ext cx="1286367" cy="713294"/>
          </a:xfrm>
          <a:prstGeom prst="rect">
            <a:avLst/>
          </a:prstGeom>
        </p:spPr>
      </p:pic>
      <p:sp>
        <p:nvSpPr>
          <p:cNvPr id="2" name="TextBox 1">
            <a:extLst>
              <a:ext uri="{FF2B5EF4-FFF2-40B4-BE49-F238E27FC236}">
                <a16:creationId xmlns:a16="http://schemas.microsoft.com/office/drawing/2014/main" id="{B5A94C54-7E9A-B2C4-A235-D5A55A5260C3}"/>
              </a:ext>
            </a:extLst>
          </p:cNvPr>
          <p:cNvSpPr txBox="1"/>
          <p:nvPr/>
        </p:nvSpPr>
        <p:spPr>
          <a:xfrm>
            <a:off x="8934680" y="3029639"/>
            <a:ext cx="2930486" cy="369332"/>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D58796EB-939E-79E8-88C5-D28BAD8F055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41559" y="3552859"/>
            <a:ext cx="8826954" cy="3067208"/>
          </a:xfrm>
          <a:prstGeom prst="rect">
            <a:avLst/>
          </a:prstGeom>
        </p:spPr>
      </p:pic>
      <p:sp>
        <p:nvSpPr>
          <p:cNvPr id="6" name="TextBox 5">
            <a:extLst>
              <a:ext uri="{FF2B5EF4-FFF2-40B4-BE49-F238E27FC236}">
                <a16:creationId xmlns:a16="http://schemas.microsoft.com/office/drawing/2014/main" id="{D52813FC-774D-2BDB-E22F-B7993B3ABF0B}"/>
              </a:ext>
            </a:extLst>
          </p:cNvPr>
          <p:cNvSpPr txBox="1"/>
          <p:nvPr/>
        </p:nvSpPr>
        <p:spPr>
          <a:xfrm>
            <a:off x="2655065" y="2952520"/>
            <a:ext cx="7535537" cy="523220"/>
          </a:xfrm>
          <a:prstGeom prst="rect">
            <a:avLst/>
          </a:prstGeom>
          <a:noFill/>
        </p:spPr>
        <p:txBody>
          <a:bodyPr wrap="square" rtlCol="0">
            <a:spAutoFit/>
          </a:bodyPr>
          <a:lstStyle/>
          <a:p>
            <a:r>
              <a:rPr lang="he-IL" sz="2800" b="1" dirty="0"/>
              <a:t>פעילות 1: קולות חלשים... קולות חזקים (עמוד 172)</a:t>
            </a:r>
            <a:endParaRPr lang="en-US" sz="2800" b="1" dirty="0"/>
          </a:p>
        </p:txBody>
      </p:sp>
    </p:spTree>
    <p:extLst>
      <p:ext uri="{BB962C8B-B14F-4D97-AF65-F5344CB8AC3E}">
        <p14:creationId xmlns:p14="http://schemas.microsoft.com/office/powerpoint/2010/main" val="1738330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16" name="תמונה 15">
            <a:extLst>
              <a:ext uri="{FF2B5EF4-FFF2-40B4-BE49-F238E27FC236}">
                <a16:creationId xmlns:a16="http://schemas.microsoft.com/office/drawing/2014/main" id="{358345B2-999A-0384-4B95-DFCB1DB75A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4231"/>
            <a:ext cx="1286367" cy="713294"/>
          </a:xfrm>
          <a:prstGeom prst="rect">
            <a:avLst/>
          </a:prstGeom>
        </p:spPr>
      </p:pic>
      <p:sp>
        <p:nvSpPr>
          <p:cNvPr id="2" name="TextBox 1">
            <a:extLst>
              <a:ext uri="{FF2B5EF4-FFF2-40B4-BE49-F238E27FC236}">
                <a16:creationId xmlns:a16="http://schemas.microsoft.com/office/drawing/2014/main" id="{B5A94C54-7E9A-B2C4-A235-D5A55A5260C3}"/>
              </a:ext>
            </a:extLst>
          </p:cNvPr>
          <p:cNvSpPr txBox="1"/>
          <p:nvPr/>
        </p:nvSpPr>
        <p:spPr>
          <a:xfrm>
            <a:off x="8934680" y="3029639"/>
            <a:ext cx="2930486" cy="36933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52813FC-774D-2BDB-E22F-B7993B3ABF0B}"/>
              </a:ext>
            </a:extLst>
          </p:cNvPr>
          <p:cNvSpPr txBox="1"/>
          <p:nvPr/>
        </p:nvSpPr>
        <p:spPr>
          <a:xfrm>
            <a:off x="2655065" y="408532"/>
            <a:ext cx="8313448"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פעילות 2: קולות גבוהים... קולות נמוכים (עמוד 173)</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675E7B8A-9946-683C-C1C0-FC44F085E8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55065" y="1345323"/>
            <a:ext cx="8405869" cy="4770898"/>
          </a:xfrm>
          <a:prstGeom prst="rect">
            <a:avLst/>
          </a:prstGeom>
        </p:spPr>
      </p:pic>
    </p:spTree>
    <p:extLst>
      <p:ext uri="{BB962C8B-B14F-4D97-AF65-F5344CB8AC3E}">
        <p14:creationId xmlns:p14="http://schemas.microsoft.com/office/powerpoint/2010/main" val="2159642912"/>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8078</TotalTime>
  <Words>3692</Words>
  <Application>Microsoft Office PowerPoint</Application>
  <PresentationFormat>מסך רחב</PresentationFormat>
  <Paragraphs>275</Paragraphs>
  <Slides>51</Slides>
  <Notes>48</Notes>
  <HiddenSlides>0</HiddenSlides>
  <MMClips>0</MMClips>
  <ScaleCrop>false</ScaleCrop>
  <HeadingPairs>
    <vt:vector size="6" baseType="variant">
      <vt:variant>
        <vt:lpstr>גופנים בשימוש</vt:lpstr>
      </vt:variant>
      <vt:variant>
        <vt:i4>14</vt:i4>
      </vt:variant>
      <vt:variant>
        <vt:lpstr>ערכת נושא</vt:lpstr>
      </vt:variant>
      <vt:variant>
        <vt:i4>1</vt:i4>
      </vt:variant>
      <vt:variant>
        <vt:lpstr>כותרות שקופיות</vt:lpstr>
      </vt:variant>
      <vt:variant>
        <vt:i4>51</vt:i4>
      </vt:variant>
    </vt:vector>
  </HeadingPairs>
  <TitlesOfParts>
    <vt:vector size="66" baseType="lpstr">
      <vt:lpstr>Almoni Neue DL 4.0 AAA</vt:lpstr>
      <vt:lpstr>Arial</vt:lpstr>
      <vt:lpstr>Calibri</vt:lpstr>
      <vt:lpstr>Calibri Light</vt:lpstr>
      <vt:lpstr>Guttman Adii</vt:lpstr>
      <vt:lpstr>Guttman Frank</vt:lpstr>
      <vt:lpstr>MFNarkisClassic</vt:lpstr>
      <vt:lpstr>MFNarkisClassic-Bold</vt:lpstr>
      <vt:lpstr>NarkisClassicMF-Regular</vt:lpstr>
      <vt:lpstr>NarkisimMFO</vt:lpstr>
      <vt:lpstr>RosenbergSoloMF-Bold</vt:lpstr>
      <vt:lpstr>Symbol</vt:lpstr>
      <vt:lpstr>Wingdings</vt:lpstr>
      <vt:lpstr>Wingdings 2</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רעשנים - לא רק בפורים עשיינות (מייקרס) ו-STEM</vt:lpstr>
      <vt:lpstr>סוגי רעשנים</vt:lpstr>
      <vt:lpstr>חקר ופתרון בעיות (STEM)</vt:lpstr>
      <vt:lpstr>חיות מרעישות בטבע</vt:lpstr>
      <vt:lpstr>הכנת קשקשן (עשיינות) – דוגמה 3</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noga mishan</dc:creator>
  <cp:lastModifiedBy>shlomi sh shlomish</cp:lastModifiedBy>
  <cp:revision>15</cp:revision>
  <dcterms:created xsi:type="dcterms:W3CDTF">2023-12-12T11:44:53Z</dcterms:created>
  <dcterms:modified xsi:type="dcterms:W3CDTF">2024-01-29T16:57:40Z</dcterms:modified>
</cp:coreProperties>
</file>