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2"/>
  </p:notesMasterIdLst>
  <p:sldIdLst>
    <p:sldId id="345" r:id="rId2"/>
    <p:sldId id="316" r:id="rId3"/>
    <p:sldId id="323" r:id="rId4"/>
    <p:sldId id="324" r:id="rId5"/>
    <p:sldId id="325" r:id="rId6"/>
    <p:sldId id="350" r:id="rId7"/>
    <p:sldId id="327" r:id="rId8"/>
    <p:sldId id="321" r:id="rId9"/>
    <p:sldId id="326" r:id="rId10"/>
    <p:sldId id="336" r:id="rId11"/>
    <p:sldId id="322" r:id="rId12"/>
    <p:sldId id="320" r:id="rId13"/>
    <p:sldId id="319" r:id="rId14"/>
    <p:sldId id="331" r:id="rId15"/>
    <p:sldId id="313" r:id="rId16"/>
    <p:sldId id="332" r:id="rId17"/>
    <p:sldId id="329" r:id="rId18"/>
    <p:sldId id="328" r:id="rId19"/>
    <p:sldId id="335" r:id="rId20"/>
    <p:sldId id="333" r:id="rId21"/>
    <p:sldId id="347" r:id="rId22"/>
    <p:sldId id="339" r:id="rId23"/>
    <p:sldId id="341" r:id="rId24"/>
    <p:sldId id="340" r:id="rId25"/>
    <p:sldId id="334" r:id="rId26"/>
    <p:sldId id="337" r:id="rId27"/>
    <p:sldId id="338" r:id="rId28"/>
    <p:sldId id="342" r:id="rId29"/>
    <p:sldId id="344" r:id="rId30"/>
    <p:sldId id="346" r:id="rId31"/>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D7FD"/>
    <a:srgbClr val="9999FF"/>
    <a:srgbClr val="00FFCC"/>
    <a:srgbClr val="FFFFFF"/>
    <a:srgbClr val="CCECFF"/>
    <a:srgbClr val="6699FF"/>
    <a:srgbClr val="FFCC99"/>
    <a:srgbClr val="CCCCFF"/>
    <a:srgbClr val="CC99FF"/>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129" autoAdjust="0"/>
    <p:restoredTop sz="82339" autoAdjust="0"/>
  </p:normalViewPr>
  <p:slideViewPr>
    <p:cSldViewPr snapToGrid="0">
      <p:cViewPr varScale="1">
        <p:scale>
          <a:sx n="55" d="100"/>
          <a:sy n="55" d="100"/>
        </p:scale>
        <p:origin x="44" y="224"/>
      </p:cViewPr>
      <p:guideLst/>
    </p:cSldViewPr>
  </p:slideViewPr>
  <p:notesTextViewPr>
    <p:cViewPr>
      <p:scale>
        <a:sx n="1" d="1"/>
        <a:sy n="1" d="1"/>
      </p:scale>
      <p:origin x="0" y="-72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3D67C3BD-2CB7-413E-84A9-6363CFA2553B}"/>
    <pc:docChg chg="undo custSel addSld delSld modSld sldOrd">
      <pc:chgData name="noga mishan" userId="802d01ca9850f5a0" providerId="LiveId" clId="{3D67C3BD-2CB7-413E-84A9-6363CFA2553B}" dt="2024-01-10T10:32:03.591" v="132" actId="20577"/>
      <pc:docMkLst>
        <pc:docMk/>
      </pc:docMkLst>
      <pc:sldChg chg="addSp modSp">
        <pc:chgData name="noga mishan" userId="802d01ca9850f5a0" providerId="LiveId" clId="{3D67C3BD-2CB7-413E-84A9-6363CFA2553B}" dt="2024-01-08T02:42:36.539" v="1"/>
        <pc:sldMkLst>
          <pc:docMk/>
          <pc:sldMk cId="282304119" sldId="319"/>
        </pc:sldMkLst>
        <pc:picChg chg="add mod">
          <ac:chgData name="noga mishan" userId="802d01ca9850f5a0" providerId="LiveId" clId="{3D67C3BD-2CB7-413E-84A9-6363CFA2553B}" dt="2024-01-08T02:42:23.979" v="0"/>
          <ac:picMkLst>
            <pc:docMk/>
            <pc:sldMk cId="282304119" sldId="319"/>
            <ac:picMk id="5" creationId="{E5176457-700D-F715-2AC4-5F333B2702A0}"/>
          </ac:picMkLst>
        </pc:picChg>
        <pc:picChg chg="add mod">
          <ac:chgData name="noga mishan" userId="802d01ca9850f5a0" providerId="LiveId" clId="{3D67C3BD-2CB7-413E-84A9-6363CFA2553B}" dt="2024-01-08T02:42:36.539" v="1"/>
          <ac:picMkLst>
            <pc:docMk/>
            <pc:sldMk cId="282304119" sldId="319"/>
            <ac:picMk id="6" creationId="{727F4C8E-7DD6-B0BB-BBF3-3D08C66ACC7A}"/>
          </ac:picMkLst>
        </pc:picChg>
      </pc:sldChg>
      <pc:sldChg chg="addSp modSp mod">
        <pc:chgData name="noga mishan" userId="802d01ca9850f5a0" providerId="LiveId" clId="{3D67C3BD-2CB7-413E-84A9-6363CFA2553B}" dt="2024-01-08T02:43:24.523" v="11" actId="1076"/>
        <pc:sldMkLst>
          <pc:docMk/>
          <pc:sldMk cId="2823265623" sldId="320"/>
        </pc:sldMkLst>
        <pc:picChg chg="mod">
          <ac:chgData name="noga mishan" userId="802d01ca9850f5a0" providerId="LiveId" clId="{3D67C3BD-2CB7-413E-84A9-6363CFA2553B}" dt="2024-01-08T02:43:08.059" v="8" actId="1076"/>
          <ac:picMkLst>
            <pc:docMk/>
            <pc:sldMk cId="2823265623" sldId="320"/>
            <ac:picMk id="4" creationId="{39059683-3DD8-2378-83FC-181D3CC4E14D}"/>
          </ac:picMkLst>
        </pc:picChg>
        <pc:picChg chg="add mod">
          <ac:chgData name="noga mishan" userId="802d01ca9850f5a0" providerId="LiveId" clId="{3D67C3BD-2CB7-413E-84A9-6363CFA2553B}" dt="2024-01-08T02:43:12.479" v="9" actId="1076"/>
          <ac:picMkLst>
            <pc:docMk/>
            <pc:sldMk cId="2823265623" sldId="320"/>
            <ac:picMk id="5" creationId="{94D5B0E4-6945-846D-0AEC-1616DBC33471}"/>
          </ac:picMkLst>
        </pc:picChg>
        <pc:picChg chg="add mod">
          <ac:chgData name="noga mishan" userId="802d01ca9850f5a0" providerId="LiveId" clId="{3D67C3BD-2CB7-413E-84A9-6363CFA2553B}" dt="2024-01-08T02:43:24.523" v="11" actId="1076"/>
          <ac:picMkLst>
            <pc:docMk/>
            <pc:sldMk cId="2823265623" sldId="320"/>
            <ac:picMk id="6" creationId="{03B011A5-6CF6-2776-B059-DCC22091979A}"/>
          </ac:picMkLst>
        </pc:picChg>
      </pc:sldChg>
      <pc:sldChg chg="addSp modSp mod">
        <pc:chgData name="noga mishan" userId="802d01ca9850f5a0" providerId="LiveId" clId="{3D67C3BD-2CB7-413E-84A9-6363CFA2553B}" dt="2024-01-08T02:44:28.254" v="17" actId="1076"/>
        <pc:sldMkLst>
          <pc:docMk/>
          <pc:sldMk cId="1933215762" sldId="321"/>
        </pc:sldMkLst>
        <pc:picChg chg="add mod">
          <ac:chgData name="noga mishan" userId="802d01ca9850f5a0" providerId="LiveId" clId="{3D67C3BD-2CB7-413E-84A9-6363CFA2553B}" dt="2024-01-08T02:44:28.254" v="17" actId="1076"/>
          <ac:picMkLst>
            <pc:docMk/>
            <pc:sldMk cId="1933215762" sldId="321"/>
            <ac:picMk id="5" creationId="{8B255BC8-A92A-474B-E582-AAA13FB69E8F}"/>
          </ac:picMkLst>
        </pc:picChg>
      </pc:sldChg>
      <pc:sldChg chg="addSp modSp mod">
        <pc:chgData name="noga mishan" userId="802d01ca9850f5a0" providerId="LiveId" clId="{3D67C3BD-2CB7-413E-84A9-6363CFA2553B}" dt="2024-01-08T02:51:03.114" v="61" actId="1076"/>
        <pc:sldMkLst>
          <pc:docMk/>
          <pc:sldMk cId="3140080308" sldId="324"/>
        </pc:sldMkLst>
        <pc:picChg chg="add mod">
          <ac:chgData name="noga mishan" userId="802d01ca9850f5a0" providerId="LiveId" clId="{3D67C3BD-2CB7-413E-84A9-6363CFA2553B}" dt="2024-01-08T02:46:12.210" v="29"/>
          <ac:picMkLst>
            <pc:docMk/>
            <pc:sldMk cId="3140080308" sldId="324"/>
            <ac:picMk id="2" creationId="{F1AB5634-A3A5-FD5E-A3AC-7C52A7562CEC}"/>
          </ac:picMkLst>
        </pc:picChg>
        <pc:picChg chg="add mod">
          <ac:chgData name="noga mishan" userId="802d01ca9850f5a0" providerId="LiveId" clId="{3D67C3BD-2CB7-413E-84A9-6363CFA2553B}" dt="2024-01-08T02:51:03.114" v="61" actId="1076"/>
          <ac:picMkLst>
            <pc:docMk/>
            <pc:sldMk cId="3140080308" sldId="324"/>
            <ac:picMk id="3" creationId="{FF46789B-8DD7-0702-5DC3-ACBC5BBF6747}"/>
          </ac:picMkLst>
        </pc:picChg>
      </pc:sldChg>
      <pc:sldChg chg="addSp modSp mod">
        <pc:chgData name="noga mishan" userId="802d01ca9850f5a0" providerId="LiveId" clId="{3D67C3BD-2CB7-413E-84A9-6363CFA2553B}" dt="2024-01-08T02:51:26.795" v="63" actId="1076"/>
        <pc:sldMkLst>
          <pc:docMk/>
          <pc:sldMk cId="462201254" sldId="325"/>
        </pc:sldMkLst>
        <pc:spChg chg="mod">
          <ac:chgData name="noga mishan" userId="802d01ca9850f5a0" providerId="LiveId" clId="{3D67C3BD-2CB7-413E-84A9-6363CFA2553B}" dt="2024-01-08T02:46:56.590" v="34" actId="1076"/>
          <ac:spMkLst>
            <pc:docMk/>
            <pc:sldMk cId="462201254" sldId="325"/>
            <ac:spMk id="8" creationId="{40B79920-D705-4741-F656-63EF128F9F4F}"/>
          </ac:spMkLst>
        </pc:spChg>
        <pc:spChg chg="mod">
          <ac:chgData name="noga mishan" userId="802d01ca9850f5a0" providerId="LiveId" clId="{3D67C3BD-2CB7-413E-84A9-6363CFA2553B}" dt="2024-01-08T02:46:51.638" v="33" actId="1076"/>
          <ac:spMkLst>
            <pc:docMk/>
            <pc:sldMk cId="462201254" sldId="325"/>
            <ac:spMk id="14" creationId="{09C85503-89D3-AC92-8E61-36283BAF2241}"/>
          </ac:spMkLst>
        </pc:spChg>
        <pc:picChg chg="mod">
          <ac:chgData name="noga mishan" userId="802d01ca9850f5a0" providerId="LiveId" clId="{3D67C3BD-2CB7-413E-84A9-6363CFA2553B}" dt="2024-01-08T02:46:46.202" v="32" actId="14100"/>
          <ac:picMkLst>
            <pc:docMk/>
            <pc:sldMk cId="462201254" sldId="325"/>
            <ac:picMk id="4" creationId="{39059683-3DD8-2378-83FC-181D3CC4E14D}"/>
          </ac:picMkLst>
        </pc:picChg>
        <pc:picChg chg="add mod">
          <ac:chgData name="noga mishan" userId="802d01ca9850f5a0" providerId="LiveId" clId="{3D67C3BD-2CB7-413E-84A9-6363CFA2553B}" dt="2024-01-08T02:50:50.197" v="59" actId="1076"/>
          <ac:picMkLst>
            <pc:docMk/>
            <pc:sldMk cId="462201254" sldId="325"/>
            <ac:picMk id="5" creationId="{5D4C7E17-4208-08B2-6BC2-BC92A44110EB}"/>
          </ac:picMkLst>
        </pc:picChg>
        <pc:picChg chg="add mod">
          <ac:chgData name="noga mishan" userId="802d01ca9850f5a0" providerId="LiveId" clId="{3D67C3BD-2CB7-413E-84A9-6363CFA2553B}" dt="2024-01-08T02:51:26.795" v="63" actId="1076"/>
          <ac:picMkLst>
            <pc:docMk/>
            <pc:sldMk cId="462201254" sldId="325"/>
            <ac:picMk id="6" creationId="{8931C7A1-0386-F6E2-BA07-F45D62589982}"/>
          </ac:picMkLst>
        </pc:picChg>
      </pc:sldChg>
      <pc:sldChg chg="addSp modSp">
        <pc:chgData name="noga mishan" userId="802d01ca9850f5a0" providerId="LiveId" clId="{3D67C3BD-2CB7-413E-84A9-6363CFA2553B}" dt="2024-01-08T02:44:08.430" v="15"/>
        <pc:sldMkLst>
          <pc:docMk/>
          <pc:sldMk cId="724575057" sldId="326"/>
        </pc:sldMkLst>
        <pc:picChg chg="add mod">
          <ac:chgData name="noga mishan" userId="802d01ca9850f5a0" providerId="LiveId" clId="{3D67C3BD-2CB7-413E-84A9-6363CFA2553B}" dt="2024-01-08T02:43:56.984" v="14"/>
          <ac:picMkLst>
            <pc:docMk/>
            <pc:sldMk cId="724575057" sldId="326"/>
            <ac:picMk id="5" creationId="{EAF96C20-246D-BB47-D177-2D3BA4612A46}"/>
          </ac:picMkLst>
        </pc:picChg>
        <pc:picChg chg="add mod">
          <ac:chgData name="noga mishan" userId="802d01ca9850f5a0" providerId="LiveId" clId="{3D67C3BD-2CB7-413E-84A9-6363CFA2553B}" dt="2024-01-08T02:44:08.430" v="15"/>
          <ac:picMkLst>
            <pc:docMk/>
            <pc:sldMk cId="724575057" sldId="326"/>
            <ac:picMk id="7" creationId="{5702B74D-1525-CDBA-958D-F1DDD52E3792}"/>
          </ac:picMkLst>
        </pc:picChg>
      </pc:sldChg>
      <pc:sldChg chg="ord modNotesTx">
        <pc:chgData name="noga mishan" userId="802d01ca9850f5a0" providerId="LiveId" clId="{3D67C3BD-2CB7-413E-84A9-6363CFA2553B}" dt="2024-01-10T10:21:17.242" v="116" actId="20577"/>
        <pc:sldMkLst>
          <pc:docMk/>
          <pc:sldMk cId="3436040290" sldId="327"/>
        </pc:sldMkLst>
      </pc:sldChg>
      <pc:sldChg chg="addSp delSp modSp del mod">
        <pc:chgData name="noga mishan" userId="802d01ca9850f5a0" providerId="LiveId" clId="{3D67C3BD-2CB7-413E-84A9-6363CFA2553B}" dt="2024-01-10T10:21:22.131" v="117" actId="47"/>
        <pc:sldMkLst>
          <pc:docMk/>
          <pc:sldMk cId="2478775390" sldId="330"/>
        </pc:sldMkLst>
        <pc:spChg chg="add mod">
          <ac:chgData name="noga mishan" userId="802d01ca9850f5a0" providerId="LiveId" clId="{3D67C3BD-2CB7-413E-84A9-6363CFA2553B}" dt="2024-01-08T02:47:58.819" v="41" actId="1076"/>
          <ac:spMkLst>
            <pc:docMk/>
            <pc:sldMk cId="2478775390" sldId="330"/>
            <ac:spMk id="6" creationId="{391CBEC8-F9A7-6B60-0DAB-E0F29AECF4A6}"/>
          </ac:spMkLst>
        </pc:spChg>
        <pc:spChg chg="add mod">
          <ac:chgData name="noga mishan" userId="802d01ca9850f5a0" providerId="LiveId" clId="{3D67C3BD-2CB7-413E-84A9-6363CFA2553B}" dt="2024-01-10T10:20:46.858" v="111" actId="21"/>
          <ac:spMkLst>
            <pc:docMk/>
            <pc:sldMk cId="2478775390" sldId="330"/>
            <ac:spMk id="7" creationId="{F7C654BA-C187-59A2-0CD5-4957D9EBB181}"/>
          </ac:spMkLst>
        </pc:spChg>
        <pc:spChg chg="add mod">
          <ac:chgData name="noga mishan" userId="802d01ca9850f5a0" providerId="LiveId" clId="{3D67C3BD-2CB7-413E-84A9-6363CFA2553B}" dt="2024-01-08T02:49:18.343" v="54"/>
          <ac:spMkLst>
            <pc:docMk/>
            <pc:sldMk cId="2478775390" sldId="330"/>
            <ac:spMk id="9" creationId="{E5E0DE4C-2E02-DA08-8056-0041B999FDB3}"/>
          </ac:spMkLst>
        </pc:spChg>
        <pc:picChg chg="mod">
          <ac:chgData name="noga mishan" userId="802d01ca9850f5a0" providerId="LiveId" clId="{3D67C3BD-2CB7-413E-84A9-6363CFA2553B}" dt="2024-01-08T02:49:07.892" v="53" actId="1076"/>
          <ac:picMkLst>
            <pc:docMk/>
            <pc:sldMk cId="2478775390" sldId="330"/>
            <ac:picMk id="4" creationId="{39059683-3DD8-2378-83FC-181D3CC4E14D}"/>
          </ac:picMkLst>
        </pc:picChg>
        <pc:picChg chg="add del mod">
          <ac:chgData name="noga mishan" userId="802d01ca9850f5a0" providerId="LiveId" clId="{3D67C3BD-2CB7-413E-84A9-6363CFA2553B}" dt="2024-01-08T02:48:30.808" v="45" actId="21"/>
          <ac:picMkLst>
            <pc:docMk/>
            <pc:sldMk cId="2478775390" sldId="330"/>
            <ac:picMk id="5" creationId="{D2B5D421-B68C-A9EC-5687-BBA49AC3D999}"/>
          </ac:picMkLst>
        </pc:picChg>
        <pc:picChg chg="add mod">
          <ac:chgData name="noga mishan" userId="802d01ca9850f5a0" providerId="LiveId" clId="{3D67C3BD-2CB7-413E-84A9-6363CFA2553B}" dt="2024-01-08T02:49:03.019" v="52" actId="1076"/>
          <ac:picMkLst>
            <pc:docMk/>
            <pc:sldMk cId="2478775390" sldId="330"/>
            <ac:picMk id="8" creationId="{5BCA21B9-853A-D9B4-9F19-38689F9EA7C6}"/>
          </ac:picMkLst>
        </pc:picChg>
        <pc:picChg chg="del mod">
          <ac:chgData name="noga mishan" userId="802d01ca9850f5a0" providerId="LiveId" clId="{3D67C3BD-2CB7-413E-84A9-6363CFA2553B}" dt="2024-01-08T02:47:32.981" v="37" actId="478"/>
          <ac:picMkLst>
            <pc:docMk/>
            <pc:sldMk cId="2478775390" sldId="330"/>
            <ac:picMk id="10" creationId="{9351C2F4-A064-B669-F67D-5CDFDB5A6EC0}"/>
          </ac:picMkLst>
        </pc:picChg>
        <pc:picChg chg="del mod">
          <ac:chgData name="noga mishan" userId="802d01ca9850f5a0" providerId="LiveId" clId="{3D67C3BD-2CB7-413E-84A9-6363CFA2553B}" dt="2024-01-08T02:47:30.232" v="36" actId="478"/>
          <ac:picMkLst>
            <pc:docMk/>
            <pc:sldMk cId="2478775390" sldId="330"/>
            <ac:picMk id="11" creationId="{004E694A-12BA-5617-C50D-7B12809B186D}"/>
          </ac:picMkLst>
        </pc:picChg>
        <pc:picChg chg="add mod">
          <ac:chgData name="noga mishan" userId="802d01ca9850f5a0" providerId="LiveId" clId="{3D67C3BD-2CB7-413E-84A9-6363CFA2553B}" dt="2024-01-08T02:50:35.794" v="57"/>
          <ac:picMkLst>
            <pc:docMk/>
            <pc:sldMk cId="2478775390" sldId="330"/>
            <ac:picMk id="12" creationId="{015B0328-0C1E-4E9B-F421-FF644E614E5E}"/>
          </ac:picMkLst>
        </pc:picChg>
        <pc:picChg chg="add mod">
          <ac:chgData name="noga mishan" userId="802d01ca9850f5a0" providerId="LiveId" clId="{3D67C3BD-2CB7-413E-84A9-6363CFA2553B}" dt="2024-01-08T02:51:36.871" v="65" actId="1076"/>
          <ac:picMkLst>
            <pc:docMk/>
            <pc:sldMk cId="2478775390" sldId="330"/>
            <ac:picMk id="13" creationId="{33FA56C7-B011-349D-7992-2D02ABAFD133}"/>
          </ac:picMkLst>
        </pc:picChg>
      </pc:sldChg>
      <pc:sldChg chg="addSp delSp modSp mod">
        <pc:chgData name="noga mishan" userId="802d01ca9850f5a0" providerId="LiveId" clId="{3D67C3BD-2CB7-413E-84A9-6363CFA2553B}" dt="2024-01-08T02:54:51.232" v="90" actId="1076"/>
        <pc:sldMkLst>
          <pc:docMk/>
          <pc:sldMk cId="2711821142" sldId="331"/>
        </pc:sldMkLst>
        <pc:picChg chg="del">
          <ac:chgData name="noga mishan" userId="802d01ca9850f5a0" providerId="LiveId" clId="{3D67C3BD-2CB7-413E-84A9-6363CFA2553B}" dt="2024-01-08T02:54:40.875" v="86" actId="478"/>
          <ac:picMkLst>
            <pc:docMk/>
            <pc:sldMk cId="2711821142" sldId="331"/>
            <ac:picMk id="5" creationId="{D0DB5A2C-FA4E-4ED6-2074-E4CACB6AED38}"/>
          </ac:picMkLst>
        </pc:picChg>
        <pc:picChg chg="add mod">
          <ac:chgData name="noga mishan" userId="802d01ca9850f5a0" providerId="LiveId" clId="{3D67C3BD-2CB7-413E-84A9-6363CFA2553B}" dt="2024-01-08T02:54:51.232" v="90" actId="1076"/>
          <ac:picMkLst>
            <pc:docMk/>
            <pc:sldMk cId="2711821142" sldId="331"/>
            <ac:picMk id="6" creationId="{C3341BD5-5BE3-E376-708F-21C220473FE5}"/>
          </ac:picMkLst>
        </pc:picChg>
        <pc:picChg chg="del">
          <ac:chgData name="noga mishan" userId="802d01ca9850f5a0" providerId="LiveId" clId="{3D67C3BD-2CB7-413E-84A9-6363CFA2553B}" dt="2024-01-08T02:54:43.859" v="87" actId="478"/>
          <ac:picMkLst>
            <pc:docMk/>
            <pc:sldMk cId="2711821142" sldId="331"/>
            <ac:picMk id="7" creationId="{9A61D774-E302-6544-A2A2-8B562250FF6D}"/>
          </ac:picMkLst>
        </pc:picChg>
        <pc:picChg chg="mod">
          <ac:chgData name="noga mishan" userId="802d01ca9850f5a0" providerId="LiveId" clId="{3D67C3BD-2CB7-413E-84A9-6363CFA2553B}" dt="2024-01-08T02:54:46.952" v="88" actId="1076"/>
          <ac:picMkLst>
            <pc:docMk/>
            <pc:sldMk cId="2711821142" sldId="331"/>
            <ac:picMk id="9" creationId="{0C54086D-7E93-69C1-9083-2835151AC76C}"/>
          </ac:picMkLst>
        </pc:picChg>
      </pc:sldChg>
      <pc:sldChg chg="addSp delSp modSp mod">
        <pc:chgData name="noga mishan" userId="802d01ca9850f5a0" providerId="LiveId" clId="{3D67C3BD-2CB7-413E-84A9-6363CFA2553B}" dt="2024-01-08T02:55:18.538" v="99" actId="1076"/>
        <pc:sldMkLst>
          <pc:docMk/>
          <pc:sldMk cId="3438171702" sldId="332"/>
        </pc:sldMkLst>
        <pc:picChg chg="del">
          <ac:chgData name="noga mishan" userId="802d01ca9850f5a0" providerId="LiveId" clId="{3D67C3BD-2CB7-413E-84A9-6363CFA2553B}" dt="2024-01-08T02:54:57.793" v="91" actId="478"/>
          <ac:picMkLst>
            <pc:docMk/>
            <pc:sldMk cId="3438171702" sldId="332"/>
            <ac:picMk id="5" creationId="{D0DB5A2C-FA4E-4ED6-2074-E4CACB6AED38}"/>
          </ac:picMkLst>
        </pc:picChg>
        <pc:picChg chg="add mod">
          <ac:chgData name="noga mishan" userId="802d01ca9850f5a0" providerId="LiveId" clId="{3D67C3BD-2CB7-413E-84A9-6363CFA2553B}" dt="2024-01-08T02:55:12.524" v="96" actId="14100"/>
          <ac:picMkLst>
            <pc:docMk/>
            <pc:sldMk cId="3438171702" sldId="332"/>
            <ac:picMk id="6" creationId="{36A7AF6A-909F-769D-6922-1FF65AF5885E}"/>
          </ac:picMkLst>
        </pc:picChg>
        <pc:picChg chg="del">
          <ac:chgData name="noga mishan" userId="802d01ca9850f5a0" providerId="LiveId" clId="{3D67C3BD-2CB7-413E-84A9-6363CFA2553B}" dt="2024-01-08T02:55:00.739" v="92" actId="478"/>
          <ac:picMkLst>
            <pc:docMk/>
            <pc:sldMk cId="3438171702" sldId="332"/>
            <ac:picMk id="7" creationId="{9A61D774-E302-6544-A2A2-8B562250FF6D}"/>
          </ac:picMkLst>
        </pc:picChg>
        <pc:picChg chg="mod">
          <ac:chgData name="noga mishan" userId="802d01ca9850f5a0" providerId="LiveId" clId="{3D67C3BD-2CB7-413E-84A9-6363CFA2553B}" dt="2024-01-08T02:55:18.538" v="99" actId="1076"/>
          <ac:picMkLst>
            <pc:docMk/>
            <pc:sldMk cId="3438171702" sldId="332"/>
            <ac:picMk id="11" creationId="{A3F1C2EB-F66C-33AA-F127-A7C727E7B8E1}"/>
          </ac:picMkLst>
        </pc:picChg>
        <pc:picChg chg="mod">
          <ac:chgData name="noga mishan" userId="802d01ca9850f5a0" providerId="LiveId" clId="{3D67C3BD-2CB7-413E-84A9-6363CFA2553B}" dt="2024-01-08T02:55:16.445" v="98" actId="1076"/>
          <ac:picMkLst>
            <pc:docMk/>
            <pc:sldMk cId="3438171702" sldId="332"/>
            <ac:picMk id="13" creationId="{38964E80-8A89-086A-C50F-E77E92E8BE47}"/>
          </ac:picMkLst>
        </pc:picChg>
      </pc:sldChg>
      <pc:sldChg chg="modNotesTx">
        <pc:chgData name="noga mishan" userId="802d01ca9850f5a0" providerId="LiveId" clId="{3D67C3BD-2CB7-413E-84A9-6363CFA2553B}" dt="2024-01-10T10:32:03.591" v="132" actId="20577"/>
        <pc:sldMkLst>
          <pc:docMk/>
          <pc:sldMk cId="3855056256" sldId="335"/>
        </pc:sldMkLst>
      </pc:sldChg>
      <pc:sldChg chg="addSp delSp modSp mod">
        <pc:chgData name="noga mishan" userId="802d01ca9850f5a0" providerId="LiveId" clId="{3D67C3BD-2CB7-413E-84A9-6363CFA2553B}" dt="2024-01-08T02:53:59.419" v="78" actId="1076"/>
        <pc:sldMkLst>
          <pc:docMk/>
          <pc:sldMk cId="817427400" sldId="336"/>
        </pc:sldMkLst>
        <pc:picChg chg="del">
          <ac:chgData name="noga mishan" userId="802d01ca9850f5a0" providerId="LiveId" clId="{3D67C3BD-2CB7-413E-84A9-6363CFA2553B}" dt="2024-01-08T02:53:16.196" v="67" actId="478"/>
          <ac:picMkLst>
            <pc:docMk/>
            <pc:sldMk cId="817427400" sldId="336"/>
            <ac:picMk id="5" creationId="{D0DB5A2C-FA4E-4ED6-2074-E4CACB6AED38}"/>
          </ac:picMkLst>
        </pc:picChg>
        <pc:picChg chg="add mod">
          <ac:chgData name="noga mishan" userId="802d01ca9850f5a0" providerId="LiveId" clId="{3D67C3BD-2CB7-413E-84A9-6363CFA2553B}" dt="2024-01-08T02:53:59.419" v="78" actId="1076"/>
          <ac:picMkLst>
            <pc:docMk/>
            <pc:sldMk cId="817427400" sldId="336"/>
            <ac:picMk id="6" creationId="{2FE3A702-106D-441C-1C6F-46D80BBA052F}"/>
          </ac:picMkLst>
        </pc:picChg>
        <pc:picChg chg="del">
          <ac:chgData name="noga mishan" userId="802d01ca9850f5a0" providerId="LiveId" clId="{3D67C3BD-2CB7-413E-84A9-6363CFA2553B}" dt="2024-01-08T02:53:13.290" v="66" actId="478"/>
          <ac:picMkLst>
            <pc:docMk/>
            <pc:sldMk cId="817427400" sldId="336"/>
            <ac:picMk id="7" creationId="{9A61D774-E302-6544-A2A2-8B562250FF6D}"/>
          </ac:picMkLst>
        </pc:picChg>
        <pc:picChg chg="mod">
          <ac:chgData name="noga mishan" userId="802d01ca9850f5a0" providerId="LiveId" clId="{3D67C3BD-2CB7-413E-84A9-6363CFA2553B}" dt="2024-01-08T02:53:51.640" v="76" actId="1076"/>
          <ac:picMkLst>
            <pc:docMk/>
            <pc:sldMk cId="817427400" sldId="336"/>
            <ac:picMk id="8" creationId="{404D04C3-D9EF-269E-D34B-E7ABA5A36BBD}"/>
          </ac:picMkLst>
        </pc:picChg>
        <pc:picChg chg="mod">
          <ac:chgData name="noga mishan" userId="802d01ca9850f5a0" providerId="LiveId" clId="{3D67C3BD-2CB7-413E-84A9-6363CFA2553B}" dt="2024-01-08T02:53:55.874" v="77" actId="1076"/>
          <ac:picMkLst>
            <pc:docMk/>
            <pc:sldMk cId="817427400" sldId="336"/>
            <ac:picMk id="10" creationId="{C60B868A-DB35-6F99-9F3F-5DBB9985E946}"/>
          </ac:picMkLst>
        </pc:picChg>
      </pc:sldChg>
      <pc:sldChg chg="delSp del mod">
        <pc:chgData name="noga mishan" userId="802d01ca9850f5a0" providerId="LiveId" clId="{3D67C3BD-2CB7-413E-84A9-6363CFA2553B}" dt="2024-01-08T02:49:31.215" v="56" actId="47"/>
        <pc:sldMkLst>
          <pc:docMk/>
          <pc:sldMk cId="3402778746" sldId="348"/>
        </pc:sldMkLst>
        <pc:picChg chg="del">
          <ac:chgData name="noga mishan" userId="802d01ca9850f5a0" providerId="LiveId" clId="{3D67C3BD-2CB7-413E-84A9-6363CFA2553B}" dt="2024-01-08T02:47:40.604" v="38" actId="21"/>
          <ac:picMkLst>
            <pc:docMk/>
            <pc:sldMk cId="3402778746" sldId="348"/>
            <ac:picMk id="4" creationId="{00000000-0000-0000-0000-000000000000}"/>
          </ac:picMkLst>
        </pc:picChg>
      </pc:sldChg>
      <pc:sldChg chg="modSp add del mod">
        <pc:chgData name="noga mishan" userId="802d01ca9850f5a0" providerId="LiveId" clId="{3D67C3BD-2CB7-413E-84A9-6363CFA2553B}" dt="2024-01-10T10:19:47.060" v="108" actId="47"/>
        <pc:sldMkLst>
          <pc:docMk/>
          <pc:sldMk cId="1776715919" sldId="349"/>
        </pc:sldMkLst>
        <pc:spChg chg="mod">
          <ac:chgData name="noga mishan" userId="802d01ca9850f5a0" providerId="LiveId" clId="{3D67C3BD-2CB7-413E-84A9-6363CFA2553B}" dt="2024-01-08T02:45:58.356" v="28" actId="1076"/>
          <ac:spMkLst>
            <pc:docMk/>
            <pc:sldMk cId="1776715919" sldId="349"/>
            <ac:spMk id="8" creationId="{FB0E786B-A2C3-BA88-0A5E-51F4CC43231B}"/>
          </ac:spMkLst>
        </pc:spChg>
        <pc:picChg chg="mod">
          <ac:chgData name="noga mishan" userId="802d01ca9850f5a0" providerId="LiveId" clId="{3D67C3BD-2CB7-413E-84A9-6363CFA2553B}" dt="2024-01-08T02:45:29.660" v="22" actId="1076"/>
          <ac:picMkLst>
            <pc:docMk/>
            <pc:sldMk cId="1776715919" sldId="349"/>
            <ac:picMk id="12" creationId="{A4101A48-5258-D251-31E4-4645164D12E2}"/>
          </ac:picMkLst>
        </pc:picChg>
      </pc:sldChg>
      <pc:sldChg chg="add del">
        <pc:chgData name="noga mishan" userId="802d01ca9850f5a0" providerId="LiveId" clId="{3D67C3BD-2CB7-413E-84A9-6363CFA2553B}" dt="2024-01-08T02:45:57.434" v="27"/>
        <pc:sldMkLst>
          <pc:docMk/>
          <pc:sldMk cId="402523876" sldId="350"/>
        </pc:sldMkLst>
      </pc:sldChg>
      <pc:sldChg chg="addSp modSp add mod ord">
        <pc:chgData name="noga mishan" userId="802d01ca9850f5a0" providerId="LiveId" clId="{3D67C3BD-2CB7-413E-84A9-6363CFA2553B}" dt="2024-01-10T10:18:55.884" v="107"/>
        <pc:sldMkLst>
          <pc:docMk/>
          <pc:sldMk cId="3807420221" sldId="350"/>
        </pc:sldMkLst>
        <pc:picChg chg="add mod">
          <ac:chgData name="noga mishan" userId="802d01ca9850f5a0" providerId="LiveId" clId="{3D67C3BD-2CB7-413E-84A9-6363CFA2553B}" dt="2024-01-08T02:54:32.486" v="85" actId="1076"/>
          <ac:picMkLst>
            <pc:docMk/>
            <pc:sldMk cId="3807420221" sldId="350"/>
            <ac:picMk id="5" creationId="{FF63DC41-BED6-A435-DEEE-A2E6B9C0EB25}"/>
          </ac:picMkLst>
        </pc:picChg>
        <pc:picChg chg="mod">
          <ac:chgData name="noga mishan" userId="802d01ca9850f5a0" providerId="LiveId" clId="{3D67C3BD-2CB7-413E-84A9-6363CFA2553B}" dt="2024-01-08T02:54:23.551" v="82" actId="14100"/>
          <ac:picMkLst>
            <pc:docMk/>
            <pc:sldMk cId="3807420221" sldId="350"/>
            <ac:picMk id="10" creationId="{9351C2F4-A064-B669-F67D-5CDFDB5A6EC0}"/>
          </ac:picMkLst>
        </pc:picChg>
        <pc:picChg chg="mod">
          <ac:chgData name="noga mishan" userId="802d01ca9850f5a0" providerId="LiveId" clId="{3D67C3BD-2CB7-413E-84A9-6363CFA2553B}" dt="2024-01-08T02:54:26.020" v="83" actId="1076"/>
          <ac:picMkLst>
            <pc:docMk/>
            <pc:sldMk cId="3807420221" sldId="350"/>
            <ac:picMk id="11" creationId="{004E694A-12BA-5617-C50D-7B12809B186D}"/>
          </ac:picMkLst>
        </pc:picChg>
      </pc:sldChg>
      <pc:sldChg chg="add del">
        <pc:chgData name="noga mishan" userId="802d01ca9850f5a0" providerId="LiveId" clId="{3D67C3BD-2CB7-413E-84A9-6363CFA2553B}" dt="2024-01-08T02:45:56.575" v="26"/>
        <pc:sldMkLst>
          <pc:docMk/>
          <pc:sldMk cId="3922611807" sldId="35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6D8950E5-9981-4F43-ACCA-4DFD280F9DB5}" type="datetimeFigureOut">
              <a:rPr lang="he-IL" smtClean="0"/>
              <a:t>כ"ט/טבת/תשפ"ד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F5099A4-FA12-4A7C-B56D-E385E0BC564C}" type="slidenum">
              <a:rPr lang="he-IL" smtClean="0"/>
              <a:t>‹#›</a:t>
            </a:fld>
            <a:endParaRPr lang="he-IL"/>
          </a:p>
        </p:txBody>
      </p:sp>
    </p:spTree>
    <p:extLst>
      <p:ext uri="{BB962C8B-B14F-4D97-AF65-F5344CB8AC3E}">
        <p14:creationId xmlns:p14="http://schemas.microsoft.com/office/powerpoint/2010/main" val="365484474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a:t>
            </a:fld>
            <a:endParaRPr lang="he-IL"/>
          </a:p>
        </p:txBody>
      </p:sp>
    </p:spTree>
    <p:extLst>
      <p:ext uri="{BB962C8B-B14F-4D97-AF65-F5344CB8AC3E}">
        <p14:creationId xmlns:p14="http://schemas.microsoft.com/office/powerpoint/2010/main" val="4070470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latin typeface="Almoni Neue DL 4.0 AAA"/>
              </a:rPr>
              <a:t>באתר במבט מקוון, בספר הדיגיטלי, עמוד 206, משימה: </a:t>
            </a:r>
            <a:r>
              <a:rPr lang="he-IL" b="1" i="0" dirty="0">
                <a:effectLst/>
                <a:latin typeface="Almoni Neue DL 4.0 AAA"/>
              </a:rPr>
              <a:t>מה צריכים אסטרונאוטים בחלל?</a:t>
            </a:r>
            <a:endParaRPr lang="he-IL" b="1"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10</a:t>
            </a:fld>
            <a:endParaRPr lang="he-IL"/>
          </a:p>
        </p:txBody>
      </p:sp>
    </p:spTree>
    <p:extLst>
      <p:ext uri="{BB962C8B-B14F-4D97-AF65-F5344CB8AC3E}">
        <p14:creationId xmlns:p14="http://schemas.microsoft.com/office/powerpoint/2010/main" val="2860518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ClassicMF-Regular"/>
              </a:rPr>
              <a:t>חלק א של המשימה נועד להתארגנות ולהסבר על המשימה.</a:t>
            </a:r>
          </a:p>
          <a:p>
            <a:pPr algn="r"/>
            <a:r>
              <a:rPr lang="he-IL" sz="1800" b="0" i="0" u="none" strike="noStrike" baseline="0" dirty="0">
                <a:latin typeface="NarkisClassicMF-Regular"/>
              </a:rPr>
              <a:t>המטרה: הכנת תערוכה שבה תציג כל קבוצה מייצג.</a:t>
            </a:r>
          </a:p>
          <a:p>
            <a:pPr algn="r"/>
            <a:r>
              <a:rPr lang="he-IL" sz="1800" b="0" i="0" u="none" strike="noStrike" baseline="0" dirty="0">
                <a:latin typeface="NarkisClassicMF-Regular"/>
              </a:rPr>
              <a:t>הכיתה מתארגנת בקבוצות. </a:t>
            </a:r>
          </a:p>
          <a:p>
            <a:pPr algn="r"/>
            <a:r>
              <a:rPr lang="he-IL" sz="1800" b="0" i="0" u="none" strike="noStrike" baseline="0" dirty="0">
                <a:latin typeface="NarkisClassicMF-Regular"/>
              </a:rPr>
              <a:t>נותנים הנחייה על סוג התוצר שכל קבוצה יכולה להציג, במה נעזרים להכנת התוצר ומהם התפקידים של החברים בקבוצה בהכנת התוצר.</a:t>
            </a:r>
          </a:p>
          <a:p>
            <a:pPr algn="r"/>
            <a:r>
              <a:rPr lang="he-IL" sz="1800" b="0" i="0" u="none" strike="noStrike" baseline="0" dirty="0">
                <a:latin typeface="NarkisClassicMF-Regular"/>
              </a:rPr>
              <a:t> </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11</a:t>
            </a:fld>
            <a:endParaRPr lang="he-IL"/>
          </a:p>
        </p:txBody>
      </p:sp>
    </p:spTree>
    <p:extLst>
      <p:ext uri="{BB962C8B-B14F-4D97-AF65-F5344CB8AC3E}">
        <p14:creationId xmlns:p14="http://schemas.microsoft.com/office/powerpoint/2010/main" val="354449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NarkisClassicMF-Regular"/>
              </a:rPr>
              <a:t>בחלק זה ניתנת הנחייה לחקירה ולימוד המייצג הנבחר בעזרת שאלות מנחות. </a:t>
            </a:r>
          </a:p>
          <a:p>
            <a:pPr algn="r"/>
            <a:r>
              <a:rPr lang="he-IL" sz="1200" b="0" i="0" u="none" strike="noStrike" baseline="0" dirty="0">
                <a:latin typeface="NarkisClassicMF-Regular"/>
              </a:rPr>
              <a:t>השאלות המרכזיות שיחקרו התלמידים הן: איזה צורך אנושי מספקת טכנולוגיית החלל? כיצד היא משפרת את יכולתו של האדם? מה התרומה של האמצעי הטכנולוגי לחקר החלל? אסטרטגיית החשיבה המרכזית המופעלת במשימה זו היא טיפול במידע: איסוף מידע ממקורות מגוונים, ארגון המידע, הבחנה בין עיקר לטפל, עיבוד מידע והצגתו בדגמים, בציורים, בתמונות, בכרזות, במצגות ועוד.</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12</a:t>
            </a:fld>
            <a:endParaRPr lang="he-IL"/>
          </a:p>
        </p:txBody>
      </p:sp>
    </p:spTree>
    <p:extLst>
      <p:ext uri="{BB962C8B-B14F-4D97-AF65-F5344CB8AC3E}">
        <p14:creationId xmlns:p14="http://schemas.microsoft.com/office/powerpoint/2010/main" val="2427489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ClassicMF-Regular"/>
              </a:rPr>
              <a:t>מבקרים בתערוכה: בשלב זה, התלמידים מסיירים בתערוכה ואוספים מידע על שלושה מוצגים טכנולוגיים לבחירתם ובוחנים אותם על פי נקודות ההשוואה שמופיעות בטבלה.</a:t>
            </a:r>
          </a:p>
          <a:p>
            <a:pPr algn="r"/>
            <a:endParaRPr lang="he-IL" sz="1800" b="0" i="0" u="none" strike="noStrike" baseline="0" dirty="0">
              <a:latin typeface="NarkisClassicMF-Regular"/>
            </a:endParaRPr>
          </a:p>
          <a:p>
            <a:pPr algn="r"/>
            <a:r>
              <a:rPr lang="he-IL" sz="1800" b="0" i="0" u="none" strike="noStrike" baseline="0" dirty="0">
                <a:latin typeface="NarkisClassicMF-Regular"/>
              </a:rPr>
              <a:t>סיכום התערוכה נועד לתהליכים רפלקטיביים הן מן ההיבט הרגשי (איזו טכנולוגיית חלל הרשימה אתכם במיוחד?) הן מן ההיבט הקוגניטיבי (מדוע חשוב ללמוד על טכנולוגיות לחקר החלל?). יש לעודד את התלמידים להציג עדויות מן התערוכה.</a:t>
            </a:r>
          </a:p>
          <a:p>
            <a:pPr algn="r"/>
            <a:r>
              <a:rPr lang="he-IL" sz="1800" b="0" i="0" u="none" strike="noStrike" baseline="0" dirty="0">
                <a:latin typeface="NarkisClassicMF-Regular"/>
              </a:rPr>
              <a:t>בסיום, חשוב לדון עם הלומדים בתרומתה של העבודה השיתופית להצלחת התערוכה ולתרומתה ללמידה האישית והקבוצתית.</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13</a:t>
            </a:fld>
            <a:endParaRPr lang="he-IL"/>
          </a:p>
        </p:txBody>
      </p:sp>
    </p:spTree>
    <p:extLst>
      <p:ext uri="{BB962C8B-B14F-4D97-AF65-F5344CB8AC3E}">
        <p14:creationId xmlns:p14="http://schemas.microsoft.com/office/powerpoint/2010/main" val="1312502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solidFill>
                  <a:srgbClr val="000000"/>
                </a:solidFill>
                <a:effectLst/>
                <a:latin typeface="Assistant" pitchFamily="2" charset="-79"/>
                <a:cs typeface="Assistant" pitchFamily="2" charset="-79"/>
              </a:rPr>
              <a:t>באתר </a:t>
            </a:r>
            <a:r>
              <a:rPr lang="he-IL" b="1" i="0" dirty="0">
                <a:solidFill>
                  <a:srgbClr val="000000"/>
                </a:solidFill>
                <a:effectLst/>
                <a:latin typeface="Assistant" pitchFamily="2" charset="-79"/>
                <a:cs typeface="Assistant" pitchFamily="2" charset="-79"/>
              </a:rPr>
              <a:t>במבט מקוון, </a:t>
            </a:r>
            <a:r>
              <a:rPr lang="he-IL" b="0" i="0" dirty="0">
                <a:solidFill>
                  <a:srgbClr val="000000"/>
                </a:solidFill>
                <a:effectLst/>
                <a:latin typeface="Assistant" pitchFamily="2" charset="-79"/>
                <a:cs typeface="Assistant" pitchFamily="2" charset="-79"/>
              </a:rPr>
              <a:t>בספר הדיגיטלי, בעמוד 198, משימה דיגיטלית: </a:t>
            </a:r>
            <a:r>
              <a:rPr lang="he-IL" b="1" i="0" dirty="0">
                <a:solidFill>
                  <a:srgbClr val="000000"/>
                </a:solidFill>
                <a:effectLst/>
                <a:latin typeface="Assistant" pitchFamily="2" charset="-79"/>
                <a:cs typeface="Assistant" pitchFamily="2" charset="-79"/>
              </a:rPr>
              <a:t>טכנולוגיית החלל שבחרתי לחקור</a:t>
            </a:r>
            <a:r>
              <a:rPr lang="he-IL" b="0" i="0" dirty="0">
                <a:solidFill>
                  <a:srgbClr val="000000"/>
                </a:solidFill>
                <a:effectLst/>
                <a:latin typeface="Assistant" pitchFamily="2" charset="-79"/>
                <a:cs typeface="Assistant" pitchFamily="2" charset="-79"/>
              </a:rPr>
              <a:t>.</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14</a:t>
            </a:fld>
            <a:endParaRPr lang="he-IL"/>
          </a:p>
        </p:txBody>
      </p:sp>
    </p:spTree>
    <p:extLst>
      <p:ext uri="{BB962C8B-B14F-4D97-AF65-F5344CB8AC3E}">
        <p14:creationId xmlns:p14="http://schemas.microsoft.com/office/powerpoint/2010/main" val="4125135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החלל והיקום, המשימה </a:t>
            </a:r>
            <a:r>
              <a:rPr lang="he-IL" b="1" i="0" dirty="0">
                <a:effectLst/>
                <a:latin typeface="Almoni Neue DL 4.0 AAA"/>
              </a:rPr>
              <a:t>תחנת החלל הבינלאומית</a:t>
            </a:r>
            <a:endParaRPr lang="he-IL" b="0" i="0" dirty="0">
              <a:effectLst/>
              <a:latin typeface="Almoni Neue DL 4.0 AAA"/>
            </a:endParaRPr>
          </a:p>
          <a:p>
            <a:r>
              <a:rPr lang="he-IL" b="0" i="0" dirty="0">
                <a:effectLst/>
                <a:latin typeface="Almoni Neue DL 4.0 AAA"/>
              </a:rPr>
              <a:t>משימה שיתופית שבה התלמידים מבצעים פרויקט חקר בנושא תחנת החלל הבינלאומית. התלמידים מתחלקים  לקבוצות, וכל קבוצה חוקרת היבט מסוים הקשור לתחנת החלל. התלמידים חוקרים תוך כדי איסוף מידע ממקורות שונים. כל קבוצה מתבקשת להציג את ממצאיה בפני שאר התלמידים, ובלוח שיתופי כיתתי מתקבלת תמונה מלאה על התחנה.</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15</a:t>
            </a:fld>
            <a:endParaRPr lang="he-IL"/>
          </a:p>
        </p:txBody>
      </p:sp>
    </p:spTree>
    <p:extLst>
      <p:ext uri="{BB962C8B-B14F-4D97-AF65-F5344CB8AC3E}">
        <p14:creationId xmlns:p14="http://schemas.microsoft.com/office/powerpoint/2010/main" val="2197501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latin typeface="Almoni Neue DL 4.0 AAA"/>
              </a:rPr>
              <a:t>199</a:t>
            </a:r>
            <a:r>
              <a:rPr lang="he-IL" b="0" i="0" dirty="0">
                <a:solidFill>
                  <a:srgbClr val="000000"/>
                </a:solidFill>
                <a:effectLst/>
                <a:latin typeface="Assistant" pitchFamily="2" charset="-79"/>
                <a:cs typeface="Assistant" pitchFamily="2" charset="-79"/>
              </a:rPr>
              <a:t>באתר </a:t>
            </a:r>
            <a:r>
              <a:rPr lang="he-IL" b="1" i="0" dirty="0">
                <a:solidFill>
                  <a:srgbClr val="000000"/>
                </a:solidFill>
                <a:effectLst/>
                <a:latin typeface="Assistant" pitchFamily="2" charset="-79"/>
                <a:cs typeface="Assistant" pitchFamily="2" charset="-79"/>
              </a:rPr>
              <a:t>במבט מקוון, </a:t>
            </a:r>
            <a:r>
              <a:rPr lang="he-IL" b="0" i="0" dirty="0">
                <a:solidFill>
                  <a:srgbClr val="000000"/>
                </a:solidFill>
                <a:effectLst/>
                <a:latin typeface="Assistant" pitchFamily="2" charset="-79"/>
                <a:cs typeface="Assistant" pitchFamily="2" charset="-79"/>
              </a:rPr>
              <a:t>בספר הדיגיטלי, בעמוד 199, משימה דיגיטלית:</a:t>
            </a:r>
            <a:r>
              <a:rPr lang="he-IL" b="0" i="0" dirty="0">
                <a:effectLst/>
                <a:latin typeface="Almoni Neue DL 4.0 AAA"/>
              </a:rPr>
              <a:t> </a:t>
            </a:r>
            <a:r>
              <a:rPr lang="he-IL" b="1" i="0" dirty="0">
                <a:effectLst/>
                <a:latin typeface="Almoni Neue DL 4.0 AAA"/>
              </a:rPr>
              <a:t>חליפות חלל</a:t>
            </a:r>
            <a:endParaRPr lang="he-IL" b="1"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16</a:t>
            </a:fld>
            <a:endParaRPr lang="he-IL"/>
          </a:p>
        </p:txBody>
      </p:sp>
    </p:spTree>
    <p:extLst>
      <p:ext uri="{BB962C8B-B14F-4D97-AF65-F5344CB8AC3E}">
        <p14:creationId xmlns:p14="http://schemas.microsoft.com/office/powerpoint/2010/main" val="2296284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מציגים בפני התלמידים את צוות המעבורת קולומביה ושואלים מה הם יודעים על הטיסה של קולומביה לחלל.</a:t>
            </a:r>
          </a:p>
          <a:p>
            <a:r>
              <a:rPr lang="he-IL" dirty="0"/>
              <a:t>הפעילות נועדה לברור ידע מוקדם ולחיבור חווייתי רגשי לנושא.</a:t>
            </a:r>
          </a:p>
          <a:p>
            <a:pPr algn="r"/>
            <a:r>
              <a:rPr lang="he-IL" sz="1800" b="0" i="0" u="none" strike="noStrike" baseline="0" dirty="0">
                <a:latin typeface="NarkisimMFO"/>
              </a:rPr>
              <a:t>מעבורת החלל קולומביה הייתה מעבורת החלל הראשונה של נאס"א. מַעְבֹּרֶת החלל קולומביה הייתה היחידה שעסקה במחקר מדעי. המטרה של הטיסה הייתה לבצע 80 ניסויים מדעיים בחלל וביניהם גם ניסוי מדעי ישראלי. </a:t>
            </a:r>
          </a:p>
          <a:p>
            <a:pPr algn="r"/>
            <a:r>
              <a:rPr lang="he-IL" sz="1800" b="0" i="0" u="none" strike="noStrike" baseline="0" dirty="0">
                <a:latin typeface="NarkisimMFO"/>
              </a:rPr>
              <a:t>אילן רמון היה אחראי על ניסוי מעקב אחר סופות אבק באטמוספרה של כדור הארץ, במטרה לבדוק את השפעתן על תופעות אקלימיות במזרח התיכון, וכן על ניסויים אחרים שתכננו תלמידים ישראלים בנושא של גידול גבישים בחלל. במשימה זו העלה אילן רמון את המודעות לחשיבות חקר החלל בארץ ובעולם.</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17</a:t>
            </a:fld>
            <a:endParaRPr lang="he-IL"/>
          </a:p>
        </p:txBody>
      </p:sp>
    </p:spTree>
    <p:extLst>
      <p:ext uri="{BB962C8B-B14F-4D97-AF65-F5344CB8AC3E}">
        <p14:creationId xmlns:p14="http://schemas.microsoft.com/office/powerpoint/2010/main" val="4130726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המורה קוראת את קטע המידע במליאה. מבקשת מתלמידים לשאול שאלות על המסע של אילן רמון לחלל.</a:t>
            </a:r>
          </a:p>
          <a:p>
            <a:r>
              <a:rPr lang="he-IL" dirty="0"/>
              <a:t>לאחר מכן קוראים את קטע המידע שבספר בעמוד 207.</a:t>
            </a:r>
          </a:p>
          <a:p>
            <a:r>
              <a:rPr lang="he-IL" dirty="0"/>
              <a:t>בוחרים בשלוש שאלות ועונים עליהן.</a:t>
            </a:r>
          </a:p>
          <a:p>
            <a:r>
              <a:rPr lang="he-IL" dirty="0"/>
              <a:t>אפשר לצרף גם את השאלות 5-1 בעמוד 208 ולענות גם עליהן.</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18</a:t>
            </a:fld>
            <a:endParaRPr lang="he-IL"/>
          </a:p>
        </p:txBody>
      </p:sp>
    </p:spTree>
    <p:extLst>
      <p:ext uri="{BB962C8B-B14F-4D97-AF65-F5344CB8AC3E}">
        <p14:creationId xmlns:p14="http://schemas.microsoft.com/office/powerpoint/2010/main" val="606643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ClassicMF-Regular"/>
              </a:rPr>
              <a:t>במשחקי ההדמיה (טיסה לחלל)  מדגימים ומחקים מציאות אמיתית על מרכיביה השונים. המשתתפים מציגים את המרכיבים</a:t>
            </a:r>
          </a:p>
          <a:p>
            <a:pPr algn="r"/>
            <a:r>
              <a:rPr lang="he-IL" sz="1800" b="0" i="0" u="none" strike="noStrike" baseline="0" dirty="0">
                <a:latin typeface="NarkisClassicMF-Regular"/>
              </a:rPr>
              <a:t>של המציאות ופועלים על פי החוקים, הכללים והתהליכים הפועלים בה. המשחק מאפשר התנסות בתהליכים שהלומדים אינם יכולים להתנסות בהם במציאות האמיתית.</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19</a:t>
            </a:fld>
            <a:endParaRPr lang="he-IL"/>
          </a:p>
        </p:txBody>
      </p:sp>
    </p:spTree>
    <p:extLst>
      <p:ext uri="{BB962C8B-B14F-4D97-AF65-F5344CB8AC3E}">
        <p14:creationId xmlns:p14="http://schemas.microsoft.com/office/powerpoint/2010/main" val="1942787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מוצע להקריא את השיח בין הילדים כהקדמה לדיון על האמצעים הטכנולוגיים שבאמצעותם חוקרים את החלל ואת תרומתם לחקר החלל.</a:t>
            </a:r>
          </a:p>
          <a:p>
            <a:r>
              <a:rPr lang="he-IL" dirty="0"/>
              <a:t>מקרינים את הסרטון גלקסיית שביל החלב (היכנסו לקישור בשקופית) וממשיכים בדיון בעזרת השאלות לברור ידע מוקדם.</a:t>
            </a:r>
          </a:p>
          <a:p>
            <a:pPr algn="r"/>
            <a:r>
              <a:rPr lang="he-IL" b="0" i="0" dirty="0">
                <a:solidFill>
                  <a:srgbClr val="000000"/>
                </a:solidFill>
                <a:effectLst/>
                <a:latin typeface="Times New Roman" panose="02020603050405020304" pitchFamily="18" charset="0"/>
              </a:rPr>
              <a:t>כיצד אנו יודעים את כול מה שרואים בסרטון?</a:t>
            </a:r>
          </a:p>
          <a:p>
            <a:pPr algn="r"/>
            <a:r>
              <a:rPr lang="he-IL" b="0" i="0" dirty="0">
                <a:solidFill>
                  <a:srgbClr val="000000"/>
                </a:solidFill>
                <a:effectLst/>
                <a:latin typeface="Times New Roman" panose="02020603050405020304" pitchFamily="18" charset="0"/>
              </a:rPr>
              <a:t>כיצד אנו יודעים מה קיים ביקום?</a:t>
            </a:r>
          </a:p>
          <a:p>
            <a:pPr algn="r"/>
            <a:r>
              <a:rPr lang="he-IL" b="0" i="0" dirty="0">
                <a:solidFill>
                  <a:srgbClr val="000000"/>
                </a:solidFill>
                <a:effectLst/>
                <a:latin typeface="Times New Roman" panose="02020603050405020304" pitchFamily="18" charset="0"/>
              </a:rPr>
              <a:t>היכן צולמו התמונות?</a:t>
            </a:r>
          </a:p>
          <a:p>
            <a:pPr algn="r"/>
            <a:r>
              <a:rPr lang="he-IL" b="0" i="0" dirty="0">
                <a:solidFill>
                  <a:srgbClr val="000000"/>
                </a:solidFill>
                <a:effectLst/>
                <a:latin typeface="Times New Roman" panose="02020603050405020304" pitchFamily="18" charset="0"/>
              </a:rPr>
              <a:t>מדוע חשוב לדעת את כול מה שיודעים בנושא זה?</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a:t>
            </a:fld>
            <a:endParaRPr lang="he-IL"/>
          </a:p>
        </p:txBody>
      </p:sp>
    </p:spTree>
    <p:extLst>
      <p:ext uri="{BB962C8B-B14F-4D97-AF65-F5344CB8AC3E}">
        <p14:creationId xmlns:p14="http://schemas.microsoft.com/office/powerpoint/2010/main" val="2281952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משלימים את המילים החסרות במשפטים.</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20</a:t>
            </a:fld>
            <a:endParaRPr lang="he-IL"/>
          </a:p>
        </p:txBody>
      </p:sp>
    </p:spTree>
    <p:extLst>
      <p:ext uri="{BB962C8B-B14F-4D97-AF65-F5344CB8AC3E}">
        <p14:creationId xmlns:p14="http://schemas.microsoft.com/office/powerpoint/2010/main" val="850812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מזהים את המיומנות במשפט ונותנים דומה לביטוי במשימה.</a:t>
            </a:r>
          </a:p>
          <a:p>
            <a:r>
              <a:rPr lang="he-IL" dirty="0"/>
              <a:t>לדוגמה:</a:t>
            </a:r>
          </a:p>
          <a:p>
            <a:r>
              <a:rPr lang="he-IL" dirty="0"/>
              <a:t>דוגמאות לטכנולוגיות חלל שפותחו כדי לתת מענה לצרכים אנושיים.</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21</a:t>
            </a:fld>
            <a:endParaRPr lang="he-IL"/>
          </a:p>
        </p:txBody>
      </p:sp>
    </p:spTree>
    <p:extLst>
      <p:ext uri="{BB962C8B-B14F-4D97-AF65-F5344CB8AC3E}">
        <p14:creationId xmlns:p14="http://schemas.microsoft.com/office/powerpoint/2010/main" val="2745948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NarkisimMFO"/>
              </a:rPr>
              <a:t>אפשר להפעיל  את השאלות/המשימות שבתבנית זו למטרות של הערכה מעצבת.</a:t>
            </a:r>
          </a:p>
          <a:p>
            <a:pPr algn="r"/>
            <a:r>
              <a:rPr lang="he-IL" sz="1200" b="0" i="0" u="none" strike="noStrike" baseline="0" dirty="0">
                <a:latin typeface="NarkisimMFO"/>
              </a:rPr>
              <a:t>בניגוד להערכה מסכמת שהיא הערכה לצורך </a:t>
            </a:r>
            <a:r>
              <a:rPr lang="he-IL" sz="1200" b="1" i="0" u="none" strike="noStrike" baseline="0" dirty="0">
                <a:latin typeface="NarkisimMFOBold"/>
              </a:rPr>
              <a:t>סיכום </a:t>
            </a:r>
            <a:r>
              <a:rPr lang="he-IL" sz="1200" b="0" i="0" u="none" strike="noStrike" baseline="0" dirty="0">
                <a:latin typeface="NarkisimMFO"/>
              </a:rPr>
              <a:t>שלב הלמידה. הערכה מעצבת היא הערכה שבמסגרתה קיים </a:t>
            </a:r>
            <a:r>
              <a:rPr lang="he-IL" sz="1200" b="1" i="0" u="none" strike="noStrike" baseline="0" dirty="0">
                <a:latin typeface="NarkisimMFOBold"/>
              </a:rPr>
              <a:t>משוב מתמיד </a:t>
            </a:r>
            <a:r>
              <a:rPr lang="he-IL" sz="1200" b="0" i="0" u="none" strike="noStrike" baseline="0" dirty="0">
                <a:latin typeface="NarkisimMFO"/>
              </a:rPr>
              <a:t>ומתחולל </a:t>
            </a:r>
            <a:r>
              <a:rPr lang="he-IL" sz="1200" b="1" i="0" u="none" strike="noStrike" baseline="0" dirty="0">
                <a:latin typeface="NarkisimMFOBold"/>
              </a:rPr>
              <a:t>תהליך למידה מתמשך</a:t>
            </a:r>
            <a:r>
              <a:rPr lang="he-IL" sz="1200" b="0" i="0" u="none" strike="noStrike" baseline="0" dirty="0">
                <a:latin typeface="NarkisimMFO"/>
              </a:rPr>
              <a:t>.</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22</a:t>
            </a:fld>
            <a:endParaRPr lang="he-IL"/>
          </a:p>
        </p:txBody>
      </p:sp>
    </p:spTree>
    <p:extLst>
      <p:ext uri="{BB962C8B-B14F-4D97-AF65-F5344CB8AC3E}">
        <p14:creationId xmlns:p14="http://schemas.microsoft.com/office/powerpoint/2010/main" val="3059634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000" b="0" i="0" u="none" strike="noStrike" baseline="0" dirty="0">
                <a:latin typeface="NarkisClassicMF-Regular"/>
              </a:rPr>
              <a:t>משימת האתגר היא משימת ביצוע שעוסקת בתהליך פתרון בעיות. משימת ביצוע היא אחד הכלים של הערכה חלופית. למשימה יש פוטנציאל להערכת ידע, מיומנויות חשיבה ועשיה, עבודת צוות ועוד. מחוונים להערכת תהליכי חקר ופתרון בעיות נמצאים באתר הפיקוח על הוראת מדע וטכנולוגיה.</a:t>
            </a:r>
          </a:p>
          <a:p>
            <a:pPr algn="r"/>
            <a:r>
              <a:rPr lang="he-IL" sz="1200" b="0" i="0" u="none" strike="noStrike" baseline="0" dirty="0">
                <a:latin typeface="NarkisClassicMF-Regular"/>
              </a:rPr>
              <a:t>המשימה היא מתחום </a:t>
            </a:r>
            <a:r>
              <a:rPr lang="he-IL" sz="1200" b="0" i="0" u="none" strike="noStrike" baseline="0" dirty="0" err="1">
                <a:latin typeface="NarkisClassicMF-Regular"/>
              </a:rPr>
              <a:t>הביומימיקרי</a:t>
            </a:r>
            <a:r>
              <a:rPr lang="he-IL" sz="1200" b="0" i="0" u="none" strike="noStrike" baseline="0" dirty="0">
                <a:latin typeface="NarkisClassicMF-Regular"/>
              </a:rPr>
              <a:t>. תחום שחוקר את הטבע במטרה לשאוב ממנו רעיונות לפתרונות טכנולוגיים. במשימה התלמידים מתבקשים לתת מענה להתמודדות עם קושי שקיים במעבורת חלל - ריחוף חפצים. פתרון הבעיה מאפשר שימוש במושגים ובעקרונות שטופלו בשער זה ומזמן הרחבת ידע בנושא צמחים ובעלי חיים מהם הילדים שואבים השראה לפתרון.</a:t>
            </a:r>
          </a:p>
          <a:p>
            <a:pPr algn="r"/>
            <a:r>
              <a:rPr lang="he-IL" sz="1200" b="0" i="0" u="none" strike="noStrike" baseline="0" dirty="0">
                <a:latin typeface="NarkisClassicMF-Regular"/>
              </a:rPr>
              <a:t>המשימה מזמנת תרגול של מיומנויות חשיבה ועשייה הדרושות להתמודדות עם האתגר: חקר מידעני, השוואה, הסקת מסקנות והכללה.</a:t>
            </a:r>
          </a:p>
          <a:p>
            <a:pPr algn="r"/>
            <a:r>
              <a:rPr lang="he-IL" sz="1200" b="0" i="0" u="none" strike="noStrike" baseline="0" dirty="0">
                <a:latin typeface="NarkisClassicMF-Regular"/>
              </a:rPr>
              <a:t>פתרון המשימה מציב אתגר חשיבתי שמצריך שימוש בתהליך התיכון לפיתוח המוצר. תהליך הפתרון משלב גם את תהליך חקר מדעי.</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23</a:t>
            </a:fld>
            <a:endParaRPr lang="he-IL"/>
          </a:p>
        </p:txBody>
      </p:sp>
    </p:spTree>
    <p:extLst>
      <p:ext uri="{BB962C8B-B14F-4D97-AF65-F5344CB8AC3E}">
        <p14:creationId xmlns:p14="http://schemas.microsoft.com/office/powerpoint/2010/main" val="1034190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24</a:t>
            </a:fld>
            <a:endParaRPr lang="he-IL"/>
          </a:p>
        </p:txBody>
      </p:sp>
    </p:spTree>
    <p:extLst>
      <p:ext uri="{BB962C8B-B14F-4D97-AF65-F5344CB8AC3E}">
        <p14:creationId xmlns:p14="http://schemas.microsoft.com/office/powerpoint/2010/main" val="3023888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25</a:t>
            </a:fld>
            <a:endParaRPr lang="he-IL"/>
          </a:p>
        </p:txBody>
      </p:sp>
    </p:spTree>
    <p:extLst>
      <p:ext uri="{BB962C8B-B14F-4D97-AF65-F5344CB8AC3E}">
        <p14:creationId xmlns:p14="http://schemas.microsoft.com/office/powerpoint/2010/main" val="2746672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26</a:t>
            </a:fld>
            <a:endParaRPr lang="he-IL"/>
          </a:p>
        </p:txBody>
      </p:sp>
    </p:spTree>
    <p:extLst>
      <p:ext uri="{BB962C8B-B14F-4D97-AF65-F5344CB8AC3E}">
        <p14:creationId xmlns:p14="http://schemas.microsoft.com/office/powerpoint/2010/main" val="3882464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27</a:t>
            </a:fld>
            <a:endParaRPr lang="he-IL"/>
          </a:p>
        </p:txBody>
      </p:sp>
    </p:spTree>
    <p:extLst>
      <p:ext uri="{BB962C8B-B14F-4D97-AF65-F5344CB8AC3E}">
        <p14:creationId xmlns:p14="http://schemas.microsoft.com/office/powerpoint/2010/main" val="2972984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28</a:t>
            </a:fld>
            <a:endParaRPr lang="he-IL"/>
          </a:p>
        </p:txBody>
      </p:sp>
    </p:spTree>
    <p:extLst>
      <p:ext uri="{BB962C8B-B14F-4D97-AF65-F5344CB8AC3E}">
        <p14:creationId xmlns:p14="http://schemas.microsoft.com/office/powerpoint/2010/main" val="1737980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29</a:t>
            </a:fld>
            <a:endParaRPr lang="he-IL"/>
          </a:p>
        </p:txBody>
      </p:sp>
    </p:spTree>
    <p:extLst>
      <p:ext uri="{BB962C8B-B14F-4D97-AF65-F5344CB8AC3E}">
        <p14:creationId xmlns:p14="http://schemas.microsoft.com/office/powerpoint/2010/main" val="815721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ClassicMF-Regular"/>
              </a:rPr>
              <a:t>במשימה התלמידים מתבקשים להסתכל על הירח בלילה ללא אמצעים טכנולוגיים (משקפת או טלסקופ) ולתאר אותו בציור. לאחר מכן הם מתבקשים להסתכל שוב על הירח, אך הפעם בעזרת משקפת או בטלסקופ ולתאר אותו שוב בציור. ההשוואה בין שני הציורים עתידה להמחיש להם את התרומה של האמצעים הטכנולוגיים לתצפית המדעית (האמצעים הטכנולוגיים מגבירים את יכולתנו לקלוט מידע מרחוק).</a:t>
            </a:r>
          </a:p>
          <a:p>
            <a:pPr algn="r"/>
            <a:r>
              <a:rPr lang="he-IL" dirty="0"/>
              <a:t>ההנחיה לשימוש באמצעי טכנולוגי וההשוואה בין התצפיות (תצפית שנערכה עם משקפת ותצפית ללא משקפת) מזמן שימוש בשפת הטכנולוגיה: צורך, בעיה, פתרון, הגברת יכולת, אמצעים טכנולוגיים.</a:t>
            </a:r>
          </a:p>
          <a:p>
            <a:pPr algn="r"/>
            <a:r>
              <a:rPr lang="he-IL" dirty="0"/>
              <a:t>חשוב להרגיל את התלמידים לעשות שימוש במושגים אלה בהקשרים שונים.</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3</a:t>
            </a:fld>
            <a:endParaRPr lang="he-IL"/>
          </a:p>
        </p:txBody>
      </p:sp>
    </p:spTree>
    <p:extLst>
      <p:ext uri="{BB962C8B-B14F-4D97-AF65-F5344CB8AC3E}">
        <p14:creationId xmlns:p14="http://schemas.microsoft.com/office/powerpoint/2010/main" val="2302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30</a:t>
            </a:fld>
            <a:endParaRPr lang="he-IL"/>
          </a:p>
        </p:txBody>
      </p:sp>
    </p:spTree>
    <p:extLst>
      <p:ext uri="{BB962C8B-B14F-4D97-AF65-F5344CB8AC3E}">
        <p14:creationId xmlns:p14="http://schemas.microsoft.com/office/powerpoint/2010/main" val="1463993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לאחר הדיון במליאה מפנים את התלמידים לקטע המידע על גלילאו גלילי. </a:t>
            </a:r>
            <a:r>
              <a:rPr lang="he-IL" sz="1800" b="0" i="0" u="none" strike="noStrike" baseline="0" dirty="0">
                <a:latin typeface="NarkisClassicMF-Regular"/>
              </a:rPr>
              <a:t>קטע המידע נועד להפגיש את</a:t>
            </a:r>
          </a:p>
          <a:p>
            <a:pPr algn="r"/>
            <a:r>
              <a:rPr lang="he-IL" sz="1800" b="0" i="0" u="none" strike="noStrike" baseline="0" dirty="0">
                <a:latin typeface="NarkisClassicMF-Regular"/>
              </a:rPr>
              <a:t>התלמידים עם אחת הדמויות הידועות בהיסטוריה של המדע — </a:t>
            </a:r>
            <a:r>
              <a:rPr lang="he-IL" sz="1800" b="1" i="0" u="none" strike="noStrike" baseline="0" dirty="0">
                <a:latin typeface="NarkisClassicMF-Bold"/>
              </a:rPr>
              <a:t>גלילאו גליליי </a:t>
            </a:r>
            <a:r>
              <a:rPr lang="he-IL" sz="1800" b="0" i="0" u="none" strike="noStrike" baseline="0" dirty="0">
                <a:latin typeface="NarkisClassicMF-Regular"/>
              </a:rPr>
              <a:t>— שהיה גם אסטרונום ומדען דגול.</a:t>
            </a:r>
          </a:p>
          <a:p>
            <a:pPr algn="r"/>
            <a:r>
              <a:rPr lang="he-IL" sz="1800" b="0" i="0" u="none" strike="noStrike" baseline="0" dirty="0">
                <a:latin typeface="NarkisClassicMF-Regular"/>
              </a:rPr>
              <a:t>הוא בנה טלסקופים ובאמצעותם ערך תצפיות על גופים בשמיים.</a:t>
            </a:r>
          </a:p>
          <a:p>
            <a:pPr algn="r"/>
            <a:r>
              <a:rPr lang="he-IL" sz="1800" b="0" i="0" u="none" strike="noStrike" baseline="0" dirty="0">
                <a:latin typeface="NarkisClassicMF-Regular"/>
              </a:rPr>
              <a:t>התצפיות שערך, גלילאו בשנת 1610 והבנת השימוש המקורי שעשה בטכנולוגיה החדשה שהזדמנה לידיו</a:t>
            </a:r>
          </a:p>
          <a:p>
            <a:pPr algn="r"/>
            <a:r>
              <a:rPr lang="he-IL" sz="1800" b="0" i="0" u="none" strike="noStrike" baseline="0" dirty="0">
                <a:latin typeface="NarkisClassicMF-Regular"/>
              </a:rPr>
              <a:t>ממחישות את חשיבות השילוב של החשיבה הטכנולוגית בחשיבה המדעית.</a:t>
            </a:r>
          </a:p>
          <a:p>
            <a:pPr algn="r"/>
            <a:r>
              <a:rPr lang="he-IL" sz="1200" b="0" i="0" u="none" strike="noStrike" baseline="0" dirty="0">
                <a:latin typeface="NarkisClassicMF-Regular"/>
              </a:rPr>
              <a:t>חשוב לדון עם התלמידים על הצורך שהיה לגלילאו לבנות טלסקופ ועל התרומה של המידע שאסף בתצפיותיו להתפתחות האסטרונומיה.</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4</a:t>
            </a:fld>
            <a:endParaRPr lang="he-IL"/>
          </a:p>
        </p:txBody>
      </p:sp>
    </p:spTree>
    <p:extLst>
      <p:ext uri="{BB962C8B-B14F-4D97-AF65-F5344CB8AC3E}">
        <p14:creationId xmlns:p14="http://schemas.microsoft.com/office/powerpoint/2010/main" val="3741333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NarkisClassicMF-Regular"/>
              </a:rPr>
              <a:t>לאחר הדיון במליאה מוצע להפנות את התלמידים לקטע המידע. </a:t>
            </a:r>
          </a:p>
          <a:p>
            <a:pPr algn="r"/>
            <a:r>
              <a:rPr lang="he-IL" sz="1200" b="0" i="0" u="none" strike="noStrike" baseline="0" dirty="0">
                <a:latin typeface="NarkisClassicMF-Regular"/>
              </a:rPr>
              <a:t>קטע המידע נשען על התפיסה של </a:t>
            </a:r>
            <a:r>
              <a:rPr lang="he-IL" sz="1200" b="1" i="0" u="none" strike="noStrike" baseline="0" dirty="0">
                <a:latin typeface="NarkisClassicMF-Bold"/>
              </a:rPr>
              <a:t>מהות הטכנולוגיה</a:t>
            </a:r>
            <a:r>
              <a:rPr lang="he-IL" sz="1200" b="0" i="0" u="none" strike="noStrike" baseline="0" dirty="0">
                <a:latin typeface="NarkisClassicMF-Regular"/>
              </a:rPr>
              <a:t>: הטכנולוגיה היא המחשבה והתהליך לסיפוק</a:t>
            </a:r>
          </a:p>
          <a:p>
            <a:pPr algn="r"/>
            <a:r>
              <a:rPr lang="he-IL" sz="1200" b="0" i="0" u="none" strike="noStrike" baseline="0" dirty="0">
                <a:latin typeface="NarkisClassicMF-Regular"/>
              </a:rPr>
              <a:t>צרכים אנושיים ולפתרון בעיות.</a:t>
            </a:r>
          </a:p>
          <a:p>
            <a:pPr algn="r"/>
            <a:r>
              <a:rPr lang="he-IL" sz="1200" b="0" i="0" u="none" strike="noStrike" baseline="0" dirty="0">
                <a:latin typeface="NarkisClassicMF-Regular"/>
              </a:rPr>
              <a:t>קטע המידע מציג את ההתפתחות הטכנולוגית של הטלסקופ תוך כדי הצגת המגבלות האנושיות ואלמנט</a:t>
            </a:r>
          </a:p>
          <a:p>
            <a:pPr algn="r"/>
            <a:r>
              <a:rPr lang="he-IL" sz="1200" b="0" i="0" u="none" strike="noStrike" baseline="0" dirty="0">
                <a:latin typeface="NarkisClassicMF-Regular"/>
              </a:rPr>
              <a:t>השכלול: מהתבוננות בשמיים ללא מכשירים ועד הטלסקופ המוצב בחלל </a:t>
            </a:r>
            <a:r>
              <a:rPr lang="he-IL" sz="1200" b="1" i="0" u="none" strike="noStrike" baseline="0" dirty="0">
                <a:latin typeface="NarkisClassicMF-Bold"/>
              </a:rPr>
              <a:t>טלסקופ האבל</a:t>
            </a:r>
            <a:r>
              <a:rPr lang="he-IL" sz="1200" b="0" i="0" u="none" strike="noStrike" baseline="0" dirty="0">
                <a:latin typeface="NarkisClassicMF-Regular"/>
              </a:rPr>
              <a:t>.</a:t>
            </a:r>
          </a:p>
          <a:p>
            <a:pPr algn="r"/>
            <a:r>
              <a:rPr lang="he-IL" sz="1200" b="0" i="0" u="none" strike="noStrike" baseline="0" dirty="0">
                <a:latin typeface="NarkisClassicMF-Regular"/>
              </a:rPr>
              <a:t>בשקופית הבאה מוצג </a:t>
            </a:r>
            <a:r>
              <a:rPr lang="he-IL" sz="1200" dirty="0">
                <a:effectLst/>
                <a:latin typeface="Calibri" panose="020F0502020204030204" pitchFamily="34" charset="0"/>
                <a:ea typeface="Calibri" panose="020F0502020204030204" pitchFamily="34" charset="0"/>
                <a:cs typeface="Arial" panose="020B0604020202020204" pitchFamily="34" charset="0"/>
              </a:rPr>
              <a:t>טלסקופ החלל ג'יימס </a:t>
            </a:r>
            <a:r>
              <a:rPr lang="he-IL" sz="1200" dirty="0" err="1">
                <a:effectLst/>
                <a:latin typeface="Calibri" panose="020F0502020204030204" pitchFamily="34" charset="0"/>
                <a:ea typeface="Calibri" panose="020F0502020204030204" pitchFamily="34" charset="0"/>
                <a:cs typeface="Arial" panose="020B0604020202020204" pitchFamily="34" charset="0"/>
              </a:rPr>
              <a:t>וב</a:t>
            </a:r>
            <a:r>
              <a:rPr lang="he-IL" sz="1200" dirty="0">
                <a:effectLst/>
                <a:latin typeface="Calibri" panose="020F0502020204030204" pitchFamily="34" charset="0"/>
                <a:ea typeface="Calibri" panose="020F0502020204030204" pitchFamily="34" charset="0"/>
                <a:cs typeface="Arial" panose="020B0604020202020204" pitchFamily="34" charset="0"/>
              </a:rPr>
              <a:t> נחשב ליורשו המדעי של טלסקופ החלל האבל.</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5</a:t>
            </a:fld>
            <a:endParaRPr lang="he-IL"/>
          </a:p>
        </p:txBody>
      </p:sp>
    </p:spTree>
    <p:extLst>
      <p:ext uri="{BB962C8B-B14F-4D97-AF65-F5344CB8AC3E}">
        <p14:creationId xmlns:p14="http://schemas.microsoft.com/office/powerpoint/2010/main" val="2350160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solidFill>
                  <a:srgbClr val="000000"/>
                </a:solidFill>
                <a:effectLst/>
                <a:latin typeface="Assistant" pitchFamily="2" charset="-79"/>
                <a:cs typeface="Assistant" pitchFamily="2" charset="-79"/>
              </a:rPr>
              <a:t>באתר </a:t>
            </a:r>
            <a:r>
              <a:rPr lang="he-IL" b="1" i="0" dirty="0">
                <a:solidFill>
                  <a:srgbClr val="000000"/>
                </a:solidFill>
                <a:effectLst/>
                <a:latin typeface="Assistant" pitchFamily="2" charset="-79"/>
                <a:cs typeface="Assistant" pitchFamily="2" charset="-79"/>
              </a:rPr>
              <a:t>במבט מקוון, </a:t>
            </a:r>
            <a:r>
              <a:rPr lang="he-IL" b="0" i="0" dirty="0">
                <a:solidFill>
                  <a:srgbClr val="000000"/>
                </a:solidFill>
                <a:effectLst/>
                <a:latin typeface="Assistant" pitchFamily="2" charset="-79"/>
                <a:cs typeface="Assistant" pitchFamily="2" charset="-79"/>
              </a:rPr>
              <a:t>בספר הדיגיטלי, בעמוד 194, משימה דיגיטלית:</a:t>
            </a:r>
            <a:r>
              <a:rPr lang="he-IL" b="1" i="0" dirty="0">
                <a:solidFill>
                  <a:srgbClr val="000000"/>
                </a:solidFill>
                <a:effectLst/>
                <a:latin typeface="Assistant" pitchFamily="2" charset="-79"/>
                <a:cs typeface="Assistant" pitchFamily="2" charset="-79"/>
              </a:rPr>
              <a:t> כוכב לכת דמוי ארץ.</a:t>
            </a:r>
          </a:p>
          <a:p>
            <a:r>
              <a:rPr lang="he-IL" b="0" i="0" dirty="0">
                <a:solidFill>
                  <a:srgbClr val="000000"/>
                </a:solidFill>
                <a:effectLst/>
                <a:latin typeface="Assistant" pitchFamily="2" charset="-79"/>
                <a:cs typeface="Assistant" pitchFamily="2" charset="-79"/>
              </a:rPr>
              <a:t>צופים בסרטון על </a:t>
            </a:r>
            <a:r>
              <a:rPr lang="he-IL" b="1" i="0" dirty="0">
                <a:solidFill>
                  <a:srgbClr val="000000"/>
                </a:solidFill>
                <a:effectLst/>
                <a:latin typeface="Assistant" pitchFamily="2" charset="-79"/>
                <a:cs typeface="Assistant" pitchFamily="2" charset="-79"/>
              </a:rPr>
              <a:t>טלסקופ החלל הָאבֶּל</a:t>
            </a:r>
            <a:r>
              <a:rPr lang="he-IL" b="0" i="0" dirty="0">
                <a:solidFill>
                  <a:srgbClr val="000000"/>
                </a:solidFill>
                <a:effectLst/>
                <a:latin typeface="Assistant" pitchFamily="2" charset="-79"/>
                <a:cs typeface="Assistant" pitchFamily="2" charset="-79"/>
              </a:rPr>
              <a:t>, ולומדים על המטרה שלשמה בנו אותו.</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6</a:t>
            </a:fld>
            <a:endParaRPr lang="he-IL"/>
          </a:p>
        </p:txBody>
      </p:sp>
    </p:spTree>
    <p:extLst>
      <p:ext uri="{BB962C8B-B14F-4D97-AF65-F5344CB8AC3E}">
        <p14:creationId xmlns:p14="http://schemas.microsoft.com/office/powerpoint/2010/main" val="464151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dirty="0">
                <a:effectLst/>
                <a:latin typeface="Calibri" panose="020F0502020204030204" pitchFamily="34" charset="0"/>
                <a:ea typeface="Calibri" panose="020F0502020204030204" pitchFamily="34" charset="0"/>
                <a:cs typeface="Arial" panose="020B0604020202020204" pitchFamily="34" charset="0"/>
              </a:rPr>
              <a:t>המחליף של טלסקופ האבל. שוגר לחלל בחודש דצמבר 2021.</a:t>
            </a:r>
          </a:p>
          <a:p>
            <a:pPr algn="r"/>
            <a:r>
              <a:rPr lang="he-IL" sz="1800" dirty="0">
                <a:effectLst/>
                <a:latin typeface="Calibri" panose="020F0502020204030204" pitchFamily="34" charset="0"/>
                <a:ea typeface="Calibri" panose="020F0502020204030204" pitchFamily="34" charset="0"/>
                <a:cs typeface="Arial" panose="020B0604020202020204" pitchFamily="34" charset="0"/>
              </a:rPr>
              <a:t>מטרתו לערוך תצפיות כדי לגלות איך נוצרות גלקסיות ואת הגורמים לתצורה של כוכבי לכת וכוכבים.</a:t>
            </a:r>
          </a:p>
          <a:p>
            <a:pPr algn="r"/>
            <a:r>
              <a:rPr lang="he-IL" sz="1800" dirty="0">
                <a:effectLst/>
                <a:latin typeface="Calibri" panose="020F0502020204030204" pitchFamily="34" charset="0"/>
                <a:ea typeface="Calibri" panose="020F0502020204030204" pitchFamily="34" charset="0"/>
                <a:cs typeface="Arial" panose="020B0604020202020204" pitchFamily="34" charset="0"/>
              </a:rPr>
              <a:t>טלסקופ החלל ג'יימס </a:t>
            </a:r>
            <a:r>
              <a:rPr lang="he-IL" sz="1800" dirty="0" err="1">
                <a:effectLst/>
                <a:latin typeface="Calibri" panose="020F0502020204030204" pitchFamily="34" charset="0"/>
                <a:ea typeface="Calibri" panose="020F0502020204030204" pitchFamily="34" charset="0"/>
                <a:cs typeface="Arial" panose="020B0604020202020204" pitchFamily="34" charset="0"/>
              </a:rPr>
              <a:t>וב</a:t>
            </a:r>
            <a:r>
              <a:rPr lang="he-IL" sz="1800" dirty="0">
                <a:effectLst/>
                <a:latin typeface="Calibri" panose="020F0502020204030204" pitchFamily="34" charset="0"/>
                <a:ea typeface="Calibri" panose="020F0502020204030204" pitchFamily="34" charset="0"/>
                <a:cs typeface="Arial" panose="020B0604020202020204" pitchFamily="34" charset="0"/>
              </a:rPr>
              <a:t> הוא טלסקופ חלל מחזיר אור המתוכנן לתצפיות באור נראה ובאינפרה אדום, ונחשב ליורשם המדעי של טלסקופ החלל האבל וטלסקופ החלל שפיצר. הוא שוגר לחלל ב־25 בדצמבר 2021 בשעה 12:20. הוא פותח במשך כ-20 שנים, נחשב לפרויקט ההנדסי המורכב ביותר שנאס"א לקחה על עצמה.</a:t>
            </a:r>
          </a:p>
          <a:p>
            <a:pPr algn="r"/>
            <a:endParaRPr lang="he-IL" sz="1800" dirty="0">
              <a:effectLst/>
              <a:latin typeface="Calibri" panose="020F0502020204030204" pitchFamily="34" charset="0"/>
              <a:cs typeface="Arial" panose="020B0604020202020204" pitchFamily="34" charset="0"/>
            </a:endParaRPr>
          </a:p>
          <a:p>
            <a:pPr algn="r"/>
            <a:r>
              <a:rPr lang="he-IL" sz="1800" b="0" i="0" u="none" strike="noStrike" baseline="0" dirty="0">
                <a:latin typeface="NarkisClassicMF-Regular"/>
              </a:rPr>
              <a:t>פיתוח הטלסקופ הרחיב את יכולתו של האדם להתבונן בגופים עצומים במרחק שנות אור מכדור הארץ. </a:t>
            </a:r>
          </a:p>
          <a:p>
            <a:pPr algn="r"/>
            <a:r>
              <a:rPr lang="he-IL" sz="1800" b="0" i="0" u="none" strike="noStrike" baseline="0" dirty="0">
                <a:latin typeface="NarkisClassicMF-Regular"/>
              </a:rPr>
              <a:t>הודות לטלסקופ התגלו תופעות שאי אפשר היה לראותן בעין אנושית ובכך לתרום לידע המצטבר למדע האסטרונומיה.</a:t>
            </a:r>
          </a:p>
          <a:p>
            <a:pPr algn="r"/>
            <a:r>
              <a:rPr lang="he-IL" sz="1800" b="0" i="0" u="none" strike="noStrike" baseline="0" dirty="0">
                <a:latin typeface="NarkisimMFO"/>
              </a:rPr>
              <a:t>חשוב להאיר את עיני התלמידים בתרומה של הטכנולוגיה להתפתחות מדע האסטרונומיה. הודות לטלסקופ</a:t>
            </a:r>
          </a:p>
          <a:p>
            <a:pPr algn="r"/>
            <a:r>
              <a:rPr lang="he-IL" sz="1800" b="0" i="0" u="none" strike="noStrike" baseline="0" dirty="0">
                <a:latin typeface="NarkisimMFO"/>
              </a:rPr>
              <a:t>התגלו תצפיות שאי אפשר היה לראותן בעין אנושית. מומלץ לשוחח עם התלמידים על הקשר בין צרכים</a:t>
            </a:r>
          </a:p>
          <a:p>
            <a:pPr algn="r"/>
            <a:r>
              <a:rPr lang="he-IL" sz="1800" b="0" i="0" u="none" strike="noStrike" baseline="0" dirty="0">
                <a:latin typeface="NarkisimMFO"/>
              </a:rPr>
              <a:t>אנושיים לבין התפתחות המדע: האם המדע הוא צורך קיומי בפני עצמו? מה אפשר לומר על המדע כאמצעי</a:t>
            </a:r>
          </a:p>
          <a:p>
            <a:pPr algn="r"/>
            <a:r>
              <a:rPr lang="he-IL" sz="1800" b="0" i="0" u="none" strike="noStrike" baseline="0" dirty="0">
                <a:latin typeface="NarkisimMFO"/>
              </a:rPr>
              <a:t>להשגת מטרות אחרות, קיומיות, למשל? כיצד נבין את הצורך שלנו לדעת — האם זוהי סקרנות בלבד?</a:t>
            </a:r>
          </a:p>
          <a:p>
            <a:pPr algn="r"/>
            <a:r>
              <a:rPr lang="he-IL" sz="1800" b="0" i="0" u="none" strike="noStrike" baseline="0" dirty="0">
                <a:latin typeface="NarkisimMFO"/>
              </a:rPr>
              <a:t>האדם השתמש בתבונה הטכנולוגית ופיתח כלים הרבה לפני שהתפתח המדע המודרני. כשאנו מתבוננים</a:t>
            </a:r>
          </a:p>
          <a:p>
            <a:pPr algn="r"/>
            <a:r>
              <a:rPr lang="he-IL" sz="1800" b="0" i="0" u="none" strike="noStrike" baseline="0" dirty="0">
                <a:latin typeface="NarkisimMFO"/>
              </a:rPr>
              <a:t>בסיפור של התפתחות החשיבה המדעית, אנו רואים שהתפתחות זו התרחשה במשך מאות שנים, בצעדים</a:t>
            </a:r>
          </a:p>
          <a:p>
            <a:pPr algn="r"/>
            <a:r>
              <a:rPr lang="he-IL" sz="1800" b="0" i="0" u="none" strike="noStrike" baseline="0" dirty="0">
                <a:latin typeface="NarkisimMFO"/>
              </a:rPr>
              <a:t>איטיים בדרך כלל, ומדי פעם ב"קפיצות דרך". אולם ככל שהתהדק השילוב בין שני תחומים אלה, המדע</a:t>
            </a:r>
          </a:p>
          <a:p>
            <a:pPr algn="r"/>
            <a:r>
              <a:rPr lang="he-IL" sz="1800" b="0" i="0" u="none" strike="noStrike" baseline="0" dirty="0">
                <a:latin typeface="NarkisimMFO"/>
              </a:rPr>
              <a:t>והטכנולוגיה, כך הלך והתעצם הידע האנושי באסטרונומיה.</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7</a:t>
            </a:fld>
            <a:endParaRPr lang="he-IL"/>
          </a:p>
        </p:txBody>
      </p:sp>
    </p:spTree>
    <p:extLst>
      <p:ext uri="{BB962C8B-B14F-4D97-AF65-F5344CB8AC3E}">
        <p14:creationId xmlns:p14="http://schemas.microsoft.com/office/powerpoint/2010/main" val="2106970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פרק מציג את הצורך העז של האדם לחקור את החלל ולצאת למבצעי חלל דוגמת הנחיתה על הירח וחקר חיים במאדים. האדם בנה טלסקופים משוכללים והתקין אותם בכדור הארץ ובחלל, הצליח להתגבר על כוח הכבידה ולפרוץ החוצה אל מחוץ כדור הארץ, לנחות על הירח ולשלוח חלליות לכוכבי לכת אחרים במערכת השמש.</a:t>
            </a:r>
          </a:p>
          <a:p>
            <a:pPr algn="r"/>
            <a:r>
              <a:rPr lang="he-IL" sz="1800" b="0" i="0" u="none" strike="noStrike" baseline="0" dirty="0">
                <a:latin typeface="NarkisClassicMF-Regular"/>
              </a:rPr>
              <a:t>תת הפרק ממחיש שוב את התרומה של ההתפתחות הטכנולוגית להתפתחות מדע האסטרונומיה (ולהיפך) ואת ההשלכות שיש לתרומה הדדית זו לשיפור איכות החיים בכדור הארץ. עיקר הלמידה בפרק זה מבוסס על חקר מידעני של אחת מטכנולוגיות החלל והצגת הידע והמידע בתערוכה.</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8</a:t>
            </a:fld>
            <a:endParaRPr lang="he-IL"/>
          </a:p>
        </p:txBody>
      </p:sp>
    </p:spTree>
    <p:extLst>
      <p:ext uri="{BB962C8B-B14F-4D97-AF65-F5344CB8AC3E}">
        <p14:creationId xmlns:p14="http://schemas.microsoft.com/office/powerpoint/2010/main" val="88921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זו התלמידים מתבקשים להקים תערוכה בנושא: טכנולוגיות בשירות חקר החלל – עבר, הווה ועתיד.</a:t>
            </a:r>
          </a:p>
          <a:p>
            <a:r>
              <a:rPr lang="he-IL" dirty="0"/>
              <a:t>בשל מורכבות המשימה מומלץ לבצעה בקבוצות. כל קבוצה תתמקד בטכנולוגיה אחת לחקר החלל.</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9</a:t>
            </a:fld>
            <a:endParaRPr lang="he-IL"/>
          </a:p>
        </p:txBody>
      </p:sp>
    </p:spTree>
    <p:extLst>
      <p:ext uri="{BB962C8B-B14F-4D97-AF65-F5344CB8AC3E}">
        <p14:creationId xmlns:p14="http://schemas.microsoft.com/office/powerpoint/2010/main" val="1068497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B729008-325F-3A97-06B7-C701298F95DE}"/>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9FF16CA4-D67D-F12A-7FA1-BA368527CD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E3EA4780-3B57-FD63-DA4E-94E9128DA96C}"/>
              </a:ext>
            </a:extLst>
          </p:cNvPr>
          <p:cNvSpPr>
            <a:spLocks noGrp="1"/>
          </p:cNvSpPr>
          <p:nvPr>
            <p:ph type="dt" sz="half" idx="10"/>
          </p:nvPr>
        </p:nvSpPr>
        <p:spPr/>
        <p:txBody>
          <a:bodyPr/>
          <a:lstStyle/>
          <a:p>
            <a:fld id="{87324E29-7884-47FF-9FBF-E60958BA8A36}" type="datetimeFigureOut">
              <a:rPr lang="he-IL" smtClean="0"/>
              <a:t>כ"ט/טבת/תשפ"ד</a:t>
            </a:fld>
            <a:endParaRPr lang="he-IL"/>
          </a:p>
        </p:txBody>
      </p:sp>
      <p:sp>
        <p:nvSpPr>
          <p:cNvPr id="5" name="מציין מיקום של כותרת תחתונה 4">
            <a:extLst>
              <a:ext uri="{FF2B5EF4-FFF2-40B4-BE49-F238E27FC236}">
                <a16:creationId xmlns:a16="http://schemas.microsoft.com/office/drawing/2014/main" id="{3C9AE7C8-40E7-1CC2-C241-DEB4428AE1C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3278913-B5F9-E2AB-1B74-7145F4B4BF21}"/>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3871466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F08A744-17E5-6A75-9563-A8A4A0BC920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4EB4819F-6312-CB59-B200-EB6413D9ED9B}"/>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7DA4F2D-76C8-2104-1E5D-67AF67B8779A}"/>
              </a:ext>
            </a:extLst>
          </p:cNvPr>
          <p:cNvSpPr>
            <a:spLocks noGrp="1"/>
          </p:cNvSpPr>
          <p:nvPr>
            <p:ph type="dt" sz="half" idx="10"/>
          </p:nvPr>
        </p:nvSpPr>
        <p:spPr/>
        <p:txBody>
          <a:bodyPr/>
          <a:lstStyle/>
          <a:p>
            <a:fld id="{87324E29-7884-47FF-9FBF-E60958BA8A36}" type="datetimeFigureOut">
              <a:rPr lang="he-IL" smtClean="0"/>
              <a:t>כ"ט/טבת/תשפ"ד</a:t>
            </a:fld>
            <a:endParaRPr lang="he-IL"/>
          </a:p>
        </p:txBody>
      </p:sp>
      <p:sp>
        <p:nvSpPr>
          <p:cNvPr id="5" name="מציין מיקום של כותרת תחתונה 4">
            <a:extLst>
              <a:ext uri="{FF2B5EF4-FFF2-40B4-BE49-F238E27FC236}">
                <a16:creationId xmlns:a16="http://schemas.microsoft.com/office/drawing/2014/main" id="{77CB1DFC-7F68-407E-2D75-6985B861925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FFF0EF5-34E1-170F-E72B-3B9BA56644B1}"/>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1056514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2DE00DBE-CE06-3E4F-960A-47BA9D81C219}"/>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EC7F7D9-E3FF-2D11-77DE-23FB6225CE9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3C4F0FF-EE60-6CFF-E95E-2E8571E08979}"/>
              </a:ext>
            </a:extLst>
          </p:cNvPr>
          <p:cNvSpPr>
            <a:spLocks noGrp="1"/>
          </p:cNvSpPr>
          <p:nvPr>
            <p:ph type="dt" sz="half" idx="10"/>
          </p:nvPr>
        </p:nvSpPr>
        <p:spPr/>
        <p:txBody>
          <a:bodyPr/>
          <a:lstStyle/>
          <a:p>
            <a:fld id="{87324E29-7884-47FF-9FBF-E60958BA8A36}" type="datetimeFigureOut">
              <a:rPr lang="he-IL" smtClean="0"/>
              <a:t>כ"ט/טבת/תשפ"ד</a:t>
            </a:fld>
            <a:endParaRPr lang="he-IL"/>
          </a:p>
        </p:txBody>
      </p:sp>
      <p:sp>
        <p:nvSpPr>
          <p:cNvPr id="5" name="מציין מיקום של כותרת תחתונה 4">
            <a:extLst>
              <a:ext uri="{FF2B5EF4-FFF2-40B4-BE49-F238E27FC236}">
                <a16:creationId xmlns:a16="http://schemas.microsoft.com/office/drawing/2014/main" id="{C41571F1-9E6F-F504-35DE-B65DCE99432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5A9C6AA-76AA-3EC6-F731-7E98FBE57632}"/>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1645267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ED91346-9A8F-004E-12FE-F7152FB37B4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49EF030-B0D1-027E-EE3D-58E59AE171CC}"/>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B681213-B693-C24C-BF60-92F55F80A900}"/>
              </a:ext>
            </a:extLst>
          </p:cNvPr>
          <p:cNvSpPr>
            <a:spLocks noGrp="1"/>
          </p:cNvSpPr>
          <p:nvPr>
            <p:ph type="dt" sz="half" idx="10"/>
          </p:nvPr>
        </p:nvSpPr>
        <p:spPr/>
        <p:txBody>
          <a:bodyPr/>
          <a:lstStyle/>
          <a:p>
            <a:fld id="{87324E29-7884-47FF-9FBF-E60958BA8A36}" type="datetimeFigureOut">
              <a:rPr lang="he-IL" smtClean="0"/>
              <a:t>כ"ט/טבת/תשפ"ד</a:t>
            </a:fld>
            <a:endParaRPr lang="he-IL"/>
          </a:p>
        </p:txBody>
      </p:sp>
      <p:sp>
        <p:nvSpPr>
          <p:cNvPr id="5" name="מציין מיקום של כותרת תחתונה 4">
            <a:extLst>
              <a:ext uri="{FF2B5EF4-FFF2-40B4-BE49-F238E27FC236}">
                <a16:creationId xmlns:a16="http://schemas.microsoft.com/office/drawing/2014/main" id="{0A2CED5E-0E37-096A-EC36-CDEAAE2DC9E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B19DAB6-B20B-A6E0-ABE4-C21308D76C9E}"/>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2354231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DB09340-2342-908F-5100-6DDC190886CE}"/>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8B53B41-2C30-3138-7DC7-4F6ED4F52F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6841A245-CEAB-4FC2-C3AE-3F786ACB3EE2}"/>
              </a:ext>
            </a:extLst>
          </p:cNvPr>
          <p:cNvSpPr>
            <a:spLocks noGrp="1"/>
          </p:cNvSpPr>
          <p:nvPr>
            <p:ph type="dt" sz="half" idx="10"/>
          </p:nvPr>
        </p:nvSpPr>
        <p:spPr/>
        <p:txBody>
          <a:bodyPr/>
          <a:lstStyle/>
          <a:p>
            <a:fld id="{87324E29-7884-47FF-9FBF-E60958BA8A36}" type="datetimeFigureOut">
              <a:rPr lang="he-IL" smtClean="0"/>
              <a:t>כ"ט/טבת/תשפ"ד</a:t>
            </a:fld>
            <a:endParaRPr lang="he-IL"/>
          </a:p>
        </p:txBody>
      </p:sp>
      <p:sp>
        <p:nvSpPr>
          <p:cNvPr id="5" name="מציין מיקום של כותרת תחתונה 4">
            <a:extLst>
              <a:ext uri="{FF2B5EF4-FFF2-40B4-BE49-F238E27FC236}">
                <a16:creationId xmlns:a16="http://schemas.microsoft.com/office/drawing/2014/main" id="{EF0ACBE6-073D-F58C-BA33-E15F9735EBD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4E8170F-2ECB-B2F6-BAA9-A8EC76B8DC47}"/>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1590742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2659221-01BA-A3AD-767A-AA1388FAEDF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181CC59B-AD29-4A9F-8F33-1E8124FF9390}"/>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32DCD4A3-F30E-8E29-5EC2-B1E91C9F44EC}"/>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6743534E-A11A-44BD-375D-C20CAA0CA71D}"/>
              </a:ext>
            </a:extLst>
          </p:cNvPr>
          <p:cNvSpPr>
            <a:spLocks noGrp="1"/>
          </p:cNvSpPr>
          <p:nvPr>
            <p:ph type="dt" sz="half" idx="10"/>
          </p:nvPr>
        </p:nvSpPr>
        <p:spPr/>
        <p:txBody>
          <a:bodyPr/>
          <a:lstStyle/>
          <a:p>
            <a:fld id="{87324E29-7884-47FF-9FBF-E60958BA8A36}" type="datetimeFigureOut">
              <a:rPr lang="he-IL" smtClean="0"/>
              <a:t>כ"ט/טבת/תשפ"ד</a:t>
            </a:fld>
            <a:endParaRPr lang="he-IL"/>
          </a:p>
        </p:txBody>
      </p:sp>
      <p:sp>
        <p:nvSpPr>
          <p:cNvPr id="6" name="מציין מיקום של כותרת תחתונה 5">
            <a:extLst>
              <a:ext uri="{FF2B5EF4-FFF2-40B4-BE49-F238E27FC236}">
                <a16:creationId xmlns:a16="http://schemas.microsoft.com/office/drawing/2014/main" id="{DE2CAC4F-369B-ED07-4118-4B499D29767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B4F1E37-F89B-13F6-7C51-E07341B899B5}"/>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2737926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F60E327-F81B-1159-820D-4FC40F2B71E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7CBA05C8-543C-E642-C22F-0CC36AC52A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41433A5F-B2DB-EB2D-E652-CEC417D86973}"/>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63F46838-237C-8C9C-FF0C-59E32C09D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D267D4E1-77B4-BB3E-3802-5E99F9D3B53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1901A4E8-C302-AA5F-74DB-B77A0D045132}"/>
              </a:ext>
            </a:extLst>
          </p:cNvPr>
          <p:cNvSpPr>
            <a:spLocks noGrp="1"/>
          </p:cNvSpPr>
          <p:nvPr>
            <p:ph type="dt" sz="half" idx="10"/>
          </p:nvPr>
        </p:nvSpPr>
        <p:spPr/>
        <p:txBody>
          <a:bodyPr/>
          <a:lstStyle/>
          <a:p>
            <a:fld id="{87324E29-7884-47FF-9FBF-E60958BA8A36}" type="datetimeFigureOut">
              <a:rPr lang="he-IL" smtClean="0"/>
              <a:t>כ"ט/טבת/תשפ"ד</a:t>
            </a:fld>
            <a:endParaRPr lang="he-IL"/>
          </a:p>
        </p:txBody>
      </p:sp>
      <p:sp>
        <p:nvSpPr>
          <p:cNvPr id="8" name="מציין מיקום של כותרת תחתונה 7">
            <a:extLst>
              <a:ext uri="{FF2B5EF4-FFF2-40B4-BE49-F238E27FC236}">
                <a16:creationId xmlns:a16="http://schemas.microsoft.com/office/drawing/2014/main" id="{60AC71B2-1FB3-0B5C-4EA7-7663C83B84A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C4B03392-B315-7E90-C332-E4BC6EB0B966}"/>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360067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106E378-8194-D838-6094-A2CA5DB4F9A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5D6A92E1-859B-7D0D-AB00-470E9ED3BD31}"/>
              </a:ext>
            </a:extLst>
          </p:cNvPr>
          <p:cNvSpPr>
            <a:spLocks noGrp="1"/>
          </p:cNvSpPr>
          <p:nvPr>
            <p:ph type="dt" sz="half" idx="10"/>
          </p:nvPr>
        </p:nvSpPr>
        <p:spPr/>
        <p:txBody>
          <a:bodyPr/>
          <a:lstStyle/>
          <a:p>
            <a:fld id="{87324E29-7884-47FF-9FBF-E60958BA8A36}" type="datetimeFigureOut">
              <a:rPr lang="he-IL" smtClean="0"/>
              <a:t>כ"ט/טבת/תשפ"ד</a:t>
            </a:fld>
            <a:endParaRPr lang="he-IL"/>
          </a:p>
        </p:txBody>
      </p:sp>
      <p:sp>
        <p:nvSpPr>
          <p:cNvPr id="4" name="מציין מיקום של כותרת תחתונה 3">
            <a:extLst>
              <a:ext uri="{FF2B5EF4-FFF2-40B4-BE49-F238E27FC236}">
                <a16:creationId xmlns:a16="http://schemas.microsoft.com/office/drawing/2014/main" id="{21F871F2-2F89-1264-1364-803B0E651E9B}"/>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3A9D6563-2D2E-23D2-C640-8C8DF3C3B6DE}"/>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1184932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29DE70EA-7AAA-8282-599B-CDFBD0AFD404}"/>
              </a:ext>
            </a:extLst>
          </p:cNvPr>
          <p:cNvSpPr>
            <a:spLocks noGrp="1"/>
          </p:cNvSpPr>
          <p:nvPr>
            <p:ph type="dt" sz="half" idx="10"/>
          </p:nvPr>
        </p:nvSpPr>
        <p:spPr/>
        <p:txBody>
          <a:bodyPr/>
          <a:lstStyle/>
          <a:p>
            <a:fld id="{87324E29-7884-47FF-9FBF-E60958BA8A36}" type="datetimeFigureOut">
              <a:rPr lang="he-IL" smtClean="0"/>
              <a:t>כ"ט/טבת/תשפ"ד</a:t>
            </a:fld>
            <a:endParaRPr lang="he-IL"/>
          </a:p>
        </p:txBody>
      </p:sp>
      <p:sp>
        <p:nvSpPr>
          <p:cNvPr id="3" name="מציין מיקום של כותרת תחתונה 2">
            <a:extLst>
              <a:ext uri="{FF2B5EF4-FFF2-40B4-BE49-F238E27FC236}">
                <a16:creationId xmlns:a16="http://schemas.microsoft.com/office/drawing/2014/main" id="{CF632B37-EA24-95A9-2EBA-1163202F216F}"/>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8862F1E7-FDA1-E515-DD25-05BBE3312B30}"/>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3204020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4F5CE70-CA8A-A584-A4CF-BF13538B86E6}"/>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6DBC799-9526-EB5D-6AAD-7ED8B8896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E7EA1AA4-8342-445A-9CC5-C1E7DA5BA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497B13C-3CD1-F272-5164-6423B593E52A}"/>
              </a:ext>
            </a:extLst>
          </p:cNvPr>
          <p:cNvSpPr>
            <a:spLocks noGrp="1"/>
          </p:cNvSpPr>
          <p:nvPr>
            <p:ph type="dt" sz="half" idx="10"/>
          </p:nvPr>
        </p:nvSpPr>
        <p:spPr/>
        <p:txBody>
          <a:bodyPr/>
          <a:lstStyle/>
          <a:p>
            <a:fld id="{87324E29-7884-47FF-9FBF-E60958BA8A36}" type="datetimeFigureOut">
              <a:rPr lang="he-IL" smtClean="0"/>
              <a:t>כ"ט/טבת/תשפ"ד</a:t>
            </a:fld>
            <a:endParaRPr lang="he-IL"/>
          </a:p>
        </p:txBody>
      </p:sp>
      <p:sp>
        <p:nvSpPr>
          <p:cNvPr id="6" name="מציין מיקום של כותרת תחתונה 5">
            <a:extLst>
              <a:ext uri="{FF2B5EF4-FFF2-40B4-BE49-F238E27FC236}">
                <a16:creationId xmlns:a16="http://schemas.microsoft.com/office/drawing/2014/main" id="{645DB418-2555-E761-2E7D-803B2B85F73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AC0F993-8F3C-9E0B-0F3E-92E3CAF74CEC}"/>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2250068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CE8D7C0-A27A-A9C2-BCDE-DA54D7BFE63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B685501D-77E4-CC88-E254-4E18D8026B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D40D31F4-7D0A-66CE-25CE-F2CDA01B83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A5FD224-A517-889A-311E-2C4D9FBF75C6}"/>
              </a:ext>
            </a:extLst>
          </p:cNvPr>
          <p:cNvSpPr>
            <a:spLocks noGrp="1"/>
          </p:cNvSpPr>
          <p:nvPr>
            <p:ph type="dt" sz="half" idx="10"/>
          </p:nvPr>
        </p:nvSpPr>
        <p:spPr/>
        <p:txBody>
          <a:bodyPr/>
          <a:lstStyle/>
          <a:p>
            <a:fld id="{87324E29-7884-47FF-9FBF-E60958BA8A36}" type="datetimeFigureOut">
              <a:rPr lang="he-IL" smtClean="0"/>
              <a:t>כ"ט/טבת/תשפ"ד</a:t>
            </a:fld>
            <a:endParaRPr lang="he-IL"/>
          </a:p>
        </p:txBody>
      </p:sp>
      <p:sp>
        <p:nvSpPr>
          <p:cNvPr id="6" name="מציין מיקום של כותרת תחתונה 5">
            <a:extLst>
              <a:ext uri="{FF2B5EF4-FFF2-40B4-BE49-F238E27FC236}">
                <a16:creationId xmlns:a16="http://schemas.microsoft.com/office/drawing/2014/main" id="{438DE658-B26C-DD18-23BD-98697D22F17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C05F9F8-30A7-D540-FE04-0B4FA681F804}"/>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928836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658023D-0FFE-312B-327E-C84BF66F4D0C}"/>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260E03B-ABE5-1B41-BA43-9C8DC39FDC00}"/>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220BCEF-C66B-AA4C-00B6-9164C0AC294F}"/>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7324E29-7884-47FF-9FBF-E60958BA8A36}" type="datetimeFigureOut">
              <a:rPr lang="he-IL" smtClean="0"/>
              <a:t>כ"ט/טבת/תשפ"ד</a:t>
            </a:fld>
            <a:endParaRPr lang="he-IL"/>
          </a:p>
        </p:txBody>
      </p:sp>
      <p:sp>
        <p:nvSpPr>
          <p:cNvPr id="5" name="מציין מיקום של כותרת תחתונה 4">
            <a:extLst>
              <a:ext uri="{FF2B5EF4-FFF2-40B4-BE49-F238E27FC236}">
                <a16:creationId xmlns:a16="http://schemas.microsoft.com/office/drawing/2014/main" id="{BCBC6288-7217-C017-34EA-093F98F1A1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D356036B-36D8-AC62-F8F2-71AAA83496DE}"/>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B55957A-E0D0-45EF-8462-B6E6E2490456}" type="slidenum">
              <a:rPr lang="he-IL" smtClean="0"/>
              <a:t>‹#›</a:t>
            </a:fld>
            <a:endParaRPr lang="he-IL"/>
          </a:p>
        </p:txBody>
      </p:sp>
    </p:spTree>
    <p:extLst>
      <p:ext uri="{BB962C8B-B14F-4D97-AF65-F5344CB8AC3E}">
        <p14:creationId xmlns:p14="http://schemas.microsoft.com/office/powerpoint/2010/main" val="3154673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hyperlink" Target="https://www.youtube.com/watch?v=Fcetyuz8uK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2.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66000"/>
                    </a14:imgEffect>
                  </a14:imgLayer>
                </a14:imgProps>
              </a:ext>
            </a:extLst>
          </a:blip>
          <a:stretch>
            <a:fillRect/>
          </a:stretch>
        </p:blipFill>
        <p:spPr>
          <a:xfrm>
            <a:off x="0" y="-115767"/>
            <a:ext cx="12383523" cy="7297839"/>
          </a:xfrm>
          <a:prstGeom prst="rect">
            <a:avLst/>
          </a:prstGeom>
        </p:spPr>
      </p:pic>
      <p:pic>
        <p:nvPicPr>
          <p:cNvPr id="7" name="תמונה 6">
            <a:extLst>
              <a:ext uri="{FF2B5EF4-FFF2-40B4-BE49-F238E27FC236}">
                <a16:creationId xmlns:a16="http://schemas.microsoft.com/office/drawing/2014/main" id="{6D433315-D68C-2E2B-9AD3-8793EBAD70E8}"/>
              </a:ext>
            </a:extLst>
          </p:cNvPr>
          <p:cNvPicPr>
            <a:picLocks noChangeAspect="1"/>
          </p:cNvPicPr>
          <p:nvPr/>
        </p:nvPicPr>
        <p:blipFill>
          <a:blip r:embed="rId5"/>
          <a:stretch>
            <a:fillRect/>
          </a:stretch>
        </p:blipFill>
        <p:spPr>
          <a:xfrm>
            <a:off x="0" y="6265587"/>
            <a:ext cx="1542422" cy="565608"/>
          </a:xfrm>
          <a:prstGeom prst="rect">
            <a:avLst/>
          </a:prstGeom>
          <a:noFill/>
        </p:spPr>
      </p:pic>
      <p:sp>
        <p:nvSpPr>
          <p:cNvPr id="8" name="כותרת 1">
            <a:extLst>
              <a:ext uri="{FF2B5EF4-FFF2-40B4-BE49-F238E27FC236}">
                <a16:creationId xmlns:a16="http://schemas.microsoft.com/office/drawing/2014/main" id="{0977A2E1-3937-2B37-6B1B-F666FDA31CAA}"/>
              </a:ext>
            </a:extLst>
          </p:cNvPr>
          <p:cNvSpPr txBox="1">
            <a:spLocks/>
          </p:cNvSpPr>
          <p:nvPr/>
        </p:nvSpPr>
        <p:spPr>
          <a:xfrm>
            <a:off x="2152650" y="150753"/>
            <a:ext cx="7886700" cy="844670"/>
          </a:xfrm>
          <a:prstGeom prst="rect">
            <a:avLst/>
          </a:prstGeom>
        </p:spPr>
        <p:txBody>
          <a:bodyPr vert="horz" lIns="91440" tIns="45720" rIns="91440" bIns="45720" rtlCol="0" anchor="ctr">
            <a:normAutofit/>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1" eaLnBrk="1" fontAlgn="auto" latinLnBrk="0" hangingPunct="1">
              <a:lnSpc>
                <a:spcPct val="90000"/>
              </a:lnSpc>
              <a:spcBef>
                <a:spcPct val="0"/>
              </a:spcBef>
              <a:spcAft>
                <a:spcPts val="0"/>
              </a:spcAft>
              <a:buClrTx/>
              <a:buSzTx/>
              <a:buFontTx/>
              <a:buNone/>
              <a:tabLst/>
              <a:defRPr/>
            </a:pPr>
            <a:r>
              <a:rPr kumimoji="0" lang="he-IL" sz="4800" b="1" i="0" u="none" strike="noStrike" kern="1200" cap="none" spc="0" normalizeH="0" baseline="0" noProof="0" dirty="0">
                <a:ln>
                  <a:noFill/>
                </a:ln>
                <a:solidFill>
                  <a:schemeClr val="bg1"/>
                </a:solidFill>
                <a:effectLst/>
                <a:uLnTx/>
                <a:uFillTx/>
                <a:latin typeface="Calibri Light"/>
                <a:ea typeface="+mj-ea"/>
                <a:cs typeface="Arial" panose="020B0604020202020204" pitchFamily="34" charset="0"/>
              </a:rPr>
              <a:t>מדע וטכנולוגיה לכיתה ה</a:t>
            </a:r>
            <a:endParaRPr kumimoji="0" lang="en-US" sz="4800" b="1" i="0" u="none" strike="noStrike" kern="1200" cap="none" spc="0" normalizeH="0" baseline="0" noProof="0" dirty="0">
              <a:ln>
                <a:noFill/>
              </a:ln>
              <a:solidFill>
                <a:schemeClr val="bg1"/>
              </a:solidFill>
              <a:effectLst/>
              <a:uLnTx/>
              <a:uFillTx/>
              <a:latin typeface="Calibri Light"/>
              <a:ea typeface="+mj-ea"/>
              <a:cs typeface="+mj-cs"/>
            </a:endParaRPr>
          </a:p>
        </p:txBody>
      </p:sp>
      <p:sp>
        <p:nvSpPr>
          <p:cNvPr id="9" name="מציין מיקום תוכן 2">
            <a:extLst>
              <a:ext uri="{FF2B5EF4-FFF2-40B4-BE49-F238E27FC236}">
                <a16:creationId xmlns:a16="http://schemas.microsoft.com/office/drawing/2014/main" id="{503177CF-176F-32E8-F8C4-0B0F4B66C7C8}"/>
              </a:ext>
            </a:extLst>
          </p:cNvPr>
          <p:cNvSpPr txBox="1">
            <a:spLocks/>
          </p:cNvSpPr>
          <p:nvPr/>
        </p:nvSpPr>
        <p:spPr>
          <a:xfrm>
            <a:off x="2081100" y="1130360"/>
            <a:ext cx="8338457" cy="1872916"/>
          </a:xfrm>
          <a:prstGeom prst="rect">
            <a:avLst/>
          </a:prstGeom>
        </p:spPr>
        <p:txBody>
          <a:bodyPr vert="horz" lIns="91440" tIns="45720" rIns="91440" bIns="45720" rtlCol="0">
            <a:normAutofit fontScale="92500" lnSpcReduction="10000"/>
          </a:bodyPr>
          <a:lstStyle>
            <a:lvl1pPr marL="171450" indent="-171450" algn="r" defTabSz="685800" rtl="1"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marR="0" lvl="0" indent="0" algn="ctr" defTabSz="685800" rtl="1" eaLnBrk="1" fontAlgn="auto" latinLnBrk="0" hangingPunct="1">
              <a:lnSpc>
                <a:spcPct val="90000"/>
              </a:lnSpc>
              <a:spcBef>
                <a:spcPts val="750"/>
              </a:spcBef>
              <a:spcAft>
                <a:spcPts val="0"/>
              </a:spcAft>
              <a:buClrTx/>
              <a:buSzTx/>
              <a:buFont typeface="Wingdings 2" pitchFamily="18" charset="2"/>
              <a:buNone/>
              <a:tabLst/>
              <a:defRPr/>
            </a:pPr>
            <a:r>
              <a:rPr kumimoji="0" lang="he-IL" sz="4000" b="1" i="0" u="none" strike="noStrike" kern="1200" cap="none" spc="0" normalizeH="0" baseline="0" noProof="0" dirty="0">
                <a:ln>
                  <a:noFill/>
                </a:ln>
                <a:solidFill>
                  <a:schemeClr val="bg1"/>
                </a:solidFill>
                <a:effectLst/>
                <a:uLnTx/>
                <a:uFillTx/>
                <a:latin typeface="Calibri"/>
                <a:ea typeface="+mn-ea"/>
                <a:cs typeface="Arial" panose="020B0604020202020204" pitchFamily="34" charset="0"/>
              </a:rPr>
              <a:t>מצגת מלווה להוראה</a:t>
            </a:r>
          </a:p>
          <a:p>
            <a:pPr marL="0" marR="0" lvl="0" indent="0" algn="ctr" defTabSz="685800" rtl="1" eaLnBrk="1" fontAlgn="auto" latinLnBrk="0" hangingPunct="1">
              <a:lnSpc>
                <a:spcPct val="90000"/>
              </a:lnSpc>
              <a:spcBef>
                <a:spcPts val="750"/>
              </a:spcBef>
              <a:spcAft>
                <a:spcPts val="0"/>
              </a:spcAft>
              <a:buClrTx/>
              <a:buSzTx/>
              <a:buFont typeface="Wingdings 2" pitchFamily="18" charset="2"/>
              <a:buNone/>
              <a:tabLst/>
              <a:defRPr/>
            </a:pPr>
            <a:r>
              <a:rPr kumimoji="0" lang="he-IL" sz="4800" b="1" i="0" u="none" strike="noStrike" kern="1200" cap="none" spc="0" normalizeH="0" baseline="0" noProof="0" dirty="0">
                <a:ln>
                  <a:noFill/>
                </a:ln>
                <a:solidFill>
                  <a:srgbClr val="FFFF00"/>
                </a:solidFill>
                <a:effectLst/>
                <a:uLnTx/>
                <a:uFillTx/>
                <a:latin typeface="Calibri"/>
                <a:ea typeface="+mn-ea"/>
                <a:cs typeface="Arial" panose="020B0604020202020204" pitchFamily="34" charset="0"/>
              </a:rPr>
              <a:t>שער: היקום ומערכת השמש</a:t>
            </a:r>
          </a:p>
          <a:p>
            <a:pPr marL="0" marR="0" lvl="0" indent="0" algn="ctr" defTabSz="685800" rtl="1" eaLnBrk="1" fontAlgn="auto" latinLnBrk="0" hangingPunct="1">
              <a:lnSpc>
                <a:spcPct val="90000"/>
              </a:lnSpc>
              <a:spcBef>
                <a:spcPts val="750"/>
              </a:spcBef>
              <a:spcAft>
                <a:spcPts val="0"/>
              </a:spcAft>
              <a:buClrTx/>
              <a:buSzTx/>
              <a:buFont typeface="Wingdings 2" pitchFamily="18" charset="2"/>
              <a:buNone/>
              <a:tabLst/>
              <a:defRPr/>
            </a:pPr>
            <a:r>
              <a:rPr kumimoji="0" lang="he-IL" sz="4400" b="1" i="0" u="none" strike="noStrike" kern="1200" cap="none" spc="0" normalizeH="0" baseline="0" noProof="0" dirty="0">
                <a:ln>
                  <a:noFill/>
                </a:ln>
                <a:solidFill>
                  <a:srgbClr val="FFFF00"/>
                </a:solidFill>
                <a:effectLst/>
                <a:uLnTx/>
                <a:uFillTx/>
                <a:latin typeface="Calibri"/>
                <a:ea typeface="+mn-ea"/>
                <a:cs typeface="Arial" panose="020B0604020202020204" pitchFamily="34" charset="0"/>
              </a:rPr>
              <a:t>פרק שני: האדם בחלל</a:t>
            </a:r>
            <a:endParaRPr kumimoji="0" lang="en-US" sz="44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3" name="תמונה 12">
            <a:extLst>
              <a:ext uri="{FF2B5EF4-FFF2-40B4-BE49-F238E27FC236}">
                <a16:creationId xmlns:a16="http://schemas.microsoft.com/office/drawing/2014/main" id="{5F9F0091-F5C8-8AB0-3822-D83CDD8BAACC}"/>
              </a:ext>
            </a:extLst>
          </p:cNvPr>
          <p:cNvPicPr>
            <a:picLocks noChangeAspect="1"/>
          </p:cNvPicPr>
          <p:nvPr/>
        </p:nvPicPr>
        <p:blipFill>
          <a:blip r:embed="rId6"/>
          <a:stretch>
            <a:fillRect/>
          </a:stretch>
        </p:blipFill>
        <p:spPr>
          <a:xfrm>
            <a:off x="-1" y="3019482"/>
            <a:ext cx="12383524" cy="4162590"/>
          </a:xfrm>
          <a:prstGeom prst="rect">
            <a:avLst/>
          </a:prstGeom>
        </p:spPr>
      </p:pic>
      <p:pic>
        <p:nvPicPr>
          <p:cNvPr id="14" name="תמונה 13">
            <a:extLst>
              <a:ext uri="{FF2B5EF4-FFF2-40B4-BE49-F238E27FC236}">
                <a16:creationId xmlns:a16="http://schemas.microsoft.com/office/drawing/2014/main" id="{0D72E124-AA92-EB6A-38D3-1D54A7DB90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25995" y="6369818"/>
            <a:ext cx="1554967" cy="443122"/>
          </a:xfrm>
          <a:prstGeom prst="rect">
            <a:avLst/>
          </a:prstGeom>
          <a:noFill/>
        </p:spPr>
      </p:pic>
      <p:pic>
        <p:nvPicPr>
          <p:cNvPr id="15" name="תמונה 14">
            <a:extLst>
              <a:ext uri="{FF2B5EF4-FFF2-40B4-BE49-F238E27FC236}">
                <a16:creationId xmlns:a16="http://schemas.microsoft.com/office/drawing/2014/main" id="{3FD9554D-56ED-8732-E4B4-C783093CF29B}"/>
              </a:ext>
            </a:extLst>
          </p:cNvPr>
          <p:cNvPicPr>
            <a:picLocks noChangeAspect="1"/>
          </p:cNvPicPr>
          <p:nvPr/>
        </p:nvPicPr>
        <p:blipFill>
          <a:blip r:embed="rId5"/>
          <a:stretch>
            <a:fillRect/>
          </a:stretch>
        </p:blipFill>
        <p:spPr>
          <a:xfrm>
            <a:off x="66989" y="6247332"/>
            <a:ext cx="1542422" cy="565608"/>
          </a:xfrm>
          <a:prstGeom prst="rect">
            <a:avLst/>
          </a:prstGeom>
          <a:noFill/>
        </p:spPr>
      </p:pic>
    </p:spTree>
    <p:extLst>
      <p:ext uri="{BB962C8B-B14F-4D97-AF65-F5344CB8AC3E}">
        <p14:creationId xmlns:p14="http://schemas.microsoft.com/office/powerpoint/2010/main" val="4176062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75364" y="-133887"/>
            <a:ext cx="12480098" cy="6983260"/>
          </a:xfrm>
          <a:prstGeom prst="rect">
            <a:avLst/>
          </a:prstGeom>
        </p:spPr>
      </p:pic>
      <p:pic>
        <p:nvPicPr>
          <p:cNvPr id="8" name="תמונה 7">
            <a:extLst>
              <a:ext uri="{FF2B5EF4-FFF2-40B4-BE49-F238E27FC236}">
                <a16:creationId xmlns:a16="http://schemas.microsoft.com/office/drawing/2014/main" id="{404D04C3-D9EF-269E-D34B-E7ABA5A36BBD}"/>
              </a:ext>
            </a:extLst>
          </p:cNvPr>
          <p:cNvPicPr>
            <a:picLocks noChangeAspect="1"/>
          </p:cNvPicPr>
          <p:nvPr/>
        </p:nvPicPr>
        <p:blipFill>
          <a:blip r:embed="rId4"/>
          <a:stretch>
            <a:fillRect/>
          </a:stretch>
        </p:blipFill>
        <p:spPr>
          <a:xfrm>
            <a:off x="641430" y="259584"/>
            <a:ext cx="11101865" cy="5917379"/>
          </a:xfrm>
          <a:prstGeom prst="rect">
            <a:avLst/>
          </a:prstGeom>
        </p:spPr>
      </p:pic>
      <p:pic>
        <p:nvPicPr>
          <p:cNvPr id="10" name="תמונה 9">
            <a:extLst>
              <a:ext uri="{FF2B5EF4-FFF2-40B4-BE49-F238E27FC236}">
                <a16:creationId xmlns:a16="http://schemas.microsoft.com/office/drawing/2014/main" id="{C60B868A-DB35-6F99-9F3F-5DBB9985E946}"/>
              </a:ext>
            </a:extLst>
          </p:cNvPr>
          <p:cNvPicPr>
            <a:picLocks noChangeAspect="1"/>
          </p:cNvPicPr>
          <p:nvPr/>
        </p:nvPicPr>
        <p:blipFill>
          <a:blip r:embed="rId5"/>
          <a:stretch>
            <a:fillRect/>
          </a:stretch>
        </p:blipFill>
        <p:spPr>
          <a:xfrm>
            <a:off x="2048720" y="3218273"/>
            <a:ext cx="8935655" cy="2185516"/>
          </a:xfrm>
          <a:prstGeom prst="rect">
            <a:avLst/>
          </a:prstGeom>
        </p:spPr>
      </p:pic>
      <p:pic>
        <p:nvPicPr>
          <p:cNvPr id="6" name="תמונה 5">
            <a:extLst>
              <a:ext uri="{FF2B5EF4-FFF2-40B4-BE49-F238E27FC236}">
                <a16:creationId xmlns:a16="http://schemas.microsoft.com/office/drawing/2014/main" id="{2FE3A702-106D-441C-1C6F-46D80BBA052F}"/>
              </a:ext>
            </a:extLst>
          </p:cNvPr>
          <p:cNvPicPr>
            <a:picLocks noChangeAspect="1"/>
          </p:cNvPicPr>
          <p:nvPr/>
        </p:nvPicPr>
        <p:blipFill>
          <a:blip r:embed="rId6"/>
          <a:stretch>
            <a:fillRect/>
          </a:stretch>
        </p:blipFill>
        <p:spPr>
          <a:xfrm>
            <a:off x="4296256" y="5756077"/>
            <a:ext cx="4114800" cy="986589"/>
          </a:xfrm>
          <a:prstGeom prst="rect">
            <a:avLst/>
          </a:prstGeom>
        </p:spPr>
      </p:pic>
    </p:spTree>
    <p:extLst>
      <p:ext uri="{BB962C8B-B14F-4D97-AF65-F5344CB8AC3E}">
        <p14:creationId xmlns:p14="http://schemas.microsoft.com/office/powerpoint/2010/main" val="817427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355087" y="-62630"/>
            <a:ext cx="12480098" cy="6983260"/>
          </a:xfrm>
          <a:prstGeom prst="rect">
            <a:avLst/>
          </a:prstGeom>
        </p:spPr>
      </p:pic>
      <p:pic>
        <p:nvPicPr>
          <p:cNvPr id="5" name="תמונה 4">
            <a:extLst>
              <a:ext uri="{FF2B5EF4-FFF2-40B4-BE49-F238E27FC236}">
                <a16:creationId xmlns:a16="http://schemas.microsoft.com/office/drawing/2014/main" id="{D0DB5A2C-FA4E-4ED6-2074-E4CACB6AED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9876" y="6415816"/>
            <a:ext cx="1554967" cy="443122"/>
          </a:xfrm>
          <a:prstGeom prst="rect">
            <a:avLst/>
          </a:prstGeom>
          <a:noFill/>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234666"/>
            <a:ext cx="1542422" cy="565608"/>
          </a:xfrm>
          <a:prstGeom prst="rect">
            <a:avLst/>
          </a:prstGeom>
          <a:noFill/>
        </p:spPr>
      </p:pic>
      <p:sp>
        <p:nvSpPr>
          <p:cNvPr id="8" name="תיבת טקסט 7">
            <a:extLst>
              <a:ext uri="{FF2B5EF4-FFF2-40B4-BE49-F238E27FC236}">
                <a16:creationId xmlns:a16="http://schemas.microsoft.com/office/drawing/2014/main" id="{AAC3C002-AF77-668F-B37D-E6D156788484}"/>
              </a:ext>
            </a:extLst>
          </p:cNvPr>
          <p:cNvSpPr txBox="1"/>
          <p:nvPr/>
        </p:nvSpPr>
        <p:spPr>
          <a:xfrm>
            <a:off x="2460925" y="2156916"/>
            <a:ext cx="8945064" cy="3046988"/>
          </a:xfrm>
          <a:prstGeom prst="rect">
            <a:avLst/>
          </a:prstGeom>
          <a:solidFill>
            <a:srgbClr val="D8D7FD"/>
          </a:solidFill>
        </p:spPr>
        <p:txBody>
          <a:bodyPr wrap="square">
            <a:spAutoFit/>
          </a:bodyPr>
          <a:lstStyle/>
          <a:p>
            <a:endParaRPr lang="he-IL" sz="2400" b="1" dirty="0">
              <a:solidFill>
                <a:srgbClr val="00B0F0"/>
              </a:solidFill>
              <a:latin typeface="NarkisClassicMF-Regular"/>
            </a:endParaRPr>
          </a:p>
          <a:p>
            <a:pPr marL="514350" indent="-514350">
              <a:buFont typeface="+mj-lt"/>
              <a:buAutoNum type="arabicPeriod"/>
            </a:pPr>
            <a:r>
              <a:rPr lang="he-IL" sz="2800" b="1" dirty="0">
                <a:solidFill>
                  <a:srgbClr val="000000"/>
                </a:solidFill>
                <a:latin typeface="NarkisClassicMF-Regular"/>
              </a:rPr>
              <a:t>כל קבוצה תחקור טכנולוגיה אחת לחקר החלל ותציג אותה בתערוכה בדרך שתבחר.              </a:t>
            </a:r>
          </a:p>
          <a:p>
            <a:pPr marL="514350" indent="-514350">
              <a:buFont typeface="+mj-lt"/>
              <a:buAutoNum type="arabicPeriod"/>
            </a:pPr>
            <a:r>
              <a:rPr lang="he-IL" sz="2800" b="1" dirty="0">
                <a:solidFill>
                  <a:srgbClr val="000000"/>
                </a:solidFill>
                <a:latin typeface="NarkisClassicMF-Regular"/>
              </a:rPr>
              <a:t>לחקירת הטכנולוגיה לחקר החלל ולהצגתה נעזרים במקורות  מידע.</a:t>
            </a:r>
          </a:p>
          <a:p>
            <a:pPr marL="514350" indent="-514350">
              <a:buFont typeface="+mj-lt"/>
              <a:buAutoNum type="arabicPeriod"/>
            </a:pPr>
            <a:r>
              <a:rPr lang="he-IL" sz="2800" b="1" dirty="0">
                <a:latin typeface="NarkisClassicMF-Regular"/>
              </a:rPr>
              <a:t>חלקו משימות בין חברי הקבוצה: איסוף מידע, ארגון מידע, תכנון המיצג, הכנת המיצג, הצגת המיצג.</a:t>
            </a:r>
          </a:p>
        </p:txBody>
      </p:sp>
      <p:sp>
        <p:nvSpPr>
          <p:cNvPr id="10" name="תיבת טקסט 9">
            <a:extLst>
              <a:ext uri="{FF2B5EF4-FFF2-40B4-BE49-F238E27FC236}">
                <a16:creationId xmlns:a16="http://schemas.microsoft.com/office/drawing/2014/main" id="{2DA655F8-5D9F-A1AE-C02D-050E74A63FE1}"/>
              </a:ext>
            </a:extLst>
          </p:cNvPr>
          <p:cNvSpPr txBox="1"/>
          <p:nvPr/>
        </p:nvSpPr>
        <p:spPr>
          <a:xfrm>
            <a:off x="2984693" y="347312"/>
            <a:ext cx="8449519" cy="1570751"/>
          </a:xfrm>
          <a:prstGeom prst="rect">
            <a:avLst/>
          </a:prstGeom>
          <a:noFill/>
        </p:spPr>
        <p:txBody>
          <a:bodyPr wrap="square">
            <a:spAutoFit/>
          </a:bodyPr>
          <a:lstStyle/>
          <a:p>
            <a:pPr>
              <a:lnSpc>
                <a:spcPct val="150000"/>
              </a:lnSpc>
            </a:pPr>
            <a:r>
              <a:rPr lang="he-IL" sz="3600" b="1" i="0" u="none" strike="noStrike" baseline="0" dirty="0">
                <a:solidFill>
                  <a:srgbClr val="00B0F0"/>
                </a:solidFill>
                <a:highlight>
                  <a:srgbClr val="000000"/>
                </a:highlight>
                <a:latin typeface="NarkisClassicMF-Bold"/>
              </a:rPr>
              <a:t>חלק א: הכנות לתערוכה – מתארגנים </a:t>
            </a:r>
            <a:r>
              <a:rPr lang="he-IL" sz="2800" b="1" i="0" u="none" strike="noStrike" baseline="0" dirty="0">
                <a:solidFill>
                  <a:schemeClr val="bg1"/>
                </a:solidFill>
                <a:highlight>
                  <a:srgbClr val="000000"/>
                </a:highlight>
                <a:latin typeface="NarkisClassicMF-Bold"/>
              </a:rPr>
              <a:t>עמוד 199</a:t>
            </a:r>
            <a:endParaRPr lang="he-IL" sz="3600" b="1" i="0" u="none" strike="noStrike" baseline="0" dirty="0">
              <a:solidFill>
                <a:schemeClr val="bg1"/>
              </a:solidFill>
              <a:highlight>
                <a:srgbClr val="000000"/>
              </a:highlight>
              <a:latin typeface="NarkisClassicMF-Bold"/>
            </a:endParaRPr>
          </a:p>
          <a:p>
            <a:pPr>
              <a:lnSpc>
                <a:spcPct val="150000"/>
              </a:lnSpc>
            </a:pPr>
            <a:endParaRPr lang="he-IL" sz="3200" b="1" i="0" u="none" strike="noStrike" baseline="0" dirty="0">
              <a:solidFill>
                <a:srgbClr val="00B0F0"/>
              </a:solidFill>
              <a:latin typeface="NarkisClassicMF-Bold"/>
            </a:endParaRPr>
          </a:p>
        </p:txBody>
      </p:sp>
      <p:sp>
        <p:nvSpPr>
          <p:cNvPr id="11" name="תיבת טקסט 10">
            <a:extLst>
              <a:ext uri="{FF2B5EF4-FFF2-40B4-BE49-F238E27FC236}">
                <a16:creationId xmlns:a16="http://schemas.microsoft.com/office/drawing/2014/main" id="{0DE6C09A-0E8F-FFAC-C36E-6AE3A047F8B8}"/>
              </a:ext>
            </a:extLst>
          </p:cNvPr>
          <p:cNvSpPr txBox="1"/>
          <p:nvPr/>
        </p:nvSpPr>
        <p:spPr>
          <a:xfrm>
            <a:off x="4426963" y="1214458"/>
            <a:ext cx="4780344" cy="800219"/>
          </a:xfrm>
          <a:prstGeom prst="rect">
            <a:avLst/>
          </a:prstGeom>
          <a:solidFill>
            <a:srgbClr val="D8D7FD"/>
          </a:solidFill>
        </p:spPr>
        <p:txBody>
          <a:bodyPr wrap="square" rtlCol="1">
            <a:spAutoFit/>
          </a:bodyPr>
          <a:lstStyle/>
          <a:p>
            <a:r>
              <a:rPr lang="he-IL" sz="2800" b="1" dirty="0">
                <a:latin typeface="NarkisClassicMF-Regular"/>
              </a:rPr>
              <a:t>מתכננים ועובדים בקבוצות</a:t>
            </a:r>
            <a:r>
              <a:rPr lang="he-IL" sz="1800" dirty="0">
                <a:latin typeface="NarkisClassicMF-Regular"/>
              </a:rPr>
              <a:t> </a:t>
            </a:r>
          </a:p>
          <a:p>
            <a:endParaRPr lang="he-IL" dirty="0"/>
          </a:p>
        </p:txBody>
      </p:sp>
      <p:pic>
        <p:nvPicPr>
          <p:cNvPr id="13" name="תמונה 12" descr="הליכות חלל חופשיות אווה וקטור נאס&quot;א">
            <a:extLst>
              <a:ext uri="{FF2B5EF4-FFF2-40B4-BE49-F238E27FC236}">
                <a16:creationId xmlns:a16="http://schemas.microsoft.com/office/drawing/2014/main" id="{8575948B-5B76-9E5D-2BD1-AD1AC6503C5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091356">
            <a:off x="-4352076" y="1014321"/>
            <a:ext cx="3952805" cy="4829357"/>
          </a:xfrm>
          <a:prstGeom prst="rect">
            <a:avLst/>
          </a:prstGeom>
          <a:noFill/>
          <a:ln>
            <a:noFill/>
          </a:ln>
        </p:spPr>
      </p:pic>
    </p:spTree>
    <p:extLst>
      <p:ext uri="{BB962C8B-B14F-4D97-AF65-F5344CB8AC3E}">
        <p14:creationId xmlns:p14="http://schemas.microsoft.com/office/powerpoint/2010/main" val="3506619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299571" y="49693"/>
            <a:ext cx="12480098" cy="6858000"/>
          </a:xfrm>
          <a:prstGeom prst="rect">
            <a:avLst/>
          </a:prstGeom>
        </p:spPr>
      </p:pic>
      <p:sp>
        <p:nvSpPr>
          <p:cNvPr id="8" name="תיבת טקסט 7">
            <a:extLst>
              <a:ext uri="{FF2B5EF4-FFF2-40B4-BE49-F238E27FC236}">
                <a16:creationId xmlns:a16="http://schemas.microsoft.com/office/drawing/2014/main" id="{8AF85B32-0B1F-F50D-44E2-A7B5BC72E760}"/>
              </a:ext>
            </a:extLst>
          </p:cNvPr>
          <p:cNvSpPr txBox="1"/>
          <p:nvPr/>
        </p:nvSpPr>
        <p:spPr>
          <a:xfrm>
            <a:off x="4574604" y="1630398"/>
            <a:ext cx="6312077" cy="1384995"/>
          </a:xfrm>
          <a:prstGeom prst="rect">
            <a:avLst/>
          </a:prstGeom>
          <a:solidFill>
            <a:srgbClr val="D8D7FD"/>
          </a:solidFill>
        </p:spPr>
        <p:txBody>
          <a:bodyPr wrap="square">
            <a:spAutoFit/>
          </a:bodyPr>
          <a:lstStyle/>
          <a:p>
            <a:pPr marL="457200" indent="-457200">
              <a:buFont typeface="+mj-lt"/>
              <a:buAutoNum type="arabicPeriod"/>
            </a:pPr>
            <a:r>
              <a:rPr lang="he-IL" sz="2800" b="1" i="0" u="none" strike="noStrike" baseline="0" dirty="0">
                <a:latin typeface="NarkisClassicMF-Regular"/>
              </a:rPr>
              <a:t>חוקרים</a:t>
            </a:r>
            <a:r>
              <a:rPr lang="he-IL" sz="2800" b="1" dirty="0">
                <a:latin typeface="NarkisClassicMF-Regular"/>
              </a:rPr>
              <a:t> </a:t>
            </a:r>
            <a:r>
              <a:rPr lang="he-IL" sz="2800" b="1" i="0" u="none" strike="noStrike" baseline="0" dirty="0">
                <a:latin typeface="NarkisClassicMF-Regular"/>
              </a:rPr>
              <a:t>את </a:t>
            </a:r>
            <a:r>
              <a:rPr lang="he-IL" sz="2800" b="1" i="0" u="none" strike="noStrike" baseline="0" dirty="0">
                <a:latin typeface="NarkisClassicMF-Bold"/>
              </a:rPr>
              <a:t>הטכנולוגיה לחקר החלל </a:t>
            </a:r>
            <a:r>
              <a:rPr lang="he-IL" sz="2800" b="1" i="0" u="none" strike="noStrike" baseline="0" dirty="0">
                <a:latin typeface="NarkisClassicMF-Regular"/>
              </a:rPr>
              <a:t>שנבחרה על פי נקודות.</a:t>
            </a:r>
          </a:p>
          <a:p>
            <a:pPr marL="514350" indent="-514350">
              <a:buFont typeface="+mj-lt"/>
              <a:buAutoNum type="arabicPeriod"/>
            </a:pPr>
            <a:r>
              <a:rPr lang="he-IL" sz="2800" b="1" dirty="0">
                <a:latin typeface="NarkisClassicMF-Regular"/>
              </a:rPr>
              <a:t>מתכננים ובונים מיצג בהתאם להנחיות. </a:t>
            </a:r>
            <a:endParaRPr lang="he-IL" sz="2800" b="1" dirty="0"/>
          </a:p>
        </p:txBody>
      </p:sp>
      <p:sp>
        <p:nvSpPr>
          <p:cNvPr id="12" name="תיבת טקסט 11">
            <a:extLst>
              <a:ext uri="{FF2B5EF4-FFF2-40B4-BE49-F238E27FC236}">
                <a16:creationId xmlns:a16="http://schemas.microsoft.com/office/drawing/2014/main" id="{41493E32-4EC5-1AA8-F5F9-3101FAEE001D}"/>
              </a:ext>
            </a:extLst>
          </p:cNvPr>
          <p:cNvSpPr txBox="1"/>
          <p:nvPr/>
        </p:nvSpPr>
        <p:spPr>
          <a:xfrm>
            <a:off x="-1464029" y="151434"/>
            <a:ext cx="13526409" cy="1200329"/>
          </a:xfrm>
          <a:prstGeom prst="rect">
            <a:avLst/>
          </a:prstGeom>
          <a:noFill/>
        </p:spPr>
        <p:txBody>
          <a:bodyPr wrap="square">
            <a:spAutoFit/>
          </a:bodyPr>
          <a:lstStyle/>
          <a:p>
            <a:r>
              <a:rPr lang="he-IL" sz="3600" b="1" i="0" u="none" strike="noStrike" baseline="0" dirty="0">
                <a:solidFill>
                  <a:srgbClr val="00C3C3"/>
                </a:solidFill>
                <a:highlight>
                  <a:srgbClr val="000000"/>
                </a:highlight>
                <a:latin typeface="NarkisClassicMF-Bold"/>
              </a:rPr>
              <a:t>חלק ב: מכינים תערוכה - חוקרים, מתכננים ובונים מיצג </a:t>
            </a:r>
          </a:p>
          <a:p>
            <a:r>
              <a:rPr lang="he-IL" sz="3600" b="1" i="0" u="none" strike="noStrike" baseline="0" dirty="0">
                <a:solidFill>
                  <a:srgbClr val="00C3C3"/>
                </a:solidFill>
                <a:highlight>
                  <a:srgbClr val="000000"/>
                </a:highlight>
                <a:latin typeface="NarkisClassicMF-Bold"/>
              </a:rPr>
              <a:t>(עמודים 200-199)</a:t>
            </a:r>
          </a:p>
        </p:txBody>
      </p:sp>
      <p:sp>
        <p:nvSpPr>
          <p:cNvPr id="15" name="תיבת טקסט 14">
            <a:extLst>
              <a:ext uri="{FF2B5EF4-FFF2-40B4-BE49-F238E27FC236}">
                <a16:creationId xmlns:a16="http://schemas.microsoft.com/office/drawing/2014/main" id="{30461AE4-2783-B0FF-A7A6-29EE13C0B1E3}"/>
              </a:ext>
            </a:extLst>
          </p:cNvPr>
          <p:cNvSpPr txBox="1"/>
          <p:nvPr/>
        </p:nvSpPr>
        <p:spPr>
          <a:xfrm>
            <a:off x="2981326" y="3478693"/>
            <a:ext cx="9001124" cy="1426682"/>
          </a:xfrm>
          <a:prstGeom prst="rect">
            <a:avLst/>
          </a:prstGeom>
          <a:solidFill>
            <a:srgbClr val="D8D7FD"/>
          </a:solidFill>
        </p:spPr>
        <p:txBody>
          <a:bodyPr wrap="square" rtlCol="1">
            <a:spAutoFit/>
          </a:bodyPr>
          <a:lstStyle/>
          <a:p>
            <a:r>
              <a:rPr lang="he-IL" sz="2800" b="1" dirty="0"/>
              <a:t>לתכנון ולבניית המייצג, פנו לספר הלימוד,</a:t>
            </a:r>
          </a:p>
          <a:p>
            <a:r>
              <a:rPr lang="he-IL" sz="2800" b="1" dirty="0"/>
              <a:t>עמודים 200-199.</a:t>
            </a:r>
          </a:p>
          <a:p>
            <a:r>
              <a:rPr lang="he-IL" sz="2800" b="1" dirty="0"/>
              <a:t>חלק ב: מכינים תערוכה-חוקרים, מתכננים ובונים מיצג</a:t>
            </a:r>
          </a:p>
        </p:txBody>
      </p:sp>
      <p:pic>
        <p:nvPicPr>
          <p:cNvPr id="19" name="תמונה 18">
            <a:extLst>
              <a:ext uri="{FF2B5EF4-FFF2-40B4-BE49-F238E27FC236}">
                <a16:creationId xmlns:a16="http://schemas.microsoft.com/office/drawing/2014/main" id="{3DB39296-9857-B8BD-4F8D-21C5D21771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454838">
            <a:off x="-610377" y="2271724"/>
            <a:ext cx="4907822" cy="3069072"/>
          </a:xfrm>
          <a:prstGeom prst="rect">
            <a:avLst/>
          </a:prstGeom>
          <a:noFill/>
          <a:ln>
            <a:noFill/>
          </a:ln>
        </p:spPr>
      </p:pic>
      <p:pic>
        <p:nvPicPr>
          <p:cNvPr id="5" name="תמונה 4">
            <a:extLst>
              <a:ext uri="{FF2B5EF4-FFF2-40B4-BE49-F238E27FC236}">
                <a16:creationId xmlns:a16="http://schemas.microsoft.com/office/drawing/2014/main" id="{94D5B0E4-6945-846D-0AEC-1616DBC33471}"/>
              </a:ext>
            </a:extLst>
          </p:cNvPr>
          <p:cNvPicPr>
            <a:picLocks noChangeAspect="1"/>
          </p:cNvPicPr>
          <p:nvPr/>
        </p:nvPicPr>
        <p:blipFill>
          <a:blip r:embed="rId5"/>
          <a:stretch>
            <a:fillRect/>
          </a:stretch>
        </p:blipFill>
        <p:spPr>
          <a:xfrm>
            <a:off x="0" y="6242699"/>
            <a:ext cx="1542422" cy="565608"/>
          </a:xfrm>
          <a:prstGeom prst="rect">
            <a:avLst/>
          </a:prstGeom>
          <a:noFill/>
        </p:spPr>
      </p:pic>
      <p:pic>
        <p:nvPicPr>
          <p:cNvPr id="6" name="תמונה 5">
            <a:extLst>
              <a:ext uri="{FF2B5EF4-FFF2-40B4-BE49-F238E27FC236}">
                <a16:creationId xmlns:a16="http://schemas.microsoft.com/office/drawing/2014/main" id="{03B011A5-6CF6-2776-B059-DCC2209197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42059" y="6184247"/>
            <a:ext cx="1554967" cy="443122"/>
          </a:xfrm>
          <a:prstGeom prst="rect">
            <a:avLst/>
          </a:prstGeom>
          <a:noFill/>
        </p:spPr>
      </p:pic>
    </p:spTree>
    <p:extLst>
      <p:ext uri="{BB962C8B-B14F-4D97-AF65-F5344CB8AC3E}">
        <p14:creationId xmlns:p14="http://schemas.microsoft.com/office/powerpoint/2010/main" val="2823265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44049" y="0"/>
            <a:ext cx="12480098" cy="6983260"/>
          </a:xfrm>
          <a:prstGeom prst="rect">
            <a:avLst/>
          </a:prstGeom>
        </p:spPr>
      </p:pic>
      <p:sp>
        <p:nvSpPr>
          <p:cNvPr id="8" name="תיבת טקסט 7">
            <a:extLst>
              <a:ext uri="{FF2B5EF4-FFF2-40B4-BE49-F238E27FC236}">
                <a16:creationId xmlns:a16="http://schemas.microsoft.com/office/drawing/2014/main" id="{8A0AED03-B6D8-EEF5-5737-DF2A411ABA0F}"/>
              </a:ext>
            </a:extLst>
          </p:cNvPr>
          <p:cNvSpPr txBox="1"/>
          <p:nvPr/>
        </p:nvSpPr>
        <p:spPr>
          <a:xfrm>
            <a:off x="-304800" y="283395"/>
            <a:ext cx="11775312" cy="646331"/>
          </a:xfrm>
          <a:prstGeom prst="rect">
            <a:avLst/>
          </a:prstGeom>
          <a:noFill/>
        </p:spPr>
        <p:txBody>
          <a:bodyPr wrap="square">
            <a:spAutoFit/>
          </a:bodyPr>
          <a:lstStyle/>
          <a:p>
            <a:r>
              <a:rPr lang="he-IL" sz="3600" b="1" i="0" u="none" strike="noStrike" baseline="0" dirty="0">
                <a:solidFill>
                  <a:srgbClr val="00C3C3"/>
                </a:solidFill>
                <a:highlight>
                  <a:srgbClr val="000000"/>
                </a:highlight>
                <a:latin typeface="NarkisClassicMF-Bold"/>
              </a:rPr>
              <a:t>חלק ג: מבקרים בתערוכה - מציגים ועורכים דיון (עמוד 200)</a:t>
            </a:r>
            <a:endParaRPr lang="he-IL" sz="3600" dirty="0">
              <a:highlight>
                <a:srgbClr val="000000"/>
              </a:highlight>
            </a:endParaRPr>
          </a:p>
        </p:txBody>
      </p:sp>
      <p:sp>
        <p:nvSpPr>
          <p:cNvPr id="10" name="תיבת טקסט 9">
            <a:extLst>
              <a:ext uri="{FF2B5EF4-FFF2-40B4-BE49-F238E27FC236}">
                <a16:creationId xmlns:a16="http://schemas.microsoft.com/office/drawing/2014/main" id="{BFEBB989-F2B5-00D9-E549-14D3454B4F2E}"/>
              </a:ext>
            </a:extLst>
          </p:cNvPr>
          <p:cNvSpPr txBox="1"/>
          <p:nvPr/>
        </p:nvSpPr>
        <p:spPr>
          <a:xfrm>
            <a:off x="3514725" y="1443233"/>
            <a:ext cx="8572500" cy="2677656"/>
          </a:xfrm>
          <a:prstGeom prst="rect">
            <a:avLst/>
          </a:prstGeom>
          <a:solidFill>
            <a:srgbClr val="D8D7FD"/>
          </a:solidFill>
        </p:spPr>
        <p:txBody>
          <a:bodyPr wrap="square">
            <a:spAutoFit/>
          </a:bodyPr>
          <a:lstStyle/>
          <a:p>
            <a:pPr>
              <a:lnSpc>
                <a:spcPct val="150000"/>
              </a:lnSpc>
            </a:pPr>
            <a:r>
              <a:rPr lang="he-IL" sz="2400" b="1" i="0" u="none" strike="noStrike" baseline="0" dirty="0">
                <a:solidFill>
                  <a:srgbClr val="00B0F0"/>
                </a:solidFill>
                <a:latin typeface="NarkisClassicMF-Regular"/>
              </a:rPr>
              <a:t>1</a:t>
            </a:r>
            <a:r>
              <a:rPr lang="he-IL" sz="2400" b="1" i="0" u="none" strike="noStrike" baseline="0" dirty="0">
                <a:solidFill>
                  <a:srgbClr val="000000"/>
                </a:solidFill>
                <a:latin typeface="NarkisClassicMF-Regular"/>
              </a:rPr>
              <a:t>. </a:t>
            </a:r>
            <a:r>
              <a:rPr lang="he-IL" sz="2800" b="1" i="0" u="none" strike="noStrike" baseline="0" dirty="0">
                <a:solidFill>
                  <a:srgbClr val="000000"/>
                </a:solidFill>
                <a:latin typeface="NarkisClassicMF-Regular"/>
              </a:rPr>
              <a:t>מסיירים בתערוכה ומתרשמים מהמיצגים בה. </a:t>
            </a:r>
          </a:p>
          <a:p>
            <a:pPr>
              <a:lnSpc>
                <a:spcPct val="150000"/>
              </a:lnSpc>
            </a:pPr>
            <a:r>
              <a:rPr lang="he-IL" sz="2800" b="1" i="0" u="none" strike="noStrike" baseline="0" dirty="0">
                <a:solidFill>
                  <a:srgbClr val="00B0F0"/>
                </a:solidFill>
                <a:latin typeface="NarkisClassicMF-Regular"/>
              </a:rPr>
              <a:t>2. </a:t>
            </a:r>
            <a:r>
              <a:rPr lang="he-IL" sz="2800" b="1" i="0" u="none" strike="noStrike" baseline="0" dirty="0">
                <a:solidFill>
                  <a:srgbClr val="000000"/>
                </a:solidFill>
                <a:latin typeface="NarkisClassicMF-Regular"/>
              </a:rPr>
              <a:t>מציגים את המייצג לקבוצות אחרות.</a:t>
            </a:r>
          </a:p>
          <a:p>
            <a:pPr>
              <a:lnSpc>
                <a:spcPct val="150000"/>
              </a:lnSpc>
            </a:pPr>
            <a:r>
              <a:rPr lang="he-IL" sz="2800" b="1" i="0" u="none" strike="noStrike" baseline="0" dirty="0">
                <a:solidFill>
                  <a:srgbClr val="00B0F0"/>
                </a:solidFill>
                <a:latin typeface="NarkisClassicMF-Regular"/>
              </a:rPr>
              <a:t>3. </a:t>
            </a:r>
            <a:r>
              <a:rPr lang="he-IL" sz="2800" b="1" i="0" u="none" strike="noStrike" baseline="0" dirty="0">
                <a:solidFill>
                  <a:srgbClr val="000000"/>
                </a:solidFill>
                <a:latin typeface="NarkisClassicMF-Regular"/>
              </a:rPr>
              <a:t>אוספים מידע על המייצגים, עורכים דיון ומעריכים.</a:t>
            </a:r>
          </a:p>
          <a:p>
            <a:pPr>
              <a:lnSpc>
                <a:spcPct val="150000"/>
              </a:lnSpc>
            </a:pPr>
            <a:r>
              <a:rPr lang="he-IL" sz="2800" b="1" dirty="0">
                <a:solidFill>
                  <a:srgbClr val="00B0F0"/>
                </a:solidFill>
                <a:latin typeface="NarkisClassicMF-Regular"/>
              </a:rPr>
              <a:t>4. </a:t>
            </a:r>
            <a:r>
              <a:rPr lang="he-IL" sz="2800" b="1" dirty="0">
                <a:solidFill>
                  <a:srgbClr val="000000"/>
                </a:solidFill>
                <a:latin typeface="NarkisClassicMF-Regular"/>
              </a:rPr>
              <a:t>משתפים בתהליך שעברתם.</a:t>
            </a:r>
            <a:endParaRPr lang="he-IL" sz="2800" b="1" i="0" u="none" strike="noStrike" baseline="0" dirty="0">
              <a:solidFill>
                <a:srgbClr val="000000"/>
              </a:solidFill>
              <a:latin typeface="NarkisClassicMF-Regular"/>
            </a:endParaRPr>
          </a:p>
        </p:txBody>
      </p:sp>
      <p:sp>
        <p:nvSpPr>
          <p:cNvPr id="11" name="תיבת טקסט 10">
            <a:extLst>
              <a:ext uri="{FF2B5EF4-FFF2-40B4-BE49-F238E27FC236}">
                <a16:creationId xmlns:a16="http://schemas.microsoft.com/office/drawing/2014/main" id="{5C8760C5-4D9C-76AA-0EDD-5599A1218255}"/>
              </a:ext>
            </a:extLst>
          </p:cNvPr>
          <p:cNvSpPr txBox="1"/>
          <p:nvPr/>
        </p:nvSpPr>
        <p:spPr>
          <a:xfrm>
            <a:off x="1047751" y="4914900"/>
            <a:ext cx="10182224" cy="954107"/>
          </a:xfrm>
          <a:prstGeom prst="rect">
            <a:avLst/>
          </a:prstGeom>
          <a:solidFill>
            <a:srgbClr val="D8D7FD"/>
          </a:solidFill>
        </p:spPr>
        <p:txBody>
          <a:bodyPr wrap="square" rtlCol="1">
            <a:spAutoFit/>
          </a:bodyPr>
          <a:lstStyle/>
          <a:p>
            <a:r>
              <a:rPr lang="he-IL" sz="2800" dirty="0">
                <a:solidFill>
                  <a:srgbClr val="FF0000"/>
                </a:solidFill>
              </a:rPr>
              <a:t>לתכנון וביצוע חלק זה פנו לספר הלימוד עמוד 200,</a:t>
            </a:r>
          </a:p>
          <a:p>
            <a:r>
              <a:rPr lang="he-IL" sz="2800" b="1" dirty="0">
                <a:solidFill>
                  <a:srgbClr val="FF0000"/>
                </a:solidFill>
              </a:rPr>
              <a:t>חלק ג: </a:t>
            </a:r>
            <a:r>
              <a:rPr lang="he-IL" sz="2800" b="1" i="0" u="none" strike="noStrike" baseline="0" dirty="0">
                <a:solidFill>
                  <a:srgbClr val="FF0000"/>
                </a:solidFill>
                <a:latin typeface="NarkisClassicMF-Bold"/>
              </a:rPr>
              <a:t>מבקרים בתערוכה - מציגים ועורכים דיון</a:t>
            </a:r>
            <a:endParaRPr lang="he-IL" sz="2800" b="1" dirty="0">
              <a:solidFill>
                <a:srgbClr val="FF0000"/>
              </a:solidFill>
            </a:endParaRPr>
          </a:p>
        </p:txBody>
      </p:sp>
      <p:pic>
        <p:nvPicPr>
          <p:cNvPr id="5" name="תמונה 4">
            <a:extLst>
              <a:ext uri="{FF2B5EF4-FFF2-40B4-BE49-F238E27FC236}">
                <a16:creationId xmlns:a16="http://schemas.microsoft.com/office/drawing/2014/main" id="{E5176457-700D-F715-2AC4-5F333B2702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3686" y="6279087"/>
            <a:ext cx="1554967" cy="443122"/>
          </a:xfrm>
          <a:prstGeom prst="rect">
            <a:avLst/>
          </a:prstGeom>
          <a:noFill/>
        </p:spPr>
      </p:pic>
      <p:pic>
        <p:nvPicPr>
          <p:cNvPr id="6" name="תמונה 5">
            <a:extLst>
              <a:ext uri="{FF2B5EF4-FFF2-40B4-BE49-F238E27FC236}">
                <a16:creationId xmlns:a16="http://schemas.microsoft.com/office/drawing/2014/main" id="{727F4C8E-7DD6-B0BB-BBF3-3D08C66ACC7A}"/>
              </a:ext>
            </a:extLst>
          </p:cNvPr>
          <p:cNvPicPr>
            <a:picLocks noChangeAspect="1"/>
          </p:cNvPicPr>
          <p:nvPr/>
        </p:nvPicPr>
        <p:blipFill>
          <a:blip r:embed="rId5"/>
          <a:stretch>
            <a:fillRect/>
          </a:stretch>
        </p:blipFill>
        <p:spPr>
          <a:xfrm>
            <a:off x="0" y="6265587"/>
            <a:ext cx="1542422" cy="565608"/>
          </a:xfrm>
          <a:prstGeom prst="rect">
            <a:avLst/>
          </a:prstGeom>
          <a:noFill/>
        </p:spPr>
      </p:pic>
    </p:spTree>
    <p:extLst>
      <p:ext uri="{BB962C8B-B14F-4D97-AF65-F5344CB8AC3E}">
        <p14:creationId xmlns:p14="http://schemas.microsoft.com/office/powerpoint/2010/main" val="282304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75364" y="-133887"/>
            <a:ext cx="12480098" cy="6983260"/>
          </a:xfrm>
          <a:prstGeom prst="rect">
            <a:avLst/>
          </a:prstGeom>
        </p:spPr>
      </p:pic>
      <p:pic>
        <p:nvPicPr>
          <p:cNvPr id="9" name="תמונה 8">
            <a:extLst>
              <a:ext uri="{FF2B5EF4-FFF2-40B4-BE49-F238E27FC236}">
                <a16:creationId xmlns:a16="http://schemas.microsoft.com/office/drawing/2014/main" id="{0C54086D-7E93-69C1-9083-2835151AC76C}"/>
              </a:ext>
            </a:extLst>
          </p:cNvPr>
          <p:cNvPicPr>
            <a:picLocks noChangeAspect="1"/>
          </p:cNvPicPr>
          <p:nvPr/>
        </p:nvPicPr>
        <p:blipFill>
          <a:blip r:embed="rId4"/>
          <a:stretch>
            <a:fillRect/>
          </a:stretch>
        </p:blipFill>
        <p:spPr>
          <a:xfrm>
            <a:off x="2438460" y="172353"/>
            <a:ext cx="7477125" cy="5286375"/>
          </a:xfrm>
          <a:prstGeom prst="rect">
            <a:avLst/>
          </a:prstGeom>
          <a:ln w="12700">
            <a:solidFill>
              <a:schemeClr val="accent1"/>
            </a:solidFill>
          </a:ln>
        </p:spPr>
      </p:pic>
      <p:pic>
        <p:nvPicPr>
          <p:cNvPr id="6" name="תמונה 5">
            <a:extLst>
              <a:ext uri="{FF2B5EF4-FFF2-40B4-BE49-F238E27FC236}">
                <a16:creationId xmlns:a16="http://schemas.microsoft.com/office/drawing/2014/main" id="{C3341BD5-5BE3-E376-708F-21C220473FE5}"/>
              </a:ext>
            </a:extLst>
          </p:cNvPr>
          <p:cNvPicPr>
            <a:picLocks noChangeAspect="1"/>
          </p:cNvPicPr>
          <p:nvPr/>
        </p:nvPicPr>
        <p:blipFill>
          <a:blip r:embed="rId5"/>
          <a:stretch>
            <a:fillRect/>
          </a:stretch>
        </p:blipFill>
        <p:spPr>
          <a:xfrm>
            <a:off x="4007285" y="5683668"/>
            <a:ext cx="4114800" cy="986589"/>
          </a:xfrm>
          <a:prstGeom prst="rect">
            <a:avLst/>
          </a:prstGeom>
        </p:spPr>
      </p:pic>
    </p:spTree>
    <p:extLst>
      <p:ext uri="{BB962C8B-B14F-4D97-AF65-F5344CB8AC3E}">
        <p14:creationId xmlns:p14="http://schemas.microsoft.com/office/powerpoint/2010/main" val="2711821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288098" y="-125260"/>
            <a:ext cx="12480098" cy="6983260"/>
          </a:xfrm>
          <a:prstGeom prst="rect">
            <a:avLst/>
          </a:prstGeom>
        </p:spPr>
      </p:pic>
      <p:pic>
        <p:nvPicPr>
          <p:cNvPr id="5" name="תמונה 4"/>
          <p:cNvPicPr>
            <a:picLocks noChangeAspect="1"/>
          </p:cNvPicPr>
          <p:nvPr/>
        </p:nvPicPr>
        <p:blipFill>
          <a:blip r:embed="rId4"/>
          <a:stretch>
            <a:fillRect/>
          </a:stretch>
        </p:blipFill>
        <p:spPr>
          <a:xfrm>
            <a:off x="1646651" y="365125"/>
            <a:ext cx="8610600" cy="5800725"/>
          </a:xfrm>
          <a:prstGeom prst="rect">
            <a:avLst/>
          </a:prstGeom>
        </p:spPr>
      </p:pic>
    </p:spTree>
    <p:extLst>
      <p:ext uri="{BB962C8B-B14F-4D97-AF65-F5344CB8AC3E}">
        <p14:creationId xmlns:p14="http://schemas.microsoft.com/office/powerpoint/2010/main" val="4235561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75364" y="-133887"/>
            <a:ext cx="12480098" cy="6983260"/>
          </a:xfrm>
          <a:prstGeom prst="rect">
            <a:avLst/>
          </a:prstGeom>
        </p:spPr>
      </p:pic>
      <p:pic>
        <p:nvPicPr>
          <p:cNvPr id="11" name="תמונה 10">
            <a:extLst>
              <a:ext uri="{FF2B5EF4-FFF2-40B4-BE49-F238E27FC236}">
                <a16:creationId xmlns:a16="http://schemas.microsoft.com/office/drawing/2014/main" id="{A3F1C2EB-F66C-33AA-F127-A7C727E7B8E1}"/>
              </a:ext>
            </a:extLst>
          </p:cNvPr>
          <p:cNvPicPr>
            <a:picLocks noChangeAspect="1"/>
          </p:cNvPicPr>
          <p:nvPr/>
        </p:nvPicPr>
        <p:blipFill>
          <a:blip r:embed="rId4"/>
          <a:stretch>
            <a:fillRect/>
          </a:stretch>
        </p:blipFill>
        <p:spPr>
          <a:xfrm>
            <a:off x="2974693" y="2323477"/>
            <a:ext cx="6785754" cy="3875575"/>
          </a:xfrm>
          <a:prstGeom prst="rect">
            <a:avLst/>
          </a:prstGeom>
        </p:spPr>
      </p:pic>
      <p:pic>
        <p:nvPicPr>
          <p:cNvPr id="13" name="תמונה 12">
            <a:extLst>
              <a:ext uri="{FF2B5EF4-FFF2-40B4-BE49-F238E27FC236}">
                <a16:creationId xmlns:a16="http://schemas.microsoft.com/office/drawing/2014/main" id="{38964E80-8A89-086A-C50F-E77E92E8BE47}"/>
              </a:ext>
            </a:extLst>
          </p:cNvPr>
          <p:cNvPicPr>
            <a:picLocks noChangeAspect="1"/>
          </p:cNvPicPr>
          <p:nvPr/>
        </p:nvPicPr>
        <p:blipFill>
          <a:blip r:embed="rId5"/>
          <a:stretch>
            <a:fillRect/>
          </a:stretch>
        </p:blipFill>
        <p:spPr>
          <a:xfrm>
            <a:off x="2280212" y="52806"/>
            <a:ext cx="7905509" cy="2073459"/>
          </a:xfrm>
          <a:prstGeom prst="rect">
            <a:avLst/>
          </a:prstGeom>
        </p:spPr>
      </p:pic>
      <p:pic>
        <p:nvPicPr>
          <p:cNvPr id="6" name="תמונה 5">
            <a:extLst>
              <a:ext uri="{FF2B5EF4-FFF2-40B4-BE49-F238E27FC236}">
                <a16:creationId xmlns:a16="http://schemas.microsoft.com/office/drawing/2014/main" id="{36A7AF6A-909F-769D-6922-1FF65AF5885E}"/>
              </a:ext>
            </a:extLst>
          </p:cNvPr>
          <p:cNvPicPr>
            <a:picLocks noChangeAspect="1"/>
          </p:cNvPicPr>
          <p:nvPr/>
        </p:nvPicPr>
        <p:blipFill>
          <a:blip r:embed="rId6"/>
          <a:stretch>
            <a:fillRect/>
          </a:stretch>
        </p:blipFill>
        <p:spPr>
          <a:xfrm>
            <a:off x="4607060" y="6176963"/>
            <a:ext cx="4114800" cy="628231"/>
          </a:xfrm>
          <a:prstGeom prst="rect">
            <a:avLst/>
          </a:prstGeom>
        </p:spPr>
      </p:pic>
    </p:spTree>
    <p:extLst>
      <p:ext uri="{BB962C8B-B14F-4D97-AF65-F5344CB8AC3E}">
        <p14:creationId xmlns:p14="http://schemas.microsoft.com/office/powerpoint/2010/main" val="3438171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75364" y="-133887"/>
            <a:ext cx="12480098" cy="6983260"/>
          </a:xfrm>
          <a:prstGeom prst="rect">
            <a:avLst/>
          </a:prstGeom>
        </p:spPr>
      </p:pic>
      <p:pic>
        <p:nvPicPr>
          <p:cNvPr id="5" name="תמונה 4">
            <a:extLst>
              <a:ext uri="{FF2B5EF4-FFF2-40B4-BE49-F238E27FC236}">
                <a16:creationId xmlns:a16="http://schemas.microsoft.com/office/drawing/2014/main" id="{D0DB5A2C-FA4E-4ED6-2074-E4CACB6AED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3686" y="6057900"/>
            <a:ext cx="1554967" cy="664309"/>
          </a:xfrm>
          <a:prstGeom prst="rect">
            <a:avLst/>
          </a:prstGeom>
          <a:noFill/>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5953125"/>
            <a:ext cx="1542422" cy="878070"/>
          </a:xfrm>
          <a:prstGeom prst="rect">
            <a:avLst/>
          </a:prstGeom>
          <a:noFill/>
        </p:spPr>
      </p:pic>
      <p:pic>
        <p:nvPicPr>
          <p:cNvPr id="9" name="תמונה 8">
            <a:extLst>
              <a:ext uri="{FF2B5EF4-FFF2-40B4-BE49-F238E27FC236}">
                <a16:creationId xmlns:a16="http://schemas.microsoft.com/office/drawing/2014/main" id="{D9399E8E-98D0-D73C-F76B-5BD32E84E957}"/>
              </a:ext>
            </a:extLst>
          </p:cNvPr>
          <p:cNvPicPr>
            <a:picLocks noChangeAspect="1"/>
          </p:cNvPicPr>
          <p:nvPr/>
        </p:nvPicPr>
        <p:blipFill>
          <a:blip r:embed="rId6"/>
          <a:stretch>
            <a:fillRect/>
          </a:stretch>
        </p:blipFill>
        <p:spPr>
          <a:xfrm>
            <a:off x="1774328" y="772400"/>
            <a:ext cx="8580714" cy="5720475"/>
          </a:xfrm>
          <a:prstGeom prst="rect">
            <a:avLst/>
          </a:prstGeom>
        </p:spPr>
      </p:pic>
      <p:sp>
        <p:nvSpPr>
          <p:cNvPr id="10" name="תיבת טקסט 9">
            <a:extLst>
              <a:ext uri="{FF2B5EF4-FFF2-40B4-BE49-F238E27FC236}">
                <a16:creationId xmlns:a16="http://schemas.microsoft.com/office/drawing/2014/main" id="{068D4EA6-EC3B-C11A-E982-CDCAAE9B5C1F}"/>
              </a:ext>
            </a:extLst>
          </p:cNvPr>
          <p:cNvSpPr txBox="1"/>
          <p:nvPr/>
        </p:nvSpPr>
        <p:spPr>
          <a:xfrm>
            <a:off x="3710570" y="1020965"/>
            <a:ext cx="3507129" cy="400110"/>
          </a:xfrm>
          <a:prstGeom prst="rect">
            <a:avLst/>
          </a:prstGeom>
          <a:noFill/>
        </p:spPr>
        <p:txBody>
          <a:bodyPr wrap="square" rtlCol="1">
            <a:spAutoFit/>
          </a:bodyPr>
          <a:lstStyle/>
          <a:p>
            <a:r>
              <a:rPr lang="he-IL" sz="2000" b="1" dirty="0">
                <a:solidFill>
                  <a:srgbClr val="002060"/>
                </a:solidFill>
              </a:rPr>
              <a:t>צוות מעבורת החלל קולומביה </a:t>
            </a:r>
          </a:p>
        </p:txBody>
      </p:sp>
      <p:sp>
        <p:nvSpPr>
          <p:cNvPr id="11" name="תיבת טקסט 10">
            <a:extLst>
              <a:ext uri="{FF2B5EF4-FFF2-40B4-BE49-F238E27FC236}">
                <a16:creationId xmlns:a16="http://schemas.microsoft.com/office/drawing/2014/main" id="{CAFEA37D-66D5-62B9-60F0-B514FDE49AB4}"/>
              </a:ext>
            </a:extLst>
          </p:cNvPr>
          <p:cNvSpPr txBox="1"/>
          <p:nvPr/>
        </p:nvSpPr>
        <p:spPr>
          <a:xfrm>
            <a:off x="8168633" y="1326360"/>
            <a:ext cx="1220172" cy="369332"/>
          </a:xfrm>
          <a:prstGeom prst="rect">
            <a:avLst/>
          </a:prstGeom>
          <a:noFill/>
        </p:spPr>
        <p:txBody>
          <a:bodyPr wrap="square" rtlCol="1">
            <a:spAutoFit/>
          </a:bodyPr>
          <a:lstStyle/>
          <a:p>
            <a:r>
              <a:rPr lang="he-IL" b="1" dirty="0">
                <a:solidFill>
                  <a:srgbClr val="002060"/>
                </a:solidFill>
              </a:rPr>
              <a:t>אילן רמון</a:t>
            </a:r>
          </a:p>
        </p:txBody>
      </p:sp>
    </p:spTree>
    <p:extLst>
      <p:ext uri="{BB962C8B-B14F-4D97-AF65-F5344CB8AC3E}">
        <p14:creationId xmlns:p14="http://schemas.microsoft.com/office/powerpoint/2010/main" val="1599879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44049" y="-62630"/>
            <a:ext cx="12480098" cy="6983260"/>
          </a:xfrm>
          <a:prstGeom prst="rect">
            <a:avLst/>
          </a:prstGeom>
        </p:spPr>
      </p:pic>
      <p:pic>
        <p:nvPicPr>
          <p:cNvPr id="5" name="תמונה 4">
            <a:extLst>
              <a:ext uri="{FF2B5EF4-FFF2-40B4-BE49-F238E27FC236}">
                <a16:creationId xmlns:a16="http://schemas.microsoft.com/office/drawing/2014/main" id="{D0DB5A2C-FA4E-4ED6-2074-E4CACB6AED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3686" y="6279087"/>
            <a:ext cx="1554967" cy="443122"/>
          </a:xfrm>
          <a:prstGeom prst="rect">
            <a:avLst/>
          </a:prstGeom>
          <a:noFill/>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265587"/>
            <a:ext cx="1542422" cy="565608"/>
          </a:xfrm>
          <a:prstGeom prst="rect">
            <a:avLst/>
          </a:prstGeom>
          <a:noFill/>
        </p:spPr>
      </p:pic>
      <p:sp>
        <p:nvSpPr>
          <p:cNvPr id="9" name="תיבת טקסט 8">
            <a:extLst>
              <a:ext uri="{FF2B5EF4-FFF2-40B4-BE49-F238E27FC236}">
                <a16:creationId xmlns:a16="http://schemas.microsoft.com/office/drawing/2014/main" id="{7DA8757F-EF3C-6126-112C-38911C3D26F5}"/>
              </a:ext>
            </a:extLst>
          </p:cNvPr>
          <p:cNvSpPr txBox="1"/>
          <p:nvPr/>
        </p:nvSpPr>
        <p:spPr>
          <a:xfrm>
            <a:off x="2355449" y="96262"/>
            <a:ext cx="7888146" cy="584775"/>
          </a:xfrm>
          <a:prstGeom prst="rect">
            <a:avLst/>
          </a:prstGeom>
          <a:noFill/>
        </p:spPr>
        <p:txBody>
          <a:bodyPr wrap="square">
            <a:spAutoFit/>
          </a:bodyPr>
          <a:lstStyle/>
          <a:p>
            <a:r>
              <a:rPr lang="he-IL" sz="3200" b="1" i="0" u="none" strike="noStrike" baseline="0" dirty="0">
                <a:solidFill>
                  <a:srgbClr val="00B0F0"/>
                </a:solidFill>
                <a:highlight>
                  <a:srgbClr val="000000"/>
                </a:highlight>
                <a:latin typeface="FbSpacer-Black"/>
              </a:rPr>
              <a:t>משימה: האַסְטְרוֹנָאוּט הישראלי הראשון בחלל</a:t>
            </a:r>
            <a:endParaRPr lang="he-IL" sz="3200" b="1" dirty="0">
              <a:solidFill>
                <a:srgbClr val="00B0F0"/>
              </a:solidFill>
              <a:highlight>
                <a:srgbClr val="000000"/>
              </a:highlight>
            </a:endParaRPr>
          </a:p>
        </p:txBody>
      </p:sp>
      <p:sp>
        <p:nvSpPr>
          <p:cNvPr id="11" name="תיבת טקסט 10">
            <a:extLst>
              <a:ext uri="{FF2B5EF4-FFF2-40B4-BE49-F238E27FC236}">
                <a16:creationId xmlns:a16="http://schemas.microsoft.com/office/drawing/2014/main" id="{B676D878-64FD-DDD5-EB5B-EDF5B3AE6B2E}"/>
              </a:ext>
            </a:extLst>
          </p:cNvPr>
          <p:cNvSpPr txBox="1"/>
          <p:nvPr/>
        </p:nvSpPr>
        <p:spPr>
          <a:xfrm>
            <a:off x="3748724" y="1160514"/>
            <a:ext cx="7986531" cy="3347840"/>
          </a:xfrm>
          <a:prstGeom prst="rect">
            <a:avLst/>
          </a:prstGeom>
          <a:solidFill>
            <a:srgbClr val="D8D7FD"/>
          </a:solidFill>
        </p:spPr>
        <p:txBody>
          <a:bodyPr wrap="square">
            <a:spAutoFit/>
          </a:bodyPr>
          <a:lstStyle/>
          <a:p>
            <a:pPr>
              <a:lnSpc>
                <a:spcPct val="150000"/>
              </a:lnSpc>
            </a:pPr>
            <a:r>
              <a:rPr lang="he-IL" sz="2400" b="0" i="0" u="none" strike="noStrike" baseline="0" dirty="0">
                <a:solidFill>
                  <a:srgbClr val="000000"/>
                </a:solidFill>
                <a:latin typeface="NarkisClassicMF-Regular"/>
              </a:rPr>
              <a:t>ב־ 16 בינואר 2003 הצטרפה מדינת ישראל למשפחת המדינות שמשגרות אסְטְרוֹנָאוּטים לחלל. </a:t>
            </a:r>
          </a:p>
          <a:p>
            <a:pPr>
              <a:lnSpc>
                <a:spcPct val="150000"/>
              </a:lnSpc>
            </a:pPr>
            <a:r>
              <a:rPr lang="he-IL" sz="2400" b="0" i="0" u="none" strike="noStrike" baseline="0" dirty="0">
                <a:solidFill>
                  <a:srgbClr val="000000"/>
                </a:solidFill>
                <a:latin typeface="NarkisClassicMF-Regular"/>
              </a:rPr>
              <a:t>אילן רמון, האסְטְרוֹנָאוּט הישראלי הראשון, המריא במַעְבֹּרֶת החלל </a:t>
            </a:r>
            <a:r>
              <a:rPr lang="he-IL" sz="2400" b="1" i="0" u="none" strike="noStrike" baseline="0" dirty="0">
                <a:solidFill>
                  <a:srgbClr val="000000"/>
                </a:solidFill>
                <a:latin typeface="NarkisClassicMF-Bold"/>
              </a:rPr>
              <a:t>קוֹלוֹמְבְּיָה </a:t>
            </a:r>
            <a:r>
              <a:rPr lang="he-IL" sz="2400" b="0" i="0" u="none" strike="noStrike" baseline="0" dirty="0">
                <a:solidFill>
                  <a:srgbClr val="000000"/>
                </a:solidFill>
                <a:latin typeface="NarkisClassicMF-Regular"/>
              </a:rPr>
              <a:t>לטיסה של 16 ימים בחלל.</a:t>
            </a:r>
          </a:p>
          <a:p>
            <a:pPr>
              <a:lnSpc>
                <a:spcPct val="150000"/>
              </a:lnSpc>
            </a:pPr>
            <a:r>
              <a:rPr lang="he-IL" sz="2400" b="0" i="0" u="none" strike="noStrike" baseline="0" dirty="0">
                <a:solidFill>
                  <a:srgbClr val="000000"/>
                </a:solidFill>
                <a:latin typeface="NarkisClassicMF-Regular"/>
              </a:rPr>
              <a:t>מַעְבֹּרֶת החלל קוֹלוֹמְבְּיָה הייתה מַעְבֹּרֶת החלל הראשונה של נאס"א.</a:t>
            </a:r>
          </a:p>
          <a:p>
            <a:pPr>
              <a:lnSpc>
                <a:spcPct val="150000"/>
              </a:lnSpc>
            </a:pPr>
            <a:r>
              <a:rPr lang="he-IL" sz="2400" b="0" i="0" u="none" strike="noStrike" baseline="0" dirty="0">
                <a:latin typeface="NarkisClassicMF-Regular"/>
              </a:rPr>
              <a:t>מַעְבֹּרֶת החלל </a:t>
            </a:r>
            <a:r>
              <a:rPr lang="he-IL" sz="2400" b="1" i="0" u="none" strike="noStrike" baseline="0" dirty="0">
                <a:latin typeface="NarkisClassicMF-Bold"/>
              </a:rPr>
              <a:t>קוֹלוֹמְבְּיָה </a:t>
            </a:r>
            <a:r>
              <a:rPr lang="he-IL" sz="2400" b="0" i="0" u="none" strike="noStrike" baseline="0" dirty="0">
                <a:latin typeface="NarkisClassicMF-Regular"/>
              </a:rPr>
              <a:t>הייתה היחידה שעסקה במחקר מדעי.</a:t>
            </a:r>
            <a:endParaRPr lang="he-IL" sz="3200" dirty="0"/>
          </a:p>
        </p:txBody>
      </p:sp>
      <p:sp>
        <p:nvSpPr>
          <p:cNvPr id="12" name="תיבת טקסט 11">
            <a:extLst>
              <a:ext uri="{FF2B5EF4-FFF2-40B4-BE49-F238E27FC236}">
                <a16:creationId xmlns:a16="http://schemas.microsoft.com/office/drawing/2014/main" id="{4C14AC5E-C040-FF8E-D0A6-EFCDDB140289}"/>
              </a:ext>
            </a:extLst>
          </p:cNvPr>
          <p:cNvSpPr txBox="1"/>
          <p:nvPr/>
        </p:nvSpPr>
        <p:spPr>
          <a:xfrm>
            <a:off x="4293494" y="4831088"/>
            <a:ext cx="5984111" cy="1569660"/>
          </a:xfrm>
          <a:prstGeom prst="rect">
            <a:avLst/>
          </a:prstGeom>
          <a:solidFill>
            <a:srgbClr val="D8D7FD"/>
          </a:solidFill>
        </p:spPr>
        <p:txBody>
          <a:bodyPr wrap="square" rtlCol="1">
            <a:spAutoFit/>
          </a:bodyPr>
          <a:lstStyle/>
          <a:p>
            <a:pPr marL="342900" indent="-342900">
              <a:buFont typeface="Wingdings" panose="05000000000000000000" pitchFamily="2" charset="2"/>
              <a:buChar char="Ø"/>
            </a:pPr>
            <a:r>
              <a:rPr lang="he-IL" sz="2400" dirty="0"/>
              <a:t>שואלים שאלות על המסע של אילן רמון לחלל.</a:t>
            </a:r>
          </a:p>
          <a:p>
            <a:pPr marL="342900" indent="-342900">
              <a:buFont typeface="Wingdings" panose="05000000000000000000" pitchFamily="2" charset="2"/>
              <a:buChar char="Ø"/>
            </a:pPr>
            <a:r>
              <a:rPr lang="he-IL" sz="2400" dirty="0"/>
              <a:t>קוראים בספר הלימוד קטע מידע עמוד 207.</a:t>
            </a:r>
          </a:p>
          <a:p>
            <a:pPr marL="342900" indent="-342900">
              <a:buFont typeface="Wingdings" panose="05000000000000000000" pitchFamily="2" charset="2"/>
              <a:buChar char="Ø"/>
            </a:pPr>
            <a:r>
              <a:rPr lang="he-IL" sz="2400" dirty="0"/>
              <a:t>בוחרים שלוש שאלות ועונים עליהן.</a:t>
            </a:r>
          </a:p>
          <a:p>
            <a:pPr marL="342900" indent="-342900">
              <a:buFont typeface="Wingdings" panose="05000000000000000000" pitchFamily="2" charset="2"/>
              <a:buChar char="Ø"/>
            </a:pPr>
            <a:r>
              <a:rPr lang="he-IL" sz="2400" dirty="0"/>
              <a:t>עונים על שאלות 1-5 בעמוד 208.</a:t>
            </a:r>
          </a:p>
        </p:txBody>
      </p:sp>
      <p:pic>
        <p:nvPicPr>
          <p:cNvPr id="13" name="תמונה 12">
            <a:extLst>
              <a:ext uri="{FF2B5EF4-FFF2-40B4-BE49-F238E27FC236}">
                <a16:creationId xmlns:a16="http://schemas.microsoft.com/office/drawing/2014/main" id="{494F03FC-F088-3FD0-80B9-5DA30E2EA6A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6927" y="949900"/>
            <a:ext cx="3351954" cy="5194014"/>
          </a:xfrm>
          <a:prstGeom prst="rect">
            <a:avLst/>
          </a:prstGeom>
          <a:noFill/>
          <a:ln>
            <a:noFill/>
          </a:ln>
        </p:spPr>
      </p:pic>
      <p:sp>
        <p:nvSpPr>
          <p:cNvPr id="14" name="תיבת טקסט 13">
            <a:extLst>
              <a:ext uri="{FF2B5EF4-FFF2-40B4-BE49-F238E27FC236}">
                <a16:creationId xmlns:a16="http://schemas.microsoft.com/office/drawing/2014/main" id="{835F31DF-CD51-FF21-82C5-A7EF4D231376}"/>
              </a:ext>
            </a:extLst>
          </p:cNvPr>
          <p:cNvSpPr txBox="1"/>
          <p:nvPr/>
        </p:nvSpPr>
        <p:spPr>
          <a:xfrm>
            <a:off x="967391" y="1149989"/>
            <a:ext cx="1469985" cy="400110"/>
          </a:xfrm>
          <a:prstGeom prst="rect">
            <a:avLst/>
          </a:prstGeom>
          <a:noFill/>
        </p:spPr>
        <p:txBody>
          <a:bodyPr wrap="square" rtlCol="1">
            <a:spAutoFit/>
          </a:bodyPr>
          <a:lstStyle/>
          <a:p>
            <a:r>
              <a:rPr lang="he-IL" sz="2000" b="1" dirty="0">
                <a:solidFill>
                  <a:srgbClr val="002060"/>
                </a:solidFill>
              </a:rPr>
              <a:t>אילן רמון</a:t>
            </a:r>
          </a:p>
        </p:txBody>
      </p:sp>
      <p:sp>
        <p:nvSpPr>
          <p:cNvPr id="6" name="תיבת טקסט 5">
            <a:extLst>
              <a:ext uri="{FF2B5EF4-FFF2-40B4-BE49-F238E27FC236}">
                <a16:creationId xmlns:a16="http://schemas.microsoft.com/office/drawing/2014/main" id="{18DE04C3-7E8F-F9E4-8913-7779A9896927}"/>
              </a:ext>
            </a:extLst>
          </p:cNvPr>
          <p:cNvSpPr txBox="1"/>
          <p:nvPr/>
        </p:nvSpPr>
        <p:spPr>
          <a:xfrm>
            <a:off x="5428526" y="631380"/>
            <a:ext cx="2916821" cy="461665"/>
          </a:xfrm>
          <a:prstGeom prst="rect">
            <a:avLst/>
          </a:prstGeom>
          <a:noFill/>
        </p:spPr>
        <p:txBody>
          <a:bodyPr wrap="square" rtlCol="1">
            <a:spAutoFit/>
          </a:bodyPr>
          <a:lstStyle/>
          <a:p>
            <a:r>
              <a:rPr lang="he-IL" sz="2400" b="1" dirty="0">
                <a:solidFill>
                  <a:schemeClr val="bg1"/>
                </a:solidFill>
                <a:highlight>
                  <a:srgbClr val="000000"/>
                </a:highlight>
              </a:rPr>
              <a:t>עמודים 208-207</a:t>
            </a:r>
          </a:p>
        </p:txBody>
      </p:sp>
    </p:spTree>
    <p:extLst>
      <p:ext uri="{BB962C8B-B14F-4D97-AF65-F5344CB8AC3E}">
        <p14:creationId xmlns:p14="http://schemas.microsoft.com/office/powerpoint/2010/main" val="3473506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0" y="-122350"/>
            <a:ext cx="12480098" cy="6953545"/>
          </a:xfrm>
          <a:prstGeom prst="rect">
            <a:avLst/>
          </a:prstGeom>
        </p:spPr>
      </p:pic>
      <p:pic>
        <p:nvPicPr>
          <p:cNvPr id="5" name="תמונה 4">
            <a:extLst>
              <a:ext uri="{FF2B5EF4-FFF2-40B4-BE49-F238E27FC236}">
                <a16:creationId xmlns:a16="http://schemas.microsoft.com/office/drawing/2014/main" id="{D0DB5A2C-FA4E-4ED6-2074-E4CACB6AED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3686" y="6019800"/>
            <a:ext cx="1554967" cy="702409"/>
          </a:xfrm>
          <a:prstGeom prst="rect">
            <a:avLst/>
          </a:prstGeom>
          <a:noFill/>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265587"/>
            <a:ext cx="1542422" cy="565608"/>
          </a:xfrm>
          <a:prstGeom prst="rect">
            <a:avLst/>
          </a:prstGeom>
          <a:noFill/>
        </p:spPr>
      </p:pic>
      <p:pic>
        <p:nvPicPr>
          <p:cNvPr id="12" name="תמונה 11">
            <a:extLst>
              <a:ext uri="{FF2B5EF4-FFF2-40B4-BE49-F238E27FC236}">
                <a16:creationId xmlns:a16="http://schemas.microsoft.com/office/drawing/2014/main" id="{C8D05C85-DA61-026B-FF19-197A487D07C2}"/>
              </a:ext>
            </a:extLst>
          </p:cNvPr>
          <p:cNvPicPr>
            <a:picLocks noChangeAspect="1"/>
          </p:cNvPicPr>
          <p:nvPr/>
        </p:nvPicPr>
        <p:blipFill>
          <a:blip r:embed="rId6"/>
          <a:stretch>
            <a:fillRect/>
          </a:stretch>
        </p:blipFill>
        <p:spPr>
          <a:xfrm>
            <a:off x="4373101" y="319998"/>
            <a:ext cx="7705725" cy="2306974"/>
          </a:xfrm>
          <a:prstGeom prst="rect">
            <a:avLst/>
          </a:prstGeom>
        </p:spPr>
      </p:pic>
      <p:sp>
        <p:nvSpPr>
          <p:cNvPr id="6" name="תיבת טקסט 5">
            <a:extLst>
              <a:ext uri="{FF2B5EF4-FFF2-40B4-BE49-F238E27FC236}">
                <a16:creationId xmlns:a16="http://schemas.microsoft.com/office/drawing/2014/main" id="{AE6757F8-CB33-29E3-D7B1-797739CCD290}"/>
              </a:ext>
            </a:extLst>
          </p:cNvPr>
          <p:cNvSpPr txBox="1"/>
          <p:nvPr/>
        </p:nvSpPr>
        <p:spPr>
          <a:xfrm>
            <a:off x="4074679" y="3508793"/>
            <a:ext cx="7842270" cy="954107"/>
          </a:xfrm>
          <a:prstGeom prst="rect">
            <a:avLst/>
          </a:prstGeom>
          <a:solidFill>
            <a:schemeClr val="accent5">
              <a:lumMod val="20000"/>
              <a:lumOff val="80000"/>
            </a:schemeClr>
          </a:solidFill>
        </p:spPr>
        <p:txBody>
          <a:bodyPr wrap="square" rtlCol="1">
            <a:spAutoFit/>
          </a:bodyPr>
          <a:lstStyle/>
          <a:p>
            <a:r>
              <a:rPr lang="he-IL" sz="2800" b="1" dirty="0">
                <a:solidFill>
                  <a:srgbClr val="FF0000"/>
                </a:solidFill>
              </a:rPr>
              <a:t>פנו לספר הלימוד, עמוד 209 והמשיכו לקרוא </a:t>
            </a:r>
          </a:p>
          <a:p>
            <a:r>
              <a:rPr lang="he-IL" sz="2800" b="1" dirty="0">
                <a:solidFill>
                  <a:srgbClr val="FF0000"/>
                </a:solidFill>
              </a:rPr>
              <a:t>את ההנחיות למשימה</a:t>
            </a:r>
          </a:p>
        </p:txBody>
      </p:sp>
      <p:pic>
        <p:nvPicPr>
          <p:cNvPr id="9" name="תמונה 8">
            <a:extLst>
              <a:ext uri="{FF2B5EF4-FFF2-40B4-BE49-F238E27FC236}">
                <a16:creationId xmlns:a16="http://schemas.microsoft.com/office/drawing/2014/main" id="{5A83D005-841F-5264-D24D-062E81CCBBF4}"/>
              </a:ext>
            </a:extLst>
          </p:cNvPr>
          <p:cNvPicPr>
            <a:picLocks noChangeAspect="1"/>
          </p:cNvPicPr>
          <p:nvPr/>
        </p:nvPicPr>
        <p:blipFill>
          <a:blip r:embed="rId7">
            <a:clrChange>
              <a:clrFrom>
                <a:srgbClr val="5B6C7C"/>
              </a:clrFrom>
              <a:clrTo>
                <a:srgbClr val="5B6C7C">
                  <a:alpha val="0"/>
                </a:srgbClr>
              </a:clrTo>
            </a:clrChange>
            <a:extLst>
              <a:ext uri="{28A0092B-C50C-407E-A947-70E740481C1C}">
                <a14:useLocalDpi xmlns:a14="http://schemas.microsoft.com/office/drawing/2010/main" val="0"/>
              </a:ext>
            </a:extLst>
          </a:blip>
          <a:srcRect/>
          <a:stretch>
            <a:fillRect/>
          </a:stretch>
        </p:blipFill>
        <p:spPr bwMode="auto">
          <a:xfrm>
            <a:off x="771211" y="2402578"/>
            <a:ext cx="4699322" cy="3818697"/>
          </a:xfrm>
          <a:prstGeom prst="rect">
            <a:avLst/>
          </a:prstGeom>
          <a:noFill/>
          <a:ln>
            <a:noFill/>
          </a:ln>
        </p:spPr>
      </p:pic>
      <p:sp>
        <p:nvSpPr>
          <p:cNvPr id="11" name="תיבת טקסט 10">
            <a:extLst>
              <a:ext uri="{FF2B5EF4-FFF2-40B4-BE49-F238E27FC236}">
                <a16:creationId xmlns:a16="http://schemas.microsoft.com/office/drawing/2014/main" id="{AE7B1C8C-71EA-9AAF-CD84-F9181A2590EE}"/>
              </a:ext>
            </a:extLst>
          </p:cNvPr>
          <p:cNvSpPr txBox="1"/>
          <p:nvPr/>
        </p:nvSpPr>
        <p:spPr>
          <a:xfrm>
            <a:off x="1126199" y="2626971"/>
            <a:ext cx="1643605" cy="400110"/>
          </a:xfrm>
          <a:prstGeom prst="rect">
            <a:avLst/>
          </a:prstGeom>
          <a:noFill/>
        </p:spPr>
        <p:txBody>
          <a:bodyPr wrap="square" rtlCol="1">
            <a:spAutoFit/>
          </a:bodyPr>
          <a:lstStyle/>
          <a:p>
            <a:r>
              <a:rPr lang="he-IL" sz="2000" b="1" dirty="0">
                <a:solidFill>
                  <a:srgbClr val="C00000"/>
                </a:solidFill>
              </a:rPr>
              <a:t>תחנת חלל</a:t>
            </a:r>
          </a:p>
        </p:txBody>
      </p:sp>
    </p:spTree>
    <p:extLst>
      <p:ext uri="{BB962C8B-B14F-4D97-AF65-F5344CB8AC3E}">
        <p14:creationId xmlns:p14="http://schemas.microsoft.com/office/powerpoint/2010/main" val="3855056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75364" y="-133887"/>
            <a:ext cx="12480098" cy="6983260"/>
          </a:xfrm>
          <a:prstGeom prst="rect">
            <a:avLst/>
          </a:prstGeom>
        </p:spPr>
      </p:pic>
      <p:pic>
        <p:nvPicPr>
          <p:cNvPr id="5" name="תמונה 4">
            <a:extLst>
              <a:ext uri="{FF2B5EF4-FFF2-40B4-BE49-F238E27FC236}">
                <a16:creationId xmlns:a16="http://schemas.microsoft.com/office/drawing/2014/main" id="{D0DB5A2C-FA4E-4ED6-2074-E4CACB6AED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3686" y="6279087"/>
            <a:ext cx="1554967" cy="443122"/>
          </a:xfrm>
          <a:prstGeom prst="rect">
            <a:avLst/>
          </a:prstGeom>
          <a:noFill/>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265587"/>
            <a:ext cx="1542422" cy="565608"/>
          </a:xfrm>
          <a:prstGeom prst="rect">
            <a:avLst/>
          </a:prstGeom>
          <a:noFill/>
        </p:spPr>
      </p:pic>
      <p:pic>
        <p:nvPicPr>
          <p:cNvPr id="11" name="תמונה 10">
            <a:extLst>
              <a:ext uri="{FF2B5EF4-FFF2-40B4-BE49-F238E27FC236}">
                <a16:creationId xmlns:a16="http://schemas.microsoft.com/office/drawing/2014/main" id="{34874098-7032-D10E-7539-5E25126C08D7}"/>
              </a:ext>
            </a:extLst>
          </p:cNvPr>
          <p:cNvPicPr>
            <a:picLocks noChangeAspect="1"/>
          </p:cNvPicPr>
          <p:nvPr/>
        </p:nvPicPr>
        <p:blipFill>
          <a:blip r:embed="rId6"/>
          <a:stretch>
            <a:fillRect/>
          </a:stretch>
        </p:blipFill>
        <p:spPr>
          <a:xfrm>
            <a:off x="3342731" y="5802175"/>
            <a:ext cx="5895975" cy="838200"/>
          </a:xfrm>
          <a:prstGeom prst="rect">
            <a:avLst/>
          </a:prstGeom>
        </p:spPr>
      </p:pic>
      <p:sp>
        <p:nvSpPr>
          <p:cNvPr id="6" name="תיבת טקסט 5">
            <a:extLst>
              <a:ext uri="{FF2B5EF4-FFF2-40B4-BE49-F238E27FC236}">
                <a16:creationId xmlns:a16="http://schemas.microsoft.com/office/drawing/2014/main" id="{A526877B-E8D8-3D4F-4E7B-1EE8544BC22A}"/>
              </a:ext>
            </a:extLst>
          </p:cNvPr>
          <p:cNvSpPr txBox="1"/>
          <p:nvPr/>
        </p:nvSpPr>
        <p:spPr>
          <a:xfrm>
            <a:off x="138896" y="5402065"/>
            <a:ext cx="2565655" cy="400110"/>
          </a:xfrm>
          <a:prstGeom prst="rect">
            <a:avLst/>
          </a:prstGeom>
          <a:noFill/>
        </p:spPr>
        <p:txBody>
          <a:bodyPr wrap="square" rtlCol="1">
            <a:spAutoFit/>
          </a:bodyPr>
          <a:lstStyle/>
          <a:p>
            <a:r>
              <a:rPr lang="he-IL" sz="2000" b="1" dirty="0">
                <a:hlinkClick r:id="rId7">
                  <a:extLst>
                    <a:ext uri="{A12FA001-AC4F-418D-AE19-62706E023703}">
                      <ahyp:hlinkClr xmlns:ahyp="http://schemas.microsoft.com/office/drawing/2018/hyperlinkcolor" val="tx"/>
                    </a:ext>
                  </a:extLst>
                </a:hlinkClick>
              </a:rPr>
              <a:t>גלקסיית שביל החלב</a:t>
            </a:r>
            <a:endParaRPr lang="he-IL" sz="2000" b="1" dirty="0"/>
          </a:p>
        </p:txBody>
      </p:sp>
      <p:sp>
        <p:nvSpPr>
          <p:cNvPr id="8" name="תיבת טקסט 7">
            <a:extLst>
              <a:ext uri="{FF2B5EF4-FFF2-40B4-BE49-F238E27FC236}">
                <a16:creationId xmlns:a16="http://schemas.microsoft.com/office/drawing/2014/main" id="{FB0E786B-A2C3-BA88-0A5E-51F4CC43231B}"/>
              </a:ext>
            </a:extLst>
          </p:cNvPr>
          <p:cNvSpPr txBox="1"/>
          <p:nvPr/>
        </p:nvSpPr>
        <p:spPr>
          <a:xfrm>
            <a:off x="5139160" y="185195"/>
            <a:ext cx="3576578" cy="646331"/>
          </a:xfrm>
          <a:prstGeom prst="rect">
            <a:avLst/>
          </a:prstGeom>
          <a:noFill/>
        </p:spPr>
        <p:txBody>
          <a:bodyPr wrap="square" rtlCol="1">
            <a:spAutoFit/>
          </a:bodyPr>
          <a:lstStyle/>
          <a:p>
            <a:pPr algn="l"/>
            <a:r>
              <a:rPr lang="he-IL" sz="3600" b="1" dirty="0">
                <a:solidFill>
                  <a:srgbClr val="00B0F0"/>
                </a:solidFill>
                <a:highlight>
                  <a:srgbClr val="000000"/>
                </a:highlight>
              </a:rPr>
              <a:t>פתיחה</a:t>
            </a:r>
            <a:r>
              <a:rPr lang="he-IL" sz="3200" b="1" dirty="0">
                <a:solidFill>
                  <a:srgbClr val="00B0F0"/>
                </a:solidFill>
                <a:highlight>
                  <a:srgbClr val="000000"/>
                </a:highlight>
              </a:rPr>
              <a:t> </a:t>
            </a:r>
            <a:r>
              <a:rPr lang="he-IL" sz="2400" dirty="0">
                <a:solidFill>
                  <a:schemeClr val="bg1"/>
                </a:solidFill>
                <a:highlight>
                  <a:srgbClr val="000000"/>
                </a:highlight>
              </a:rPr>
              <a:t>עמוד  188</a:t>
            </a:r>
            <a:endParaRPr lang="he-IL" sz="3200" dirty="0">
              <a:solidFill>
                <a:schemeClr val="bg1"/>
              </a:solidFill>
              <a:highlight>
                <a:srgbClr val="000000"/>
              </a:highlight>
            </a:endParaRPr>
          </a:p>
        </p:txBody>
      </p:sp>
      <p:pic>
        <p:nvPicPr>
          <p:cNvPr id="12" name="תמונה 11">
            <a:extLst>
              <a:ext uri="{FF2B5EF4-FFF2-40B4-BE49-F238E27FC236}">
                <a16:creationId xmlns:a16="http://schemas.microsoft.com/office/drawing/2014/main" id="{A4101A48-5258-D251-31E4-4645164D12E2}"/>
              </a:ext>
            </a:extLst>
          </p:cNvPr>
          <p:cNvPicPr>
            <a:picLocks noChangeAspect="1"/>
          </p:cNvPicPr>
          <p:nvPr/>
        </p:nvPicPr>
        <p:blipFill>
          <a:blip r:embed="rId8"/>
          <a:stretch>
            <a:fillRect/>
          </a:stretch>
        </p:blipFill>
        <p:spPr>
          <a:xfrm>
            <a:off x="1495119" y="797459"/>
            <a:ext cx="9796050" cy="4869779"/>
          </a:xfrm>
          <a:prstGeom prst="rect">
            <a:avLst/>
          </a:prstGeom>
        </p:spPr>
      </p:pic>
    </p:spTree>
    <p:extLst>
      <p:ext uri="{BB962C8B-B14F-4D97-AF65-F5344CB8AC3E}">
        <p14:creationId xmlns:p14="http://schemas.microsoft.com/office/powerpoint/2010/main" val="1074973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75364" y="-133887"/>
            <a:ext cx="12480098" cy="6983260"/>
          </a:xfrm>
          <a:prstGeom prst="rect">
            <a:avLst/>
          </a:prstGeom>
        </p:spPr>
      </p:pic>
      <p:pic>
        <p:nvPicPr>
          <p:cNvPr id="5" name="תמונה 4">
            <a:extLst>
              <a:ext uri="{FF2B5EF4-FFF2-40B4-BE49-F238E27FC236}">
                <a16:creationId xmlns:a16="http://schemas.microsoft.com/office/drawing/2014/main" id="{D0DB5A2C-FA4E-4ED6-2074-E4CACB6AED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3686" y="6279087"/>
            <a:ext cx="1554967" cy="443122"/>
          </a:xfrm>
          <a:prstGeom prst="rect">
            <a:avLst/>
          </a:prstGeom>
          <a:noFill/>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265587"/>
            <a:ext cx="1542422" cy="565608"/>
          </a:xfrm>
          <a:prstGeom prst="rect">
            <a:avLst/>
          </a:prstGeom>
          <a:noFill/>
        </p:spPr>
      </p:pic>
      <p:pic>
        <p:nvPicPr>
          <p:cNvPr id="12" name="תמונה 11" descr="רכב רקטי חינם וקטור נסיעה בחלל">
            <a:extLst>
              <a:ext uri="{FF2B5EF4-FFF2-40B4-BE49-F238E27FC236}">
                <a16:creationId xmlns:a16="http://schemas.microsoft.com/office/drawing/2014/main" id="{3836EA7F-2502-836B-338B-65A45F64905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9568" y="411298"/>
            <a:ext cx="4120587" cy="4693137"/>
          </a:xfrm>
          <a:prstGeom prst="rect">
            <a:avLst/>
          </a:prstGeom>
          <a:noFill/>
          <a:ln>
            <a:noFill/>
          </a:ln>
        </p:spPr>
      </p:pic>
      <p:pic>
        <p:nvPicPr>
          <p:cNvPr id="9" name="תמונה 8">
            <a:extLst>
              <a:ext uri="{FF2B5EF4-FFF2-40B4-BE49-F238E27FC236}">
                <a16:creationId xmlns:a16="http://schemas.microsoft.com/office/drawing/2014/main" id="{B087EFEF-82C3-58CC-A5E4-797F88BE1F7C}"/>
              </a:ext>
            </a:extLst>
          </p:cNvPr>
          <p:cNvPicPr>
            <a:picLocks noChangeAspect="1"/>
          </p:cNvPicPr>
          <p:nvPr/>
        </p:nvPicPr>
        <p:blipFill>
          <a:blip r:embed="rId7"/>
          <a:stretch>
            <a:fillRect/>
          </a:stretch>
        </p:blipFill>
        <p:spPr>
          <a:xfrm>
            <a:off x="2009446" y="1153215"/>
            <a:ext cx="9769427" cy="4799910"/>
          </a:xfrm>
          <a:prstGeom prst="rect">
            <a:avLst/>
          </a:prstGeom>
        </p:spPr>
      </p:pic>
    </p:spTree>
    <p:extLst>
      <p:ext uri="{BB962C8B-B14F-4D97-AF65-F5344CB8AC3E}">
        <p14:creationId xmlns:p14="http://schemas.microsoft.com/office/powerpoint/2010/main" val="4123663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75364" y="-133887"/>
            <a:ext cx="12480098" cy="6983260"/>
          </a:xfrm>
          <a:prstGeom prst="rect">
            <a:avLst/>
          </a:prstGeom>
        </p:spPr>
      </p:pic>
      <p:pic>
        <p:nvPicPr>
          <p:cNvPr id="5" name="תמונה 4">
            <a:extLst>
              <a:ext uri="{FF2B5EF4-FFF2-40B4-BE49-F238E27FC236}">
                <a16:creationId xmlns:a16="http://schemas.microsoft.com/office/drawing/2014/main" id="{D0DB5A2C-FA4E-4ED6-2074-E4CACB6AED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3686" y="6279087"/>
            <a:ext cx="1554967" cy="443122"/>
          </a:xfrm>
          <a:prstGeom prst="rect">
            <a:avLst/>
          </a:prstGeom>
          <a:noFill/>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265587"/>
            <a:ext cx="1542422" cy="565608"/>
          </a:xfrm>
          <a:prstGeom prst="rect">
            <a:avLst/>
          </a:prstGeom>
          <a:noFill/>
        </p:spPr>
      </p:pic>
      <p:pic>
        <p:nvPicPr>
          <p:cNvPr id="8" name="תמונה 7">
            <a:extLst>
              <a:ext uri="{FF2B5EF4-FFF2-40B4-BE49-F238E27FC236}">
                <a16:creationId xmlns:a16="http://schemas.microsoft.com/office/drawing/2014/main" id="{5DDD1F22-A235-3043-4D6F-B01AB2A8B441}"/>
              </a:ext>
            </a:extLst>
          </p:cNvPr>
          <p:cNvPicPr>
            <a:picLocks noChangeAspect="1"/>
          </p:cNvPicPr>
          <p:nvPr/>
        </p:nvPicPr>
        <p:blipFill>
          <a:blip r:embed="rId6"/>
          <a:stretch>
            <a:fillRect/>
          </a:stretch>
        </p:blipFill>
        <p:spPr>
          <a:xfrm>
            <a:off x="659477" y="1153215"/>
            <a:ext cx="10425211" cy="4372301"/>
          </a:xfrm>
          <a:prstGeom prst="rect">
            <a:avLst/>
          </a:prstGeom>
        </p:spPr>
      </p:pic>
    </p:spTree>
    <p:extLst>
      <p:ext uri="{BB962C8B-B14F-4D97-AF65-F5344CB8AC3E}">
        <p14:creationId xmlns:p14="http://schemas.microsoft.com/office/powerpoint/2010/main" val="2099919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75364" y="-133887"/>
            <a:ext cx="12480098" cy="6983260"/>
          </a:xfrm>
          <a:prstGeom prst="rect">
            <a:avLst/>
          </a:prstGeom>
        </p:spPr>
      </p:pic>
      <p:pic>
        <p:nvPicPr>
          <p:cNvPr id="5" name="תמונה 4">
            <a:extLst>
              <a:ext uri="{FF2B5EF4-FFF2-40B4-BE49-F238E27FC236}">
                <a16:creationId xmlns:a16="http://schemas.microsoft.com/office/drawing/2014/main" id="{D0DB5A2C-FA4E-4ED6-2074-E4CACB6AED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2522" y="6326830"/>
            <a:ext cx="1554967" cy="443122"/>
          </a:xfrm>
          <a:prstGeom prst="rect">
            <a:avLst/>
          </a:prstGeom>
          <a:noFill/>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265587"/>
            <a:ext cx="1542422" cy="565608"/>
          </a:xfrm>
          <a:prstGeom prst="rect">
            <a:avLst/>
          </a:prstGeom>
          <a:noFill/>
        </p:spPr>
      </p:pic>
      <p:sp>
        <p:nvSpPr>
          <p:cNvPr id="12" name="תיבת טקסט 11">
            <a:extLst>
              <a:ext uri="{FF2B5EF4-FFF2-40B4-BE49-F238E27FC236}">
                <a16:creationId xmlns:a16="http://schemas.microsoft.com/office/drawing/2014/main" id="{9D2B078E-4992-DF3C-A8F3-A2F38C117531}"/>
              </a:ext>
            </a:extLst>
          </p:cNvPr>
          <p:cNvSpPr txBox="1"/>
          <p:nvPr/>
        </p:nvSpPr>
        <p:spPr>
          <a:xfrm>
            <a:off x="4682971" y="903854"/>
            <a:ext cx="7403879" cy="5563831"/>
          </a:xfrm>
          <a:prstGeom prst="rect">
            <a:avLst/>
          </a:prstGeom>
          <a:solidFill>
            <a:schemeClr val="accent5">
              <a:lumMod val="20000"/>
              <a:lumOff val="80000"/>
            </a:schemeClr>
          </a:solidFill>
        </p:spPr>
        <p:txBody>
          <a:bodyPr wrap="square">
            <a:spAutoFit/>
          </a:bodyPr>
          <a:lstStyle/>
          <a:p>
            <a:pPr>
              <a:lnSpc>
                <a:spcPct val="150000"/>
              </a:lnSpc>
            </a:pPr>
            <a:r>
              <a:rPr lang="he-IL" sz="2400" b="0" i="0" u="none" strike="noStrike" baseline="0" dirty="0">
                <a:latin typeface="NarkisClassicMF-Regular"/>
              </a:rPr>
              <a:t>לפניכם שאלות ומשימות שבעזרתן תוכלו לתרגל וליישם את מה שלמדתם בפרק זה. במידת הצורך תוכלו כמובן להיעזר בספר הלימוד.</a:t>
            </a:r>
          </a:p>
          <a:p>
            <a:pPr>
              <a:lnSpc>
                <a:spcPct val="150000"/>
              </a:lnSpc>
            </a:pPr>
            <a:r>
              <a:rPr lang="he-IL" sz="2400" b="0" i="0" u="none" strike="noStrike" baseline="0" dirty="0">
                <a:latin typeface="NarkisClassicMF-Regular"/>
              </a:rPr>
              <a:t>1.  דמיינו לעצמכם שאתם טסים בחללית למשימת חקר ברחבי הגָּלַקְסְיָה. בדרככם אתם רואים תופעות מרהיבות. אֵילו תמונות תרצו לשמור למזכרת באלבום שלכם? הכינו אלבום תמונות של אסְטְרוֹנָאוּט/</a:t>
            </a:r>
            <a:r>
              <a:rPr lang="he-IL" sz="2400" b="0" i="0" u="none" strike="noStrike" baseline="0" dirty="0" err="1">
                <a:latin typeface="NarkisClassicMF-Regular"/>
              </a:rPr>
              <a:t>ית</a:t>
            </a:r>
            <a:r>
              <a:rPr lang="he-IL" sz="2400" b="0" i="0" u="none" strike="noStrike" baseline="0" dirty="0">
                <a:latin typeface="NarkisClassicMF-Regular"/>
              </a:rPr>
              <a:t> .</a:t>
            </a:r>
          </a:p>
          <a:p>
            <a:pPr>
              <a:lnSpc>
                <a:spcPct val="150000"/>
              </a:lnSpc>
            </a:pPr>
            <a:r>
              <a:rPr lang="he-IL" sz="2400" b="0" i="0" u="none" strike="noStrike" baseline="0" dirty="0">
                <a:latin typeface="NarkisClassicMF-Regular"/>
              </a:rPr>
              <a:t>היכנסו לאתר של טֶלֶסְקוֹפּ החלל האבל של נאס"א. בחרו כעשר מהתמונות היפות ביותר שראיתם במסעותיכם, וכִתבו תיאור קצר ליד כל אחת מהן</a:t>
            </a:r>
            <a:r>
              <a:rPr lang="he-IL" sz="1800" b="0" i="0" u="none" strike="noStrike" baseline="0" dirty="0">
                <a:latin typeface="NarkisClassicMF-Regular"/>
              </a:rPr>
              <a:t>.</a:t>
            </a:r>
            <a:endParaRPr lang="he-IL" dirty="0"/>
          </a:p>
        </p:txBody>
      </p:sp>
      <p:sp>
        <p:nvSpPr>
          <p:cNvPr id="13" name="תיבת טקסט 12">
            <a:extLst>
              <a:ext uri="{FF2B5EF4-FFF2-40B4-BE49-F238E27FC236}">
                <a16:creationId xmlns:a16="http://schemas.microsoft.com/office/drawing/2014/main" id="{ED3E56AF-E7D1-D6F1-6AD6-4DC453AEEDA2}"/>
              </a:ext>
            </a:extLst>
          </p:cNvPr>
          <p:cNvSpPr txBox="1"/>
          <p:nvPr/>
        </p:nvSpPr>
        <p:spPr>
          <a:xfrm>
            <a:off x="7164729" y="256445"/>
            <a:ext cx="2581155" cy="369332"/>
          </a:xfrm>
          <a:prstGeom prst="rect">
            <a:avLst/>
          </a:prstGeom>
          <a:noFill/>
        </p:spPr>
        <p:txBody>
          <a:bodyPr wrap="square" rtlCol="1">
            <a:spAutoFit/>
          </a:bodyPr>
          <a:lstStyle/>
          <a:p>
            <a:r>
              <a:rPr lang="he-IL" dirty="0"/>
              <a:t>במבט חוזר</a:t>
            </a:r>
          </a:p>
        </p:txBody>
      </p:sp>
      <p:pic>
        <p:nvPicPr>
          <p:cNvPr id="15" name="תמונה 14">
            <a:extLst>
              <a:ext uri="{FF2B5EF4-FFF2-40B4-BE49-F238E27FC236}">
                <a16:creationId xmlns:a16="http://schemas.microsoft.com/office/drawing/2014/main" id="{C0BD355E-EB37-D942-941B-B61CCE3C47CB}"/>
              </a:ext>
            </a:extLst>
          </p:cNvPr>
          <p:cNvPicPr>
            <a:picLocks noChangeAspect="1"/>
          </p:cNvPicPr>
          <p:nvPr/>
        </p:nvPicPr>
        <p:blipFill>
          <a:blip r:embed="rId6"/>
          <a:stretch>
            <a:fillRect/>
          </a:stretch>
        </p:blipFill>
        <p:spPr>
          <a:xfrm>
            <a:off x="199222" y="1779312"/>
            <a:ext cx="4437022" cy="3855543"/>
          </a:xfrm>
          <a:prstGeom prst="rect">
            <a:avLst/>
          </a:prstGeom>
        </p:spPr>
      </p:pic>
      <p:sp>
        <p:nvSpPr>
          <p:cNvPr id="16" name="תיבת טקסט 15">
            <a:extLst>
              <a:ext uri="{FF2B5EF4-FFF2-40B4-BE49-F238E27FC236}">
                <a16:creationId xmlns:a16="http://schemas.microsoft.com/office/drawing/2014/main" id="{0E63123B-B77A-DBD7-65B5-A6D39E4CAF5B}"/>
              </a:ext>
            </a:extLst>
          </p:cNvPr>
          <p:cNvSpPr txBox="1"/>
          <p:nvPr/>
        </p:nvSpPr>
        <p:spPr>
          <a:xfrm>
            <a:off x="8590345" y="157519"/>
            <a:ext cx="2581155" cy="523220"/>
          </a:xfrm>
          <a:prstGeom prst="rect">
            <a:avLst/>
          </a:prstGeom>
          <a:solidFill>
            <a:schemeClr val="accent5">
              <a:lumMod val="20000"/>
              <a:lumOff val="80000"/>
            </a:schemeClr>
          </a:solidFill>
        </p:spPr>
        <p:txBody>
          <a:bodyPr wrap="square" rtlCol="1">
            <a:spAutoFit/>
          </a:bodyPr>
          <a:lstStyle/>
          <a:p>
            <a:r>
              <a:rPr lang="he-IL" sz="2800" b="1" dirty="0"/>
              <a:t>במבט חוזר</a:t>
            </a:r>
          </a:p>
        </p:txBody>
      </p:sp>
      <p:sp>
        <p:nvSpPr>
          <p:cNvPr id="17" name="תיבת טקסט 16">
            <a:extLst>
              <a:ext uri="{FF2B5EF4-FFF2-40B4-BE49-F238E27FC236}">
                <a16:creationId xmlns:a16="http://schemas.microsoft.com/office/drawing/2014/main" id="{A6EEE253-234A-D90A-385D-AC512CC1238B}"/>
              </a:ext>
            </a:extLst>
          </p:cNvPr>
          <p:cNvSpPr txBox="1"/>
          <p:nvPr/>
        </p:nvSpPr>
        <p:spPr>
          <a:xfrm>
            <a:off x="-85316" y="1898294"/>
            <a:ext cx="1713054" cy="707886"/>
          </a:xfrm>
          <a:prstGeom prst="rect">
            <a:avLst/>
          </a:prstGeom>
          <a:noFill/>
        </p:spPr>
        <p:txBody>
          <a:bodyPr wrap="square" rtlCol="1">
            <a:spAutoFit/>
          </a:bodyPr>
          <a:lstStyle/>
          <a:p>
            <a:r>
              <a:rPr lang="he-IL" sz="2000" b="1" dirty="0">
                <a:solidFill>
                  <a:srgbClr val="C00000"/>
                </a:solidFill>
              </a:rPr>
              <a:t>ערפילית העקרב</a:t>
            </a:r>
          </a:p>
        </p:txBody>
      </p:sp>
      <p:sp>
        <p:nvSpPr>
          <p:cNvPr id="18" name="תיבת טקסט 17">
            <a:extLst>
              <a:ext uri="{FF2B5EF4-FFF2-40B4-BE49-F238E27FC236}">
                <a16:creationId xmlns:a16="http://schemas.microsoft.com/office/drawing/2014/main" id="{6B754902-4885-2F6F-EA95-24A16473C29C}"/>
              </a:ext>
            </a:extLst>
          </p:cNvPr>
          <p:cNvSpPr txBox="1"/>
          <p:nvPr/>
        </p:nvSpPr>
        <p:spPr>
          <a:xfrm>
            <a:off x="4815068" y="5817436"/>
            <a:ext cx="4011722" cy="707886"/>
          </a:xfrm>
          <a:prstGeom prst="rect">
            <a:avLst/>
          </a:prstGeom>
          <a:noFill/>
        </p:spPr>
        <p:txBody>
          <a:bodyPr wrap="square" rtlCol="1">
            <a:spAutoFit/>
          </a:bodyPr>
          <a:lstStyle/>
          <a:p>
            <a:r>
              <a:rPr lang="he-IL" sz="2000" b="1" dirty="0">
                <a:solidFill>
                  <a:srgbClr val="C00000"/>
                </a:solidFill>
              </a:rPr>
              <a:t>פנו לספר הלימוד, עמוד 211, סיימו לענות על המשימה</a:t>
            </a:r>
          </a:p>
        </p:txBody>
      </p:sp>
    </p:spTree>
    <p:extLst>
      <p:ext uri="{BB962C8B-B14F-4D97-AF65-F5344CB8AC3E}">
        <p14:creationId xmlns:p14="http://schemas.microsoft.com/office/powerpoint/2010/main" val="648668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75364" y="-133887"/>
            <a:ext cx="12480098" cy="6983260"/>
          </a:xfrm>
          <a:prstGeom prst="rect">
            <a:avLst/>
          </a:prstGeom>
        </p:spPr>
      </p:pic>
      <p:pic>
        <p:nvPicPr>
          <p:cNvPr id="5" name="תמונה 4">
            <a:extLst>
              <a:ext uri="{FF2B5EF4-FFF2-40B4-BE49-F238E27FC236}">
                <a16:creationId xmlns:a16="http://schemas.microsoft.com/office/drawing/2014/main" id="{D0DB5A2C-FA4E-4ED6-2074-E4CACB6AED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3686" y="6067425"/>
            <a:ext cx="1554967" cy="654784"/>
          </a:xfrm>
          <a:prstGeom prst="rect">
            <a:avLst/>
          </a:prstGeom>
          <a:noFill/>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067425"/>
            <a:ext cx="1542422" cy="763770"/>
          </a:xfrm>
          <a:prstGeom prst="rect">
            <a:avLst/>
          </a:prstGeom>
          <a:noFill/>
        </p:spPr>
      </p:pic>
      <p:pic>
        <p:nvPicPr>
          <p:cNvPr id="8" name="תמונה 7">
            <a:extLst>
              <a:ext uri="{FF2B5EF4-FFF2-40B4-BE49-F238E27FC236}">
                <a16:creationId xmlns:a16="http://schemas.microsoft.com/office/drawing/2014/main" id="{3302ADCE-5CD2-355A-C145-DB5FB4097EB5}"/>
              </a:ext>
            </a:extLst>
          </p:cNvPr>
          <p:cNvPicPr>
            <a:picLocks noChangeAspect="1"/>
          </p:cNvPicPr>
          <p:nvPr/>
        </p:nvPicPr>
        <p:blipFill>
          <a:blip r:embed="rId6"/>
          <a:stretch>
            <a:fillRect/>
          </a:stretch>
        </p:blipFill>
        <p:spPr>
          <a:xfrm>
            <a:off x="1943100" y="1412111"/>
            <a:ext cx="8305800" cy="3900669"/>
          </a:xfrm>
          <a:prstGeom prst="rect">
            <a:avLst/>
          </a:prstGeom>
        </p:spPr>
      </p:pic>
    </p:spTree>
    <p:extLst>
      <p:ext uri="{BB962C8B-B14F-4D97-AF65-F5344CB8AC3E}">
        <p14:creationId xmlns:p14="http://schemas.microsoft.com/office/powerpoint/2010/main" val="2527612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75364" y="-133887"/>
            <a:ext cx="12480098" cy="6983260"/>
          </a:xfrm>
          <a:prstGeom prst="rect">
            <a:avLst/>
          </a:prstGeom>
        </p:spPr>
      </p:pic>
      <p:pic>
        <p:nvPicPr>
          <p:cNvPr id="5" name="תמונה 4">
            <a:extLst>
              <a:ext uri="{FF2B5EF4-FFF2-40B4-BE49-F238E27FC236}">
                <a16:creationId xmlns:a16="http://schemas.microsoft.com/office/drawing/2014/main" id="{D0DB5A2C-FA4E-4ED6-2074-E4CACB6AED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3686" y="6279087"/>
            <a:ext cx="1554967" cy="443122"/>
          </a:xfrm>
          <a:prstGeom prst="rect">
            <a:avLst/>
          </a:prstGeom>
          <a:noFill/>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265587"/>
            <a:ext cx="1542422" cy="565608"/>
          </a:xfrm>
          <a:prstGeom prst="rect">
            <a:avLst/>
          </a:prstGeom>
          <a:noFill/>
        </p:spPr>
      </p:pic>
      <p:pic>
        <p:nvPicPr>
          <p:cNvPr id="8" name="תמונה 7">
            <a:extLst>
              <a:ext uri="{FF2B5EF4-FFF2-40B4-BE49-F238E27FC236}">
                <a16:creationId xmlns:a16="http://schemas.microsoft.com/office/drawing/2014/main" id="{22C23958-00A7-75B9-9F3F-81ACA9EC71AB}"/>
              </a:ext>
            </a:extLst>
          </p:cNvPr>
          <p:cNvPicPr>
            <a:picLocks noChangeAspect="1"/>
          </p:cNvPicPr>
          <p:nvPr/>
        </p:nvPicPr>
        <p:blipFill>
          <a:blip r:embed="rId6"/>
          <a:stretch>
            <a:fillRect/>
          </a:stretch>
        </p:blipFill>
        <p:spPr>
          <a:xfrm>
            <a:off x="2147887" y="981075"/>
            <a:ext cx="7896225" cy="4895850"/>
          </a:xfrm>
          <a:prstGeom prst="rect">
            <a:avLst/>
          </a:prstGeom>
        </p:spPr>
      </p:pic>
    </p:spTree>
    <p:extLst>
      <p:ext uri="{BB962C8B-B14F-4D97-AF65-F5344CB8AC3E}">
        <p14:creationId xmlns:p14="http://schemas.microsoft.com/office/powerpoint/2010/main" val="3878276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288098" y="-14287"/>
            <a:ext cx="12480098" cy="6983260"/>
          </a:xfrm>
          <a:prstGeom prst="rect">
            <a:avLst/>
          </a:prstGeom>
        </p:spPr>
      </p:pic>
      <p:pic>
        <p:nvPicPr>
          <p:cNvPr id="5" name="תמונה 4">
            <a:extLst>
              <a:ext uri="{FF2B5EF4-FFF2-40B4-BE49-F238E27FC236}">
                <a16:creationId xmlns:a16="http://schemas.microsoft.com/office/drawing/2014/main" id="{D0DB5A2C-FA4E-4ED6-2074-E4CACB6AED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3686" y="6176963"/>
            <a:ext cx="1554967" cy="545246"/>
          </a:xfrm>
          <a:prstGeom prst="rect">
            <a:avLst/>
          </a:prstGeom>
          <a:noFill/>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067425"/>
            <a:ext cx="1542422" cy="763770"/>
          </a:xfrm>
          <a:prstGeom prst="rect">
            <a:avLst/>
          </a:prstGeom>
          <a:noFill/>
        </p:spPr>
      </p:pic>
      <p:pic>
        <p:nvPicPr>
          <p:cNvPr id="8" name="תמונה 7">
            <a:extLst>
              <a:ext uri="{FF2B5EF4-FFF2-40B4-BE49-F238E27FC236}">
                <a16:creationId xmlns:a16="http://schemas.microsoft.com/office/drawing/2014/main" id="{BA62E70D-7D87-C8EA-B9A0-526562199D38}"/>
              </a:ext>
            </a:extLst>
          </p:cNvPr>
          <p:cNvPicPr>
            <a:picLocks noChangeAspect="1"/>
          </p:cNvPicPr>
          <p:nvPr/>
        </p:nvPicPr>
        <p:blipFill>
          <a:blip r:embed="rId6"/>
          <a:stretch>
            <a:fillRect/>
          </a:stretch>
        </p:blipFill>
        <p:spPr>
          <a:xfrm>
            <a:off x="2456846" y="101600"/>
            <a:ext cx="7629525" cy="1724025"/>
          </a:xfrm>
          <a:prstGeom prst="rect">
            <a:avLst/>
          </a:prstGeom>
        </p:spPr>
      </p:pic>
      <p:pic>
        <p:nvPicPr>
          <p:cNvPr id="10" name="תמונה 9">
            <a:extLst>
              <a:ext uri="{FF2B5EF4-FFF2-40B4-BE49-F238E27FC236}">
                <a16:creationId xmlns:a16="http://schemas.microsoft.com/office/drawing/2014/main" id="{68D09C40-230F-298E-1FC2-988551128D81}"/>
              </a:ext>
            </a:extLst>
          </p:cNvPr>
          <p:cNvPicPr>
            <a:picLocks noChangeAspect="1"/>
          </p:cNvPicPr>
          <p:nvPr/>
        </p:nvPicPr>
        <p:blipFill>
          <a:blip r:embed="rId7"/>
          <a:stretch>
            <a:fillRect/>
          </a:stretch>
        </p:blipFill>
        <p:spPr>
          <a:xfrm>
            <a:off x="2555986" y="1956354"/>
            <a:ext cx="7416084" cy="4765856"/>
          </a:xfrm>
          <a:prstGeom prst="rect">
            <a:avLst/>
          </a:prstGeom>
        </p:spPr>
      </p:pic>
    </p:spTree>
    <p:extLst>
      <p:ext uri="{BB962C8B-B14F-4D97-AF65-F5344CB8AC3E}">
        <p14:creationId xmlns:p14="http://schemas.microsoft.com/office/powerpoint/2010/main" val="153069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75364" y="-133887"/>
            <a:ext cx="12480098" cy="6983260"/>
          </a:xfrm>
          <a:prstGeom prst="rect">
            <a:avLst/>
          </a:prstGeom>
        </p:spPr>
      </p:pic>
      <p:pic>
        <p:nvPicPr>
          <p:cNvPr id="5" name="תמונה 4">
            <a:extLst>
              <a:ext uri="{FF2B5EF4-FFF2-40B4-BE49-F238E27FC236}">
                <a16:creationId xmlns:a16="http://schemas.microsoft.com/office/drawing/2014/main" id="{D0DB5A2C-FA4E-4ED6-2074-E4CACB6AED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3686" y="6279087"/>
            <a:ext cx="1554967" cy="443122"/>
          </a:xfrm>
          <a:prstGeom prst="rect">
            <a:avLst/>
          </a:prstGeom>
          <a:noFill/>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265587"/>
            <a:ext cx="1542422" cy="565608"/>
          </a:xfrm>
          <a:prstGeom prst="rect">
            <a:avLst/>
          </a:prstGeom>
          <a:noFill/>
        </p:spPr>
      </p:pic>
      <p:pic>
        <p:nvPicPr>
          <p:cNvPr id="8" name="תמונה 7">
            <a:extLst>
              <a:ext uri="{FF2B5EF4-FFF2-40B4-BE49-F238E27FC236}">
                <a16:creationId xmlns:a16="http://schemas.microsoft.com/office/drawing/2014/main" id="{0E7A3C19-D575-57EB-BE2A-4C54A27FD87B}"/>
              </a:ext>
            </a:extLst>
          </p:cNvPr>
          <p:cNvPicPr>
            <a:picLocks noChangeAspect="1"/>
          </p:cNvPicPr>
          <p:nvPr/>
        </p:nvPicPr>
        <p:blipFill>
          <a:blip r:embed="rId6"/>
          <a:stretch>
            <a:fillRect/>
          </a:stretch>
        </p:blipFill>
        <p:spPr>
          <a:xfrm>
            <a:off x="1776412" y="257175"/>
            <a:ext cx="8639175" cy="6343650"/>
          </a:xfrm>
          <a:prstGeom prst="rect">
            <a:avLst/>
          </a:prstGeom>
        </p:spPr>
      </p:pic>
    </p:spTree>
    <p:extLst>
      <p:ext uri="{BB962C8B-B14F-4D97-AF65-F5344CB8AC3E}">
        <p14:creationId xmlns:p14="http://schemas.microsoft.com/office/powerpoint/2010/main" val="4213171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75364" y="-133887"/>
            <a:ext cx="12480098" cy="6983260"/>
          </a:xfrm>
          <a:prstGeom prst="rect">
            <a:avLst/>
          </a:prstGeom>
        </p:spPr>
      </p:pic>
      <p:pic>
        <p:nvPicPr>
          <p:cNvPr id="5" name="תמונה 4">
            <a:extLst>
              <a:ext uri="{FF2B5EF4-FFF2-40B4-BE49-F238E27FC236}">
                <a16:creationId xmlns:a16="http://schemas.microsoft.com/office/drawing/2014/main" id="{D0DB5A2C-FA4E-4ED6-2074-E4CACB6AED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3686" y="6279087"/>
            <a:ext cx="1554967" cy="443122"/>
          </a:xfrm>
          <a:prstGeom prst="rect">
            <a:avLst/>
          </a:prstGeom>
          <a:noFill/>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265587"/>
            <a:ext cx="1542422" cy="565608"/>
          </a:xfrm>
          <a:prstGeom prst="rect">
            <a:avLst/>
          </a:prstGeom>
          <a:noFill/>
        </p:spPr>
      </p:pic>
      <p:pic>
        <p:nvPicPr>
          <p:cNvPr id="8" name="תמונה 7">
            <a:extLst>
              <a:ext uri="{FF2B5EF4-FFF2-40B4-BE49-F238E27FC236}">
                <a16:creationId xmlns:a16="http://schemas.microsoft.com/office/drawing/2014/main" id="{82AEEE0D-0A2D-71ED-74FE-6E9DDDC5FB5F}"/>
              </a:ext>
            </a:extLst>
          </p:cNvPr>
          <p:cNvPicPr>
            <a:picLocks noChangeAspect="1"/>
          </p:cNvPicPr>
          <p:nvPr/>
        </p:nvPicPr>
        <p:blipFill>
          <a:blip r:embed="rId6"/>
          <a:stretch>
            <a:fillRect/>
          </a:stretch>
        </p:blipFill>
        <p:spPr>
          <a:xfrm>
            <a:off x="1926642" y="148109"/>
            <a:ext cx="7991475" cy="1276350"/>
          </a:xfrm>
          <a:prstGeom prst="rect">
            <a:avLst/>
          </a:prstGeom>
        </p:spPr>
      </p:pic>
      <p:pic>
        <p:nvPicPr>
          <p:cNvPr id="10" name="תמונה 9">
            <a:extLst>
              <a:ext uri="{FF2B5EF4-FFF2-40B4-BE49-F238E27FC236}">
                <a16:creationId xmlns:a16="http://schemas.microsoft.com/office/drawing/2014/main" id="{DA74DB98-3E68-07CB-E236-815406618D01}"/>
              </a:ext>
            </a:extLst>
          </p:cNvPr>
          <p:cNvPicPr>
            <a:picLocks noChangeAspect="1"/>
          </p:cNvPicPr>
          <p:nvPr/>
        </p:nvPicPr>
        <p:blipFill>
          <a:blip r:embed="rId7"/>
          <a:stretch>
            <a:fillRect/>
          </a:stretch>
        </p:blipFill>
        <p:spPr>
          <a:xfrm>
            <a:off x="1926642" y="1641475"/>
            <a:ext cx="7762875" cy="3943350"/>
          </a:xfrm>
          <a:prstGeom prst="rect">
            <a:avLst/>
          </a:prstGeom>
        </p:spPr>
      </p:pic>
      <p:sp>
        <p:nvSpPr>
          <p:cNvPr id="9" name="תיבת טקסט 8">
            <a:extLst>
              <a:ext uri="{FF2B5EF4-FFF2-40B4-BE49-F238E27FC236}">
                <a16:creationId xmlns:a16="http://schemas.microsoft.com/office/drawing/2014/main" id="{B1E6381A-B525-3CA8-D986-A5204DB6A574}"/>
              </a:ext>
            </a:extLst>
          </p:cNvPr>
          <p:cNvSpPr txBox="1"/>
          <p:nvPr/>
        </p:nvSpPr>
        <p:spPr>
          <a:xfrm>
            <a:off x="1322916" y="5850235"/>
            <a:ext cx="9483538" cy="461665"/>
          </a:xfrm>
          <a:prstGeom prst="rect">
            <a:avLst/>
          </a:prstGeom>
          <a:solidFill>
            <a:schemeClr val="tx1"/>
          </a:solidFill>
        </p:spPr>
        <p:txBody>
          <a:bodyPr wrap="square" rtlCol="1">
            <a:spAutoFit/>
          </a:bodyPr>
          <a:lstStyle/>
          <a:p>
            <a:r>
              <a:rPr lang="he-IL" sz="2400" dirty="0">
                <a:solidFill>
                  <a:srgbClr val="00B0F0"/>
                </a:solidFill>
              </a:rPr>
              <a:t>פנו לספר הלימוד, עמודים 215-214 קראו את קטעי המידע והשיבו על השאלות.</a:t>
            </a:r>
          </a:p>
        </p:txBody>
      </p:sp>
    </p:spTree>
    <p:extLst>
      <p:ext uri="{BB962C8B-B14F-4D97-AF65-F5344CB8AC3E}">
        <p14:creationId xmlns:p14="http://schemas.microsoft.com/office/powerpoint/2010/main" val="1263232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44049" y="0"/>
            <a:ext cx="12480098" cy="6983260"/>
          </a:xfrm>
          <a:prstGeom prst="rect">
            <a:avLst/>
          </a:prstGeom>
        </p:spPr>
      </p:pic>
      <p:pic>
        <p:nvPicPr>
          <p:cNvPr id="5" name="תמונה 4">
            <a:extLst>
              <a:ext uri="{FF2B5EF4-FFF2-40B4-BE49-F238E27FC236}">
                <a16:creationId xmlns:a16="http://schemas.microsoft.com/office/drawing/2014/main" id="{D0DB5A2C-FA4E-4ED6-2074-E4CACB6AED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5192" y="6138311"/>
            <a:ext cx="2431411" cy="692884"/>
          </a:xfrm>
          <a:prstGeom prst="rect">
            <a:avLst/>
          </a:prstGeom>
          <a:noFill/>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265587"/>
            <a:ext cx="1542422" cy="565608"/>
          </a:xfrm>
          <a:prstGeom prst="rect">
            <a:avLst/>
          </a:prstGeom>
          <a:noFill/>
        </p:spPr>
      </p:pic>
      <p:pic>
        <p:nvPicPr>
          <p:cNvPr id="12" name="תמונה 11">
            <a:extLst>
              <a:ext uri="{FF2B5EF4-FFF2-40B4-BE49-F238E27FC236}">
                <a16:creationId xmlns:a16="http://schemas.microsoft.com/office/drawing/2014/main" id="{A86868C8-E4E9-FC1C-1EB9-3D9F173BBAD8}"/>
              </a:ext>
            </a:extLst>
          </p:cNvPr>
          <p:cNvPicPr>
            <a:picLocks noChangeAspect="1"/>
          </p:cNvPicPr>
          <p:nvPr/>
        </p:nvPicPr>
        <p:blipFill>
          <a:blip r:embed="rId6"/>
          <a:stretch>
            <a:fillRect/>
          </a:stretch>
        </p:blipFill>
        <p:spPr>
          <a:xfrm>
            <a:off x="694646" y="856690"/>
            <a:ext cx="10176252" cy="4900196"/>
          </a:xfrm>
          <a:prstGeom prst="rect">
            <a:avLst/>
          </a:prstGeom>
        </p:spPr>
      </p:pic>
    </p:spTree>
    <p:extLst>
      <p:ext uri="{BB962C8B-B14F-4D97-AF65-F5344CB8AC3E}">
        <p14:creationId xmlns:p14="http://schemas.microsoft.com/office/powerpoint/2010/main" val="2729770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75364" y="-133887"/>
            <a:ext cx="12480098" cy="6983260"/>
          </a:xfrm>
          <a:prstGeom prst="rect">
            <a:avLst/>
          </a:prstGeom>
        </p:spPr>
      </p:pic>
      <p:pic>
        <p:nvPicPr>
          <p:cNvPr id="5" name="תמונה 4">
            <a:extLst>
              <a:ext uri="{FF2B5EF4-FFF2-40B4-BE49-F238E27FC236}">
                <a16:creationId xmlns:a16="http://schemas.microsoft.com/office/drawing/2014/main" id="{D0DB5A2C-FA4E-4ED6-2074-E4CACB6AED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3686" y="6279087"/>
            <a:ext cx="1554967" cy="443122"/>
          </a:xfrm>
          <a:prstGeom prst="rect">
            <a:avLst/>
          </a:prstGeom>
          <a:noFill/>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265587"/>
            <a:ext cx="1542422" cy="565608"/>
          </a:xfrm>
          <a:prstGeom prst="rect">
            <a:avLst/>
          </a:prstGeom>
          <a:noFill/>
        </p:spPr>
      </p:pic>
      <p:pic>
        <p:nvPicPr>
          <p:cNvPr id="8" name="תמונה 7">
            <a:extLst>
              <a:ext uri="{FF2B5EF4-FFF2-40B4-BE49-F238E27FC236}">
                <a16:creationId xmlns:a16="http://schemas.microsoft.com/office/drawing/2014/main" id="{EB6F9CE4-14D8-9B57-C96D-2AC458747544}"/>
              </a:ext>
            </a:extLst>
          </p:cNvPr>
          <p:cNvPicPr>
            <a:picLocks noChangeAspect="1"/>
          </p:cNvPicPr>
          <p:nvPr/>
        </p:nvPicPr>
        <p:blipFill>
          <a:blip r:embed="rId6"/>
          <a:stretch>
            <a:fillRect/>
          </a:stretch>
        </p:blipFill>
        <p:spPr>
          <a:xfrm>
            <a:off x="2814637" y="314325"/>
            <a:ext cx="6562725" cy="6229350"/>
          </a:xfrm>
          <a:prstGeom prst="rect">
            <a:avLst/>
          </a:prstGeom>
        </p:spPr>
      </p:pic>
    </p:spTree>
    <p:extLst>
      <p:ext uri="{BB962C8B-B14F-4D97-AF65-F5344CB8AC3E}">
        <p14:creationId xmlns:p14="http://schemas.microsoft.com/office/powerpoint/2010/main" val="3557918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8" name="תמונה 7">
            <a:extLst>
              <a:ext uri="{FF2B5EF4-FFF2-40B4-BE49-F238E27FC236}">
                <a16:creationId xmlns:a16="http://schemas.microsoft.com/office/drawing/2014/main" id="{BC211D9B-ECCF-2665-8274-1C0BF07652FD}"/>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197899" y="-125260"/>
            <a:ext cx="13800717" cy="6983260"/>
          </a:xfrm>
          <a:prstGeom prst="rect">
            <a:avLst/>
          </a:prstGeom>
        </p:spPr>
      </p:pic>
      <p:sp>
        <p:nvSpPr>
          <p:cNvPr id="10" name="תיבת טקסט 9">
            <a:extLst>
              <a:ext uri="{FF2B5EF4-FFF2-40B4-BE49-F238E27FC236}">
                <a16:creationId xmlns:a16="http://schemas.microsoft.com/office/drawing/2014/main" id="{F693B17A-D679-EB12-D0BE-2E611984D943}"/>
              </a:ext>
            </a:extLst>
          </p:cNvPr>
          <p:cNvSpPr txBox="1"/>
          <p:nvPr/>
        </p:nvSpPr>
        <p:spPr>
          <a:xfrm>
            <a:off x="2297517" y="44438"/>
            <a:ext cx="6354500" cy="769441"/>
          </a:xfrm>
          <a:prstGeom prst="rect">
            <a:avLst/>
          </a:prstGeom>
          <a:noFill/>
        </p:spPr>
        <p:txBody>
          <a:bodyPr wrap="square">
            <a:spAutoFit/>
          </a:bodyPr>
          <a:lstStyle/>
          <a:p>
            <a:r>
              <a:rPr lang="he-IL" sz="4400" b="1" i="0" u="none" strike="noStrike" baseline="0" dirty="0">
                <a:solidFill>
                  <a:srgbClr val="00B0F0"/>
                </a:solidFill>
                <a:highlight>
                  <a:srgbClr val="000000"/>
                </a:highlight>
                <a:latin typeface="Spacer-Black"/>
              </a:rPr>
              <a:t>צופים אל מרחבי היקוּם</a:t>
            </a:r>
            <a:endParaRPr lang="he-IL" sz="4400" b="1" dirty="0">
              <a:solidFill>
                <a:srgbClr val="00B0F0"/>
              </a:solidFill>
              <a:highlight>
                <a:srgbClr val="000000"/>
              </a:highlight>
            </a:endParaRPr>
          </a:p>
        </p:txBody>
      </p:sp>
      <p:sp>
        <p:nvSpPr>
          <p:cNvPr id="11" name="תיבת טקסט 10">
            <a:extLst>
              <a:ext uri="{FF2B5EF4-FFF2-40B4-BE49-F238E27FC236}">
                <a16:creationId xmlns:a16="http://schemas.microsoft.com/office/drawing/2014/main" id="{10A5C1D3-7933-E3D9-902D-673DE3D658B5}"/>
              </a:ext>
            </a:extLst>
          </p:cNvPr>
          <p:cNvSpPr txBox="1"/>
          <p:nvPr/>
        </p:nvSpPr>
        <p:spPr>
          <a:xfrm>
            <a:off x="2297517" y="973327"/>
            <a:ext cx="6354500" cy="646331"/>
          </a:xfrm>
          <a:prstGeom prst="rect">
            <a:avLst/>
          </a:prstGeom>
          <a:noFill/>
        </p:spPr>
        <p:txBody>
          <a:bodyPr wrap="square">
            <a:spAutoFit/>
          </a:bodyPr>
          <a:lstStyle/>
          <a:p>
            <a:r>
              <a:rPr lang="he-IL" sz="3600" b="1" i="0" u="none" strike="noStrike" baseline="0" dirty="0">
                <a:solidFill>
                  <a:srgbClr val="00B0F0"/>
                </a:solidFill>
                <a:highlight>
                  <a:srgbClr val="000000"/>
                </a:highlight>
                <a:latin typeface="Spacer-Black"/>
              </a:rPr>
              <a:t>משימה:</a:t>
            </a:r>
            <a:r>
              <a:rPr lang="he-IL" sz="3600" b="1" i="0" u="none" strike="noStrike" baseline="0" dirty="0">
                <a:highlight>
                  <a:srgbClr val="000000"/>
                </a:highlight>
                <a:latin typeface="Spacer-Black"/>
              </a:rPr>
              <a:t> </a:t>
            </a:r>
            <a:r>
              <a:rPr lang="he-IL" sz="3600" b="1" i="0" u="none" strike="noStrike" baseline="0" dirty="0">
                <a:solidFill>
                  <a:srgbClr val="00B0F0"/>
                </a:solidFill>
                <a:highlight>
                  <a:srgbClr val="000000"/>
                </a:highlight>
                <a:latin typeface="Spacer-Black"/>
              </a:rPr>
              <a:t>מה רואים על הירח?</a:t>
            </a:r>
            <a:endParaRPr lang="he-IL" sz="3600" b="1" dirty="0">
              <a:solidFill>
                <a:srgbClr val="00B0F0"/>
              </a:solidFill>
              <a:highlight>
                <a:srgbClr val="000000"/>
              </a:highlight>
            </a:endParaRPr>
          </a:p>
        </p:txBody>
      </p:sp>
      <p:sp>
        <p:nvSpPr>
          <p:cNvPr id="12" name="תיבת טקסט 11">
            <a:extLst>
              <a:ext uri="{FF2B5EF4-FFF2-40B4-BE49-F238E27FC236}">
                <a16:creationId xmlns:a16="http://schemas.microsoft.com/office/drawing/2014/main" id="{1A2D9CF3-5169-942B-BA58-2D8D2A780392}"/>
              </a:ext>
            </a:extLst>
          </p:cNvPr>
          <p:cNvSpPr txBox="1"/>
          <p:nvPr/>
        </p:nvSpPr>
        <p:spPr>
          <a:xfrm>
            <a:off x="-410818" y="5008687"/>
            <a:ext cx="8411818" cy="954107"/>
          </a:xfrm>
          <a:prstGeom prst="rect">
            <a:avLst/>
          </a:prstGeom>
          <a:noFill/>
        </p:spPr>
        <p:txBody>
          <a:bodyPr wrap="square" rtlCol="1">
            <a:spAutoFit/>
          </a:bodyPr>
          <a:lstStyle/>
          <a:p>
            <a:r>
              <a:rPr lang="he-IL" sz="2800" b="1" dirty="0">
                <a:solidFill>
                  <a:srgbClr val="C00000"/>
                </a:solidFill>
                <a:highlight>
                  <a:srgbClr val="D8D7FD"/>
                </a:highlight>
              </a:rPr>
              <a:t>פנו לספר הלימוד, עמודים 191-190, קראו את ההנחיות לעריכת תצפית והשיבו על השאלות בעמודים אלה</a:t>
            </a:r>
            <a:r>
              <a:rPr lang="he-IL" sz="2400" dirty="0">
                <a:solidFill>
                  <a:srgbClr val="C00000"/>
                </a:solidFill>
                <a:highlight>
                  <a:srgbClr val="D8D7FD"/>
                </a:highlight>
              </a:rPr>
              <a:t>. </a:t>
            </a:r>
          </a:p>
        </p:txBody>
      </p:sp>
      <p:pic>
        <p:nvPicPr>
          <p:cNvPr id="13" name="תמונה 12">
            <a:extLst>
              <a:ext uri="{FF2B5EF4-FFF2-40B4-BE49-F238E27FC236}">
                <a16:creationId xmlns:a16="http://schemas.microsoft.com/office/drawing/2014/main" id="{10C00D97-A120-C145-9A56-3F1D664A0E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9767" y="-7891"/>
            <a:ext cx="1554967" cy="443122"/>
          </a:xfrm>
          <a:prstGeom prst="rect">
            <a:avLst/>
          </a:prstGeom>
          <a:noFill/>
        </p:spPr>
      </p:pic>
      <p:pic>
        <p:nvPicPr>
          <p:cNvPr id="14" name="תמונה 13">
            <a:extLst>
              <a:ext uri="{FF2B5EF4-FFF2-40B4-BE49-F238E27FC236}">
                <a16:creationId xmlns:a16="http://schemas.microsoft.com/office/drawing/2014/main" id="{D5FFA314-C0F2-3F2B-70BF-8FEF66C001F9}"/>
              </a:ext>
            </a:extLst>
          </p:cNvPr>
          <p:cNvPicPr>
            <a:picLocks noChangeAspect="1"/>
          </p:cNvPicPr>
          <p:nvPr/>
        </p:nvPicPr>
        <p:blipFill>
          <a:blip r:embed="rId6"/>
          <a:stretch>
            <a:fillRect/>
          </a:stretch>
        </p:blipFill>
        <p:spPr>
          <a:xfrm>
            <a:off x="-112734" y="-69134"/>
            <a:ext cx="1542422" cy="565608"/>
          </a:xfrm>
          <a:prstGeom prst="rect">
            <a:avLst/>
          </a:prstGeom>
          <a:noFill/>
        </p:spPr>
      </p:pic>
      <p:pic>
        <p:nvPicPr>
          <p:cNvPr id="5" name="תמונה 4">
            <a:extLst>
              <a:ext uri="{FF2B5EF4-FFF2-40B4-BE49-F238E27FC236}">
                <a16:creationId xmlns:a16="http://schemas.microsoft.com/office/drawing/2014/main" id="{04499246-6A4F-8D1C-32CE-D3A9042BA555}"/>
              </a:ext>
            </a:extLst>
          </p:cNvPr>
          <p:cNvPicPr>
            <a:picLocks noChangeAspect="1"/>
          </p:cNvPicPr>
          <p:nvPr/>
        </p:nvPicPr>
        <p:blipFill>
          <a:blip r:embed="rId7"/>
          <a:stretch>
            <a:fillRect/>
          </a:stretch>
        </p:blipFill>
        <p:spPr>
          <a:xfrm>
            <a:off x="2007544" y="1728043"/>
            <a:ext cx="9193856" cy="2390916"/>
          </a:xfrm>
          <a:prstGeom prst="rect">
            <a:avLst/>
          </a:prstGeom>
        </p:spPr>
      </p:pic>
    </p:spTree>
    <p:extLst>
      <p:ext uri="{BB962C8B-B14F-4D97-AF65-F5344CB8AC3E}">
        <p14:creationId xmlns:p14="http://schemas.microsoft.com/office/powerpoint/2010/main" val="1231121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44050" y="-127322"/>
            <a:ext cx="12480098" cy="7342721"/>
          </a:xfrm>
          <a:prstGeom prst="rect">
            <a:avLst/>
          </a:prstGeom>
        </p:spPr>
      </p:pic>
      <p:pic>
        <p:nvPicPr>
          <p:cNvPr id="5" name="תמונה 4">
            <a:extLst>
              <a:ext uri="{FF2B5EF4-FFF2-40B4-BE49-F238E27FC236}">
                <a16:creationId xmlns:a16="http://schemas.microsoft.com/office/drawing/2014/main" id="{D0DB5A2C-FA4E-4ED6-2074-E4CACB6AED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3686" y="6279087"/>
            <a:ext cx="1554967" cy="443122"/>
          </a:xfrm>
          <a:prstGeom prst="rect">
            <a:avLst/>
          </a:prstGeom>
          <a:noFill/>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265587"/>
            <a:ext cx="1542422" cy="565608"/>
          </a:xfrm>
          <a:prstGeom prst="rect">
            <a:avLst/>
          </a:prstGeom>
          <a:noFill/>
        </p:spPr>
      </p:pic>
      <p:sp>
        <p:nvSpPr>
          <p:cNvPr id="6" name="תיבת טקסט 5">
            <a:extLst>
              <a:ext uri="{FF2B5EF4-FFF2-40B4-BE49-F238E27FC236}">
                <a16:creationId xmlns:a16="http://schemas.microsoft.com/office/drawing/2014/main" id="{02E82CFB-0654-5CF1-3132-3C9F2F47C64B}"/>
              </a:ext>
            </a:extLst>
          </p:cNvPr>
          <p:cNvSpPr txBox="1"/>
          <p:nvPr/>
        </p:nvSpPr>
        <p:spPr>
          <a:xfrm>
            <a:off x="5254906" y="681037"/>
            <a:ext cx="3067291" cy="646331"/>
          </a:xfrm>
          <a:prstGeom prst="rect">
            <a:avLst/>
          </a:prstGeom>
          <a:noFill/>
        </p:spPr>
        <p:txBody>
          <a:bodyPr wrap="square" rtlCol="1">
            <a:spAutoFit/>
          </a:bodyPr>
          <a:lstStyle/>
          <a:p>
            <a:pPr algn="ctr"/>
            <a:r>
              <a:rPr lang="he-IL" sz="3600" b="1" dirty="0">
                <a:solidFill>
                  <a:schemeClr val="bg1"/>
                </a:solidFill>
              </a:rPr>
              <a:t>תם ולא נשלם</a:t>
            </a:r>
          </a:p>
        </p:txBody>
      </p:sp>
      <p:sp>
        <p:nvSpPr>
          <p:cNvPr id="9" name="תיבת טקסט 8">
            <a:extLst>
              <a:ext uri="{FF2B5EF4-FFF2-40B4-BE49-F238E27FC236}">
                <a16:creationId xmlns:a16="http://schemas.microsoft.com/office/drawing/2014/main" id="{91A3C7B7-FC99-4680-4CBC-E880ED218EEC}"/>
              </a:ext>
            </a:extLst>
          </p:cNvPr>
          <p:cNvSpPr txBox="1"/>
          <p:nvPr/>
        </p:nvSpPr>
        <p:spPr>
          <a:xfrm>
            <a:off x="3588152" y="1672950"/>
            <a:ext cx="5197033" cy="707886"/>
          </a:xfrm>
          <a:prstGeom prst="rect">
            <a:avLst/>
          </a:prstGeom>
          <a:noFill/>
        </p:spPr>
        <p:txBody>
          <a:bodyPr wrap="square" rtlCol="1">
            <a:spAutoFit/>
          </a:bodyPr>
          <a:lstStyle/>
          <a:p>
            <a:r>
              <a:rPr lang="he-IL" sz="4000" b="1" dirty="0">
                <a:solidFill>
                  <a:schemeClr val="bg1"/>
                </a:solidFill>
              </a:rPr>
              <a:t>מצגת מלווה להוראה</a:t>
            </a:r>
          </a:p>
        </p:txBody>
      </p:sp>
      <p:sp>
        <p:nvSpPr>
          <p:cNvPr id="10" name="תיבת טקסט 9">
            <a:extLst>
              <a:ext uri="{FF2B5EF4-FFF2-40B4-BE49-F238E27FC236}">
                <a16:creationId xmlns:a16="http://schemas.microsoft.com/office/drawing/2014/main" id="{94A9A881-B38C-EE6A-F7DD-F0636012A73B}"/>
              </a:ext>
            </a:extLst>
          </p:cNvPr>
          <p:cNvSpPr txBox="1"/>
          <p:nvPr/>
        </p:nvSpPr>
        <p:spPr>
          <a:xfrm>
            <a:off x="1542422" y="2774157"/>
            <a:ext cx="7940233" cy="769441"/>
          </a:xfrm>
          <a:prstGeom prst="rect">
            <a:avLst/>
          </a:prstGeom>
          <a:noFill/>
        </p:spPr>
        <p:txBody>
          <a:bodyPr wrap="square" rtlCol="1">
            <a:spAutoFit/>
          </a:bodyPr>
          <a:lstStyle/>
          <a:p>
            <a:r>
              <a:rPr lang="he-IL" sz="4400" b="1" dirty="0">
                <a:solidFill>
                  <a:srgbClr val="FFFF00"/>
                </a:solidFill>
              </a:rPr>
              <a:t>עוברים לשער הלימוד הבא</a:t>
            </a:r>
          </a:p>
        </p:txBody>
      </p:sp>
      <p:pic>
        <p:nvPicPr>
          <p:cNvPr id="12" name="תמונה 11">
            <a:extLst>
              <a:ext uri="{FF2B5EF4-FFF2-40B4-BE49-F238E27FC236}">
                <a16:creationId xmlns:a16="http://schemas.microsoft.com/office/drawing/2014/main" id="{092C428D-1FA4-CCB4-069D-4ED427148C20}"/>
              </a:ext>
            </a:extLst>
          </p:cNvPr>
          <p:cNvPicPr>
            <a:picLocks noChangeAspect="1"/>
          </p:cNvPicPr>
          <p:nvPr/>
        </p:nvPicPr>
        <p:blipFill>
          <a:blip r:embed="rId6"/>
          <a:stretch>
            <a:fillRect/>
          </a:stretch>
        </p:blipFill>
        <p:spPr>
          <a:xfrm>
            <a:off x="2912423" y="3688661"/>
            <a:ext cx="7164729" cy="3381257"/>
          </a:xfrm>
          <a:prstGeom prst="rect">
            <a:avLst/>
          </a:prstGeom>
        </p:spPr>
      </p:pic>
      <p:sp>
        <p:nvSpPr>
          <p:cNvPr id="14" name="תיבת טקסט 13">
            <a:extLst>
              <a:ext uri="{FF2B5EF4-FFF2-40B4-BE49-F238E27FC236}">
                <a16:creationId xmlns:a16="http://schemas.microsoft.com/office/drawing/2014/main" id="{6C19C9FD-D7C7-EDE9-6C3B-0F745E123A1C}"/>
              </a:ext>
            </a:extLst>
          </p:cNvPr>
          <p:cNvSpPr txBox="1"/>
          <p:nvPr/>
        </p:nvSpPr>
        <p:spPr>
          <a:xfrm>
            <a:off x="2624655" y="3782207"/>
            <a:ext cx="2887883" cy="461665"/>
          </a:xfrm>
          <a:prstGeom prst="rect">
            <a:avLst/>
          </a:prstGeom>
          <a:noFill/>
        </p:spPr>
        <p:txBody>
          <a:bodyPr wrap="square">
            <a:spAutoFit/>
          </a:bodyPr>
          <a:lstStyle/>
          <a:p>
            <a:r>
              <a:rPr lang="he-IL" sz="2400" b="1" i="0" u="none" strike="noStrike" baseline="0" dirty="0">
                <a:solidFill>
                  <a:srgbClr val="FFFFFF"/>
                </a:solidFill>
                <a:latin typeface="NarkisClassicMF-Bold"/>
              </a:rPr>
              <a:t>סופרנובה </a:t>
            </a:r>
            <a:r>
              <a:rPr lang="en-US" sz="2400" b="1" i="0" u="none" strike="noStrike" baseline="0" dirty="0">
                <a:solidFill>
                  <a:srgbClr val="FFFFFF"/>
                </a:solidFill>
                <a:latin typeface="NarkisClassicMF-Bold"/>
              </a:rPr>
              <a:t>1987A</a:t>
            </a:r>
            <a:endParaRPr lang="he-IL" sz="2400" dirty="0"/>
          </a:p>
        </p:txBody>
      </p:sp>
    </p:spTree>
    <p:extLst>
      <p:ext uri="{BB962C8B-B14F-4D97-AF65-F5344CB8AC3E}">
        <p14:creationId xmlns:p14="http://schemas.microsoft.com/office/powerpoint/2010/main" val="143799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EF23E4E0-E595-2A06-5E8E-C6AB79E69B32}"/>
              </a:ext>
            </a:extLst>
          </p:cNvPr>
          <p:cNvPicPr>
            <a:picLocks noChangeAspect="1"/>
          </p:cNvPicPr>
          <p:nvPr/>
        </p:nvPicPr>
        <p:blipFill>
          <a:blip r:embed="rId3"/>
          <a:stretch>
            <a:fillRect/>
          </a:stretch>
        </p:blipFill>
        <p:spPr>
          <a:xfrm>
            <a:off x="-185195" y="-96094"/>
            <a:ext cx="12377195" cy="7077919"/>
          </a:xfrm>
          <a:prstGeom prst="rect">
            <a:avLst/>
          </a:prstGeom>
        </p:spPr>
      </p:pic>
      <p:sp>
        <p:nvSpPr>
          <p:cNvPr id="14" name="תיבת טקסט 13">
            <a:extLst>
              <a:ext uri="{FF2B5EF4-FFF2-40B4-BE49-F238E27FC236}">
                <a16:creationId xmlns:a16="http://schemas.microsoft.com/office/drawing/2014/main" id="{16292383-1A07-3343-6448-7F10E95DB6CC}"/>
              </a:ext>
            </a:extLst>
          </p:cNvPr>
          <p:cNvSpPr txBox="1"/>
          <p:nvPr/>
        </p:nvSpPr>
        <p:spPr>
          <a:xfrm>
            <a:off x="1681223" y="0"/>
            <a:ext cx="6302414" cy="769441"/>
          </a:xfrm>
          <a:prstGeom prst="rect">
            <a:avLst/>
          </a:prstGeom>
          <a:noFill/>
        </p:spPr>
        <p:txBody>
          <a:bodyPr wrap="square">
            <a:spAutoFit/>
          </a:bodyPr>
          <a:lstStyle/>
          <a:p>
            <a:r>
              <a:rPr lang="he-IL" sz="4400" b="1" i="0" u="none" strike="noStrike" baseline="0" dirty="0">
                <a:solidFill>
                  <a:srgbClr val="00C5FF"/>
                </a:solidFill>
                <a:latin typeface="NarkisClassicMF-Bold"/>
              </a:rPr>
              <a:t>גַּלִילֵיאוֹ גַּלִילֵיי והטֶלֶסְקוֹפּ</a:t>
            </a:r>
            <a:endParaRPr lang="he-IL" sz="4400" dirty="0"/>
          </a:p>
        </p:txBody>
      </p:sp>
      <p:sp>
        <p:nvSpPr>
          <p:cNvPr id="15" name="תיבת טקסט 14">
            <a:extLst>
              <a:ext uri="{FF2B5EF4-FFF2-40B4-BE49-F238E27FC236}">
                <a16:creationId xmlns:a16="http://schemas.microsoft.com/office/drawing/2014/main" id="{9756CCE3-2D20-5016-21E9-40305F3ECD24}"/>
              </a:ext>
            </a:extLst>
          </p:cNvPr>
          <p:cNvSpPr txBox="1"/>
          <p:nvPr/>
        </p:nvSpPr>
        <p:spPr>
          <a:xfrm>
            <a:off x="4125410" y="1197947"/>
            <a:ext cx="7123615" cy="3323987"/>
          </a:xfrm>
          <a:prstGeom prst="rect">
            <a:avLst/>
          </a:prstGeom>
          <a:solidFill>
            <a:srgbClr val="D8D7FD"/>
          </a:solidFill>
        </p:spPr>
        <p:txBody>
          <a:bodyPr wrap="square" rtlCol="1">
            <a:spAutoFit/>
          </a:bodyPr>
          <a:lstStyle/>
          <a:p>
            <a:pPr>
              <a:lnSpc>
                <a:spcPct val="150000"/>
              </a:lnSpc>
            </a:pPr>
            <a:r>
              <a:rPr lang="he-IL" sz="2800" b="1" dirty="0">
                <a:solidFill>
                  <a:sysClr val="windowText" lastClr="000000"/>
                </a:solidFill>
              </a:rPr>
              <a:t>גלילאו גליליי המציא את הטלסקופ. </a:t>
            </a:r>
          </a:p>
          <a:p>
            <a:pPr>
              <a:lnSpc>
                <a:spcPct val="150000"/>
              </a:lnSpc>
            </a:pPr>
            <a:r>
              <a:rPr lang="he-IL" sz="2800" b="1" dirty="0">
                <a:solidFill>
                  <a:sysClr val="windowText" lastClr="000000"/>
                </a:solidFill>
              </a:rPr>
              <a:t>המצאה בעלת תרומה חשובה למדע.</a:t>
            </a:r>
          </a:p>
          <a:p>
            <a:pPr marL="342900" indent="-342900">
              <a:lnSpc>
                <a:spcPct val="150000"/>
              </a:lnSpc>
              <a:buFont typeface="Wingdings" panose="05000000000000000000" pitchFamily="2" charset="2"/>
              <a:buChar char="Ø"/>
            </a:pPr>
            <a:r>
              <a:rPr lang="he-IL" sz="2800" b="1" dirty="0">
                <a:solidFill>
                  <a:sysClr val="windowText" lastClr="000000"/>
                </a:solidFill>
              </a:rPr>
              <a:t>מי היה גלילאו גלילי?</a:t>
            </a:r>
          </a:p>
          <a:p>
            <a:pPr marL="342900" indent="-342900">
              <a:lnSpc>
                <a:spcPct val="150000"/>
              </a:lnSpc>
              <a:buFont typeface="Wingdings" panose="05000000000000000000" pitchFamily="2" charset="2"/>
              <a:buChar char="Ø"/>
            </a:pPr>
            <a:r>
              <a:rPr lang="he-IL" sz="2800" b="1" dirty="0">
                <a:solidFill>
                  <a:sysClr val="windowText" lastClr="000000"/>
                </a:solidFill>
              </a:rPr>
              <a:t>מהו טלסקופ?</a:t>
            </a:r>
          </a:p>
          <a:p>
            <a:pPr marL="342900" indent="-342900">
              <a:lnSpc>
                <a:spcPct val="150000"/>
              </a:lnSpc>
              <a:buFont typeface="Wingdings" panose="05000000000000000000" pitchFamily="2" charset="2"/>
              <a:buChar char="Ø"/>
            </a:pPr>
            <a:r>
              <a:rPr lang="he-IL" sz="2800" b="1" dirty="0">
                <a:solidFill>
                  <a:sysClr val="windowText" lastClr="000000"/>
                </a:solidFill>
              </a:rPr>
              <a:t>כיצד תרמה המצאת הטלסקופ למדע?</a:t>
            </a:r>
          </a:p>
        </p:txBody>
      </p:sp>
      <p:sp>
        <p:nvSpPr>
          <p:cNvPr id="17" name="תיבת טקסט 16">
            <a:extLst>
              <a:ext uri="{FF2B5EF4-FFF2-40B4-BE49-F238E27FC236}">
                <a16:creationId xmlns:a16="http://schemas.microsoft.com/office/drawing/2014/main" id="{222FC3D3-2A39-99BC-6E52-F594C18A7547}"/>
              </a:ext>
            </a:extLst>
          </p:cNvPr>
          <p:cNvSpPr txBox="1"/>
          <p:nvPr/>
        </p:nvSpPr>
        <p:spPr>
          <a:xfrm>
            <a:off x="6562727" y="5135106"/>
            <a:ext cx="5400674" cy="1384995"/>
          </a:xfrm>
          <a:prstGeom prst="rect">
            <a:avLst/>
          </a:prstGeom>
          <a:solidFill>
            <a:schemeClr val="bg1"/>
          </a:solidFill>
        </p:spPr>
        <p:txBody>
          <a:bodyPr wrap="square" rtlCol="1">
            <a:spAutoFit/>
          </a:bodyPr>
          <a:lstStyle/>
          <a:p>
            <a:r>
              <a:rPr lang="he-IL" sz="2800" b="1" dirty="0">
                <a:solidFill>
                  <a:srgbClr val="C00000"/>
                </a:solidFill>
              </a:rPr>
              <a:t>פנו לספר הלימוד, עמוד 192, קראו על  גלילאו גלילי והטלסקופ והשיבו במחברת על שאלות הדיון.</a:t>
            </a:r>
          </a:p>
        </p:txBody>
      </p:sp>
      <p:pic>
        <p:nvPicPr>
          <p:cNvPr id="2" name="תמונה 1">
            <a:extLst>
              <a:ext uri="{FF2B5EF4-FFF2-40B4-BE49-F238E27FC236}">
                <a16:creationId xmlns:a16="http://schemas.microsoft.com/office/drawing/2014/main" id="{F1AB5634-A3A5-FD5E-A3AC-7C52A7562CEC}"/>
              </a:ext>
            </a:extLst>
          </p:cNvPr>
          <p:cNvPicPr>
            <a:picLocks noChangeAspect="1"/>
          </p:cNvPicPr>
          <p:nvPr/>
        </p:nvPicPr>
        <p:blipFill>
          <a:blip r:embed="rId4"/>
          <a:stretch>
            <a:fillRect/>
          </a:stretch>
        </p:blipFill>
        <p:spPr>
          <a:xfrm>
            <a:off x="0" y="6265587"/>
            <a:ext cx="1542422" cy="565608"/>
          </a:xfrm>
          <a:prstGeom prst="rect">
            <a:avLst/>
          </a:prstGeom>
          <a:noFill/>
        </p:spPr>
      </p:pic>
      <p:pic>
        <p:nvPicPr>
          <p:cNvPr id="3" name="תמונה 2">
            <a:extLst>
              <a:ext uri="{FF2B5EF4-FFF2-40B4-BE49-F238E27FC236}">
                <a16:creationId xmlns:a16="http://schemas.microsoft.com/office/drawing/2014/main" id="{FF46789B-8DD7-0702-5DC3-ACBC5BBF67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644" y="5698539"/>
            <a:ext cx="1554967" cy="443122"/>
          </a:xfrm>
          <a:prstGeom prst="rect">
            <a:avLst/>
          </a:prstGeom>
          <a:noFill/>
        </p:spPr>
      </p:pic>
    </p:spTree>
    <p:extLst>
      <p:ext uri="{BB962C8B-B14F-4D97-AF65-F5344CB8AC3E}">
        <p14:creationId xmlns:p14="http://schemas.microsoft.com/office/powerpoint/2010/main" val="3140080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144049" y="-104171"/>
            <a:ext cx="12480098" cy="7724144"/>
          </a:xfrm>
          <a:prstGeom prst="rect">
            <a:avLst/>
          </a:prstGeom>
        </p:spPr>
      </p:pic>
      <p:sp>
        <p:nvSpPr>
          <p:cNvPr id="8" name="תיבת טקסט 7">
            <a:extLst>
              <a:ext uri="{FF2B5EF4-FFF2-40B4-BE49-F238E27FC236}">
                <a16:creationId xmlns:a16="http://schemas.microsoft.com/office/drawing/2014/main" id="{40B79920-D705-4741-F656-63EF128F9F4F}"/>
              </a:ext>
            </a:extLst>
          </p:cNvPr>
          <p:cNvSpPr txBox="1"/>
          <p:nvPr/>
        </p:nvSpPr>
        <p:spPr>
          <a:xfrm>
            <a:off x="1962994" y="281530"/>
            <a:ext cx="8911418" cy="646331"/>
          </a:xfrm>
          <a:prstGeom prst="rect">
            <a:avLst/>
          </a:prstGeom>
          <a:solidFill>
            <a:schemeClr val="tx1"/>
          </a:solidFill>
        </p:spPr>
        <p:txBody>
          <a:bodyPr wrap="square">
            <a:spAutoFit/>
          </a:bodyPr>
          <a:lstStyle/>
          <a:p>
            <a:r>
              <a:rPr lang="he-IL" sz="3600" b="1" i="0" u="none" strike="noStrike" baseline="0" dirty="0">
                <a:solidFill>
                  <a:srgbClr val="00B0F0"/>
                </a:solidFill>
                <a:latin typeface="FbSpacer-Black"/>
              </a:rPr>
              <a:t>משימה: הטֶלֶסְקוֹפּ: לראות רחוק, לראות ברור</a:t>
            </a:r>
            <a:endParaRPr lang="he-IL" sz="3600" b="1" dirty="0">
              <a:solidFill>
                <a:srgbClr val="00B0F0"/>
              </a:solidFill>
            </a:endParaRPr>
          </a:p>
        </p:txBody>
      </p:sp>
      <p:pic>
        <p:nvPicPr>
          <p:cNvPr id="10" name="תמונה 9">
            <a:extLst>
              <a:ext uri="{FF2B5EF4-FFF2-40B4-BE49-F238E27FC236}">
                <a16:creationId xmlns:a16="http://schemas.microsoft.com/office/drawing/2014/main" id="{2044536D-0558-4669-2E6D-C197B3F46205}"/>
              </a:ext>
            </a:extLst>
          </p:cNvPr>
          <p:cNvPicPr>
            <a:picLocks noChangeAspect="1"/>
          </p:cNvPicPr>
          <p:nvPr/>
        </p:nvPicPr>
        <p:blipFill>
          <a:blip r:embed="rId5"/>
          <a:stretch>
            <a:fillRect/>
          </a:stretch>
        </p:blipFill>
        <p:spPr>
          <a:xfrm>
            <a:off x="596806" y="3521811"/>
            <a:ext cx="3204339" cy="320039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תמונה 11">
            <a:extLst>
              <a:ext uri="{FF2B5EF4-FFF2-40B4-BE49-F238E27FC236}">
                <a16:creationId xmlns:a16="http://schemas.microsoft.com/office/drawing/2014/main" id="{002D2D7C-9DDD-7889-1467-866D91225864}"/>
              </a:ext>
            </a:extLst>
          </p:cNvPr>
          <p:cNvPicPr>
            <a:picLocks noChangeAspect="1"/>
          </p:cNvPicPr>
          <p:nvPr/>
        </p:nvPicPr>
        <p:blipFill>
          <a:blip r:embed="rId6"/>
          <a:stretch>
            <a:fillRect/>
          </a:stretch>
        </p:blipFill>
        <p:spPr>
          <a:xfrm>
            <a:off x="4362283" y="3521810"/>
            <a:ext cx="4963047" cy="32003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תיבת טקסט 12">
            <a:extLst>
              <a:ext uri="{FF2B5EF4-FFF2-40B4-BE49-F238E27FC236}">
                <a16:creationId xmlns:a16="http://schemas.microsoft.com/office/drawing/2014/main" id="{294B23DE-870E-2F76-7B2E-7121978FA1F9}"/>
              </a:ext>
            </a:extLst>
          </p:cNvPr>
          <p:cNvSpPr txBox="1"/>
          <p:nvPr/>
        </p:nvSpPr>
        <p:spPr>
          <a:xfrm>
            <a:off x="1238491" y="1326018"/>
            <a:ext cx="8829434" cy="1384995"/>
          </a:xfrm>
          <a:prstGeom prst="rect">
            <a:avLst/>
          </a:prstGeom>
          <a:solidFill>
            <a:srgbClr val="D8D7FD"/>
          </a:solidFill>
        </p:spPr>
        <p:txBody>
          <a:bodyPr wrap="square" rtlCol="1">
            <a:spAutoFit/>
          </a:bodyPr>
          <a:lstStyle/>
          <a:p>
            <a:r>
              <a:rPr lang="he-IL" sz="2800" b="1" dirty="0">
                <a:solidFill>
                  <a:srgbClr val="00B0F0"/>
                </a:solidFill>
                <a:highlight>
                  <a:srgbClr val="000000"/>
                </a:highlight>
              </a:rPr>
              <a:t>דיון במליאה</a:t>
            </a:r>
          </a:p>
          <a:p>
            <a:pPr marL="342900" indent="-342900">
              <a:buFont typeface="Wingdings" panose="05000000000000000000" pitchFamily="2" charset="2"/>
              <a:buChar char="Ø"/>
            </a:pPr>
            <a:r>
              <a:rPr lang="he-IL" sz="2800" b="1" i="0" u="none" strike="noStrike" baseline="0" dirty="0">
                <a:latin typeface="NarkisClassicMF-Regular"/>
              </a:rPr>
              <a:t>מהם הצרכים האנושיים שעליהם עונה פיתוח הטֶלֶסְקוֹפּ? </a:t>
            </a:r>
            <a:endParaRPr lang="he-IL" sz="2800" b="1" dirty="0">
              <a:latin typeface="NarkisClassicMF-Regular"/>
            </a:endParaRPr>
          </a:p>
          <a:p>
            <a:pPr marL="342900" indent="-342900">
              <a:buFont typeface="Wingdings" panose="05000000000000000000" pitchFamily="2" charset="2"/>
              <a:buChar char="Ø"/>
            </a:pPr>
            <a:r>
              <a:rPr lang="he-IL" sz="2800" b="1" i="0" u="none" strike="noStrike" baseline="0" dirty="0">
                <a:latin typeface="NarkisClassicMF-Regular"/>
              </a:rPr>
              <a:t>במה מגביר הטֶלֶסְקוֹפּ את יכולתם של בני האדם?</a:t>
            </a:r>
            <a:endParaRPr lang="he-IL" sz="2000" b="1" dirty="0"/>
          </a:p>
        </p:txBody>
      </p:sp>
      <p:sp>
        <p:nvSpPr>
          <p:cNvPr id="14" name="תיבת טקסט 13">
            <a:extLst>
              <a:ext uri="{FF2B5EF4-FFF2-40B4-BE49-F238E27FC236}">
                <a16:creationId xmlns:a16="http://schemas.microsoft.com/office/drawing/2014/main" id="{09C85503-89D3-AC92-8E61-36283BAF2241}"/>
              </a:ext>
            </a:extLst>
          </p:cNvPr>
          <p:cNvSpPr txBox="1"/>
          <p:nvPr/>
        </p:nvSpPr>
        <p:spPr>
          <a:xfrm>
            <a:off x="4653563" y="1002448"/>
            <a:ext cx="3298785" cy="461665"/>
          </a:xfrm>
          <a:prstGeom prst="rect">
            <a:avLst/>
          </a:prstGeom>
          <a:noFill/>
        </p:spPr>
        <p:txBody>
          <a:bodyPr wrap="square" rtlCol="1">
            <a:spAutoFit/>
          </a:bodyPr>
          <a:lstStyle/>
          <a:p>
            <a:endParaRPr lang="he-IL" sz="2400" b="1" dirty="0">
              <a:solidFill>
                <a:srgbClr val="C00000"/>
              </a:solidFill>
            </a:endParaRPr>
          </a:p>
        </p:txBody>
      </p:sp>
      <p:sp>
        <p:nvSpPr>
          <p:cNvPr id="15" name="תיבת טקסט 14">
            <a:extLst>
              <a:ext uri="{FF2B5EF4-FFF2-40B4-BE49-F238E27FC236}">
                <a16:creationId xmlns:a16="http://schemas.microsoft.com/office/drawing/2014/main" id="{F44F98ED-6DBF-A22E-A544-220929D1E602}"/>
              </a:ext>
            </a:extLst>
          </p:cNvPr>
          <p:cNvSpPr txBox="1"/>
          <p:nvPr/>
        </p:nvSpPr>
        <p:spPr>
          <a:xfrm>
            <a:off x="9485067" y="3440253"/>
            <a:ext cx="2547196" cy="3108543"/>
          </a:xfrm>
          <a:prstGeom prst="rect">
            <a:avLst/>
          </a:prstGeom>
          <a:solidFill>
            <a:schemeClr val="bg1">
              <a:lumMod val="95000"/>
            </a:schemeClr>
          </a:solidFill>
          <a:ln>
            <a:solidFill>
              <a:srgbClr val="FFFFFF"/>
            </a:solidFill>
          </a:ln>
        </p:spPr>
        <p:txBody>
          <a:bodyPr wrap="square" rtlCol="1">
            <a:spAutoFit/>
          </a:bodyPr>
          <a:lstStyle/>
          <a:p>
            <a:r>
              <a:rPr lang="he-IL" sz="2800" b="1" dirty="0">
                <a:solidFill>
                  <a:srgbClr val="C00000"/>
                </a:solidFill>
              </a:rPr>
              <a:t>פנו לספר הלימוד, עמודים 194-193, קראו את קטע המידע והשיבו על השאלות בעמוד 194.</a:t>
            </a:r>
          </a:p>
        </p:txBody>
      </p:sp>
      <p:sp>
        <p:nvSpPr>
          <p:cNvPr id="16" name="תיבת טקסט 15">
            <a:extLst>
              <a:ext uri="{FF2B5EF4-FFF2-40B4-BE49-F238E27FC236}">
                <a16:creationId xmlns:a16="http://schemas.microsoft.com/office/drawing/2014/main" id="{0667AD1A-FEF8-3755-3BD1-285D1B78E5E9}"/>
              </a:ext>
            </a:extLst>
          </p:cNvPr>
          <p:cNvSpPr txBox="1"/>
          <p:nvPr/>
        </p:nvSpPr>
        <p:spPr>
          <a:xfrm>
            <a:off x="5152663" y="3749934"/>
            <a:ext cx="1886674" cy="369332"/>
          </a:xfrm>
          <a:prstGeom prst="rect">
            <a:avLst/>
          </a:prstGeom>
          <a:noFill/>
        </p:spPr>
        <p:txBody>
          <a:bodyPr wrap="square" rtlCol="1">
            <a:spAutoFit/>
          </a:bodyPr>
          <a:lstStyle/>
          <a:p>
            <a:r>
              <a:rPr lang="he-IL" b="1" dirty="0">
                <a:solidFill>
                  <a:schemeClr val="bg1"/>
                </a:solidFill>
              </a:rPr>
              <a:t>טלסקופ האבל</a:t>
            </a:r>
          </a:p>
        </p:txBody>
      </p:sp>
      <p:sp>
        <p:nvSpPr>
          <p:cNvPr id="17" name="תיבת טקסט 16">
            <a:extLst>
              <a:ext uri="{FF2B5EF4-FFF2-40B4-BE49-F238E27FC236}">
                <a16:creationId xmlns:a16="http://schemas.microsoft.com/office/drawing/2014/main" id="{1A4A5DC7-425D-8AAE-662D-734A3DB335D8}"/>
              </a:ext>
            </a:extLst>
          </p:cNvPr>
          <p:cNvSpPr txBox="1"/>
          <p:nvPr/>
        </p:nvSpPr>
        <p:spPr>
          <a:xfrm>
            <a:off x="596806" y="3657601"/>
            <a:ext cx="1207830" cy="923330"/>
          </a:xfrm>
          <a:prstGeom prst="rect">
            <a:avLst/>
          </a:prstGeom>
          <a:noFill/>
        </p:spPr>
        <p:txBody>
          <a:bodyPr wrap="square" rtlCol="1">
            <a:spAutoFit/>
          </a:bodyPr>
          <a:lstStyle/>
          <a:p>
            <a:r>
              <a:rPr lang="he-IL" b="1" dirty="0">
                <a:solidFill>
                  <a:schemeClr val="bg1"/>
                </a:solidFill>
              </a:rPr>
              <a:t>הטלסקופ של גלילאו גלילי</a:t>
            </a:r>
          </a:p>
        </p:txBody>
      </p:sp>
      <p:pic>
        <p:nvPicPr>
          <p:cNvPr id="5" name="תמונה 4">
            <a:extLst>
              <a:ext uri="{FF2B5EF4-FFF2-40B4-BE49-F238E27FC236}">
                <a16:creationId xmlns:a16="http://schemas.microsoft.com/office/drawing/2014/main" id="{5D4C7E17-4208-08B2-6BC2-BC92A44110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7413" y="6955361"/>
            <a:ext cx="1554967" cy="443122"/>
          </a:xfrm>
          <a:prstGeom prst="rect">
            <a:avLst/>
          </a:prstGeom>
          <a:noFill/>
        </p:spPr>
      </p:pic>
      <p:pic>
        <p:nvPicPr>
          <p:cNvPr id="6" name="תמונה 5">
            <a:extLst>
              <a:ext uri="{FF2B5EF4-FFF2-40B4-BE49-F238E27FC236}">
                <a16:creationId xmlns:a16="http://schemas.microsoft.com/office/drawing/2014/main" id="{8931C7A1-0386-F6E2-BA07-F45D62589982}"/>
              </a:ext>
            </a:extLst>
          </p:cNvPr>
          <p:cNvPicPr>
            <a:picLocks noChangeAspect="1"/>
          </p:cNvPicPr>
          <p:nvPr/>
        </p:nvPicPr>
        <p:blipFill>
          <a:blip r:embed="rId8"/>
          <a:stretch>
            <a:fillRect/>
          </a:stretch>
        </p:blipFill>
        <p:spPr>
          <a:xfrm>
            <a:off x="66989" y="6938780"/>
            <a:ext cx="1542422" cy="565608"/>
          </a:xfrm>
          <a:prstGeom prst="rect">
            <a:avLst/>
          </a:prstGeom>
          <a:noFill/>
        </p:spPr>
      </p:pic>
    </p:spTree>
    <p:extLst>
      <p:ext uri="{BB962C8B-B14F-4D97-AF65-F5344CB8AC3E}">
        <p14:creationId xmlns:p14="http://schemas.microsoft.com/office/powerpoint/2010/main" val="462201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75364" y="-133887"/>
            <a:ext cx="12480098" cy="6983260"/>
          </a:xfrm>
          <a:prstGeom prst="rect">
            <a:avLst/>
          </a:prstGeom>
        </p:spPr>
      </p:pic>
      <p:pic>
        <p:nvPicPr>
          <p:cNvPr id="11" name="תמונה 10">
            <a:extLst>
              <a:ext uri="{FF2B5EF4-FFF2-40B4-BE49-F238E27FC236}">
                <a16:creationId xmlns:a16="http://schemas.microsoft.com/office/drawing/2014/main" id="{004E694A-12BA-5617-C50D-7B12809B186D}"/>
              </a:ext>
            </a:extLst>
          </p:cNvPr>
          <p:cNvPicPr>
            <a:picLocks noChangeAspect="1"/>
          </p:cNvPicPr>
          <p:nvPr/>
        </p:nvPicPr>
        <p:blipFill>
          <a:blip r:embed="rId4"/>
          <a:stretch>
            <a:fillRect/>
          </a:stretch>
        </p:blipFill>
        <p:spPr>
          <a:xfrm>
            <a:off x="1140215" y="2361235"/>
            <a:ext cx="10515599" cy="3348720"/>
          </a:xfrm>
          <a:prstGeom prst="rect">
            <a:avLst/>
          </a:prstGeom>
        </p:spPr>
      </p:pic>
      <p:pic>
        <p:nvPicPr>
          <p:cNvPr id="10" name="תמונה 9">
            <a:extLst>
              <a:ext uri="{FF2B5EF4-FFF2-40B4-BE49-F238E27FC236}">
                <a16:creationId xmlns:a16="http://schemas.microsoft.com/office/drawing/2014/main" id="{9351C2F4-A064-B669-F67D-5CDFDB5A6EC0}"/>
              </a:ext>
            </a:extLst>
          </p:cNvPr>
          <p:cNvPicPr>
            <a:picLocks noChangeAspect="1"/>
          </p:cNvPicPr>
          <p:nvPr/>
        </p:nvPicPr>
        <p:blipFill>
          <a:blip r:embed="rId5"/>
          <a:stretch>
            <a:fillRect/>
          </a:stretch>
        </p:blipFill>
        <p:spPr>
          <a:xfrm>
            <a:off x="1140215" y="125595"/>
            <a:ext cx="10515599" cy="2235640"/>
          </a:xfrm>
          <a:prstGeom prst="rect">
            <a:avLst/>
          </a:prstGeom>
        </p:spPr>
      </p:pic>
      <p:pic>
        <p:nvPicPr>
          <p:cNvPr id="5" name="תמונה 4">
            <a:extLst>
              <a:ext uri="{FF2B5EF4-FFF2-40B4-BE49-F238E27FC236}">
                <a16:creationId xmlns:a16="http://schemas.microsoft.com/office/drawing/2014/main" id="{FF63DC41-BED6-A435-DEEE-A2E6B9C0EB25}"/>
              </a:ext>
            </a:extLst>
          </p:cNvPr>
          <p:cNvPicPr>
            <a:picLocks noChangeAspect="1"/>
          </p:cNvPicPr>
          <p:nvPr/>
        </p:nvPicPr>
        <p:blipFill>
          <a:blip r:embed="rId6"/>
          <a:stretch>
            <a:fillRect/>
          </a:stretch>
        </p:blipFill>
        <p:spPr>
          <a:xfrm>
            <a:off x="4038600" y="5760082"/>
            <a:ext cx="4114800" cy="986589"/>
          </a:xfrm>
          <a:prstGeom prst="rect">
            <a:avLst/>
          </a:prstGeom>
        </p:spPr>
      </p:pic>
    </p:spTree>
    <p:extLst>
      <p:ext uri="{BB962C8B-B14F-4D97-AF65-F5344CB8AC3E}">
        <p14:creationId xmlns:p14="http://schemas.microsoft.com/office/powerpoint/2010/main" val="3807420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228870" y="-260169"/>
            <a:ext cx="12555908" cy="7179988"/>
          </a:xfrm>
          <a:prstGeom prst="rect">
            <a:avLst/>
          </a:prstGeom>
        </p:spPr>
      </p:pic>
      <p:pic>
        <p:nvPicPr>
          <p:cNvPr id="5" name="תמונה 4">
            <a:extLst>
              <a:ext uri="{FF2B5EF4-FFF2-40B4-BE49-F238E27FC236}">
                <a16:creationId xmlns:a16="http://schemas.microsoft.com/office/drawing/2014/main" id="{D0DB5A2C-FA4E-4ED6-2074-E4CACB6AED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3686" y="6279087"/>
            <a:ext cx="1554967" cy="443122"/>
          </a:xfrm>
          <a:prstGeom prst="rect">
            <a:avLst/>
          </a:prstGeom>
          <a:noFill/>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116768" y="6122469"/>
            <a:ext cx="1542422" cy="565608"/>
          </a:xfrm>
          <a:prstGeom prst="rect">
            <a:avLst/>
          </a:prstGeom>
          <a:noFill/>
        </p:spPr>
      </p:pic>
      <p:sp>
        <p:nvSpPr>
          <p:cNvPr id="8" name="תיבת טקסט 7">
            <a:extLst>
              <a:ext uri="{FF2B5EF4-FFF2-40B4-BE49-F238E27FC236}">
                <a16:creationId xmlns:a16="http://schemas.microsoft.com/office/drawing/2014/main" id="{55E73697-222B-82B1-5D80-689888C316D8}"/>
              </a:ext>
            </a:extLst>
          </p:cNvPr>
          <p:cNvSpPr txBox="1"/>
          <p:nvPr/>
        </p:nvSpPr>
        <p:spPr>
          <a:xfrm>
            <a:off x="1820121" y="1011942"/>
            <a:ext cx="8154364" cy="1384995"/>
          </a:xfrm>
          <a:prstGeom prst="rect">
            <a:avLst/>
          </a:prstGeom>
          <a:solidFill>
            <a:srgbClr val="D8D7FD"/>
          </a:solidFill>
        </p:spPr>
        <p:txBody>
          <a:bodyPr wrap="square">
            <a:spAutoFit/>
          </a:bodyPr>
          <a:lstStyle/>
          <a:p>
            <a:r>
              <a:rPr lang="he-IL" sz="2800" b="1" i="0" u="none" strike="noStrike" baseline="0" dirty="0">
                <a:solidFill>
                  <a:srgbClr val="00B0F0"/>
                </a:solidFill>
                <a:latin typeface="NarkisClassicMF-Regular"/>
              </a:rPr>
              <a:t>דיון  </a:t>
            </a:r>
          </a:p>
          <a:p>
            <a:r>
              <a:rPr lang="he-IL" sz="2800" b="0" i="0" u="none" strike="noStrike" baseline="0" dirty="0">
                <a:solidFill>
                  <a:srgbClr val="000000"/>
                </a:solidFill>
                <a:latin typeface="NarkisClassicMF-Regular"/>
              </a:rPr>
              <a:t>איזו תרומה יש לפיתוח הטכנולוגי שנקרא טֶלֶסְקוֹפּ להתפתחות מדע האסְטְרוֹנוֹמְיָה?</a:t>
            </a:r>
            <a:endParaRPr lang="he-IL" sz="2800" dirty="0"/>
          </a:p>
        </p:txBody>
      </p:sp>
      <p:sp>
        <p:nvSpPr>
          <p:cNvPr id="9" name="תיבת טקסט 8">
            <a:extLst>
              <a:ext uri="{FF2B5EF4-FFF2-40B4-BE49-F238E27FC236}">
                <a16:creationId xmlns:a16="http://schemas.microsoft.com/office/drawing/2014/main" id="{0D901E58-07A7-F9B1-0D70-AAB4F05C0CBA}"/>
              </a:ext>
            </a:extLst>
          </p:cNvPr>
          <p:cNvSpPr txBox="1"/>
          <p:nvPr/>
        </p:nvSpPr>
        <p:spPr>
          <a:xfrm>
            <a:off x="2986269" y="66774"/>
            <a:ext cx="6988215" cy="769441"/>
          </a:xfrm>
          <a:prstGeom prst="rect">
            <a:avLst/>
          </a:prstGeom>
          <a:noFill/>
        </p:spPr>
        <p:txBody>
          <a:bodyPr wrap="square" rtlCol="1">
            <a:spAutoFit/>
          </a:bodyPr>
          <a:lstStyle/>
          <a:p>
            <a:r>
              <a:rPr lang="he-IL" sz="4400" b="1" i="0" u="none" strike="noStrike" baseline="0" dirty="0">
                <a:solidFill>
                  <a:srgbClr val="00C5FF"/>
                </a:solidFill>
                <a:highlight>
                  <a:srgbClr val="000000"/>
                </a:highlight>
                <a:latin typeface="Spacer-Black"/>
              </a:rPr>
              <a:t>חושבים מדע - טכנולוגיה ומדע</a:t>
            </a:r>
          </a:p>
        </p:txBody>
      </p:sp>
      <p:pic>
        <p:nvPicPr>
          <p:cNvPr id="10" name="תמונה 9">
            <a:extLst>
              <a:ext uri="{FF2B5EF4-FFF2-40B4-BE49-F238E27FC236}">
                <a16:creationId xmlns:a16="http://schemas.microsoft.com/office/drawing/2014/main" id="{4D72F0C7-C274-9CB9-0C9D-05AC3095BE59}"/>
              </a:ext>
            </a:extLst>
          </p:cNvPr>
          <p:cNvPicPr>
            <a:picLocks noChangeAspect="1"/>
          </p:cNvPicPr>
          <p:nvPr/>
        </p:nvPicPr>
        <p:blipFill>
          <a:blip r:embed="rId6"/>
          <a:stretch>
            <a:fillRect/>
          </a:stretch>
        </p:blipFill>
        <p:spPr>
          <a:xfrm>
            <a:off x="3080178" y="2844823"/>
            <a:ext cx="5937811" cy="3877386"/>
          </a:xfrm>
          <a:prstGeom prst="rect">
            <a:avLst/>
          </a:prstGeom>
        </p:spPr>
      </p:pic>
      <p:sp>
        <p:nvSpPr>
          <p:cNvPr id="13" name="תיבת טקסט 12">
            <a:extLst>
              <a:ext uri="{FF2B5EF4-FFF2-40B4-BE49-F238E27FC236}">
                <a16:creationId xmlns:a16="http://schemas.microsoft.com/office/drawing/2014/main" id="{A06C9221-B450-68F6-871A-C9B155ABBC9A}"/>
              </a:ext>
            </a:extLst>
          </p:cNvPr>
          <p:cNvSpPr txBox="1"/>
          <p:nvPr/>
        </p:nvSpPr>
        <p:spPr>
          <a:xfrm>
            <a:off x="3513823" y="5823020"/>
            <a:ext cx="5312780" cy="707886"/>
          </a:xfrm>
          <a:prstGeom prst="rect">
            <a:avLst/>
          </a:prstGeom>
          <a:noFill/>
        </p:spPr>
        <p:txBody>
          <a:bodyPr wrap="square" rtlCol="1">
            <a:spAutoFit/>
          </a:bodyPr>
          <a:lstStyle/>
          <a:p>
            <a:r>
              <a:rPr lang="he-IL" sz="2000" dirty="0">
                <a:solidFill>
                  <a:schemeClr val="bg1"/>
                </a:solidFill>
              </a:rPr>
              <a:t>הדמיה של טלסקופ החלל </a:t>
            </a:r>
            <a:r>
              <a:rPr lang="he-IL" sz="2000" dirty="0" err="1">
                <a:solidFill>
                  <a:schemeClr val="bg1"/>
                </a:solidFill>
              </a:rPr>
              <a:t>גיימס</a:t>
            </a:r>
            <a:r>
              <a:rPr lang="he-IL" sz="2000" dirty="0">
                <a:solidFill>
                  <a:schemeClr val="bg1"/>
                </a:solidFill>
              </a:rPr>
              <a:t> </a:t>
            </a:r>
            <a:r>
              <a:rPr lang="he-IL" sz="2000" dirty="0" err="1">
                <a:solidFill>
                  <a:schemeClr val="bg1"/>
                </a:solidFill>
              </a:rPr>
              <a:t>וב</a:t>
            </a:r>
            <a:r>
              <a:rPr lang="he-IL" sz="2000" dirty="0">
                <a:solidFill>
                  <a:schemeClr val="bg1"/>
                </a:solidFill>
              </a:rPr>
              <a:t> </a:t>
            </a:r>
          </a:p>
          <a:p>
            <a:r>
              <a:rPr lang="he-IL" sz="2000" dirty="0">
                <a:solidFill>
                  <a:schemeClr val="bg1"/>
                </a:solidFill>
              </a:rPr>
              <a:t>(מתוך ויקיפדיה- נחלת הכלל)</a:t>
            </a:r>
          </a:p>
        </p:txBody>
      </p:sp>
    </p:spTree>
    <p:extLst>
      <p:ext uri="{BB962C8B-B14F-4D97-AF65-F5344CB8AC3E}">
        <p14:creationId xmlns:p14="http://schemas.microsoft.com/office/powerpoint/2010/main" val="3436040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288098" y="-156287"/>
            <a:ext cx="12480098" cy="6983260"/>
          </a:xfrm>
          <a:prstGeom prst="rect">
            <a:avLst/>
          </a:prstGeom>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4"/>
          <a:stretch>
            <a:fillRect/>
          </a:stretch>
        </p:blipFill>
        <p:spPr>
          <a:xfrm>
            <a:off x="-240473" y="5674213"/>
            <a:ext cx="1542422" cy="565608"/>
          </a:xfrm>
          <a:prstGeom prst="rect">
            <a:avLst/>
          </a:prstGeom>
          <a:noFill/>
        </p:spPr>
      </p:pic>
      <p:sp>
        <p:nvSpPr>
          <p:cNvPr id="8" name="תיבת טקסט 7">
            <a:extLst>
              <a:ext uri="{FF2B5EF4-FFF2-40B4-BE49-F238E27FC236}">
                <a16:creationId xmlns:a16="http://schemas.microsoft.com/office/drawing/2014/main" id="{133B438B-569B-F161-3E08-5B862D373A55}"/>
              </a:ext>
            </a:extLst>
          </p:cNvPr>
          <p:cNvSpPr txBox="1"/>
          <p:nvPr/>
        </p:nvSpPr>
        <p:spPr>
          <a:xfrm>
            <a:off x="1323975" y="1419986"/>
            <a:ext cx="10106025" cy="3847207"/>
          </a:xfrm>
          <a:prstGeom prst="rect">
            <a:avLst/>
          </a:prstGeom>
          <a:solidFill>
            <a:schemeClr val="bg1">
              <a:lumMod val="85000"/>
            </a:schemeClr>
          </a:solidFill>
        </p:spPr>
        <p:txBody>
          <a:bodyPr wrap="square">
            <a:spAutoFit/>
          </a:bodyPr>
          <a:lstStyle/>
          <a:p>
            <a:r>
              <a:rPr lang="he-IL" sz="2400" b="1" i="0" u="none" strike="noStrike" baseline="0" dirty="0">
                <a:latin typeface="NarkisClassicMF-Regular"/>
              </a:rPr>
              <a:t>והאדם רוצה לדעת יותר!</a:t>
            </a:r>
          </a:p>
          <a:p>
            <a:r>
              <a:rPr lang="he-IL" sz="2400" b="1" i="0" u="none" strike="noStrike" baseline="0" dirty="0">
                <a:latin typeface="NarkisClassicMF-Regular"/>
              </a:rPr>
              <a:t>להגיע רחוק יותר... עד קצה מערכת השמש וגם לצאת אל גָּלַקְסְיוֹת אחרות...</a:t>
            </a:r>
          </a:p>
          <a:p>
            <a:r>
              <a:rPr lang="he-IL" sz="2400" b="1" i="0" u="none" strike="noStrike" baseline="0" dirty="0">
                <a:latin typeface="NarkisClassicMF-Regular"/>
              </a:rPr>
              <a:t>לראות יותר גופים ביְקוּם... האם יש גופים שטרם גילינו...</a:t>
            </a:r>
          </a:p>
          <a:p>
            <a:r>
              <a:rPr lang="he-IL" sz="2400" b="1" i="0" u="none" strike="noStrike" baseline="0" dirty="0">
                <a:latin typeface="NarkisClassicMF-Regular"/>
              </a:rPr>
              <a:t>לראות ברור יותר...</a:t>
            </a:r>
          </a:p>
          <a:p>
            <a:r>
              <a:rPr lang="he-IL" sz="2400" b="1" i="0" u="none" strike="noStrike" baseline="0" dirty="0">
                <a:latin typeface="NarkisClassicMF-Regular"/>
              </a:rPr>
              <a:t>להגיע מהר יותר...</a:t>
            </a:r>
          </a:p>
          <a:p>
            <a:r>
              <a:rPr lang="he-IL" sz="2400" b="1" i="0" u="none" strike="noStrike" baseline="0" dirty="0">
                <a:latin typeface="NarkisClassicMF-Regular"/>
              </a:rPr>
              <a:t>ואולי גם להתיישב ולחיות בחלל...</a:t>
            </a:r>
            <a:r>
              <a:rPr lang="he-IL" sz="2400" b="1" dirty="0">
                <a:latin typeface="NarkisClassicMF-Regular"/>
              </a:rPr>
              <a:t> </a:t>
            </a:r>
          </a:p>
          <a:p>
            <a:endParaRPr lang="he-IL" sz="2400" b="1" dirty="0">
              <a:latin typeface="NarkisClassicMF-Regular"/>
            </a:endParaRPr>
          </a:p>
          <a:p>
            <a:r>
              <a:rPr lang="he-IL" sz="2400" b="1" dirty="0">
                <a:latin typeface="NarkisClassicMF-Regular"/>
              </a:rPr>
              <a:t>הצורך העז של האדם להשיג את כל אלה מביא כל הזמן לשכלול של טכנולוגיות לחקר החלל ולפיתוח טכנולוגיות חדשות</a:t>
            </a:r>
            <a:r>
              <a:rPr lang="he-IL" sz="2800" dirty="0">
                <a:latin typeface="NarkisClassicMF-Regular"/>
              </a:rPr>
              <a:t>.</a:t>
            </a:r>
            <a:endParaRPr lang="he-IL" sz="2400" b="1" i="0" u="none" strike="noStrike" baseline="0" dirty="0">
              <a:latin typeface="NarkisClassicMF-Regular"/>
            </a:endParaRPr>
          </a:p>
          <a:p>
            <a:endParaRPr lang="he-IL" sz="2400" b="1" dirty="0">
              <a:solidFill>
                <a:schemeClr val="bg1"/>
              </a:solidFill>
            </a:endParaRPr>
          </a:p>
        </p:txBody>
      </p:sp>
      <p:sp>
        <p:nvSpPr>
          <p:cNvPr id="10" name="תיבת טקסט 9">
            <a:extLst>
              <a:ext uri="{FF2B5EF4-FFF2-40B4-BE49-F238E27FC236}">
                <a16:creationId xmlns:a16="http://schemas.microsoft.com/office/drawing/2014/main" id="{450F751D-2B6B-EE3C-F8C0-9C8C1EEB803C}"/>
              </a:ext>
            </a:extLst>
          </p:cNvPr>
          <p:cNvSpPr txBox="1"/>
          <p:nvPr/>
        </p:nvSpPr>
        <p:spPr>
          <a:xfrm>
            <a:off x="3159889" y="5581650"/>
            <a:ext cx="8660636" cy="954107"/>
          </a:xfrm>
          <a:prstGeom prst="rect">
            <a:avLst/>
          </a:prstGeom>
          <a:solidFill>
            <a:schemeClr val="tx1"/>
          </a:solidFill>
          <a:ln>
            <a:solidFill>
              <a:schemeClr val="tx1"/>
            </a:solidFill>
          </a:ln>
        </p:spPr>
        <p:txBody>
          <a:bodyPr wrap="square">
            <a:spAutoFit/>
          </a:bodyPr>
          <a:lstStyle/>
          <a:p>
            <a:r>
              <a:rPr lang="he-IL" sz="2800" b="1" i="0" u="none" strike="noStrike" baseline="0" dirty="0">
                <a:solidFill>
                  <a:srgbClr val="00B0F0"/>
                </a:solidFill>
                <a:latin typeface="NarkisClassicMF-Regular"/>
              </a:rPr>
              <a:t>באֵילו טכנולוגיות מגביר האדם את יכולתו לחקור את החלל ולגלות את צְפוּנוֹתָיו?</a:t>
            </a:r>
            <a:endParaRPr lang="he-IL" sz="2800" b="1" dirty="0">
              <a:solidFill>
                <a:srgbClr val="00B0F0"/>
              </a:solidFill>
            </a:endParaRPr>
          </a:p>
        </p:txBody>
      </p:sp>
      <p:sp>
        <p:nvSpPr>
          <p:cNvPr id="11" name="תיבת טקסט 10">
            <a:extLst>
              <a:ext uri="{FF2B5EF4-FFF2-40B4-BE49-F238E27FC236}">
                <a16:creationId xmlns:a16="http://schemas.microsoft.com/office/drawing/2014/main" id="{1B0CEF22-F805-FBED-57F8-15F595027DEC}"/>
              </a:ext>
            </a:extLst>
          </p:cNvPr>
          <p:cNvSpPr txBox="1"/>
          <p:nvPr/>
        </p:nvSpPr>
        <p:spPr>
          <a:xfrm>
            <a:off x="2428875" y="129133"/>
            <a:ext cx="8705849" cy="769441"/>
          </a:xfrm>
          <a:prstGeom prst="rect">
            <a:avLst/>
          </a:prstGeom>
          <a:noFill/>
        </p:spPr>
        <p:txBody>
          <a:bodyPr wrap="square" rtlCol="1">
            <a:spAutoFit/>
          </a:bodyPr>
          <a:lstStyle/>
          <a:p>
            <a:r>
              <a:rPr lang="he-IL" sz="4400" b="1" dirty="0">
                <a:solidFill>
                  <a:srgbClr val="00B0F0"/>
                </a:solidFill>
                <a:highlight>
                  <a:srgbClr val="000000"/>
                </a:highlight>
              </a:rPr>
              <a:t>טכנולוגיות לחקר החלל</a:t>
            </a:r>
          </a:p>
        </p:txBody>
      </p:sp>
      <p:sp>
        <p:nvSpPr>
          <p:cNvPr id="6" name="תיבת טקסט 5">
            <a:extLst>
              <a:ext uri="{FF2B5EF4-FFF2-40B4-BE49-F238E27FC236}">
                <a16:creationId xmlns:a16="http://schemas.microsoft.com/office/drawing/2014/main" id="{5FC24701-C6F0-89DF-BE2E-5C6E9744D11B}"/>
              </a:ext>
            </a:extLst>
          </p:cNvPr>
          <p:cNvSpPr txBox="1"/>
          <p:nvPr/>
        </p:nvSpPr>
        <p:spPr>
          <a:xfrm>
            <a:off x="3362325" y="240723"/>
            <a:ext cx="2448168" cy="461665"/>
          </a:xfrm>
          <a:prstGeom prst="rect">
            <a:avLst/>
          </a:prstGeom>
          <a:noFill/>
        </p:spPr>
        <p:txBody>
          <a:bodyPr wrap="square" rtlCol="1">
            <a:spAutoFit/>
          </a:bodyPr>
          <a:lstStyle/>
          <a:p>
            <a:r>
              <a:rPr lang="he-IL" sz="2400" b="1" dirty="0">
                <a:solidFill>
                  <a:schemeClr val="bg1"/>
                </a:solidFill>
                <a:highlight>
                  <a:srgbClr val="000000"/>
                </a:highlight>
              </a:rPr>
              <a:t>    עמוד   197</a:t>
            </a:r>
          </a:p>
        </p:txBody>
      </p:sp>
      <p:pic>
        <p:nvPicPr>
          <p:cNvPr id="5" name="תמונה 4">
            <a:extLst>
              <a:ext uri="{FF2B5EF4-FFF2-40B4-BE49-F238E27FC236}">
                <a16:creationId xmlns:a16="http://schemas.microsoft.com/office/drawing/2014/main" id="{8B255BC8-A92A-474B-E582-AAA13FB69E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796" y="6341687"/>
            <a:ext cx="1554967" cy="443122"/>
          </a:xfrm>
          <a:prstGeom prst="rect">
            <a:avLst/>
          </a:prstGeom>
          <a:noFill/>
        </p:spPr>
      </p:pic>
    </p:spTree>
    <p:extLst>
      <p:ext uri="{BB962C8B-B14F-4D97-AF65-F5344CB8AC3E}">
        <p14:creationId xmlns:p14="http://schemas.microsoft.com/office/powerpoint/2010/main" val="1933215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76200" y="-398353"/>
            <a:ext cx="12480098" cy="7120562"/>
          </a:xfrm>
          <a:prstGeom prst="rect">
            <a:avLst/>
          </a:prstGeom>
        </p:spPr>
      </p:pic>
      <p:sp>
        <p:nvSpPr>
          <p:cNvPr id="6" name="תיבת טקסט 5">
            <a:extLst>
              <a:ext uri="{FF2B5EF4-FFF2-40B4-BE49-F238E27FC236}">
                <a16:creationId xmlns:a16="http://schemas.microsoft.com/office/drawing/2014/main" id="{325949C4-1B09-51C8-6AF3-C1E9B205FBDF}"/>
              </a:ext>
            </a:extLst>
          </p:cNvPr>
          <p:cNvSpPr txBox="1"/>
          <p:nvPr/>
        </p:nvSpPr>
        <p:spPr>
          <a:xfrm>
            <a:off x="3054819" y="155810"/>
            <a:ext cx="7906406" cy="1815882"/>
          </a:xfrm>
          <a:prstGeom prst="rect">
            <a:avLst/>
          </a:prstGeom>
          <a:solidFill>
            <a:schemeClr val="tx1"/>
          </a:solidFill>
        </p:spPr>
        <p:txBody>
          <a:bodyPr wrap="square" rtlCol="1">
            <a:spAutoFit/>
          </a:bodyPr>
          <a:lstStyle/>
          <a:p>
            <a:r>
              <a:rPr lang="he-IL" sz="3200" b="1" i="0" u="none" strike="noStrike" baseline="0" dirty="0">
                <a:solidFill>
                  <a:srgbClr val="00B0F0"/>
                </a:solidFill>
                <a:latin typeface="Spacer-Black"/>
              </a:rPr>
              <a:t>משימה: טכנולוגיות בשירות חקר החלל – </a:t>
            </a:r>
          </a:p>
          <a:p>
            <a:pPr lvl="0"/>
            <a:r>
              <a:rPr lang="he-IL" sz="3200" b="1" i="0" u="none" strike="noStrike" baseline="0" dirty="0">
                <a:solidFill>
                  <a:srgbClr val="00B0F0"/>
                </a:solidFill>
                <a:latin typeface="Spacer-Black"/>
              </a:rPr>
              <a:t>עבר, הווה ועתיד </a:t>
            </a:r>
            <a:r>
              <a:rPr lang="he-IL" sz="2400" dirty="0">
                <a:solidFill>
                  <a:prstClr val="white"/>
                </a:solidFill>
                <a:highlight>
                  <a:srgbClr val="000000"/>
                </a:highlight>
              </a:rPr>
              <a:t>ע</a:t>
            </a:r>
            <a:r>
              <a:rPr lang="he-IL" sz="2400" b="1" dirty="0">
                <a:solidFill>
                  <a:prstClr val="white"/>
                </a:solidFill>
                <a:highlight>
                  <a:srgbClr val="000000"/>
                </a:highlight>
              </a:rPr>
              <a:t>מודים 206-198</a:t>
            </a:r>
          </a:p>
          <a:p>
            <a:endParaRPr lang="he-IL" sz="4800" b="1" dirty="0">
              <a:solidFill>
                <a:srgbClr val="00B0F0"/>
              </a:solidFill>
            </a:endParaRPr>
          </a:p>
        </p:txBody>
      </p:sp>
      <p:pic>
        <p:nvPicPr>
          <p:cNvPr id="16" name="תמונה 15">
            <a:extLst>
              <a:ext uri="{FF2B5EF4-FFF2-40B4-BE49-F238E27FC236}">
                <a16:creationId xmlns:a16="http://schemas.microsoft.com/office/drawing/2014/main" id="{18348159-A272-F5FE-C16A-F1A16D6298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1513" y="763929"/>
            <a:ext cx="4394787" cy="5486453"/>
          </a:xfrm>
          <a:prstGeom prst="rect">
            <a:avLst/>
          </a:prstGeom>
          <a:noFill/>
          <a:ln>
            <a:noFill/>
          </a:ln>
        </p:spPr>
      </p:pic>
      <p:sp>
        <p:nvSpPr>
          <p:cNvPr id="17" name="תיבת טקסט 16">
            <a:extLst>
              <a:ext uri="{FF2B5EF4-FFF2-40B4-BE49-F238E27FC236}">
                <a16:creationId xmlns:a16="http://schemas.microsoft.com/office/drawing/2014/main" id="{3C26CDD3-0D29-3959-9CB7-E75BADB8497A}"/>
              </a:ext>
            </a:extLst>
          </p:cNvPr>
          <p:cNvSpPr txBox="1"/>
          <p:nvPr/>
        </p:nvSpPr>
        <p:spPr>
          <a:xfrm>
            <a:off x="2170255" y="1438287"/>
            <a:ext cx="2112379" cy="400110"/>
          </a:xfrm>
          <a:prstGeom prst="rect">
            <a:avLst/>
          </a:prstGeom>
          <a:noFill/>
        </p:spPr>
        <p:txBody>
          <a:bodyPr wrap="square" rtlCol="1">
            <a:spAutoFit/>
          </a:bodyPr>
          <a:lstStyle/>
          <a:p>
            <a:r>
              <a:rPr lang="he-IL" sz="2000" b="1" i="0" u="none" strike="noStrike" baseline="0" dirty="0">
                <a:solidFill>
                  <a:srgbClr val="7B0000"/>
                </a:solidFill>
                <a:latin typeface="RosenbergSoloMF-Bold"/>
              </a:rPr>
              <a:t>רדיו טֶלֶסְקוֹפּ</a:t>
            </a:r>
            <a:endParaRPr lang="he-IL" sz="2000" dirty="0"/>
          </a:p>
        </p:txBody>
      </p:sp>
      <p:pic>
        <p:nvPicPr>
          <p:cNvPr id="9" name="תמונה 8">
            <a:extLst>
              <a:ext uri="{FF2B5EF4-FFF2-40B4-BE49-F238E27FC236}">
                <a16:creationId xmlns:a16="http://schemas.microsoft.com/office/drawing/2014/main" id="{DC48456B-744E-6BB0-6001-EAF658B8757E}"/>
              </a:ext>
            </a:extLst>
          </p:cNvPr>
          <p:cNvPicPr>
            <a:picLocks noChangeAspect="1"/>
          </p:cNvPicPr>
          <p:nvPr/>
        </p:nvPicPr>
        <p:blipFill>
          <a:blip r:embed="rId5"/>
          <a:stretch>
            <a:fillRect/>
          </a:stretch>
        </p:blipFill>
        <p:spPr>
          <a:xfrm>
            <a:off x="4181423" y="3952786"/>
            <a:ext cx="8010577" cy="2028031"/>
          </a:xfrm>
          <a:prstGeom prst="rect">
            <a:avLst/>
          </a:prstGeom>
        </p:spPr>
      </p:pic>
      <p:pic>
        <p:nvPicPr>
          <p:cNvPr id="12" name="תמונה 11">
            <a:extLst>
              <a:ext uri="{FF2B5EF4-FFF2-40B4-BE49-F238E27FC236}">
                <a16:creationId xmlns:a16="http://schemas.microsoft.com/office/drawing/2014/main" id="{DF05F08A-D215-42D7-606A-D36CFBC17288}"/>
              </a:ext>
            </a:extLst>
          </p:cNvPr>
          <p:cNvPicPr>
            <a:picLocks noChangeAspect="1"/>
          </p:cNvPicPr>
          <p:nvPr/>
        </p:nvPicPr>
        <p:blipFill>
          <a:blip r:embed="rId6"/>
          <a:stretch>
            <a:fillRect/>
          </a:stretch>
        </p:blipFill>
        <p:spPr>
          <a:xfrm>
            <a:off x="4863653" y="2221194"/>
            <a:ext cx="7616445" cy="1264195"/>
          </a:xfrm>
          <a:prstGeom prst="rect">
            <a:avLst/>
          </a:prstGeom>
        </p:spPr>
      </p:pic>
      <p:pic>
        <p:nvPicPr>
          <p:cNvPr id="5" name="תמונה 4">
            <a:extLst>
              <a:ext uri="{FF2B5EF4-FFF2-40B4-BE49-F238E27FC236}">
                <a16:creationId xmlns:a16="http://schemas.microsoft.com/office/drawing/2014/main" id="{EAF96C20-246D-BB47-D177-2D3BA4612A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3686" y="6279087"/>
            <a:ext cx="1554967" cy="443122"/>
          </a:xfrm>
          <a:prstGeom prst="rect">
            <a:avLst/>
          </a:prstGeom>
          <a:noFill/>
        </p:spPr>
      </p:pic>
      <p:pic>
        <p:nvPicPr>
          <p:cNvPr id="7" name="תמונה 6">
            <a:extLst>
              <a:ext uri="{FF2B5EF4-FFF2-40B4-BE49-F238E27FC236}">
                <a16:creationId xmlns:a16="http://schemas.microsoft.com/office/drawing/2014/main" id="{5702B74D-1525-CDBA-958D-F1DDD52E3792}"/>
              </a:ext>
            </a:extLst>
          </p:cNvPr>
          <p:cNvPicPr>
            <a:picLocks noChangeAspect="1"/>
          </p:cNvPicPr>
          <p:nvPr/>
        </p:nvPicPr>
        <p:blipFill>
          <a:blip r:embed="rId8"/>
          <a:stretch>
            <a:fillRect/>
          </a:stretch>
        </p:blipFill>
        <p:spPr>
          <a:xfrm>
            <a:off x="0" y="6265587"/>
            <a:ext cx="1542422" cy="565608"/>
          </a:xfrm>
          <a:prstGeom prst="rect">
            <a:avLst/>
          </a:prstGeom>
          <a:noFill/>
        </p:spPr>
      </p:pic>
    </p:spTree>
    <p:extLst>
      <p:ext uri="{BB962C8B-B14F-4D97-AF65-F5344CB8AC3E}">
        <p14:creationId xmlns:p14="http://schemas.microsoft.com/office/powerpoint/2010/main" val="724575057"/>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3550</TotalTime>
  <Words>2180</Words>
  <Application>Microsoft Office PowerPoint</Application>
  <PresentationFormat>מסך רחב</PresentationFormat>
  <Paragraphs>197</Paragraphs>
  <Slides>30</Slides>
  <Notes>30</Notes>
  <HiddenSlides>0</HiddenSlides>
  <MMClips>0</MMClips>
  <ScaleCrop>false</ScaleCrop>
  <HeadingPairs>
    <vt:vector size="6" baseType="variant">
      <vt:variant>
        <vt:lpstr>גופנים בשימוש</vt:lpstr>
      </vt:variant>
      <vt:variant>
        <vt:i4>15</vt:i4>
      </vt:variant>
      <vt:variant>
        <vt:lpstr>ערכת נושא</vt:lpstr>
      </vt:variant>
      <vt:variant>
        <vt:i4>1</vt:i4>
      </vt:variant>
      <vt:variant>
        <vt:lpstr>כותרות שקופיות</vt:lpstr>
      </vt:variant>
      <vt:variant>
        <vt:i4>30</vt:i4>
      </vt:variant>
    </vt:vector>
  </HeadingPairs>
  <TitlesOfParts>
    <vt:vector size="46" baseType="lpstr">
      <vt:lpstr>Almoni Neue DL 4.0 AAA</vt:lpstr>
      <vt:lpstr>Arial</vt:lpstr>
      <vt:lpstr>Assistant</vt:lpstr>
      <vt:lpstr>Calibri</vt:lpstr>
      <vt:lpstr>Calibri Light</vt:lpstr>
      <vt:lpstr>FbSpacer-Black</vt:lpstr>
      <vt:lpstr>NarkisClassicMF-Bold</vt:lpstr>
      <vt:lpstr>NarkisClassicMF-Regular</vt:lpstr>
      <vt:lpstr>NarkisimMFO</vt:lpstr>
      <vt:lpstr>NarkisimMFOBold</vt:lpstr>
      <vt:lpstr>RosenbergSoloMF-Bold</vt:lpstr>
      <vt:lpstr>Spacer-Black</vt:lpstr>
      <vt:lpstr>Times New Roman</vt:lpstr>
      <vt:lpstr>Wingdings</vt:lpstr>
      <vt:lpstr>Wingdings 2</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noga mishan</dc:creator>
  <cp:lastModifiedBy>noga mishan</cp:lastModifiedBy>
  <cp:revision>10</cp:revision>
  <dcterms:created xsi:type="dcterms:W3CDTF">2023-11-28T10:46:58Z</dcterms:created>
  <dcterms:modified xsi:type="dcterms:W3CDTF">2024-01-10T10:49:01Z</dcterms:modified>
</cp:coreProperties>
</file>