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12"/>
  </p:notesMasterIdLst>
  <p:sldIdLst>
    <p:sldId id="289" r:id="rId2"/>
    <p:sldId id="324" r:id="rId3"/>
    <p:sldId id="343" r:id="rId4"/>
    <p:sldId id="347" r:id="rId5"/>
    <p:sldId id="342" r:id="rId6"/>
    <p:sldId id="320" r:id="rId7"/>
    <p:sldId id="350" r:id="rId8"/>
    <p:sldId id="351" r:id="rId9"/>
    <p:sldId id="348" r:id="rId10"/>
    <p:sldId id="349"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1114"/>
    <a:srgbClr val="6EB14D"/>
    <a:srgbClr val="F6FAFE"/>
    <a:srgbClr val="0066A6"/>
    <a:srgbClr val="0067A3"/>
    <a:srgbClr val="6FB14D"/>
    <a:srgbClr val="B31013"/>
    <a:srgbClr val="5A5EAE"/>
    <a:srgbClr val="F6CCB4"/>
    <a:srgbClr val="F5C8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026" autoAdjust="0"/>
    <p:restoredTop sz="94321" autoAdjust="0"/>
  </p:normalViewPr>
  <p:slideViewPr>
    <p:cSldViewPr snapToGrid="0" showGuides="1">
      <p:cViewPr varScale="1">
        <p:scale>
          <a:sx n="73" d="100"/>
          <a:sy n="73" d="100"/>
        </p:scale>
        <p:origin x="664" y="36"/>
      </p:cViewPr>
      <p:guideLst>
        <p:guide orient="horz" pos="2208"/>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x-none"/>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699FE938-EB2A-473A-97ED-1CBD33704278}" type="datetimeFigureOut">
              <a:rPr lang="x-none" smtClean="0"/>
              <a:t>ט"ו/טבת/תשפ"ד</a:t>
            </a:fld>
            <a:endParaRPr lang="x-none"/>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x-none"/>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x-none"/>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x-none"/>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E992BE40-C229-4611-BA02-460BF420667C}" type="slidenum">
              <a:rPr lang="x-none" smtClean="0"/>
              <a:t>‹#›</a:t>
            </a:fld>
            <a:endParaRPr lang="x-none"/>
          </a:p>
        </p:txBody>
      </p:sp>
    </p:spTree>
    <p:extLst>
      <p:ext uri="{BB962C8B-B14F-4D97-AF65-F5344CB8AC3E}">
        <p14:creationId xmlns:p14="http://schemas.microsoft.com/office/powerpoint/2010/main" val="3335641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 </a:t>
            </a:r>
            <a:r>
              <a:rPr lang="he-IL" sz="1800" b="0" i="0" u="none" strike="noStrike" baseline="0" dirty="0">
                <a:latin typeface="FontbitDavid"/>
              </a:rPr>
              <a:t>  </a:t>
            </a:r>
            <a:r>
              <a:rPr lang="he-IL" dirty="0"/>
              <a:t>החוברת עוסקת בהיכרות של מגוון החומרים המצויים בסביבתנו ותכונותיהם, תוך הדגשת האחריות המוטלת על האדם להשתמש בחומרים בצורה מושכלת ומתחשבת בסביבה. כמו כן החוברת עוסקת בקשר שבין תכונות חומרים לבין השימוש בהם להכנת מוצרים.</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a:t>
            </a:fld>
            <a:endParaRPr lang="x-none"/>
          </a:p>
        </p:txBody>
      </p:sp>
    </p:spTree>
    <p:extLst>
      <p:ext uri="{BB962C8B-B14F-4D97-AF65-F5344CB8AC3E}">
        <p14:creationId xmlns:p14="http://schemas.microsoft.com/office/powerpoint/2010/main" val="686719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10</a:t>
            </a:fld>
            <a:endParaRPr lang="x-none"/>
          </a:p>
        </p:txBody>
      </p:sp>
    </p:spTree>
    <p:extLst>
      <p:ext uri="{BB962C8B-B14F-4D97-AF65-F5344CB8AC3E}">
        <p14:creationId xmlns:p14="http://schemas.microsoft.com/office/powerpoint/2010/main" val="3439295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תת פרק זה עוסק בתכונת הקשיות. תכונה זו מתייחסת למידת החדירה של חומר קשה בתוך חומר פחות קשה ממנו (רך). מטרת המשימה לזהות איזה חומרים קשים יותר באמצעות בדיקת חריצה שלהם (לעשות שריטה). הזוגות רשומים בטבלת התוצאות. את </a:t>
            </a:r>
            <a:r>
              <a:rPr lang="he-IL" sz="1200" b="1" i="0" u="none" strike="noStrike" baseline="0" dirty="0">
                <a:latin typeface="FontbitDavid-Bold"/>
              </a:rPr>
              <a:t>הקשיות בודקים באמצעות חריצה</a:t>
            </a:r>
            <a:r>
              <a:rPr lang="he-IL" sz="1200" b="0" i="0" u="none" strike="noStrike" baseline="0" dirty="0">
                <a:latin typeface="FontbitDavid"/>
              </a:rPr>
              <a:t>. </a:t>
            </a:r>
          </a:p>
          <a:p>
            <a:pPr algn="r"/>
            <a:r>
              <a:rPr lang="he-IL" sz="1200" b="0" i="0" u="none" strike="noStrike" baseline="0" dirty="0">
                <a:latin typeface="FontbitDavid"/>
              </a:rPr>
              <a:t>שימו לב: קימת תפיסה חלופית אינטואיטיבית שגויה הרואה את הקשה כמוצק (מוצק זה דבר קשה). יש מוצקים רכים למשל, גבס, חמר, בצק ופלסטלינה.</a:t>
            </a:r>
          </a:p>
          <a:p>
            <a:pPr algn="r"/>
            <a:endParaRPr lang="he-IL" sz="1200" b="0" i="0" u="none" strike="noStrike" baseline="0" dirty="0">
              <a:latin typeface="FontbitDavid"/>
            </a:endParaRPr>
          </a:p>
          <a:p>
            <a:pPr algn="r"/>
            <a:r>
              <a:rPr lang="he-IL" b="0" dirty="0"/>
              <a:t>קשיות היא דוגמה לתכונה מכנית שאנו נתקלים בה מבלי משים בחיי היומיום, למשל, כשאנחנו לוחצים על פרי או על ירק כדי לבדוק אם הוא רך או קשה, וכך למֵדים על מידת הבשלות שלו; כשאנחנו בוחרים לישון על מזרנים קשים או רכים ועוד. קשיות היא תכונה של חומר המתארת את תגובתו להפעלה של כוח עליו. קשיות נמדדת בהתנגדות החומר לחריצה, לשריטה, לחיתוך. קשיות היא תכונה יחסית, כלומר בודקים אם חומר אחד קשה יותר מחומר אחר (כאשר הוא מצליח לחרוץ אותו) או רך יותר ממנו. באופן זה מתקבל סולם של דרגות קשיות יחסיות, שהידוע מכולם הוא "סולם </a:t>
            </a:r>
            <a:r>
              <a:rPr lang="he-IL" b="0" dirty="0" err="1"/>
              <a:t>מוֹהס</a:t>
            </a:r>
            <a:r>
              <a:rPr lang="he-IL" b="0" dirty="0"/>
              <a:t>". לפי סולם זה יהלום הוא החומר הקשה ביותר (הוא קיבל את הערך 10) ואילו הטלק הוא החומר הרך ביותר (הוא קיבל את הערך 1).</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a:t>
            </a:fld>
            <a:endParaRPr lang="x-none"/>
          </a:p>
        </p:txBody>
      </p:sp>
    </p:spTree>
    <p:extLst>
      <p:ext uri="{BB962C8B-B14F-4D97-AF65-F5344CB8AC3E}">
        <p14:creationId xmlns:p14="http://schemas.microsoft.com/office/powerpoint/2010/main" val="3777339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endParaRPr lang="he-IL" b="1"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3</a:t>
            </a:fld>
            <a:endParaRPr lang="x-none">
              <a:solidFill>
                <a:prstClr val="black"/>
              </a:solidFill>
            </a:endParaRPr>
          </a:p>
        </p:txBody>
      </p:sp>
    </p:spTree>
    <p:extLst>
      <p:ext uri="{BB962C8B-B14F-4D97-AF65-F5344CB8AC3E}">
        <p14:creationId xmlns:p14="http://schemas.microsoft.com/office/powerpoint/2010/main" val="908786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משלימים מילים חסרות בהיגדי הסיכום: </a:t>
            </a:r>
          </a:p>
          <a:p>
            <a:pPr marL="171450" indent="-171450" algn="r">
              <a:buFont typeface="Arial" panose="020B0604020202020204" pitchFamily="34" charset="0"/>
              <a:buChar char="•"/>
            </a:pPr>
            <a:r>
              <a:rPr lang="he-IL" sz="1200" b="0" i="0" u="none" strike="noStrike" baseline="0" dirty="0">
                <a:latin typeface="FontbitDavid"/>
              </a:rPr>
              <a:t>קַשׁיְוּת הִיא ________שֶׁל חוֹמָרִים.</a:t>
            </a:r>
          </a:p>
          <a:p>
            <a:pPr marL="171450" indent="-171450" algn="r">
              <a:buFont typeface="Arial" panose="020B0604020202020204" pitchFamily="34" charset="0"/>
              <a:buChar char="•"/>
            </a:pPr>
            <a:r>
              <a:rPr lang="he-IL" sz="1200" b="0" i="0" u="none" strike="noStrike" baseline="0" dirty="0">
                <a:latin typeface="FontbitDavid"/>
              </a:rPr>
              <a:t>קַשְׁיוּת בּוֹדְקִים עַל יְדֵי  ________.</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he-IL" sz="1200" b="0" i="0" u="none" strike="noStrike" baseline="0" dirty="0">
                <a:latin typeface="FontbitDavid"/>
              </a:rPr>
              <a:t>אִם חֹמֶר אֶחָד חוֹרֵץ חֹמֶר שֵׁנִי (עוֹשֶׂה בּוֹ חֲרִיצִים), סִימָן שֶׁהוּא  ________ יוֹתֵר מֵהַחֹמֶר הַשֵּׁנִי.</a:t>
            </a:r>
          </a:p>
          <a:p>
            <a:pPr marL="171450" indent="-171450" algn="r">
              <a:buFont typeface="Arial" panose="020B0604020202020204" pitchFamily="34" charset="0"/>
              <a:buChar char="•"/>
            </a:pPr>
            <a:r>
              <a:rPr lang="he-IL" sz="1200" b="0" i="0" u="none" strike="noStrike" baseline="0" dirty="0">
                <a:latin typeface="FontbitDavid"/>
              </a:rPr>
              <a:t>יֵשׁ חוֹמָרִים קָשִׁים יוֹתֵר, וְיֵשׁ חוֹמָרִים קָשִׁים פ ________.</a:t>
            </a:r>
          </a:p>
          <a:p>
            <a:pPr marL="171450" indent="-171450" algn="r">
              <a:buFont typeface="Arial" panose="020B0604020202020204" pitchFamily="34" charset="0"/>
              <a:buChar char="•"/>
            </a:pPr>
            <a:endParaRPr lang="he-IL" sz="1200" b="0" i="0" u="none" strike="noStrike" baseline="0" dirty="0">
              <a:latin typeface="FontbitDavid"/>
            </a:endParaRPr>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he-IL" dirty="0"/>
              <a:t>מחברים שאלות על היגדי הסיכום.</a:t>
            </a:r>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he-IL" dirty="0"/>
              <a:t>לדוגמה: </a:t>
            </a:r>
            <a:r>
              <a:rPr lang="he-IL" sz="1200" b="0" i="0" u="none" strike="noStrike" baseline="0" dirty="0">
                <a:latin typeface="FontbitDavid"/>
              </a:rPr>
              <a:t>כיצד בודקים קשיות של חומרים?</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4</a:t>
            </a:fld>
            <a:endParaRPr lang="x-none">
              <a:solidFill>
                <a:prstClr val="black"/>
              </a:solidFill>
            </a:endParaRPr>
          </a:p>
        </p:txBody>
      </p:sp>
    </p:spTree>
    <p:extLst>
      <p:ext uri="{BB962C8B-B14F-4D97-AF65-F5344CB8AC3E}">
        <p14:creationId xmlns:p14="http://schemas.microsoft.com/office/powerpoint/2010/main" val="2501437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 מטרת המשימה להפעיל את הדמיון והיצירתיות תוך שימוש בתכונת הגמישות.</a:t>
            </a:r>
          </a:p>
          <a:p>
            <a:pPr algn="r"/>
            <a:r>
              <a:rPr lang="he-IL" dirty="0"/>
              <a:t>תכונת הקשיות שונה מתכונה מכנית אחרת – גמישות, המצביעה על היכולת לכופף את החומר עד שהוא מקבל צורה אחרת. חוברת זו עוסקת בתכונת הגמישות כסעיף הרחבה בלבד. תכונה מכנית אחרת של חומרים, שלעיתים מבלבלים אותה עם קשיות, היא חוזק, המבטאת את מידת עמידותו של החומר במתיחה, בלחיצה או בכיפוף שמופעלים עליו. חומר חזק הוא חומר שאפשר למשל למתוח או לכופף אותו מבלי שייסדק או יישבר. בתכונת החוזק אין עוסקים בחוברת זו.</a:t>
            </a:r>
          </a:p>
          <a:p>
            <a:pPr algn="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5</a:t>
            </a:fld>
            <a:endParaRPr lang="x-none">
              <a:solidFill>
                <a:prstClr val="black"/>
              </a:solidFill>
            </a:endParaRPr>
          </a:p>
        </p:txBody>
      </p:sp>
    </p:spTree>
    <p:extLst>
      <p:ext uri="{BB962C8B-B14F-4D97-AF65-F5344CB8AC3E}">
        <p14:creationId xmlns:p14="http://schemas.microsoft.com/office/powerpoint/2010/main" val="1878205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 בשאלה הראשונה מוצגות 4 חידות. מדגימים פתרון של חידה אחת ומזמינים</a:t>
            </a:r>
            <a:r>
              <a:rPr lang="he-IL" baseline="0" dirty="0"/>
              <a:t> את התלמידים לפתור את שאר החידות. מומלץ לבצע את המשימה בקבוצה.</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6</a:t>
            </a:fld>
            <a:endParaRPr lang="x-none"/>
          </a:p>
        </p:txBody>
      </p:sp>
    </p:spTree>
    <p:extLst>
      <p:ext uri="{BB962C8B-B14F-4D97-AF65-F5344CB8AC3E}">
        <p14:creationId xmlns:p14="http://schemas.microsoft.com/office/powerpoint/2010/main" val="1196032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מדגימים פתרון של סעיף</a:t>
            </a:r>
            <a:r>
              <a:rPr lang="he-IL" baseline="0" dirty="0"/>
              <a:t> אחד</a:t>
            </a:r>
            <a:r>
              <a:rPr lang="he-IL" dirty="0"/>
              <a:t> ומזמינים</a:t>
            </a:r>
            <a:r>
              <a:rPr lang="he-IL" baseline="0" dirty="0"/>
              <a:t> את התלמידים לפתור את שאר הסעיפים. מומלץ לבצע את המשימה בקבוצה.</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7</a:t>
            </a:fld>
            <a:endParaRPr lang="x-none">
              <a:solidFill>
                <a:prstClr val="black"/>
              </a:solidFill>
            </a:endParaRPr>
          </a:p>
        </p:txBody>
      </p:sp>
    </p:spTree>
    <p:extLst>
      <p:ext uri="{BB962C8B-B14F-4D97-AF65-F5344CB8AC3E}">
        <p14:creationId xmlns:p14="http://schemas.microsoft.com/office/powerpoint/2010/main" val="1273245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בשאלה</a:t>
            </a:r>
            <a:r>
              <a:rPr lang="he-IL" baseline="0" dirty="0"/>
              <a:t> 6 התלמידים צריכים להתאים את דרך הבדיקה לתכונה המתאימה. מדגימים 2 סעיפים ומבקשים מהתלמידים להמשיך את הסעיפים הבאים.</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8</a:t>
            </a:fld>
            <a:endParaRPr lang="x-none"/>
          </a:p>
        </p:txBody>
      </p:sp>
    </p:spTree>
    <p:extLst>
      <p:ext uri="{BB962C8B-B14F-4D97-AF65-F5344CB8AC3E}">
        <p14:creationId xmlns:p14="http://schemas.microsoft.com/office/powerpoint/2010/main" val="1605023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מומלץ להקריא בקול חלק מכל משפט סיכום ולבקש מהתלמידים להשלים מושגי מפתח בקול רם.</a:t>
            </a:r>
          </a:p>
          <a:p>
            <a:endParaRPr lang="he-IL" dirty="0"/>
          </a:p>
          <a:p>
            <a:r>
              <a:rPr lang="he-IL" dirty="0"/>
              <a:t>משלימים את המושגים החסרים בהיגדי הסיכום.</a:t>
            </a:r>
          </a:p>
          <a:p>
            <a:r>
              <a:rPr lang="he-IL" dirty="0"/>
              <a:t>•בַּסְּבִיבָה ישֵׁ ______ רַבִּים;</a:t>
            </a:r>
          </a:p>
          <a:p>
            <a:r>
              <a:rPr lang="he-IL" dirty="0"/>
              <a:t>•כּלָ הַדְּבָרִים בַּסְּבִיבָה עֲשׂוּייִם מֵ______;</a:t>
            </a:r>
          </a:p>
          <a:p>
            <a:r>
              <a:rPr lang="he-IL" dirty="0"/>
              <a:t>•מְקוֹר הַחוֹמָרִים הוּא בִּיצוּרִים ______ אוֹ בְּדוֹמְמִים;</a:t>
            </a:r>
          </a:p>
          <a:p>
            <a:r>
              <a:rPr lang="he-IL" dirty="0"/>
              <a:t>•לְכָל חֹמֶר ת______ מִשֶּׁלּוֹ;</a:t>
            </a:r>
          </a:p>
          <a:p>
            <a:r>
              <a:rPr lang="he-IL" dirty="0"/>
              <a:t>•בְּעֶזְרַת הַ______ וּבְעֶזְרַת בְּדִיקוֹת אֶפְשָׁר לְגַלּוֹת תְּכוּנוֹת שֶׁל חוֹמָרִים;</a:t>
            </a:r>
          </a:p>
          <a:p>
            <a:r>
              <a:rPr lang="he-IL" dirty="0"/>
              <a:t>•חָשׁוּב </a:t>
            </a:r>
            <a:r>
              <a:rPr lang="he-IL" dirty="0" err="1"/>
              <a:t>להְִזהֵָּר</a:t>
            </a:r>
            <a:r>
              <a:rPr lang="he-IL" dirty="0"/>
              <a:t> מֵחוֹמָרִים ______.</a:t>
            </a:r>
          </a:p>
          <a:p>
            <a:endParaRPr lang="he-IL" dirty="0"/>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he-IL" dirty="0"/>
              <a:t>מחברים שאלות על היגדי הסיכום.</a:t>
            </a:r>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he-IL" dirty="0"/>
              <a:t>לדוגמה: מהו </a:t>
            </a:r>
            <a:r>
              <a:rPr lang="he-IL"/>
              <a:t>מקור החומרים?</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9</a:t>
            </a:fld>
            <a:endParaRPr lang="x-none"/>
          </a:p>
        </p:txBody>
      </p:sp>
    </p:spTree>
    <p:extLst>
      <p:ext uri="{BB962C8B-B14F-4D97-AF65-F5344CB8AC3E}">
        <p14:creationId xmlns:p14="http://schemas.microsoft.com/office/powerpoint/2010/main" val="887961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ט"ו/טבת/תשפ"ד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4198402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ט"ו/טבת/תשפ"ד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804240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ט"ו/טבת/תשפ"ד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618306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ט"ו/טבת/תשפ"ד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193553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CB9CB60-3FAE-4989-9875-39020804EAE7}" type="datetimeFigureOut">
              <a:rPr lang="x-none" smtClean="0"/>
              <a:t>ט"ו/טבת/תשפ"ד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78232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5CB9CB60-3FAE-4989-9875-39020804EAE7}" type="datetimeFigureOut">
              <a:rPr lang="x-none" smtClean="0"/>
              <a:t>ט"ו/טבת/תשפ"ד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56202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5CB9CB60-3FAE-4989-9875-39020804EAE7}" type="datetimeFigureOut">
              <a:rPr lang="x-none" smtClean="0"/>
              <a:t>ט"ו/טבת/תשפ"ד</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364375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5CB9CB60-3FAE-4989-9875-39020804EAE7}" type="datetimeFigureOut">
              <a:rPr lang="x-none" smtClean="0"/>
              <a:t>ט"ו/טבת/תשפ"ד</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043044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9CB60-3FAE-4989-9875-39020804EAE7}" type="datetimeFigureOut">
              <a:rPr lang="x-none" smtClean="0"/>
              <a:t>ט"ו/טבת/תשפ"ד</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5870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ט"ו/טבת/תשפ"ד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61654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ט"ו/טבת/תשפ"ד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67785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9CB60-3FAE-4989-9875-39020804EAE7}" type="datetimeFigureOut">
              <a:rPr lang="x-none" smtClean="0"/>
              <a:t>ט"ו/טבת/תשפ"ד</a:t>
            </a:fld>
            <a:endParaRPr 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15B43-B21F-4DEE-983D-6EBC56B1F033}" type="slidenum">
              <a:rPr lang="x-none" smtClean="0"/>
              <a:t>‹#›</a:t>
            </a:fld>
            <a:endParaRPr lang="x-none"/>
          </a:p>
        </p:txBody>
      </p:sp>
    </p:spTree>
    <p:extLst>
      <p:ext uri="{BB962C8B-B14F-4D97-AF65-F5344CB8AC3E}">
        <p14:creationId xmlns:p14="http://schemas.microsoft.com/office/powerpoint/2010/main" val="2369541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a:extLst>
              <a:ext uri="{FF2B5EF4-FFF2-40B4-BE49-F238E27FC236}">
                <a16:creationId xmlns:a16="http://schemas.microsoft.com/office/drawing/2014/main" id="{BB69E2AE-CB91-4BB0-887D-266A32CB38FE}"/>
              </a:ext>
            </a:extLst>
          </p:cNvPr>
          <p:cNvSpPr>
            <a:spLocks noGrp="1"/>
          </p:cNvSpPr>
          <p:nvPr>
            <p:ph type="ctrTitle"/>
          </p:nvPr>
        </p:nvSpPr>
        <p:spPr>
          <a:xfrm>
            <a:off x="466253" y="1409350"/>
            <a:ext cx="8610636" cy="2449586"/>
          </a:xfrm>
          <a:effectLst>
            <a:outerShdw blurRad="50800" dist="38100" dir="2700000" algn="tl" rotWithShape="0">
              <a:prstClr val="black">
                <a:alpha val="40000"/>
              </a:prstClr>
            </a:outerShdw>
          </a:effectLst>
        </p:spPr>
        <p:txBody>
          <a:bodyPr>
            <a:normAutofit fontScale="90000"/>
          </a:bodyPr>
          <a:lstStyle/>
          <a:p>
            <a:r>
              <a:rPr lang="he-IL" sz="5400" b="1" dirty="0">
                <a:solidFill>
                  <a:srgbClr val="0070C0"/>
                </a:solidFill>
                <a:cs typeface="+mn-cs"/>
              </a:rPr>
              <a:t> מצגת מלווה</a:t>
            </a:r>
            <a:br>
              <a:rPr lang="he-IL" sz="5400" b="1" dirty="0">
                <a:solidFill>
                  <a:srgbClr val="0070C0"/>
                </a:solidFill>
                <a:cs typeface="+mn-cs"/>
              </a:rPr>
            </a:br>
            <a:br>
              <a:rPr lang="he-IL" b="1" dirty="0">
                <a:latin typeface="MF_FrankRuhl-Regular"/>
                <a:cs typeface="+mn-cs"/>
              </a:rPr>
            </a:br>
            <a:r>
              <a:rPr lang="he-IL" sz="4400" b="1" dirty="0">
                <a:solidFill>
                  <a:srgbClr val="0070C0"/>
                </a:solidFill>
                <a:cs typeface="+mn-cs"/>
              </a:rPr>
              <a:t> </a:t>
            </a:r>
            <a:r>
              <a:rPr lang="he-IL" sz="5300" b="1" dirty="0">
                <a:cs typeface="+mn-cs"/>
              </a:rPr>
              <a:t>מַדָּע וְטֶכְנוֹלוֹגְיָה</a:t>
            </a:r>
            <a:br>
              <a:rPr lang="he-IL" sz="5300" b="1" dirty="0">
                <a:cs typeface="+mn-cs"/>
              </a:rPr>
            </a:br>
            <a:r>
              <a:rPr lang="he-IL" sz="5300" b="1" dirty="0">
                <a:cs typeface="+mn-cs"/>
              </a:rPr>
              <a:t>לְכִתָּה ב</a:t>
            </a:r>
            <a:br>
              <a:rPr lang="he-IL" sz="5300" b="1" dirty="0">
                <a:cs typeface="+mn-cs"/>
              </a:rPr>
            </a:br>
            <a:r>
              <a:rPr lang="he-IL" sz="5300" b="1" dirty="0">
                <a:cs typeface="+mn-cs"/>
              </a:rPr>
              <a:t>חוֹמָרִים סָבִיב</a:t>
            </a:r>
            <a:endParaRPr lang="x-none" sz="5300" b="1" dirty="0">
              <a:cs typeface="+mn-cs"/>
            </a:endParaRPr>
          </a:p>
        </p:txBody>
      </p:sp>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2763" y="121252"/>
            <a:ext cx="1191237" cy="640338"/>
          </a:xfrm>
          <a:prstGeom prst="rect">
            <a:avLst/>
          </a:prstGeom>
        </p:spPr>
      </p:pic>
      <p:pic>
        <p:nvPicPr>
          <p:cNvPr id="5" name="תמונה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170" y="75168"/>
            <a:ext cx="1015067" cy="574684"/>
          </a:xfrm>
          <a:prstGeom prst="rect">
            <a:avLst/>
          </a:prstGeom>
        </p:spPr>
      </p:pic>
      <p:sp>
        <p:nvSpPr>
          <p:cNvPr id="8" name="TextBox 7"/>
          <p:cNvSpPr txBox="1"/>
          <p:nvPr/>
        </p:nvSpPr>
        <p:spPr>
          <a:xfrm>
            <a:off x="708870" y="4266239"/>
            <a:ext cx="7726261" cy="1754326"/>
          </a:xfrm>
          <a:prstGeom prst="rect">
            <a:avLst/>
          </a:prstGeom>
          <a:noFill/>
        </p:spPr>
        <p:txBody>
          <a:bodyPr wrap="square" rtlCol="0">
            <a:spAutoFit/>
          </a:bodyPr>
          <a:lstStyle/>
          <a:p>
            <a:pPr algn="ctr"/>
            <a:r>
              <a:rPr lang="he-IL" sz="3600" b="1" dirty="0"/>
              <a:t>פֶּרֶק רִאשׁוֹן: חוֹמָרִים וּתְכוּנוֹתֵיהֶם</a:t>
            </a:r>
          </a:p>
          <a:p>
            <a:pPr algn="r" rtl="1"/>
            <a:r>
              <a:rPr lang="he-IL" sz="3600" b="1" dirty="0">
                <a:solidFill>
                  <a:srgbClr val="C00000"/>
                </a:solidFill>
              </a:rPr>
              <a:t>          מי קשה יותר וסיכום הפרק</a:t>
            </a:r>
          </a:p>
          <a:p>
            <a:pPr algn="r" rtl="1"/>
            <a:r>
              <a:rPr lang="he-IL" sz="3600" b="1" dirty="0">
                <a:solidFill>
                  <a:srgbClr val="C00000"/>
                </a:solidFill>
              </a:rPr>
              <a:t>                      </a:t>
            </a:r>
            <a:r>
              <a:rPr lang="he-IL" sz="2400" b="1" dirty="0">
                <a:solidFill>
                  <a:srgbClr val="C00000"/>
                </a:solidFill>
              </a:rPr>
              <a:t>(עמודים 50-43)</a:t>
            </a:r>
            <a:endParaRPr lang="en-US" sz="2400" b="1" dirty="0">
              <a:solidFill>
                <a:srgbClr val="C00000"/>
              </a:solidFill>
            </a:endParaRPr>
          </a:p>
        </p:txBody>
      </p:sp>
    </p:spTree>
    <p:extLst>
      <p:ext uri="{BB962C8B-B14F-4D97-AF65-F5344CB8AC3E}">
        <p14:creationId xmlns:p14="http://schemas.microsoft.com/office/powerpoint/2010/main" val="2905265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p:cNvPicPr>
            <a:picLocks noChangeAspect="1"/>
          </p:cNvPicPr>
          <p:nvPr/>
        </p:nvPicPr>
        <p:blipFill>
          <a:blip r:embed="rId3"/>
          <a:stretch>
            <a:fillRect/>
          </a:stretch>
        </p:blipFill>
        <p:spPr>
          <a:xfrm>
            <a:off x="8150266" y="99927"/>
            <a:ext cx="993734" cy="530398"/>
          </a:xfrm>
          <a:prstGeom prst="rect">
            <a:avLst/>
          </a:prstGeom>
        </p:spPr>
      </p:pic>
      <p:pic>
        <p:nvPicPr>
          <p:cNvPr id="7" name="תמונה 6"/>
          <p:cNvPicPr>
            <a:picLocks noChangeAspect="1"/>
          </p:cNvPicPr>
          <p:nvPr/>
        </p:nvPicPr>
        <p:blipFill>
          <a:blip r:embed="rId4"/>
          <a:stretch>
            <a:fillRect/>
          </a:stretch>
        </p:blipFill>
        <p:spPr>
          <a:xfrm>
            <a:off x="0" y="-55464"/>
            <a:ext cx="1109568" cy="634039"/>
          </a:xfrm>
          <a:prstGeom prst="rect">
            <a:avLst/>
          </a:prstGeom>
        </p:spPr>
      </p:pic>
      <p:pic>
        <p:nvPicPr>
          <p:cNvPr id="4" name="מציין מיקום תוכן 3"/>
          <p:cNvPicPr>
            <a:picLocks noGrp="1" noChangeAspect="1"/>
          </p:cNvPicPr>
          <p:nvPr>
            <p:ph idx="1"/>
          </p:nvPr>
        </p:nvPicPr>
        <p:blipFill>
          <a:blip r:embed="rId5"/>
          <a:stretch>
            <a:fillRect/>
          </a:stretch>
        </p:blipFill>
        <p:spPr>
          <a:xfrm>
            <a:off x="1262345" y="1023887"/>
            <a:ext cx="7714742" cy="4962626"/>
          </a:xfrm>
          <a:prstGeom prst="rect">
            <a:avLst/>
          </a:prstGeom>
        </p:spPr>
      </p:pic>
      <p:pic>
        <p:nvPicPr>
          <p:cNvPr id="5" name="תמונה 4"/>
          <p:cNvPicPr>
            <a:picLocks noChangeAspect="1"/>
          </p:cNvPicPr>
          <p:nvPr/>
        </p:nvPicPr>
        <p:blipFill>
          <a:blip r:embed="rId6"/>
          <a:stretch>
            <a:fillRect/>
          </a:stretch>
        </p:blipFill>
        <p:spPr>
          <a:xfrm>
            <a:off x="0" y="2838858"/>
            <a:ext cx="2742066" cy="3272789"/>
          </a:xfrm>
          <a:prstGeom prst="rect">
            <a:avLst/>
          </a:prstGeom>
        </p:spPr>
      </p:pic>
    </p:spTree>
    <p:extLst>
      <p:ext uri="{BB962C8B-B14F-4D97-AF65-F5344CB8AC3E}">
        <p14:creationId xmlns:p14="http://schemas.microsoft.com/office/powerpoint/2010/main" val="3022351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p:cNvPicPr>
            <a:picLocks noChangeAspect="1"/>
          </p:cNvPicPr>
          <p:nvPr/>
        </p:nvPicPr>
        <p:blipFill>
          <a:blip r:embed="rId3"/>
          <a:stretch>
            <a:fillRect/>
          </a:stretch>
        </p:blipFill>
        <p:spPr>
          <a:xfrm>
            <a:off x="8018483" y="153901"/>
            <a:ext cx="993734" cy="530398"/>
          </a:xfrm>
          <a:prstGeom prst="rect">
            <a:avLst/>
          </a:prstGeom>
        </p:spPr>
      </p:pic>
      <p:pic>
        <p:nvPicPr>
          <p:cNvPr id="8" name="תמונה 7"/>
          <p:cNvPicPr>
            <a:picLocks noChangeAspect="1"/>
          </p:cNvPicPr>
          <p:nvPr/>
        </p:nvPicPr>
        <p:blipFill>
          <a:blip r:embed="rId4"/>
          <a:stretch>
            <a:fillRect/>
          </a:stretch>
        </p:blipFill>
        <p:spPr>
          <a:xfrm>
            <a:off x="0" y="-7937"/>
            <a:ext cx="1109568" cy="634039"/>
          </a:xfrm>
          <a:prstGeom prst="rect">
            <a:avLst/>
          </a:prstGeom>
        </p:spPr>
      </p:pic>
      <p:sp>
        <p:nvSpPr>
          <p:cNvPr id="13" name="TextBox 12"/>
          <p:cNvSpPr txBox="1"/>
          <p:nvPr/>
        </p:nvSpPr>
        <p:spPr>
          <a:xfrm>
            <a:off x="209724" y="1870745"/>
            <a:ext cx="8649049" cy="707886"/>
          </a:xfrm>
          <a:prstGeom prst="rect">
            <a:avLst/>
          </a:prstGeom>
          <a:noFill/>
        </p:spPr>
        <p:txBody>
          <a:bodyPr wrap="square" rtlCol="0">
            <a:spAutoFit/>
          </a:bodyPr>
          <a:lstStyle/>
          <a:p>
            <a:pPr algn="r"/>
            <a:r>
              <a:rPr lang="he-IL" sz="4000" b="1" dirty="0">
                <a:solidFill>
                  <a:srgbClr val="437BBE"/>
                </a:solidFill>
                <a:latin typeface="MF_FrankRuhl-Regular"/>
              </a:rPr>
              <a:t>     </a:t>
            </a:r>
            <a:endParaRPr lang="en-US" sz="4000" b="1" dirty="0"/>
          </a:p>
        </p:txBody>
      </p:sp>
      <p:sp>
        <p:nvSpPr>
          <p:cNvPr id="17" name="TextBox 16"/>
          <p:cNvSpPr txBox="1"/>
          <p:nvPr/>
        </p:nvSpPr>
        <p:spPr>
          <a:xfrm>
            <a:off x="1535185" y="922789"/>
            <a:ext cx="6820250" cy="646331"/>
          </a:xfrm>
          <a:prstGeom prst="rect">
            <a:avLst/>
          </a:prstGeom>
          <a:noFill/>
        </p:spPr>
        <p:txBody>
          <a:bodyPr wrap="square" rtlCol="0">
            <a:spAutoFit/>
          </a:bodyPr>
          <a:lstStyle/>
          <a:p>
            <a:pPr algn="r"/>
            <a:r>
              <a:rPr lang="he-IL" sz="3600" b="1" dirty="0"/>
              <a:t>מְשִׂימָה: מִי קָשֶׁה יוֹתֵר? </a:t>
            </a:r>
            <a:r>
              <a:rPr lang="he-IL" sz="2400" b="1" dirty="0"/>
              <a:t>(עמוד 43)</a:t>
            </a:r>
            <a:r>
              <a:rPr lang="en-GB" sz="2400" b="1" dirty="0"/>
              <a:t> </a:t>
            </a:r>
            <a:endParaRPr lang="he-IL" sz="2400" b="1" dirty="0"/>
          </a:p>
        </p:txBody>
      </p:sp>
      <p:pic>
        <p:nvPicPr>
          <p:cNvPr id="3" name="תמונה 2"/>
          <p:cNvPicPr>
            <a:picLocks noChangeAspect="1"/>
          </p:cNvPicPr>
          <p:nvPr/>
        </p:nvPicPr>
        <p:blipFill>
          <a:blip r:embed="rId5"/>
          <a:stretch>
            <a:fillRect/>
          </a:stretch>
        </p:blipFill>
        <p:spPr>
          <a:xfrm>
            <a:off x="0" y="2224688"/>
            <a:ext cx="9144000" cy="3536263"/>
          </a:xfrm>
          <a:prstGeom prst="rect">
            <a:avLst/>
          </a:prstGeom>
        </p:spPr>
      </p:pic>
    </p:spTree>
    <p:extLst>
      <p:ext uri="{BB962C8B-B14F-4D97-AF65-F5344CB8AC3E}">
        <p14:creationId xmlns:p14="http://schemas.microsoft.com/office/powerpoint/2010/main" val="1529807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p:cNvPicPr>
            <a:picLocks noChangeAspect="1"/>
          </p:cNvPicPr>
          <p:nvPr/>
        </p:nvPicPr>
        <p:blipFill>
          <a:blip r:embed="rId3"/>
          <a:stretch>
            <a:fillRect/>
          </a:stretch>
        </p:blipFill>
        <p:spPr>
          <a:xfrm>
            <a:off x="8068817" y="43883"/>
            <a:ext cx="993734" cy="530398"/>
          </a:xfrm>
          <a:prstGeom prst="rect">
            <a:avLst/>
          </a:prstGeom>
        </p:spPr>
      </p:pic>
      <p:pic>
        <p:nvPicPr>
          <p:cNvPr id="8" name="תמונה 7"/>
          <p:cNvPicPr>
            <a:picLocks noChangeAspect="1"/>
          </p:cNvPicPr>
          <p:nvPr/>
        </p:nvPicPr>
        <p:blipFill>
          <a:blip r:embed="rId4"/>
          <a:stretch>
            <a:fillRect/>
          </a:stretch>
        </p:blipFill>
        <p:spPr>
          <a:xfrm>
            <a:off x="0" y="-7937"/>
            <a:ext cx="1109568" cy="634039"/>
          </a:xfrm>
          <a:prstGeom prst="rect">
            <a:avLst/>
          </a:prstGeom>
        </p:spPr>
      </p:pic>
      <p:sp>
        <p:nvSpPr>
          <p:cNvPr id="3" name="TextBox 2"/>
          <p:cNvSpPr txBox="1"/>
          <p:nvPr/>
        </p:nvSpPr>
        <p:spPr>
          <a:xfrm>
            <a:off x="-87086" y="626102"/>
            <a:ext cx="9049657" cy="646331"/>
          </a:xfrm>
          <a:prstGeom prst="rect">
            <a:avLst/>
          </a:prstGeom>
          <a:noFill/>
        </p:spPr>
        <p:txBody>
          <a:bodyPr wrap="square" rtlCol="0">
            <a:spAutoFit/>
          </a:bodyPr>
          <a:lstStyle/>
          <a:p>
            <a:pPr algn="r"/>
            <a:r>
              <a:rPr lang="he-IL" sz="3600" b="1" dirty="0"/>
              <a:t>ארגון השערות, תוצאות ומסקנות בטבלה </a:t>
            </a:r>
            <a:r>
              <a:rPr lang="he-IL" sz="2400" b="1" dirty="0"/>
              <a:t>(עמוד 44)</a:t>
            </a:r>
          </a:p>
        </p:txBody>
      </p:sp>
      <p:pic>
        <p:nvPicPr>
          <p:cNvPr id="4" name="תמונה 3"/>
          <p:cNvPicPr>
            <a:picLocks noChangeAspect="1"/>
          </p:cNvPicPr>
          <p:nvPr/>
        </p:nvPicPr>
        <p:blipFill>
          <a:blip r:embed="rId5"/>
          <a:stretch>
            <a:fillRect/>
          </a:stretch>
        </p:blipFill>
        <p:spPr>
          <a:xfrm>
            <a:off x="1255985" y="1474646"/>
            <a:ext cx="6733630" cy="4559642"/>
          </a:xfrm>
          <a:prstGeom prst="rect">
            <a:avLst/>
          </a:prstGeom>
        </p:spPr>
      </p:pic>
    </p:spTree>
    <p:extLst>
      <p:ext uri="{BB962C8B-B14F-4D97-AF65-F5344CB8AC3E}">
        <p14:creationId xmlns:p14="http://schemas.microsoft.com/office/powerpoint/2010/main" val="3130176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1000" y="365126"/>
            <a:ext cx="8382000" cy="1325563"/>
          </a:xfrm>
        </p:spPr>
        <p:txBody>
          <a:bodyPr>
            <a:normAutofit/>
          </a:bodyPr>
          <a:lstStyle/>
          <a:p>
            <a:pPr algn="r"/>
            <a:br>
              <a:rPr lang="he-IL" b="1" dirty="0">
                <a:latin typeface="MF_FrankRuhl-Regular"/>
                <a:cs typeface="+mn-cs"/>
              </a:rPr>
            </a:br>
            <a:r>
              <a:rPr lang="he-IL" b="1" dirty="0">
                <a:latin typeface="MF_FrankRuhl-Regular"/>
                <a:cs typeface="+mn-cs"/>
              </a:rPr>
              <a:t>מָה לָמדְנוּ? </a:t>
            </a:r>
            <a:r>
              <a:rPr lang="he-IL" sz="2400" b="1" dirty="0">
                <a:latin typeface="MF_FrankRuhl-Regular"/>
                <a:cs typeface="+mn-cs"/>
              </a:rPr>
              <a:t>(עמוד 45)</a:t>
            </a:r>
            <a:endParaRPr lang="en-US" sz="2400" b="1" dirty="0">
              <a:cs typeface="+mn-cs"/>
            </a:endParaRPr>
          </a:p>
        </p:txBody>
      </p:sp>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sp>
        <p:nvSpPr>
          <p:cNvPr id="3" name="מציין מיקום תוכן 2"/>
          <p:cNvSpPr>
            <a:spLocks noGrp="1"/>
          </p:cNvSpPr>
          <p:nvPr>
            <p:ph idx="1"/>
          </p:nvPr>
        </p:nvSpPr>
        <p:spPr>
          <a:xfrm>
            <a:off x="628650" y="1771650"/>
            <a:ext cx="8134350" cy="4338638"/>
          </a:xfrm>
        </p:spPr>
        <p:txBody>
          <a:bodyPr/>
          <a:lstStyle/>
          <a:p>
            <a:pPr marL="0" indent="0" algn="r">
              <a:buNone/>
            </a:pPr>
            <a:r>
              <a:rPr lang="he-IL" b="1" dirty="0"/>
              <a:t> </a:t>
            </a:r>
            <a:endParaRPr lang="en-US" sz="2400" b="1" dirty="0">
              <a:solidFill>
                <a:srgbClr val="C00000"/>
              </a:solidFill>
            </a:endParaRPr>
          </a:p>
        </p:txBody>
      </p:sp>
      <p:pic>
        <p:nvPicPr>
          <p:cNvPr id="6" name="תמונה 5"/>
          <p:cNvPicPr>
            <a:picLocks noChangeAspect="1"/>
          </p:cNvPicPr>
          <p:nvPr/>
        </p:nvPicPr>
        <p:blipFill>
          <a:blip r:embed="rId5"/>
          <a:stretch>
            <a:fillRect/>
          </a:stretch>
        </p:blipFill>
        <p:spPr>
          <a:xfrm>
            <a:off x="0" y="2170458"/>
            <a:ext cx="9144000" cy="2502568"/>
          </a:xfrm>
          <a:prstGeom prst="rect">
            <a:avLst/>
          </a:prstGeom>
        </p:spPr>
      </p:pic>
      <p:pic>
        <p:nvPicPr>
          <p:cNvPr id="7" name="תמונה 6"/>
          <p:cNvPicPr>
            <a:picLocks noChangeAspect="1"/>
          </p:cNvPicPr>
          <p:nvPr/>
        </p:nvPicPr>
        <p:blipFill>
          <a:blip r:embed="rId6"/>
          <a:stretch>
            <a:fillRect/>
          </a:stretch>
        </p:blipFill>
        <p:spPr>
          <a:xfrm>
            <a:off x="0" y="4600454"/>
            <a:ext cx="9144000" cy="1336315"/>
          </a:xfrm>
          <a:prstGeom prst="rect">
            <a:avLst/>
          </a:prstGeom>
        </p:spPr>
      </p:pic>
    </p:spTree>
    <p:extLst>
      <p:ext uri="{BB962C8B-B14F-4D97-AF65-F5344CB8AC3E}">
        <p14:creationId xmlns:p14="http://schemas.microsoft.com/office/powerpoint/2010/main" val="608546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33349" y="365126"/>
            <a:ext cx="8758217" cy="1325563"/>
          </a:xfrm>
        </p:spPr>
        <p:txBody>
          <a:bodyPr>
            <a:normAutofit/>
          </a:bodyPr>
          <a:lstStyle/>
          <a:p>
            <a:pPr algn="r" rtl="1"/>
            <a:r>
              <a:rPr lang="he-IL" sz="3600" b="1" dirty="0">
                <a:cs typeface="+mn-cs"/>
              </a:rPr>
              <a:t>מְשִׂימַת הֲַעשָָׁרה: יוֹצְרִים צוּרוֹת מִחוּטֵי מַתֶּכֶת </a:t>
            </a:r>
            <a:br>
              <a:rPr lang="he-IL" sz="3600" b="1" dirty="0">
                <a:cs typeface="+mn-cs"/>
              </a:rPr>
            </a:br>
            <a:r>
              <a:rPr lang="he-IL" sz="2400" b="1" dirty="0">
                <a:cs typeface="+mn-cs"/>
              </a:rPr>
              <a:t>(עמודים 46-45)</a:t>
            </a:r>
            <a:endParaRPr lang="en-US" sz="2400" b="1" dirty="0">
              <a:cs typeface="+mn-cs"/>
            </a:endParaRPr>
          </a:p>
        </p:txBody>
      </p:sp>
      <p:sp>
        <p:nvSpPr>
          <p:cNvPr id="3" name="מציין מיקום תוכן 2"/>
          <p:cNvSpPr>
            <a:spLocks noGrp="1"/>
          </p:cNvSpPr>
          <p:nvPr>
            <p:ph idx="1"/>
          </p:nvPr>
        </p:nvSpPr>
        <p:spPr/>
        <p:txBody>
          <a:bodyPr/>
          <a:lstStyle/>
          <a:p>
            <a:pPr marL="0" indent="0" algn="r">
              <a:buNone/>
            </a:pPr>
            <a:r>
              <a:rPr lang="he-IL" b="1" dirty="0"/>
              <a:t> </a:t>
            </a:r>
            <a:r>
              <a:rPr lang="he-IL" b="1" dirty="0">
                <a:solidFill>
                  <a:srgbClr val="000000"/>
                </a:solidFill>
                <a:latin typeface="MF_FrankRuhl-Regular"/>
              </a:rPr>
              <a:t> </a:t>
            </a:r>
            <a:endParaRPr lang="en-US" b="1" dirty="0"/>
          </a:p>
        </p:txBody>
      </p:sp>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pic>
        <p:nvPicPr>
          <p:cNvPr id="9" name="תמונה 8"/>
          <p:cNvPicPr>
            <a:picLocks noChangeAspect="1"/>
          </p:cNvPicPr>
          <p:nvPr/>
        </p:nvPicPr>
        <p:blipFill>
          <a:blip r:embed="rId5"/>
          <a:stretch>
            <a:fillRect/>
          </a:stretch>
        </p:blipFill>
        <p:spPr>
          <a:xfrm>
            <a:off x="0" y="3121618"/>
            <a:ext cx="9144000" cy="3128757"/>
          </a:xfrm>
          <a:prstGeom prst="rect">
            <a:avLst/>
          </a:prstGeom>
        </p:spPr>
      </p:pic>
      <p:pic>
        <p:nvPicPr>
          <p:cNvPr id="10" name="תמונה 9"/>
          <p:cNvPicPr>
            <a:picLocks noChangeAspect="1"/>
          </p:cNvPicPr>
          <p:nvPr/>
        </p:nvPicPr>
        <p:blipFill>
          <a:blip r:embed="rId6"/>
          <a:stretch>
            <a:fillRect/>
          </a:stretch>
        </p:blipFill>
        <p:spPr>
          <a:xfrm>
            <a:off x="3479572" y="1336275"/>
            <a:ext cx="2323445" cy="1650407"/>
          </a:xfrm>
          <a:prstGeom prst="rect">
            <a:avLst/>
          </a:prstGeom>
        </p:spPr>
      </p:pic>
    </p:spTree>
    <p:extLst>
      <p:ext uri="{BB962C8B-B14F-4D97-AF65-F5344CB8AC3E}">
        <p14:creationId xmlns:p14="http://schemas.microsoft.com/office/powerpoint/2010/main" val="3925173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33349" y="365126"/>
            <a:ext cx="8758217" cy="1325563"/>
          </a:xfrm>
        </p:spPr>
        <p:txBody>
          <a:bodyPr>
            <a:normAutofit/>
          </a:bodyPr>
          <a:lstStyle/>
          <a:p>
            <a:pPr algn="r" rtl="1"/>
            <a:r>
              <a:rPr lang="he-IL" sz="3600" b="1" dirty="0">
                <a:solidFill>
                  <a:srgbClr val="437BBE"/>
                </a:solidFill>
                <a:latin typeface="MF_FrankRuhl-Regular"/>
                <a:cs typeface="+mn-cs"/>
              </a:rPr>
              <a:t>מְשימַת סִכּוּם - חוֹמָרִים וּתְכוּנוֹתֵיהֶם </a:t>
            </a:r>
            <a:r>
              <a:rPr lang="he-IL" sz="2000" b="1" dirty="0">
                <a:cs typeface="+mn-cs"/>
              </a:rPr>
              <a:t>(עמודים 49-47)</a:t>
            </a:r>
            <a:endParaRPr lang="en-US" sz="2000" b="1" dirty="0">
              <a:cs typeface="+mn-cs"/>
            </a:endParaRPr>
          </a:p>
        </p:txBody>
      </p:sp>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sp>
        <p:nvSpPr>
          <p:cNvPr id="6" name="מלבן 5"/>
          <p:cNvSpPr/>
          <p:nvPr/>
        </p:nvSpPr>
        <p:spPr>
          <a:xfrm>
            <a:off x="3747896" y="1560286"/>
            <a:ext cx="4859076" cy="646331"/>
          </a:xfrm>
          <a:prstGeom prst="rect">
            <a:avLst/>
          </a:prstGeom>
        </p:spPr>
        <p:txBody>
          <a:bodyPr wrap="square">
            <a:spAutoFit/>
          </a:bodyPr>
          <a:lstStyle/>
          <a:p>
            <a:pPr algn="r"/>
            <a:r>
              <a:rPr lang="he-IL" sz="3600" b="1" dirty="0">
                <a:solidFill>
                  <a:srgbClr val="000000"/>
                </a:solidFill>
                <a:latin typeface="MF_FrankRuhl-Regular"/>
              </a:rPr>
              <a:t>1. אֵיזֶה חֹמֶר אֲנִי?</a:t>
            </a:r>
            <a:endParaRPr lang="en-US" sz="3600" b="1" dirty="0"/>
          </a:p>
        </p:txBody>
      </p:sp>
      <p:pic>
        <p:nvPicPr>
          <p:cNvPr id="7" name="תמונה 6"/>
          <p:cNvPicPr>
            <a:picLocks noChangeAspect="1"/>
          </p:cNvPicPr>
          <p:nvPr/>
        </p:nvPicPr>
        <p:blipFill>
          <a:blip r:embed="rId5"/>
          <a:stretch>
            <a:fillRect/>
          </a:stretch>
        </p:blipFill>
        <p:spPr>
          <a:xfrm>
            <a:off x="0" y="2504536"/>
            <a:ext cx="9144000" cy="2912390"/>
          </a:xfrm>
          <a:prstGeom prst="rect">
            <a:avLst/>
          </a:prstGeom>
        </p:spPr>
      </p:pic>
    </p:spTree>
    <p:extLst>
      <p:ext uri="{BB962C8B-B14F-4D97-AF65-F5344CB8AC3E}">
        <p14:creationId xmlns:p14="http://schemas.microsoft.com/office/powerpoint/2010/main" val="2049708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33349" y="365126"/>
            <a:ext cx="8758217" cy="1325563"/>
          </a:xfrm>
        </p:spPr>
        <p:txBody>
          <a:bodyPr>
            <a:normAutofit/>
          </a:bodyPr>
          <a:lstStyle/>
          <a:p>
            <a:pPr algn="r" rtl="1"/>
            <a:r>
              <a:rPr lang="he-IL" sz="3600" dirty="0">
                <a:solidFill>
                  <a:srgbClr val="00A7EC"/>
                </a:solidFill>
                <a:latin typeface="MF_FrankRuhl-Regular"/>
              </a:rPr>
              <a:t>2. </a:t>
            </a:r>
            <a:r>
              <a:rPr lang="he-IL" sz="3600" b="1" dirty="0">
                <a:solidFill>
                  <a:srgbClr val="000000"/>
                </a:solidFill>
                <a:latin typeface="MF_FrankRuhl-Regular"/>
                <a:cs typeface="+mn-cs"/>
              </a:rPr>
              <a:t>פִּתְרוּ אֶת הַתַּשׁבֵּץ </a:t>
            </a:r>
            <a:r>
              <a:rPr lang="he-IL" sz="2000" b="1" dirty="0">
                <a:cs typeface="+mn-cs"/>
              </a:rPr>
              <a:t>(עמוד 48)</a:t>
            </a:r>
            <a:endParaRPr lang="en-US" sz="2000" b="1" dirty="0">
              <a:cs typeface="+mn-cs"/>
            </a:endParaRPr>
          </a:p>
        </p:txBody>
      </p:sp>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pic>
        <p:nvPicPr>
          <p:cNvPr id="3" name="תמונה 2"/>
          <p:cNvPicPr>
            <a:picLocks noChangeAspect="1"/>
          </p:cNvPicPr>
          <p:nvPr/>
        </p:nvPicPr>
        <p:blipFill>
          <a:blip r:embed="rId5"/>
          <a:stretch>
            <a:fillRect/>
          </a:stretch>
        </p:blipFill>
        <p:spPr>
          <a:xfrm>
            <a:off x="2047875" y="1457098"/>
            <a:ext cx="5048250" cy="4524375"/>
          </a:xfrm>
          <a:prstGeom prst="rect">
            <a:avLst/>
          </a:prstGeom>
        </p:spPr>
      </p:pic>
    </p:spTree>
    <p:extLst>
      <p:ext uri="{BB962C8B-B14F-4D97-AF65-F5344CB8AC3E}">
        <p14:creationId xmlns:p14="http://schemas.microsoft.com/office/powerpoint/2010/main" val="1835324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p:cNvPicPr>
            <a:picLocks noChangeAspect="1"/>
          </p:cNvPicPr>
          <p:nvPr/>
        </p:nvPicPr>
        <p:blipFill>
          <a:blip r:embed="rId3"/>
          <a:stretch>
            <a:fillRect/>
          </a:stretch>
        </p:blipFill>
        <p:spPr>
          <a:xfrm>
            <a:off x="8073819" y="0"/>
            <a:ext cx="993734" cy="530398"/>
          </a:xfrm>
          <a:prstGeom prst="rect">
            <a:avLst/>
          </a:prstGeom>
        </p:spPr>
      </p:pic>
      <p:pic>
        <p:nvPicPr>
          <p:cNvPr id="9" name="תמונה 8"/>
          <p:cNvPicPr>
            <a:picLocks noChangeAspect="1"/>
          </p:cNvPicPr>
          <p:nvPr/>
        </p:nvPicPr>
        <p:blipFill>
          <a:blip r:embed="rId4"/>
          <a:stretch>
            <a:fillRect/>
          </a:stretch>
        </p:blipFill>
        <p:spPr>
          <a:xfrm>
            <a:off x="61933" y="-134456"/>
            <a:ext cx="1109568" cy="634039"/>
          </a:xfrm>
          <a:prstGeom prst="rect">
            <a:avLst/>
          </a:prstGeom>
        </p:spPr>
      </p:pic>
      <p:sp>
        <p:nvSpPr>
          <p:cNvPr id="2" name="כותרת 1"/>
          <p:cNvSpPr>
            <a:spLocks noGrp="1"/>
          </p:cNvSpPr>
          <p:nvPr>
            <p:ph type="title"/>
          </p:nvPr>
        </p:nvSpPr>
        <p:spPr/>
        <p:txBody>
          <a:bodyPr/>
          <a:lstStyle/>
          <a:p>
            <a:endParaRPr lang="en-US" dirty="0"/>
          </a:p>
        </p:txBody>
      </p:sp>
      <p:pic>
        <p:nvPicPr>
          <p:cNvPr id="4" name="מציין מיקום תוכן 3"/>
          <p:cNvPicPr>
            <a:picLocks noGrp="1" noChangeAspect="1"/>
          </p:cNvPicPr>
          <p:nvPr>
            <p:ph idx="1"/>
          </p:nvPr>
        </p:nvPicPr>
        <p:blipFill>
          <a:blip r:embed="rId5"/>
          <a:stretch>
            <a:fillRect/>
          </a:stretch>
        </p:blipFill>
        <p:spPr>
          <a:xfrm>
            <a:off x="548822" y="777173"/>
            <a:ext cx="8326664" cy="3523968"/>
          </a:xfrm>
          <a:prstGeom prst="rect">
            <a:avLst/>
          </a:prstGeom>
        </p:spPr>
      </p:pic>
      <p:pic>
        <p:nvPicPr>
          <p:cNvPr id="5" name="תמונה 4"/>
          <p:cNvPicPr>
            <a:picLocks noChangeAspect="1"/>
          </p:cNvPicPr>
          <p:nvPr/>
        </p:nvPicPr>
        <p:blipFill>
          <a:blip r:embed="rId6"/>
          <a:stretch>
            <a:fillRect/>
          </a:stretch>
        </p:blipFill>
        <p:spPr>
          <a:xfrm>
            <a:off x="1331686" y="4179380"/>
            <a:ext cx="6480628" cy="2011844"/>
          </a:xfrm>
          <a:prstGeom prst="rect">
            <a:avLst/>
          </a:prstGeom>
        </p:spPr>
      </p:pic>
      <p:pic>
        <p:nvPicPr>
          <p:cNvPr id="6" name="תמונה 5"/>
          <p:cNvPicPr>
            <a:picLocks noChangeAspect="1"/>
          </p:cNvPicPr>
          <p:nvPr/>
        </p:nvPicPr>
        <p:blipFill>
          <a:blip r:embed="rId7"/>
          <a:stretch>
            <a:fillRect/>
          </a:stretch>
        </p:blipFill>
        <p:spPr>
          <a:xfrm>
            <a:off x="1923143" y="2170621"/>
            <a:ext cx="1451428" cy="2008759"/>
          </a:xfrm>
          <a:prstGeom prst="rect">
            <a:avLst/>
          </a:prstGeom>
        </p:spPr>
      </p:pic>
    </p:spTree>
    <p:extLst>
      <p:ext uri="{BB962C8B-B14F-4D97-AF65-F5344CB8AC3E}">
        <p14:creationId xmlns:p14="http://schemas.microsoft.com/office/powerpoint/2010/main" val="28332000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8081076" y="99927"/>
            <a:ext cx="993734" cy="530398"/>
          </a:xfrm>
          <a:prstGeom prst="rect">
            <a:avLst/>
          </a:prstGeom>
        </p:spPr>
      </p:pic>
      <p:pic>
        <p:nvPicPr>
          <p:cNvPr id="6" name="תמונה 5"/>
          <p:cNvPicPr>
            <a:picLocks noChangeAspect="1"/>
          </p:cNvPicPr>
          <p:nvPr/>
        </p:nvPicPr>
        <p:blipFill>
          <a:blip r:embed="rId4"/>
          <a:stretch>
            <a:fillRect/>
          </a:stretch>
        </p:blipFill>
        <p:spPr>
          <a:xfrm>
            <a:off x="69190" y="-29115"/>
            <a:ext cx="1109568" cy="634039"/>
          </a:xfrm>
          <a:prstGeom prst="rect">
            <a:avLst/>
          </a:prstGeom>
        </p:spPr>
      </p:pic>
      <p:sp>
        <p:nvSpPr>
          <p:cNvPr id="2" name="כותרת 1"/>
          <p:cNvSpPr>
            <a:spLocks noGrp="1"/>
          </p:cNvSpPr>
          <p:nvPr>
            <p:ph type="title"/>
          </p:nvPr>
        </p:nvSpPr>
        <p:spPr/>
        <p:txBody>
          <a:bodyPr/>
          <a:lstStyle/>
          <a:p>
            <a:endParaRPr lang="en-US" dirty="0"/>
          </a:p>
        </p:txBody>
      </p:sp>
      <p:pic>
        <p:nvPicPr>
          <p:cNvPr id="4" name="מציין מיקום תוכן 3"/>
          <p:cNvPicPr>
            <a:picLocks noGrp="1" noChangeAspect="1"/>
          </p:cNvPicPr>
          <p:nvPr>
            <p:ph idx="1"/>
          </p:nvPr>
        </p:nvPicPr>
        <p:blipFill>
          <a:blip r:embed="rId5"/>
          <a:stretch>
            <a:fillRect/>
          </a:stretch>
        </p:blipFill>
        <p:spPr>
          <a:xfrm>
            <a:off x="429476" y="696686"/>
            <a:ext cx="8772049" cy="5254171"/>
          </a:xfrm>
          <a:prstGeom prst="rect">
            <a:avLst/>
          </a:prstGeom>
        </p:spPr>
      </p:pic>
    </p:spTree>
    <p:extLst>
      <p:ext uri="{BB962C8B-B14F-4D97-AF65-F5344CB8AC3E}">
        <p14:creationId xmlns:p14="http://schemas.microsoft.com/office/powerpoint/2010/main" val="2516341649"/>
      </p:ext>
    </p:extLst>
  </p:cSld>
  <p:clrMapOvr>
    <a:masterClrMapping/>
  </p:clrMapOvr>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spcFirstLastPara="0" vert="horz" wrap="square" lIns="149351" tIns="149353" rIns="149352" bIns="495276" numCol="1" spcCol="1270" anchor="ctr" anchorCtr="0">
        <a:noAutofit/>
      </a:bodyPr>
      <a:lstStyle>
        <a:defPPr marL="0" indent="0" algn="ctr" defTabSz="933450" rtl="1">
          <a:lnSpc>
            <a:spcPct val="90000"/>
          </a:lnSpc>
          <a:spcBef>
            <a:spcPct val="0"/>
          </a:spcBef>
          <a:spcAft>
            <a:spcPct val="35000"/>
          </a:spcAft>
          <a:buNone/>
          <a:defRPr sz="2100" b="1" kern="1200"/>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1980</TotalTime>
  <Words>662</Words>
  <Application>Microsoft Office PowerPoint</Application>
  <PresentationFormat>‫הצגה על המסך (4:3)</PresentationFormat>
  <Paragraphs>54</Paragraphs>
  <Slides>10</Slides>
  <Notes>10</Notes>
  <HiddenSlides>0</HiddenSlides>
  <MMClips>0</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10</vt:i4>
      </vt:variant>
    </vt:vector>
  </HeadingPairs>
  <TitlesOfParts>
    <vt:vector size="17" baseType="lpstr">
      <vt:lpstr>Arial</vt:lpstr>
      <vt:lpstr>Calibri</vt:lpstr>
      <vt:lpstr>Calibri Light</vt:lpstr>
      <vt:lpstr>FontbitDavid</vt:lpstr>
      <vt:lpstr>FontbitDavid-Bold</vt:lpstr>
      <vt:lpstr>MF_FrankRuhl-Regular</vt:lpstr>
      <vt:lpstr>ערכת נושא Office</vt:lpstr>
      <vt:lpstr> מצגת מלווה   מַדָּע וְטֶכְנוֹלוֹגְיָה לְכִתָּה ב חוֹמָרִים סָבִיב</vt:lpstr>
      <vt:lpstr>מצגת של PowerPoint‏</vt:lpstr>
      <vt:lpstr>מצגת של PowerPoint‏</vt:lpstr>
      <vt:lpstr> מָה לָמדְנוּ? (עמוד 45)</vt:lpstr>
      <vt:lpstr>מְשִׂימַת הֲַעשָָׁרה: יוֹצְרִים צוּרוֹת מִחוּטֵי מַתֶּכֶת  (עמודים 46-45)</vt:lpstr>
      <vt:lpstr>מְשימַת סִכּוּם - חוֹמָרִים וּתְכוּנוֹתֵיהֶם (עמודים 49-47)</vt:lpstr>
      <vt:lpstr>2. פִּתְרוּ אֶת הַתַּשׁבֵּץ (עמוד 48)</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"החושים שלנו"</dc:title>
  <dc:creator>Tamar Levy</dc:creator>
  <cp:lastModifiedBy>noga mishan</cp:lastModifiedBy>
  <cp:revision>210</cp:revision>
  <dcterms:created xsi:type="dcterms:W3CDTF">2019-05-25T18:59:51Z</dcterms:created>
  <dcterms:modified xsi:type="dcterms:W3CDTF">2023-12-27T12:02:35Z</dcterms:modified>
</cp:coreProperties>
</file>