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3"/>
  </p:notesMasterIdLst>
  <p:sldIdLst>
    <p:sldId id="289" r:id="rId2"/>
    <p:sldId id="324" r:id="rId3"/>
    <p:sldId id="343" r:id="rId4"/>
    <p:sldId id="347" r:id="rId5"/>
    <p:sldId id="342" r:id="rId6"/>
    <p:sldId id="320" r:id="rId7"/>
    <p:sldId id="344" r:id="rId8"/>
    <p:sldId id="345" r:id="rId9"/>
    <p:sldId id="346" r:id="rId10"/>
    <p:sldId id="348" r:id="rId11"/>
    <p:sldId id="330"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4327" autoAdjust="0"/>
  </p:normalViewPr>
  <p:slideViewPr>
    <p:cSldViewPr snapToGrid="0" showGuides="1">
      <p:cViewPr varScale="1">
        <p:scale>
          <a:sx n="65" d="100"/>
          <a:sy n="65" d="100"/>
        </p:scale>
        <p:origin x="904" y="48"/>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61BFC96A-3D01-473C-8C7B-1C163C04F81C}"/>
    <pc:docChg chg="custSel addSld modSld">
      <pc:chgData name="noga mishan" userId="802d01ca9850f5a0" providerId="LiveId" clId="{61BFC96A-3D01-473C-8C7B-1C163C04F81C}" dt="2023-12-28T04:41:05.516" v="94" actId="14100"/>
      <pc:docMkLst>
        <pc:docMk/>
      </pc:docMkLst>
      <pc:sldChg chg="addSp delSp modSp add mod modNotesTx">
        <pc:chgData name="noga mishan" userId="802d01ca9850f5a0" providerId="LiveId" clId="{61BFC96A-3D01-473C-8C7B-1C163C04F81C}" dt="2023-12-28T04:41:05.516" v="94" actId="14100"/>
        <pc:sldMkLst>
          <pc:docMk/>
          <pc:sldMk cId="709769492" sldId="348"/>
        </pc:sldMkLst>
        <pc:spChg chg="del">
          <ac:chgData name="noga mishan" userId="802d01ca9850f5a0" providerId="LiveId" clId="{61BFC96A-3D01-473C-8C7B-1C163C04F81C}" dt="2023-12-27T11:44:42.875" v="2" actId="478"/>
          <ac:spMkLst>
            <pc:docMk/>
            <pc:sldMk cId="709769492" sldId="348"/>
            <ac:spMk id="3" creationId="{00000000-0000-0000-0000-000000000000}"/>
          </ac:spMkLst>
        </pc:spChg>
        <pc:spChg chg="add del mod">
          <ac:chgData name="noga mishan" userId="802d01ca9850f5a0" providerId="LiveId" clId="{61BFC96A-3D01-473C-8C7B-1C163C04F81C}" dt="2023-12-28T04:39:49.803" v="76" actId="478"/>
          <ac:spMkLst>
            <pc:docMk/>
            <pc:sldMk cId="709769492" sldId="348"/>
            <ac:spMk id="7" creationId="{13105727-1234-0EAC-5867-85E69F631931}"/>
          </ac:spMkLst>
        </pc:spChg>
        <pc:spChg chg="add del mod">
          <ac:chgData name="noga mishan" userId="802d01ca9850f5a0" providerId="LiveId" clId="{61BFC96A-3D01-473C-8C7B-1C163C04F81C}" dt="2023-12-27T11:44:46.718" v="3" actId="478"/>
          <ac:spMkLst>
            <pc:docMk/>
            <pc:sldMk cId="709769492" sldId="348"/>
            <ac:spMk id="7" creationId="{42551DAF-D582-54A2-8B01-38F140300337}"/>
          </ac:spMkLst>
        </pc:spChg>
        <pc:picChg chg="add mod">
          <ac:chgData name="noga mishan" userId="802d01ca9850f5a0" providerId="LiveId" clId="{61BFC96A-3D01-473C-8C7B-1C163C04F81C}" dt="2023-12-28T04:40:52.057" v="91" actId="1076"/>
          <ac:picMkLst>
            <pc:docMk/>
            <pc:sldMk cId="709769492" sldId="348"/>
            <ac:picMk id="3" creationId="{6058FC93-51B6-1ECC-CE9B-5E36F3F07AC4}"/>
          </ac:picMkLst>
        </pc:picChg>
        <pc:picChg chg="del">
          <ac:chgData name="noga mishan" userId="802d01ca9850f5a0" providerId="LiveId" clId="{61BFC96A-3D01-473C-8C7B-1C163C04F81C}" dt="2023-12-27T11:44:39.235" v="1" actId="478"/>
          <ac:picMkLst>
            <pc:docMk/>
            <pc:sldMk cId="709769492" sldId="348"/>
            <ac:picMk id="4" creationId="{00000000-0000-0000-0000-000000000000}"/>
          </ac:picMkLst>
        </pc:picChg>
        <pc:picChg chg="del">
          <ac:chgData name="noga mishan" userId="802d01ca9850f5a0" providerId="LiveId" clId="{61BFC96A-3D01-473C-8C7B-1C163C04F81C}" dt="2023-12-28T04:40:42.059" v="88" actId="478"/>
          <ac:picMkLst>
            <pc:docMk/>
            <pc:sldMk cId="709769492" sldId="348"/>
            <ac:picMk id="5" creationId="{D0923489-8E0F-3825-1613-FB112FDF473D}"/>
          </ac:picMkLst>
        </pc:picChg>
        <pc:picChg chg="del">
          <ac:chgData name="noga mishan" userId="802d01ca9850f5a0" providerId="LiveId" clId="{61BFC96A-3D01-473C-8C7B-1C163C04F81C}" dt="2023-12-28T04:40:39.404" v="87" actId="478"/>
          <ac:picMkLst>
            <pc:docMk/>
            <pc:sldMk cId="709769492" sldId="348"/>
            <ac:picMk id="6" creationId="{F1843619-4A09-E575-8247-1B9A2AB17818}"/>
          </ac:picMkLst>
        </pc:picChg>
        <pc:picChg chg="add del mod">
          <ac:chgData name="noga mishan" userId="802d01ca9850f5a0" providerId="LiveId" clId="{61BFC96A-3D01-473C-8C7B-1C163C04F81C}" dt="2023-12-28T04:37:30.482" v="68" actId="478"/>
          <ac:picMkLst>
            <pc:docMk/>
            <pc:sldMk cId="709769492" sldId="348"/>
            <ac:picMk id="9" creationId="{4745024A-B490-EA30-EC17-F871FED9847F}"/>
          </ac:picMkLst>
        </pc:picChg>
        <pc:picChg chg="add mod">
          <ac:chgData name="noga mishan" userId="802d01ca9850f5a0" providerId="LiveId" clId="{61BFC96A-3D01-473C-8C7B-1C163C04F81C}" dt="2023-12-28T04:40:55.775" v="92" actId="1076"/>
          <ac:picMkLst>
            <pc:docMk/>
            <pc:sldMk cId="709769492" sldId="348"/>
            <ac:picMk id="10" creationId="{24D2F1C6-0F42-9BCD-3B7C-13D0DDF04234}"/>
          </ac:picMkLst>
        </pc:picChg>
        <pc:picChg chg="add mod">
          <ac:chgData name="noga mishan" userId="802d01ca9850f5a0" providerId="LiveId" clId="{61BFC96A-3D01-473C-8C7B-1C163C04F81C}" dt="2023-12-28T04:41:05.516" v="94" actId="14100"/>
          <ac:picMkLst>
            <pc:docMk/>
            <pc:sldMk cId="709769492" sldId="348"/>
            <ac:picMk id="1026" creationId="{3A8896CD-4FD0-42B8-B5F6-B1EFC653678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ט"ז/טבת/תשפ"ד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p>
          <a:p>
            <a:pPr algn="r"/>
            <a:r>
              <a:rPr lang="he-IL" dirty="0"/>
              <a:t>בתת פרק זה יכירו התלמידים תכונות חומרים שאפשר לגלות באמצעות בדיקות שונות, תכונות כמו ציפה.</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תוכן </a:t>
            </a:r>
            <a:r>
              <a:rPr lang="he-IL" b="0" dirty="0"/>
              <a:t>טכנולוגיה, </a:t>
            </a:r>
            <a:r>
              <a:rPr lang="he-IL" dirty="0"/>
              <a:t>משימה</a:t>
            </a:r>
            <a:r>
              <a:rPr lang="he-IL" b="1" dirty="0"/>
              <a:t>: מסע חשיבה</a:t>
            </a:r>
            <a:r>
              <a:rPr lang="he-IL" dirty="0"/>
              <a:t>.</a:t>
            </a:r>
          </a:p>
          <a:p>
            <a:r>
              <a:rPr lang="he-IL" b="0" i="0" dirty="0">
                <a:effectLst/>
                <a:latin typeface="Almoni Neue DL 4.0 AAA"/>
              </a:rPr>
              <a:t>המשימה לוקחת את התלמידים למסע דמיוני שבו הם מתבקשים להעלות רעיונות לפתרון בעיה (חציית נהר).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1278904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משלימים מילים חסרות בהיגדי הסיכום: </a:t>
            </a:r>
            <a:r>
              <a:rPr lang="he-IL" sz="1200" b="0" i="0" u="none" strike="noStrike" baseline="0" dirty="0">
                <a:latin typeface="FontbitDavid"/>
              </a:rPr>
              <a:t>  </a:t>
            </a:r>
          </a:p>
          <a:p>
            <a:pPr marL="171450" indent="-171450" algn="r">
              <a:buFont typeface="Arial" panose="020B0604020202020204" pitchFamily="34" charset="0"/>
              <a:buChar char="•"/>
            </a:pPr>
            <a:r>
              <a:rPr lang="he-IL" dirty="0"/>
              <a:t>יֵשׁ חֲפָצִים שֶׁ_____ בַּמַּיִם, וְיֵשׁ חֲפָצִים שֶׁ______ בַּמַּיִם.</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dirty="0"/>
              <a:t>הַ____ מִמֶּנּוּ עָשׂוּי הַחֵפֶץ, הַ____ שֶׁלּוֹ וְצוּרָתוֹ, קוֹבְעִים אִם הַחֵפֶץ יָצוּף עַל הַמַּיִם.</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מחברים שאלות על היגדי הסיכום.</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לדוגמה: מה קובע/ משפיע אם חפץ ישקע או יצוף?</a:t>
            </a:r>
          </a:p>
          <a:p>
            <a:pPr marL="171450" indent="-171450" algn="r">
              <a:buFont typeface="Arial" panose="020B0604020202020204" pitchFamily="34" charset="0"/>
              <a:buChar char="•"/>
            </a:pP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יש לזכור שציפה היא תכונה של גוף. היא נקבעת לפי צפיפות החומר שממנו עשוי וכן מצורתו. צפיפות היא התכונה של החומר. לתלמידים בכיתה ב המושג צפיפות מופשט, ולכן אפשר להסביר להם שכאשר דנים בציפה הכוונה לציפה של גוש רציף של החומר ולא לגוף חלול.</a:t>
            </a:r>
          </a:p>
          <a:p>
            <a:pPr algn="r"/>
            <a:r>
              <a:rPr lang="he-IL" b="0" dirty="0"/>
              <a:t>יש ערך בחקירת חפצים מהסביבה בגילאים צעירים. יחד עם זאת, אפשר להשתמש במוטות החומרים של ניסוי התכונות (עמ' 27) במקום</a:t>
            </a:r>
            <a:r>
              <a:rPr lang="he-IL" b="0" baseline="0" dirty="0"/>
              <a:t> </a:t>
            </a:r>
            <a:r>
              <a:rPr lang="he-IL" b="0" dirty="0"/>
              <a:t>או בנוסף להצפת החפצים.</a:t>
            </a:r>
          </a:p>
          <a:p>
            <a:pPr algn="r"/>
            <a:r>
              <a:rPr lang="he-IL" b="0" dirty="0"/>
              <a:t>להתנסות יש להביא רק חפצים שאינם חלולים. אפשר להשתמש בניסוי בחפצים אחרים שהתלמידים יביאו.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אפשר ליצור במחברת או בדף עבודה טבלה של חפצים אחרים ולמלא אותה.</a:t>
            </a:r>
          </a:p>
          <a:p>
            <a:pPr algn="r"/>
            <a:r>
              <a:rPr lang="he-IL" b="0" dirty="0"/>
              <a:t>מיומנות ארגון נתונים ומידע בטבלה עוזרת לארגון וסדר. עוזרת להשוואה ולהסקת מסקנות (מה למדתי?)</a:t>
            </a:r>
          </a:p>
          <a:p>
            <a:pPr algn="r"/>
            <a:r>
              <a:rPr lang="he-IL" b="0" dirty="0"/>
              <a:t>מיומנות העלאת ההשערות היא מיומנות חקר חשובה. יש להבחין בין השערה לניחוש.</a:t>
            </a:r>
          </a:p>
          <a:p>
            <a:pPr algn="r"/>
            <a:endParaRPr lang="he-IL" b="0" dirty="0"/>
          </a:p>
          <a:p>
            <a:pPr algn="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90878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באתר </a:t>
            </a:r>
            <a:r>
              <a:rPr lang="he-IL" b="1" dirty="0"/>
              <a:t>במבט מקוון</a:t>
            </a:r>
            <a:r>
              <a:rPr lang="he-IL" dirty="0"/>
              <a:t>, בספר הדיגיטלי, בעמוד 37, משימה: </a:t>
            </a:r>
            <a:r>
              <a:rPr lang="he-IL" b="1" dirty="0"/>
              <a:t>מי צף? מי שוקע?</a:t>
            </a:r>
            <a:r>
              <a:rPr lang="he-IL" dirty="0"/>
              <a:t>.</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80349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מאז ומעולם הייתה הטכנולוגיה חלק בלתי נפרד מהתרבות האנושית. תחילת ימיה במעשיו של האדם החושב (אבנים מסותתות לצרכים שונים, ציורי מערות ועוד).</a:t>
            </a:r>
          </a:p>
          <a:p>
            <a:pPr algn="r"/>
            <a:r>
              <a:rPr lang="he-IL" dirty="0"/>
              <a:t>מהות הטכנולוגיה: הבנת החשיבות שיש לחקר המדעי להבנת תופעות ותהליכים בסביבה ולפיתוח טכנולוגי המספק צרכים אנושיים ומרחיב את היכולת האנושית.</a:t>
            </a:r>
          </a:p>
          <a:p>
            <a:pPr algn="r"/>
            <a:r>
              <a:rPr lang="he-IL" dirty="0"/>
              <a:t>בניית הרפסודה נועדה להמחיש לתלמידים עיקרון טכנולוגי מרכזי, ולפיו האדם מנצל ידע שהתקבל בחקירה מדעית בדבר תכונת החומר (ציפה) ומתאים אותו לתכונת המוצר שהוא מייצר (רפסודה).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5</a:t>
            </a:fld>
            <a:endParaRPr lang="x-none">
              <a:solidFill>
                <a:prstClr val="black"/>
              </a:solidFill>
            </a:endParaRPr>
          </a:p>
        </p:txBody>
      </p:sp>
    </p:spTree>
    <p:extLst>
      <p:ext uri="{BB962C8B-B14F-4D97-AF65-F5344CB8AC3E}">
        <p14:creationId xmlns:p14="http://schemas.microsoft.com/office/powerpoint/2010/main" val="187820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משימת </a:t>
            </a:r>
            <a:r>
              <a:rPr lang="he-IL" dirty="0" err="1"/>
              <a:t>עשיינות</a:t>
            </a:r>
            <a:r>
              <a:rPr lang="he-IL" dirty="0"/>
              <a:t> (מייקר).</a:t>
            </a:r>
          </a:p>
          <a:p>
            <a:pPr algn="r"/>
            <a:r>
              <a:rPr lang="he-IL" dirty="0"/>
              <a:t>מומלץ להכניס את מקלות העץ לקערת מים לכמה שעות. לאחר ספיגת המים המקלות יהיה גמישים יותר. כך יהיה קל יותר לסדר אותם בצורה של שתי וערב.</a:t>
            </a:r>
          </a:p>
          <a:p>
            <a:pPr algn="r"/>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62798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לתלמידים מתעניינים ומתקדמים אפשר להציע להכין מצגת של כלי תחבורה שונים שצפים על המים.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25765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לחזור לניסוי המוטות ולבדוק ציפה של מוט זכוכית לעומת ציפה של בקבוקון סגור על פני המים.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209406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ט"ז/טבת/תשפ"ד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ט"ז/טבת/תשפ"ד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cs typeface="+mn-cs"/>
              </a:rPr>
              <a:t>חוֹמָרִים סָבִיב</a:t>
            </a:r>
            <a:endParaRPr lang="x-none" sz="53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708870" y="4266239"/>
            <a:ext cx="7726261" cy="1200329"/>
          </a:xfrm>
          <a:prstGeom prst="rect">
            <a:avLst/>
          </a:prstGeom>
          <a:noFill/>
        </p:spPr>
        <p:txBody>
          <a:bodyPr wrap="square" rtlCol="0">
            <a:spAutoFit/>
          </a:bodyPr>
          <a:lstStyle/>
          <a:p>
            <a:pPr algn="ctr"/>
            <a:r>
              <a:rPr lang="he-IL" sz="3600" b="1" dirty="0"/>
              <a:t>פֶּרֶק רִאשׁוֹן: חוֹמָרִים וּתְכוּנוֹתֵיהֶם</a:t>
            </a:r>
          </a:p>
          <a:p>
            <a:pPr algn="r" rtl="1"/>
            <a:r>
              <a:rPr lang="he-IL" sz="3600" b="1" dirty="0">
                <a:solidFill>
                  <a:srgbClr val="C00000"/>
                </a:solidFill>
              </a:rPr>
              <a:t>            צף ושוקע </a:t>
            </a:r>
            <a:r>
              <a:rPr lang="he-IL" sz="2400" b="1" dirty="0">
                <a:solidFill>
                  <a:srgbClr val="C00000"/>
                </a:solidFill>
              </a:rPr>
              <a:t>(עמודים 42-36)</a:t>
            </a:r>
            <a:endParaRPr lang="en-US" sz="2400" b="1" dirty="0">
              <a:solidFill>
                <a:srgbClr val="C00000"/>
              </a:solidFill>
            </a:endParaRPr>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058FC93-51B6-1ECC-CE9B-5E36F3F07AC4}"/>
              </a:ext>
            </a:extLst>
          </p:cNvPr>
          <p:cNvPicPr>
            <a:picLocks noChangeAspect="1"/>
          </p:cNvPicPr>
          <p:nvPr/>
        </p:nvPicPr>
        <p:blipFill>
          <a:blip r:embed="rId3"/>
          <a:stretch>
            <a:fillRect/>
          </a:stretch>
        </p:blipFill>
        <p:spPr>
          <a:xfrm>
            <a:off x="1759971" y="1565089"/>
            <a:ext cx="6548285" cy="4286345"/>
          </a:xfrm>
          <a:prstGeom prst="rect">
            <a:avLst/>
          </a:prstGeom>
        </p:spPr>
      </p:pic>
      <p:pic>
        <p:nvPicPr>
          <p:cNvPr id="10" name="תמונה 9">
            <a:extLst>
              <a:ext uri="{FF2B5EF4-FFF2-40B4-BE49-F238E27FC236}">
                <a16:creationId xmlns:a16="http://schemas.microsoft.com/office/drawing/2014/main" id="{24D2F1C6-0F42-9BCD-3B7C-13D0DDF04234}"/>
              </a:ext>
            </a:extLst>
          </p:cNvPr>
          <p:cNvPicPr>
            <a:picLocks noChangeAspect="1"/>
          </p:cNvPicPr>
          <p:nvPr/>
        </p:nvPicPr>
        <p:blipFill>
          <a:blip r:embed="rId4"/>
          <a:stretch>
            <a:fillRect/>
          </a:stretch>
        </p:blipFill>
        <p:spPr>
          <a:xfrm>
            <a:off x="1759970" y="315873"/>
            <a:ext cx="6548285" cy="1249216"/>
          </a:xfrm>
          <a:prstGeom prst="rect">
            <a:avLst/>
          </a:prstGeom>
        </p:spPr>
      </p:pic>
      <p:pic>
        <p:nvPicPr>
          <p:cNvPr id="1026" name="Picture 2">
            <a:extLst>
              <a:ext uri="{FF2B5EF4-FFF2-40B4-BE49-F238E27FC236}">
                <a16:creationId xmlns:a16="http://schemas.microsoft.com/office/drawing/2014/main" id="{3A8896CD-4FD0-42B8-B5F6-B1EFC65367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394" y="6046838"/>
            <a:ext cx="2847975" cy="81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769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he-IL" b="1" dirty="0">
                <a:latin typeface="MF_FrankRuhl-Regular"/>
                <a:cs typeface="+mn-cs"/>
              </a:rPr>
              <a:t>מָה לָמדְנוּ? </a:t>
            </a:r>
            <a:r>
              <a:rPr lang="he-IL" sz="2400" b="1" dirty="0">
                <a:latin typeface="MF_FrankRuhl-Regular"/>
                <a:cs typeface="+mn-cs"/>
              </a:rPr>
              <a:t>(עמוד 42)</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10" name="תמונה 9"/>
          <p:cNvPicPr>
            <a:picLocks noChangeAspect="1"/>
          </p:cNvPicPr>
          <p:nvPr/>
        </p:nvPicPr>
        <p:blipFill>
          <a:blip r:embed="rId5"/>
          <a:stretch>
            <a:fillRect/>
          </a:stretch>
        </p:blipFill>
        <p:spPr>
          <a:xfrm>
            <a:off x="242867" y="2344198"/>
            <a:ext cx="8648700" cy="4038600"/>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13" name="TextBox 12"/>
          <p:cNvSpPr txBox="1"/>
          <p:nvPr/>
        </p:nvSpPr>
        <p:spPr>
          <a:xfrm>
            <a:off x="209724" y="1870745"/>
            <a:ext cx="8649049" cy="707886"/>
          </a:xfrm>
          <a:prstGeom prst="rect">
            <a:avLst/>
          </a:prstGeom>
          <a:noFill/>
        </p:spPr>
        <p:txBody>
          <a:bodyPr wrap="square" rtlCol="0">
            <a:spAutoFit/>
          </a:bodyPr>
          <a:lstStyle/>
          <a:p>
            <a:pPr algn="r"/>
            <a:r>
              <a:rPr lang="he-IL" sz="4000" b="1" dirty="0">
                <a:solidFill>
                  <a:srgbClr val="437BBE"/>
                </a:solidFill>
                <a:latin typeface="MF_FrankRuhl-Regular"/>
              </a:rPr>
              <a:t>     מְשִׂימָה: </a:t>
            </a:r>
            <a:r>
              <a:rPr lang="he-IL" sz="4000" b="1" dirty="0">
                <a:solidFill>
                  <a:srgbClr val="000000"/>
                </a:solidFill>
                <a:latin typeface="MF_FrankRuhl-Regular"/>
              </a:rPr>
              <a:t>מִי צָף וּמִי שׁוֹקֵעַ בְּמַיִם?</a:t>
            </a:r>
            <a:endParaRPr lang="en-US" sz="4000" b="1" dirty="0"/>
          </a:p>
        </p:txBody>
      </p:sp>
      <p:pic>
        <p:nvPicPr>
          <p:cNvPr id="14" name="תמונה 13"/>
          <p:cNvPicPr>
            <a:picLocks noChangeAspect="1"/>
          </p:cNvPicPr>
          <p:nvPr/>
        </p:nvPicPr>
        <p:blipFill>
          <a:blip r:embed="rId5"/>
          <a:stretch>
            <a:fillRect/>
          </a:stretch>
        </p:blipFill>
        <p:spPr>
          <a:xfrm>
            <a:off x="1707073" y="2726276"/>
            <a:ext cx="6214739" cy="3907121"/>
          </a:xfrm>
          <a:prstGeom prst="rect">
            <a:avLst/>
          </a:prstGeom>
        </p:spPr>
      </p:pic>
      <p:sp>
        <p:nvSpPr>
          <p:cNvPr id="17" name="TextBox 16"/>
          <p:cNvSpPr txBox="1"/>
          <p:nvPr/>
        </p:nvSpPr>
        <p:spPr>
          <a:xfrm>
            <a:off x="1535185" y="922789"/>
            <a:ext cx="6820250" cy="769441"/>
          </a:xfrm>
          <a:prstGeom prst="rect">
            <a:avLst/>
          </a:prstGeom>
          <a:noFill/>
        </p:spPr>
        <p:txBody>
          <a:bodyPr wrap="square" rtlCol="0">
            <a:spAutoFit/>
          </a:bodyPr>
          <a:lstStyle/>
          <a:p>
            <a:pPr algn="r"/>
            <a:r>
              <a:rPr lang="he-IL" sz="4400" b="1" dirty="0">
                <a:solidFill>
                  <a:prstClr val="black"/>
                </a:solidFill>
                <a:latin typeface="MF_FrankRuhl-Regular"/>
              </a:rPr>
              <a:t>צָף אוֹ שׁוֹקֵעַ?</a:t>
            </a:r>
            <a:r>
              <a:rPr lang="he-IL" sz="2000" b="1" dirty="0">
                <a:solidFill>
                  <a:prstClr val="black"/>
                </a:solidFill>
                <a:latin typeface="MF_FrankRuhl-Regular"/>
              </a:rPr>
              <a:t>(עמוד 36)</a:t>
            </a:r>
            <a:endParaRPr lang="en-US" dirty="0"/>
          </a:p>
        </p:txBody>
      </p:sp>
    </p:spTree>
    <p:extLst>
      <p:ext uri="{BB962C8B-B14F-4D97-AF65-F5344CB8AC3E}">
        <p14:creationId xmlns:p14="http://schemas.microsoft.com/office/powerpoint/2010/main" val="152980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68817" y="43883"/>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pic>
        <p:nvPicPr>
          <p:cNvPr id="2" name="תמונה 1"/>
          <p:cNvPicPr>
            <a:picLocks noChangeAspect="1"/>
          </p:cNvPicPr>
          <p:nvPr/>
        </p:nvPicPr>
        <p:blipFill>
          <a:blip r:embed="rId5"/>
          <a:stretch>
            <a:fillRect/>
          </a:stretch>
        </p:blipFill>
        <p:spPr>
          <a:xfrm>
            <a:off x="1254352" y="1710627"/>
            <a:ext cx="6487295" cy="5035376"/>
          </a:xfrm>
          <a:prstGeom prst="rect">
            <a:avLst/>
          </a:prstGeom>
        </p:spPr>
      </p:pic>
      <p:sp>
        <p:nvSpPr>
          <p:cNvPr id="3" name="TextBox 2"/>
          <p:cNvSpPr txBox="1"/>
          <p:nvPr/>
        </p:nvSpPr>
        <p:spPr>
          <a:xfrm>
            <a:off x="847289" y="880844"/>
            <a:ext cx="7625592" cy="646331"/>
          </a:xfrm>
          <a:prstGeom prst="rect">
            <a:avLst/>
          </a:prstGeom>
          <a:noFill/>
        </p:spPr>
        <p:txBody>
          <a:bodyPr wrap="square" rtlCol="0">
            <a:spAutoFit/>
          </a:bodyPr>
          <a:lstStyle/>
          <a:p>
            <a:pPr algn="ctr"/>
            <a:r>
              <a:rPr lang="he-IL" sz="3600" b="1" dirty="0"/>
              <a:t>ארגון השערות ותוצאות בטבלה </a:t>
            </a:r>
            <a:r>
              <a:rPr lang="he-IL" sz="2400" b="1" dirty="0"/>
              <a:t>(עמוד 37)</a:t>
            </a:r>
          </a:p>
        </p:txBody>
      </p:sp>
    </p:spTree>
    <p:extLst>
      <p:ext uri="{BB962C8B-B14F-4D97-AF65-F5344CB8AC3E}">
        <p14:creationId xmlns:p14="http://schemas.microsoft.com/office/powerpoint/2010/main" val="313017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6832163-1C5F-16E0-6C63-3C4EA2702610}"/>
              </a:ext>
            </a:extLst>
          </p:cNvPr>
          <p:cNvPicPr>
            <a:picLocks noChangeAspect="1"/>
          </p:cNvPicPr>
          <p:nvPr/>
        </p:nvPicPr>
        <p:blipFill>
          <a:blip r:embed="rId3"/>
          <a:stretch>
            <a:fillRect/>
          </a:stretch>
        </p:blipFill>
        <p:spPr>
          <a:xfrm>
            <a:off x="2192594" y="963562"/>
            <a:ext cx="5181599" cy="5577962"/>
          </a:xfrm>
          <a:prstGeom prst="rect">
            <a:avLst/>
          </a:prstGeom>
          <a:ln w="12700">
            <a:solidFill>
              <a:schemeClr val="accent1"/>
            </a:solidFill>
          </a:ln>
        </p:spPr>
      </p:pic>
      <p:pic>
        <p:nvPicPr>
          <p:cNvPr id="2" name="תמונה 1">
            <a:extLst>
              <a:ext uri="{FF2B5EF4-FFF2-40B4-BE49-F238E27FC236}">
                <a16:creationId xmlns:a16="http://schemas.microsoft.com/office/drawing/2014/main" id="{F53D8FE7-7B90-300E-5E16-2E01CE4D9CCF}"/>
              </a:ext>
            </a:extLst>
          </p:cNvPr>
          <p:cNvPicPr>
            <a:picLocks noChangeAspect="1"/>
          </p:cNvPicPr>
          <p:nvPr/>
        </p:nvPicPr>
        <p:blipFill>
          <a:blip r:embed="rId4"/>
          <a:stretch>
            <a:fillRect/>
          </a:stretch>
        </p:blipFill>
        <p:spPr>
          <a:xfrm>
            <a:off x="3943350" y="46703"/>
            <a:ext cx="1257300" cy="574685"/>
          </a:xfrm>
          <a:prstGeom prst="rect">
            <a:avLst/>
          </a:prstGeom>
        </p:spPr>
      </p:pic>
      <p:pic>
        <p:nvPicPr>
          <p:cNvPr id="4" name="תמונה 3">
            <a:extLst>
              <a:ext uri="{FF2B5EF4-FFF2-40B4-BE49-F238E27FC236}">
                <a16:creationId xmlns:a16="http://schemas.microsoft.com/office/drawing/2014/main" id="{9197416B-B39D-3D8E-71AA-E831A812A95E}"/>
              </a:ext>
            </a:extLst>
          </p:cNvPr>
          <p:cNvPicPr>
            <a:picLocks noChangeAspect="1"/>
          </p:cNvPicPr>
          <p:nvPr/>
        </p:nvPicPr>
        <p:blipFill>
          <a:blip r:embed="rId5"/>
          <a:stretch>
            <a:fillRect/>
          </a:stretch>
        </p:blipFill>
        <p:spPr>
          <a:xfrm>
            <a:off x="73866" y="-19361"/>
            <a:ext cx="1109568" cy="634039"/>
          </a:xfrm>
          <a:prstGeom prst="rect">
            <a:avLst/>
          </a:prstGeom>
        </p:spPr>
      </p:pic>
      <p:pic>
        <p:nvPicPr>
          <p:cNvPr id="5" name="תמונה 4">
            <a:extLst>
              <a:ext uri="{FF2B5EF4-FFF2-40B4-BE49-F238E27FC236}">
                <a16:creationId xmlns:a16="http://schemas.microsoft.com/office/drawing/2014/main" id="{588E71C9-16A3-23CB-F8C7-DDC9457DD2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spTree>
    <p:extLst>
      <p:ext uri="{BB962C8B-B14F-4D97-AF65-F5344CB8AC3E}">
        <p14:creationId xmlns:p14="http://schemas.microsoft.com/office/powerpoint/2010/main" val="1195034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3600" b="1" dirty="0">
                <a:cs typeface="+mn-cs"/>
              </a:rPr>
              <a:t>מִשְתַמְּשִים בִּתְכוּנַת הַצִִּיפָה </a:t>
            </a:r>
            <a:r>
              <a:rPr lang="he-IL" sz="2400" b="1" dirty="0">
                <a:cs typeface="+mn-cs"/>
              </a:rPr>
              <a:t>(עמודים 42-36)</a:t>
            </a:r>
            <a:endParaRPr lang="en-US" sz="24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6" name="מלבן 5"/>
          <p:cNvSpPr/>
          <p:nvPr/>
        </p:nvSpPr>
        <p:spPr>
          <a:xfrm>
            <a:off x="3148372" y="1568741"/>
            <a:ext cx="5626511" cy="584775"/>
          </a:xfrm>
          <a:prstGeom prst="rect">
            <a:avLst/>
          </a:prstGeom>
        </p:spPr>
        <p:txBody>
          <a:bodyPr wrap="square">
            <a:spAutoFit/>
          </a:bodyPr>
          <a:lstStyle/>
          <a:p>
            <a:pPr algn="r"/>
            <a:r>
              <a:rPr lang="he-IL" sz="3200" b="1" dirty="0">
                <a:latin typeface="MF_FrankRuhl-Bold"/>
              </a:rPr>
              <a:t>הָרַפְסוֹדָה – כְּלִי שַׁיִט עַתִּיק</a:t>
            </a:r>
            <a:endParaRPr lang="en-US" sz="3200" dirty="0"/>
          </a:p>
        </p:txBody>
      </p:sp>
      <p:pic>
        <p:nvPicPr>
          <p:cNvPr id="7" name="תמונה 6"/>
          <p:cNvPicPr>
            <a:picLocks noChangeAspect="1"/>
          </p:cNvPicPr>
          <p:nvPr/>
        </p:nvPicPr>
        <p:blipFill>
          <a:blip r:embed="rId5"/>
          <a:stretch>
            <a:fillRect/>
          </a:stretch>
        </p:blipFill>
        <p:spPr>
          <a:xfrm>
            <a:off x="2181138" y="2075176"/>
            <a:ext cx="5234729" cy="4711255"/>
          </a:xfrm>
          <a:prstGeom prst="rect">
            <a:avLst/>
          </a:prstGeom>
        </p:spPr>
      </p:pic>
      <p:sp>
        <p:nvSpPr>
          <p:cNvPr id="8" name="TextBox 7"/>
          <p:cNvSpPr txBox="1"/>
          <p:nvPr/>
        </p:nvSpPr>
        <p:spPr>
          <a:xfrm>
            <a:off x="7097086" y="6098796"/>
            <a:ext cx="1963024" cy="646331"/>
          </a:xfrm>
          <a:prstGeom prst="rect">
            <a:avLst/>
          </a:prstGeom>
          <a:noFill/>
        </p:spPr>
        <p:txBody>
          <a:bodyPr wrap="square" rtlCol="0">
            <a:spAutoFit/>
          </a:bodyPr>
          <a:lstStyle/>
          <a:p>
            <a:pPr algn="r" rtl="1"/>
            <a:r>
              <a:rPr lang="he-IL" dirty="0"/>
              <a:t>מקור התמונה: </a:t>
            </a:r>
            <a:r>
              <a:rPr lang="en-GB" dirty="0" err="1"/>
              <a:t>pixabay</a:t>
            </a:r>
            <a:endParaRPr lang="en-US" dirty="0"/>
          </a:p>
        </p:txBody>
      </p:sp>
    </p:spTree>
    <p:extLst>
      <p:ext uri="{BB962C8B-B14F-4D97-AF65-F5344CB8AC3E}">
        <p14:creationId xmlns:p14="http://schemas.microsoft.com/office/powerpoint/2010/main" val="3925173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3600" b="1" dirty="0">
                <a:solidFill>
                  <a:srgbClr val="437BBE"/>
                </a:solidFill>
                <a:latin typeface="MF_FrankRuhl-Regular"/>
                <a:cs typeface="+mn-cs"/>
              </a:rPr>
              <a:t>מְשִׂימָה: </a:t>
            </a:r>
            <a:r>
              <a:rPr lang="he-IL" sz="3600" b="1" dirty="0">
                <a:solidFill>
                  <a:srgbClr val="000000"/>
                </a:solidFill>
                <a:latin typeface="MF_FrankRuhl-Regular"/>
                <a:cs typeface="+mn-cs"/>
              </a:rPr>
              <a:t>כֵּיצָד בּוֹנִים רַפְסוֹדָה? </a:t>
            </a:r>
            <a:r>
              <a:rPr lang="he-IL" sz="2800" b="1" dirty="0">
                <a:cs typeface="+mn-cs"/>
              </a:rPr>
              <a:t>(עמודים 42-39)</a:t>
            </a:r>
            <a:endParaRPr lang="en-US" sz="2800" b="1" dirty="0">
              <a:cs typeface="+mn-cs"/>
            </a:endParaRPr>
          </a:p>
        </p:txBody>
      </p:sp>
      <p:sp>
        <p:nvSpPr>
          <p:cNvPr id="3" name="מציין מיקום תוכן 2"/>
          <p:cNvSpPr>
            <a:spLocks noGrp="1"/>
          </p:cNvSpPr>
          <p:nvPr>
            <p:ph idx="1"/>
          </p:nvPr>
        </p:nvSpPr>
        <p:spPr>
          <a:xfrm>
            <a:off x="628650" y="1333850"/>
            <a:ext cx="8262916" cy="4843113"/>
          </a:xfrm>
        </p:spPr>
        <p:txBody>
          <a:bodyPr/>
          <a:lstStyle/>
          <a:p>
            <a:pPr marL="0" indent="0" algn="r">
              <a:buNone/>
            </a:pPr>
            <a:r>
              <a:rPr lang="he-IL" b="1" dirty="0">
                <a:solidFill>
                  <a:srgbClr val="0059A9"/>
                </a:solidFill>
                <a:latin typeface="MF_FrankRuhl-Bold"/>
              </a:rPr>
              <a:t>שָׁלָב א: הֲכָנַת מִשְׁטַח הָרַפְסוֹדָה </a:t>
            </a:r>
            <a:r>
              <a:rPr lang="he-IL" sz="2400" b="1" dirty="0">
                <a:solidFill>
                  <a:srgbClr val="0059A9"/>
                </a:solidFill>
                <a:latin typeface="MF_FrankRuhl-Bold"/>
              </a:rPr>
              <a:t>(עמוד 40)</a:t>
            </a:r>
            <a:endParaRPr lang="en-US" sz="2400" b="1" dirty="0"/>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12" name="תמונה 11"/>
          <p:cNvPicPr>
            <a:picLocks noChangeAspect="1"/>
          </p:cNvPicPr>
          <p:nvPr/>
        </p:nvPicPr>
        <p:blipFill>
          <a:blip r:embed="rId5"/>
          <a:stretch>
            <a:fillRect/>
          </a:stretch>
        </p:blipFill>
        <p:spPr>
          <a:xfrm>
            <a:off x="1790687" y="1955888"/>
            <a:ext cx="6327278" cy="4782824"/>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226831" y="1671633"/>
            <a:ext cx="8807783" cy="4678833"/>
          </a:xfrm>
          <a:prstGeom prst="rect">
            <a:avLst/>
          </a:prstGeom>
        </p:spPr>
      </p:pic>
      <p:sp>
        <p:nvSpPr>
          <p:cNvPr id="2" name="TextBox 1"/>
          <p:cNvSpPr txBox="1"/>
          <p:nvPr/>
        </p:nvSpPr>
        <p:spPr>
          <a:xfrm>
            <a:off x="7061200" y="1060450"/>
            <a:ext cx="1784350" cy="369332"/>
          </a:xfrm>
          <a:prstGeom prst="rect">
            <a:avLst/>
          </a:prstGeom>
          <a:noFill/>
        </p:spPr>
        <p:txBody>
          <a:bodyPr wrap="square" rtlCol="0">
            <a:spAutoFit/>
          </a:bodyPr>
          <a:lstStyle/>
          <a:p>
            <a:pPr algn="r"/>
            <a:r>
              <a:rPr lang="he-IL" b="1" dirty="0"/>
              <a:t>עמוד 41</a:t>
            </a:r>
            <a:endParaRPr lang="en-US" b="1" dirty="0"/>
          </a:p>
        </p:txBody>
      </p:sp>
      <p:pic>
        <p:nvPicPr>
          <p:cNvPr id="3" name="תמונה 2">
            <a:extLst>
              <a:ext uri="{FF2B5EF4-FFF2-40B4-BE49-F238E27FC236}">
                <a16:creationId xmlns:a16="http://schemas.microsoft.com/office/drawing/2014/main" id="{23AFBB12-D913-542E-8D55-1A059ABE518A}"/>
              </a:ext>
            </a:extLst>
          </p:cNvPr>
          <p:cNvPicPr>
            <a:picLocks noChangeAspect="1"/>
          </p:cNvPicPr>
          <p:nvPr/>
        </p:nvPicPr>
        <p:blipFill>
          <a:blip r:embed="rId4"/>
          <a:stretch>
            <a:fillRect/>
          </a:stretch>
        </p:blipFill>
        <p:spPr>
          <a:xfrm>
            <a:off x="73866" y="-19361"/>
            <a:ext cx="1109568" cy="634039"/>
          </a:xfrm>
          <a:prstGeom prst="rect">
            <a:avLst/>
          </a:prstGeom>
        </p:spPr>
      </p:pic>
      <p:pic>
        <p:nvPicPr>
          <p:cNvPr id="5" name="תמונה 4">
            <a:extLst>
              <a:ext uri="{FF2B5EF4-FFF2-40B4-BE49-F238E27FC236}">
                <a16:creationId xmlns:a16="http://schemas.microsoft.com/office/drawing/2014/main" id="{9E136A4B-305B-BB2F-D73F-41113769C7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spTree>
    <p:extLst>
      <p:ext uri="{BB962C8B-B14F-4D97-AF65-F5344CB8AC3E}">
        <p14:creationId xmlns:p14="http://schemas.microsoft.com/office/powerpoint/2010/main" val="4245393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מציין מיקום תוכן 2"/>
          <p:cNvPicPr>
            <a:picLocks noGrp="1" noChangeAspect="1"/>
          </p:cNvPicPr>
          <p:nvPr>
            <p:ph idx="1"/>
          </p:nvPr>
        </p:nvPicPr>
        <p:blipFill>
          <a:blip r:embed="rId3"/>
          <a:stretch>
            <a:fillRect/>
          </a:stretch>
        </p:blipFill>
        <p:spPr>
          <a:xfrm>
            <a:off x="111776" y="1459520"/>
            <a:ext cx="8920447" cy="5159394"/>
          </a:xfrm>
          <a:prstGeom prst="rect">
            <a:avLst/>
          </a:prstGeom>
        </p:spPr>
      </p:pic>
      <p:sp>
        <p:nvSpPr>
          <p:cNvPr id="2" name="TextBox 1"/>
          <p:cNvSpPr txBox="1"/>
          <p:nvPr/>
        </p:nvSpPr>
        <p:spPr>
          <a:xfrm>
            <a:off x="7191829" y="979714"/>
            <a:ext cx="1748971" cy="369332"/>
          </a:xfrm>
          <a:prstGeom prst="rect">
            <a:avLst/>
          </a:prstGeom>
          <a:noFill/>
        </p:spPr>
        <p:txBody>
          <a:bodyPr wrap="square" rtlCol="0">
            <a:spAutoFit/>
          </a:bodyPr>
          <a:lstStyle/>
          <a:p>
            <a:pPr lvl="0" algn="r"/>
            <a:r>
              <a:rPr lang="he-IL" b="1">
                <a:solidFill>
                  <a:prstClr val="black"/>
                </a:solidFill>
              </a:rPr>
              <a:t>עמוד 41</a:t>
            </a:r>
            <a:endParaRPr lang="en-US" b="1" dirty="0">
              <a:solidFill>
                <a:prstClr val="black"/>
              </a:solidFill>
            </a:endParaRPr>
          </a:p>
        </p:txBody>
      </p:sp>
      <p:pic>
        <p:nvPicPr>
          <p:cNvPr id="4" name="תמונה 3">
            <a:extLst>
              <a:ext uri="{FF2B5EF4-FFF2-40B4-BE49-F238E27FC236}">
                <a16:creationId xmlns:a16="http://schemas.microsoft.com/office/drawing/2014/main" id="{442368B2-6B31-2C45-267A-A3E92A0588E3}"/>
              </a:ext>
            </a:extLst>
          </p:cNvPr>
          <p:cNvPicPr>
            <a:picLocks noChangeAspect="1"/>
          </p:cNvPicPr>
          <p:nvPr/>
        </p:nvPicPr>
        <p:blipFill>
          <a:blip r:embed="rId4"/>
          <a:stretch>
            <a:fillRect/>
          </a:stretch>
        </p:blipFill>
        <p:spPr>
          <a:xfrm>
            <a:off x="73866" y="-19361"/>
            <a:ext cx="1109568" cy="634039"/>
          </a:xfrm>
          <a:prstGeom prst="rect">
            <a:avLst/>
          </a:prstGeom>
        </p:spPr>
      </p:pic>
      <p:pic>
        <p:nvPicPr>
          <p:cNvPr id="5" name="תמונה 4">
            <a:extLst>
              <a:ext uri="{FF2B5EF4-FFF2-40B4-BE49-F238E27FC236}">
                <a16:creationId xmlns:a16="http://schemas.microsoft.com/office/drawing/2014/main" id="{0FFBDBAE-1922-1C34-A0B0-F10D697A7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spTree>
    <p:extLst>
      <p:ext uri="{BB962C8B-B14F-4D97-AF65-F5344CB8AC3E}">
        <p14:creationId xmlns:p14="http://schemas.microsoft.com/office/powerpoint/2010/main" val="371248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1467314" y="1690689"/>
            <a:ext cx="6341372" cy="4571503"/>
          </a:xfrm>
          <a:prstGeom prst="rect">
            <a:avLst/>
          </a:prstGeom>
        </p:spPr>
      </p:pic>
      <p:sp>
        <p:nvSpPr>
          <p:cNvPr id="3" name="TextBox 2"/>
          <p:cNvSpPr txBox="1"/>
          <p:nvPr/>
        </p:nvSpPr>
        <p:spPr>
          <a:xfrm>
            <a:off x="6437086" y="1132114"/>
            <a:ext cx="1908628" cy="369332"/>
          </a:xfrm>
          <a:prstGeom prst="rect">
            <a:avLst/>
          </a:prstGeom>
          <a:noFill/>
        </p:spPr>
        <p:txBody>
          <a:bodyPr wrap="square" rtlCol="0">
            <a:spAutoFit/>
          </a:bodyPr>
          <a:lstStyle/>
          <a:p>
            <a:pPr algn="r"/>
            <a:r>
              <a:rPr lang="he-IL" b="1" dirty="0"/>
              <a:t>עמוד 42</a:t>
            </a:r>
            <a:endParaRPr lang="en-US" b="1" dirty="0"/>
          </a:p>
        </p:txBody>
      </p:sp>
      <p:pic>
        <p:nvPicPr>
          <p:cNvPr id="5" name="תמונה 4">
            <a:extLst>
              <a:ext uri="{FF2B5EF4-FFF2-40B4-BE49-F238E27FC236}">
                <a16:creationId xmlns:a16="http://schemas.microsoft.com/office/drawing/2014/main" id="{D0923489-8E0F-3825-1613-FB112FDF473D}"/>
              </a:ext>
            </a:extLst>
          </p:cNvPr>
          <p:cNvPicPr>
            <a:picLocks noChangeAspect="1"/>
          </p:cNvPicPr>
          <p:nvPr/>
        </p:nvPicPr>
        <p:blipFill>
          <a:blip r:embed="rId4"/>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F1843619-4A09-E575-8247-1B9A2AB17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spTree>
    <p:extLst>
      <p:ext uri="{BB962C8B-B14F-4D97-AF65-F5344CB8AC3E}">
        <p14:creationId xmlns:p14="http://schemas.microsoft.com/office/powerpoint/2010/main" val="2608218040"/>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1929</TotalTime>
  <Words>557</Words>
  <Application>Microsoft Office PowerPoint</Application>
  <PresentationFormat>‫הצגה על המסך (4:3)</PresentationFormat>
  <Paragraphs>53</Paragraphs>
  <Slides>11</Slides>
  <Notes>11</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11</vt:i4>
      </vt:variant>
    </vt:vector>
  </HeadingPairs>
  <TitlesOfParts>
    <vt:vector size="19" baseType="lpstr">
      <vt:lpstr>Almoni Neue DL 4.0 AAA</vt:lpstr>
      <vt:lpstr>Arial</vt:lpstr>
      <vt:lpstr>Calibri</vt:lpstr>
      <vt:lpstr>Calibri Light</vt:lpstr>
      <vt:lpstr>FontbitDavid</vt:lpstr>
      <vt:lpstr>MF_FrankRuhl-Bold</vt:lpstr>
      <vt:lpstr>MF_FrankRuhl-Regular</vt:lpstr>
      <vt:lpstr>ערכת נושא Office</vt:lpstr>
      <vt:lpstr> מצגת מלווה   מַדָּע וְטֶכְנוֹלוֹגְיָה לְכִתָּה ב חוֹמָרִים סָבִיב</vt:lpstr>
      <vt:lpstr>מצגת של PowerPoint‏</vt:lpstr>
      <vt:lpstr>מצגת של PowerPoint‏</vt:lpstr>
      <vt:lpstr>מצגת של PowerPoint‏</vt:lpstr>
      <vt:lpstr>מִשְתַמְּשִים בִּתְכוּנַת הַצִִּיפָה (עמודים 42-36)</vt:lpstr>
      <vt:lpstr>מְשִׂימָה: כֵּיצָד בּוֹנִים רַפְסוֹדָה? (עמודים 42-39)</vt:lpstr>
      <vt:lpstr>מצגת של PowerPoint‏</vt:lpstr>
      <vt:lpstr>מצגת של PowerPoint‏</vt:lpstr>
      <vt:lpstr>מצגת של PowerPoint‏</vt:lpstr>
      <vt:lpstr>מצגת של PowerPoint‏</vt:lpstr>
      <vt:lpstr> מָה לָמדְנוּ? (עמוד 42)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200</cp:revision>
  <dcterms:created xsi:type="dcterms:W3CDTF">2019-05-25T18:59:51Z</dcterms:created>
  <dcterms:modified xsi:type="dcterms:W3CDTF">2023-12-28T04:41:11Z</dcterms:modified>
</cp:coreProperties>
</file>