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3"/>
  </p:notesMasterIdLst>
  <p:sldIdLst>
    <p:sldId id="289" r:id="rId2"/>
    <p:sldId id="324" r:id="rId3"/>
    <p:sldId id="343" r:id="rId4"/>
    <p:sldId id="347" r:id="rId5"/>
    <p:sldId id="342" r:id="rId6"/>
    <p:sldId id="320" r:id="rId7"/>
    <p:sldId id="344" r:id="rId8"/>
    <p:sldId id="345" r:id="rId9"/>
    <p:sldId id="346" r:id="rId10"/>
    <p:sldId id="348" r:id="rId11"/>
    <p:sldId id="33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5328" autoAdjust="0"/>
  </p:normalViewPr>
  <p:slideViewPr>
    <p:cSldViewPr snapToGrid="0" showGuides="1">
      <p:cViewPr varScale="1">
        <p:scale>
          <a:sx n="68" d="100"/>
          <a:sy n="68" d="100"/>
        </p:scale>
        <p:origin x="56" y="164"/>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p>
          <a:p>
            <a:pPr algn="r"/>
            <a:r>
              <a:rPr lang="he-IL" dirty="0"/>
              <a:t>בתת פרק זה יכירו התלמידים תכונות חומרים שאפשר לגלות באמצעות בדיקות שונות, תכונות כמו ציפה.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תוכן </a:t>
            </a:r>
            <a:r>
              <a:rPr lang="he-IL" b="0" dirty="0"/>
              <a:t>טכנולוגיה, </a:t>
            </a:r>
            <a:r>
              <a:rPr lang="he-IL" dirty="0"/>
              <a:t>משימה</a:t>
            </a:r>
            <a:r>
              <a:rPr lang="he-IL" b="1" dirty="0"/>
              <a:t>: מסע חשיבה</a:t>
            </a:r>
            <a:r>
              <a:rPr lang="he-IL" dirty="0"/>
              <a:t>.</a:t>
            </a:r>
          </a:p>
          <a:p>
            <a:r>
              <a:rPr lang="he-IL" b="0" i="0" dirty="0">
                <a:effectLst/>
                <a:latin typeface="Almoni Neue DL 4.0 AAA"/>
              </a:rPr>
              <a:t>המשימה לוקחת את התלמידים למסע דמיוני שבו הם מתבקשים להעלות רעיונות לפתרון בעיה (חציית נהר).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127890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מילים חסרות בהיגדי הסיכום: </a:t>
            </a:r>
            <a:r>
              <a:rPr lang="he-IL" sz="1200" b="0" i="0" u="none" strike="noStrike" baseline="0" dirty="0">
                <a:latin typeface="FontbitDavid"/>
              </a:rPr>
              <a:t>  </a:t>
            </a:r>
          </a:p>
          <a:p>
            <a:pPr marL="171450" indent="-171450" algn="r">
              <a:buFont typeface="Arial" panose="020B0604020202020204" pitchFamily="34" charset="0"/>
              <a:buChar char="•"/>
            </a:pPr>
            <a:r>
              <a:rPr lang="he-IL" dirty="0"/>
              <a:t>יֵשׁ חֲפָצִים שֶׁ_____ בַּמַּיִם, וְיֵשׁ חֲפָצִים שֶׁ______ בַּמַּיִם.</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הַ____ מִמֶּנּוּ עָשׂוּי הַחֵפֶץ, הַ____ שֶׁלּוֹ וְצוּרָתוֹ, קוֹבְעִים אִם הַחֵפֶץ יָצוּף עַל הַמַּיִם.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מה קובע/ משפיע אם חפץ ישקע או יצוף?</a:t>
            </a:r>
          </a:p>
          <a:p>
            <a:pPr marL="171450" indent="-171450" algn="r">
              <a:buFont typeface="Arial" panose="020B0604020202020204" pitchFamily="34" charset="0"/>
              <a:buChar char="•"/>
            </a:pP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יש לזכור שציפה היא תכונה של גוף. היא נקבעת לפי צפיפות החומר שממנו עשוי וכן מצורתו. צפיפות היא התכונה של החומר. לתלמידים בכיתה ב המושג צפיפות מופשט, ולכן אפשר להסביר להם שכאשר דנים בציפה הכוונה לציפה של גוש רציף של החומר ולא לגוף חלול.</a:t>
            </a:r>
          </a:p>
          <a:p>
            <a:pPr algn="r"/>
            <a:r>
              <a:rPr lang="he-IL" b="0" dirty="0"/>
              <a:t>יש ערך בחקירת חפצים מהסביבה בגילאים צעירים. יחד עם זאת, אפשר להשתמש במוטות החומרים של ניסוי התכונות (עמ' 27) במקום</a:t>
            </a:r>
            <a:r>
              <a:rPr lang="he-IL" b="0" baseline="0" dirty="0"/>
              <a:t> </a:t>
            </a:r>
            <a:r>
              <a:rPr lang="he-IL" b="0" dirty="0"/>
              <a:t>או בנוסף להצפת החפצים.</a:t>
            </a:r>
          </a:p>
          <a:p>
            <a:pPr algn="r"/>
            <a:r>
              <a:rPr lang="he-IL" b="0" dirty="0"/>
              <a:t>להתנסות יש להביא רק חפצים שאינם חלולים. אפשר להשתמש בניסוי בחפצים אחרים שהתלמידים יביאו.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אפשר ליצור במחברת או בדף עבודה טבלה של חפצים אחרים ולמלא אותה.</a:t>
            </a:r>
          </a:p>
          <a:p>
            <a:pPr algn="r"/>
            <a:r>
              <a:rPr lang="he-IL" b="0" dirty="0"/>
              <a:t>מיומנות ארגון נתונים ומידע בטבלה עוזרת לארגון וסדר. עוזרת להשוואה ולהסקת מסקנות (מה למדתי?)</a:t>
            </a:r>
          </a:p>
          <a:p>
            <a:pPr algn="r"/>
            <a:r>
              <a:rPr lang="he-IL" b="0" dirty="0"/>
              <a:t>מיומנות העלאת ההשערות היא מיומנות חקר חשובה. יש להבחין בין השערה לניחוש.</a:t>
            </a:r>
          </a:p>
          <a:p>
            <a:pPr algn="r"/>
            <a:endParaRPr lang="he-IL" b="0" dirty="0"/>
          </a:p>
          <a:p>
            <a:pPr algn="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90878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באתר </a:t>
            </a:r>
            <a:r>
              <a:rPr lang="he-IL" b="1" dirty="0"/>
              <a:t>במבט מקוון</a:t>
            </a:r>
            <a:r>
              <a:rPr lang="he-IL" dirty="0"/>
              <a:t>, בספר הדיגיטלי, בעמוד 37, משימה: </a:t>
            </a:r>
            <a:r>
              <a:rPr lang="he-IL" b="1" dirty="0"/>
              <a:t>מי צף? מי שוקע?</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80349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מאז ומעולם הייתה הטכנולוגיה חלק בלתי נפרד מהתרבות האנושית. תחילת ימיה במעשיו של האדם החושב (אבנים מסותתות לצרכים שונים, ציורי מערות ועוד).</a:t>
            </a:r>
          </a:p>
          <a:p>
            <a:pPr algn="r"/>
            <a:r>
              <a:rPr lang="he-IL" dirty="0"/>
              <a:t>מהות הטכנולוגיה: הבנת החשיבות שיש לחקר המדעי להבנת תופעות ותהליכים בסביבה ולפיתוח טכנולוגי המספק צרכים אנושיים ומרחיב את היכולת האנושית.</a:t>
            </a:r>
          </a:p>
          <a:p>
            <a:pPr algn="r"/>
            <a:r>
              <a:rPr lang="he-IL" dirty="0"/>
              <a:t>בניית הרפסודה נועדה להמחיש לתלמידים עיקרון טכנולוגי מרכזי, ולפיו האדם מנצל ידע שהתקבל בחקירה מדעית בדבר תכונת החומר (ציפה) ומתאים אותו לתכונת המוצר שהוא מייצר (רפסודה).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187820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משימת </a:t>
            </a:r>
            <a:r>
              <a:rPr lang="he-IL" dirty="0" err="1"/>
              <a:t>עשיינות</a:t>
            </a:r>
            <a:r>
              <a:rPr lang="he-IL" dirty="0"/>
              <a:t> (מייקר).</a:t>
            </a:r>
          </a:p>
          <a:p>
            <a:pPr algn="r"/>
            <a:r>
              <a:rPr lang="he-IL" dirty="0"/>
              <a:t>מומלץ להכניס את מקלות העץ לקערת מים לכמה שעות. לאחר ספיגת המים המקלות יהיה גמישים יותר. כך יהיה קל יותר לסדר אותם בצורה של שתי וערב.</a:t>
            </a:r>
          </a:p>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62798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לתלמידים מתעניינים ומתקדמים אפשר להציע להכין מצגת של כלי תחבורה שונים שצפים על המים.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25765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לחזור לניסוי המוטות ולבדוק ציפה של מוט זכוכית לעומת ציפה של בקבוקון סגור על פני המים.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09406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a:solidFill>
                  <a:srgbClr val="0070C0"/>
                </a:solidFill>
                <a:cs typeface="+mn-cs"/>
              </a:rPr>
              <a:t> </a:t>
            </a:r>
            <a:br>
              <a:rPr lang="he-IL" sz="5400" b="1" dirty="0">
                <a:solidFill>
                  <a:srgbClr val="0070C0"/>
                </a:solidFill>
                <a:cs typeface="+mn-cs"/>
              </a:rPr>
            </a:br>
            <a:r>
              <a:rPr kumimoji="0" lang="ar-SA"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عارِضَةٌ مُرافِقَةٌ لِلدُّروسِ</a:t>
            </a: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r>
              <a:rPr kumimoji="0" lang="ar-SA" sz="40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اَلْعُلُوْمُ وَالتِّكْنُولُوجيا للصِّف الثَّاني</a:t>
            </a:r>
            <a:br>
              <a:rPr kumimoji="0" lang="he-IL"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br>
            <a:r>
              <a:rPr kumimoji="0" lang="ar-SA"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اَلْمَوادُّ مِنْ حَوْلِنَا</a:t>
            </a: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 الأول</a:t>
            </a:r>
            <a:r>
              <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اَلْمَوادُّ وَصِفَاتُها</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r>
              <a:rPr lang="he-IL" sz="3600" b="1" dirty="0">
                <a:solidFill>
                  <a:srgbClr val="C00000"/>
                </a:solidFill>
              </a:rPr>
              <a:t>           </a:t>
            </a:r>
            <a:r>
              <a:rPr lang="ar-SA" sz="3600" b="1" dirty="0">
                <a:solidFill>
                  <a:srgbClr val="C00000"/>
                </a:solidFill>
              </a:rPr>
              <a:t>يَطفو أَو يَرسُبُ </a:t>
            </a:r>
            <a:r>
              <a:rPr lang="he-IL" sz="2400" b="1" dirty="0">
                <a:solidFill>
                  <a:srgbClr val="C00000"/>
                </a:solidFill>
              </a:rPr>
              <a:t>(</a:t>
            </a:r>
            <a:r>
              <a:rPr lang="ar-SA" sz="2400" b="1" dirty="0">
                <a:solidFill>
                  <a:srgbClr val="C00000"/>
                </a:solidFill>
              </a:rPr>
              <a:t>الصفحات </a:t>
            </a:r>
            <a:r>
              <a:rPr lang="he-IL" sz="2400" b="1" dirty="0">
                <a:solidFill>
                  <a:srgbClr val="C00000"/>
                </a:solidFill>
              </a:rPr>
              <a:t>42-36)</a:t>
            </a:r>
            <a:endParaRPr lang="en-US" sz="2400" b="1" dirty="0">
              <a:solidFill>
                <a:srgbClr val="C00000"/>
              </a:solidFill>
            </a:endParaRPr>
          </a:p>
        </p:txBody>
      </p:sp>
      <p:pic>
        <p:nvPicPr>
          <p:cNvPr id="2" name="תמונה 1">
            <a:extLst>
              <a:ext uri="{FF2B5EF4-FFF2-40B4-BE49-F238E27FC236}">
                <a16:creationId xmlns:a16="http://schemas.microsoft.com/office/drawing/2014/main" id="{6072FAC7-45A8-6D6B-B9D1-ABBE01A25B59}"/>
              </a:ext>
            </a:extLst>
          </p:cNvPr>
          <p:cNvPicPr>
            <a:picLocks noChangeAspect="1"/>
          </p:cNvPicPr>
          <p:nvPr/>
        </p:nvPicPr>
        <p:blipFill>
          <a:blip r:embed="rId4"/>
          <a:stretch>
            <a:fillRect/>
          </a:stretch>
        </p:blipFill>
        <p:spPr>
          <a:xfrm>
            <a:off x="8217328" y="0"/>
            <a:ext cx="926672" cy="81083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סרט מצויר, אומנות קליפיפם, איור&#10;&#10;התיאור נוצר באופן אוטומטי">
            <a:extLst>
              <a:ext uri="{FF2B5EF4-FFF2-40B4-BE49-F238E27FC236}">
                <a16:creationId xmlns:a16="http://schemas.microsoft.com/office/drawing/2014/main" id="{69E5A040-CACD-27FC-7EE3-4C1D330D5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 y="648394"/>
            <a:ext cx="8429105" cy="5215594"/>
          </a:xfrm>
          <a:prstGeom prst="rect">
            <a:avLst/>
          </a:prstGeom>
        </p:spPr>
      </p:pic>
    </p:spTree>
    <p:extLst>
      <p:ext uri="{BB962C8B-B14F-4D97-AF65-F5344CB8AC3E}">
        <p14:creationId xmlns:p14="http://schemas.microsoft.com/office/powerpoint/2010/main" val="70976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a:latin typeface="MF_FrankRuhl-Regular"/>
                <a:cs typeface="+mn-cs"/>
              </a:rPr>
              <a:t> </a:t>
            </a:r>
            <a:r>
              <a:rPr lang="he-IL" sz="2400" b="1">
                <a:latin typeface="MF_FrankRuhl-Regular"/>
                <a:cs typeface="+mn-cs"/>
              </a:rPr>
              <a:t>(</a:t>
            </a:r>
            <a:r>
              <a:rPr lang="ar-SA" sz="2400" b="1" dirty="0">
                <a:latin typeface="MF_FrankRuhl-Regular"/>
                <a:cs typeface="+mn-cs"/>
              </a:rPr>
              <a:t>صفحة</a:t>
            </a:r>
            <a:r>
              <a:rPr lang="he-IL" sz="2400" b="1" dirty="0">
                <a:latin typeface="MF_FrankRuhl-Regular"/>
                <a:cs typeface="+mn-cs"/>
              </a:rPr>
              <a:t> 42)</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a:extLst>
              <a:ext uri="{FF2B5EF4-FFF2-40B4-BE49-F238E27FC236}">
                <a16:creationId xmlns:a16="http://schemas.microsoft.com/office/drawing/2014/main" id="{0004698E-A96A-77BF-75CE-93D20DE78501}"/>
              </a:ext>
            </a:extLst>
          </p:cNvPr>
          <p:cNvPicPr>
            <a:picLocks noChangeAspect="1"/>
          </p:cNvPicPr>
          <p:nvPr/>
        </p:nvPicPr>
        <p:blipFill>
          <a:blip r:embed="rId4"/>
          <a:stretch>
            <a:fillRect/>
          </a:stretch>
        </p:blipFill>
        <p:spPr>
          <a:xfrm>
            <a:off x="8217328" y="-31830"/>
            <a:ext cx="926672" cy="810838"/>
          </a:xfrm>
          <a:prstGeom prst="rect">
            <a:avLst/>
          </a:prstGeom>
        </p:spPr>
      </p:pic>
      <p:pic>
        <p:nvPicPr>
          <p:cNvPr id="7" name="תמונה 6" descr="תמונה שמכילה טקסט, גופן, צילום מסך, כתב יד&#10;&#10;התיאור נוצר באופן אוטומטי">
            <a:extLst>
              <a:ext uri="{FF2B5EF4-FFF2-40B4-BE49-F238E27FC236}">
                <a16:creationId xmlns:a16="http://schemas.microsoft.com/office/drawing/2014/main" id="{48B3FE84-7335-8D1D-D973-E5ACC87DC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434" y="2468881"/>
            <a:ext cx="6754168" cy="3290968"/>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13" name="TextBox 12"/>
          <p:cNvSpPr txBox="1"/>
          <p:nvPr/>
        </p:nvSpPr>
        <p:spPr>
          <a:xfrm>
            <a:off x="209724" y="1870745"/>
            <a:ext cx="8649049" cy="707886"/>
          </a:xfrm>
          <a:prstGeom prst="rect">
            <a:avLst/>
          </a:prstGeom>
          <a:noFill/>
        </p:spPr>
        <p:txBody>
          <a:bodyPr wrap="square" rtlCol="0">
            <a:spAutoFit/>
          </a:bodyPr>
          <a:lstStyle/>
          <a:p>
            <a:pPr algn="r"/>
            <a:r>
              <a:rPr lang="he-IL" sz="4000" b="1" dirty="0">
                <a:solidFill>
                  <a:srgbClr val="437BBE"/>
                </a:solidFill>
                <a:latin typeface="MF_FrankRuhl-Regular"/>
              </a:rPr>
              <a:t>     </a:t>
            </a:r>
            <a:r>
              <a:rPr lang="ar-SA" sz="4000" b="1" dirty="0">
                <a:solidFill>
                  <a:srgbClr val="437BBE"/>
                </a:solidFill>
                <a:latin typeface="MF_FrankRuhl-Regular"/>
              </a:rPr>
              <a:t>مَهَمَّةٌ: </a:t>
            </a:r>
            <a:r>
              <a:rPr lang="ar-SA" sz="4000" b="1" dirty="0">
                <a:latin typeface="MF_FrankRuhl-Regular"/>
              </a:rPr>
              <a:t>من يَطفو ومن يَرسُبُ في الماءِ؟</a:t>
            </a:r>
            <a:endParaRPr lang="en-US" sz="4000" b="1" dirty="0"/>
          </a:p>
        </p:txBody>
      </p:sp>
      <p:pic>
        <p:nvPicPr>
          <p:cNvPr id="14" name="תמונה 13"/>
          <p:cNvPicPr>
            <a:picLocks noChangeAspect="1"/>
          </p:cNvPicPr>
          <p:nvPr/>
        </p:nvPicPr>
        <p:blipFill>
          <a:blip r:embed="rId4"/>
          <a:stretch>
            <a:fillRect/>
          </a:stretch>
        </p:blipFill>
        <p:spPr>
          <a:xfrm>
            <a:off x="1707073" y="2726276"/>
            <a:ext cx="6214739" cy="3907121"/>
          </a:xfrm>
          <a:prstGeom prst="rect">
            <a:avLst/>
          </a:prstGeom>
        </p:spPr>
      </p:pic>
      <p:sp>
        <p:nvSpPr>
          <p:cNvPr id="17" name="TextBox 16"/>
          <p:cNvSpPr txBox="1"/>
          <p:nvPr/>
        </p:nvSpPr>
        <p:spPr>
          <a:xfrm>
            <a:off x="1535185" y="922789"/>
            <a:ext cx="6820250" cy="769441"/>
          </a:xfrm>
          <a:prstGeom prst="rect">
            <a:avLst/>
          </a:prstGeom>
          <a:noFill/>
        </p:spPr>
        <p:txBody>
          <a:bodyPr wrap="square" rtlCol="0">
            <a:spAutoFit/>
          </a:bodyPr>
          <a:lstStyle/>
          <a:p>
            <a:pPr algn="r"/>
            <a:r>
              <a:rPr lang="ar-SA" sz="4400" b="1" dirty="0">
                <a:solidFill>
                  <a:prstClr val="black"/>
                </a:solidFill>
                <a:latin typeface="MF_FrankRuhl-Regular"/>
              </a:rPr>
              <a:t>يَطفو أَو يَرسُبُ </a:t>
            </a:r>
            <a:r>
              <a:rPr lang="ar-SA" sz="2000" b="1" dirty="0">
                <a:solidFill>
                  <a:prstClr val="black"/>
                </a:solidFill>
                <a:latin typeface="MF_FrankRuhl-Regular"/>
              </a:rPr>
              <a:t>(صفحة</a:t>
            </a:r>
            <a:r>
              <a:rPr lang="he-IL" sz="2000" b="1" dirty="0">
                <a:solidFill>
                  <a:prstClr val="black"/>
                </a:solidFill>
                <a:latin typeface="MF_FrankRuhl-Regular"/>
              </a:rPr>
              <a:t> 36)</a:t>
            </a:r>
            <a:endParaRPr lang="en-US" dirty="0"/>
          </a:p>
        </p:txBody>
      </p:sp>
      <p:pic>
        <p:nvPicPr>
          <p:cNvPr id="2" name="תמונה 1">
            <a:extLst>
              <a:ext uri="{FF2B5EF4-FFF2-40B4-BE49-F238E27FC236}">
                <a16:creationId xmlns:a16="http://schemas.microsoft.com/office/drawing/2014/main" id="{1406B30E-EF1F-E96F-E56C-57FF17C8E29A}"/>
              </a:ext>
            </a:extLst>
          </p:cNvPr>
          <p:cNvPicPr>
            <a:picLocks noChangeAspect="1"/>
          </p:cNvPicPr>
          <p:nvPr/>
        </p:nvPicPr>
        <p:blipFill>
          <a:blip r:embed="rId5"/>
          <a:stretch>
            <a:fillRect/>
          </a:stretch>
        </p:blipFill>
        <p:spPr>
          <a:xfrm>
            <a:off x="8217328" y="-35694"/>
            <a:ext cx="926672" cy="810838"/>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3" name="TextBox 2"/>
          <p:cNvSpPr txBox="1"/>
          <p:nvPr/>
        </p:nvSpPr>
        <p:spPr>
          <a:xfrm>
            <a:off x="847289" y="880844"/>
            <a:ext cx="7625592" cy="646331"/>
          </a:xfrm>
          <a:prstGeom prst="rect">
            <a:avLst/>
          </a:prstGeom>
          <a:noFill/>
        </p:spPr>
        <p:txBody>
          <a:bodyPr wrap="square" rtlCol="0">
            <a:spAutoFit/>
          </a:bodyPr>
          <a:lstStyle/>
          <a:p>
            <a:pPr algn="ctr"/>
            <a:r>
              <a:rPr lang="ar-SA" sz="3600" b="1" dirty="0"/>
              <a:t>تنظيم الفرضيات والنتائج في جدول </a:t>
            </a:r>
            <a:r>
              <a:rPr lang="he-IL" sz="2400" b="1" dirty="0"/>
              <a:t>(</a:t>
            </a:r>
            <a:r>
              <a:rPr lang="ar-SA" sz="2400" b="1" dirty="0"/>
              <a:t>صفحة</a:t>
            </a:r>
            <a:r>
              <a:rPr lang="he-IL" sz="2400" b="1" dirty="0"/>
              <a:t> 37)</a:t>
            </a:r>
          </a:p>
        </p:txBody>
      </p:sp>
      <p:pic>
        <p:nvPicPr>
          <p:cNvPr id="4" name="תמונה 3">
            <a:extLst>
              <a:ext uri="{FF2B5EF4-FFF2-40B4-BE49-F238E27FC236}">
                <a16:creationId xmlns:a16="http://schemas.microsoft.com/office/drawing/2014/main" id="{FF46748A-B3B3-D828-3E54-B163296B4DB1}"/>
              </a:ext>
            </a:extLst>
          </p:cNvPr>
          <p:cNvPicPr>
            <a:picLocks noChangeAspect="1"/>
          </p:cNvPicPr>
          <p:nvPr/>
        </p:nvPicPr>
        <p:blipFill>
          <a:blip r:embed="rId4"/>
          <a:stretch>
            <a:fillRect/>
          </a:stretch>
        </p:blipFill>
        <p:spPr>
          <a:xfrm>
            <a:off x="8217328" y="0"/>
            <a:ext cx="926672" cy="810838"/>
          </a:xfrm>
          <a:prstGeom prst="rect">
            <a:avLst/>
          </a:prstGeom>
        </p:spPr>
      </p:pic>
      <p:pic>
        <p:nvPicPr>
          <p:cNvPr id="5" name="תמונה 4">
            <a:extLst>
              <a:ext uri="{FF2B5EF4-FFF2-40B4-BE49-F238E27FC236}">
                <a16:creationId xmlns:a16="http://schemas.microsoft.com/office/drawing/2014/main" id="{8347499F-A256-D1E5-4A07-216D45E7D9A0}"/>
              </a:ext>
            </a:extLst>
          </p:cNvPr>
          <p:cNvPicPr>
            <a:picLocks noChangeAspect="1"/>
          </p:cNvPicPr>
          <p:nvPr/>
        </p:nvPicPr>
        <p:blipFill>
          <a:blip r:embed="rId5"/>
          <a:stretch>
            <a:fillRect/>
          </a:stretch>
        </p:blipFill>
        <p:spPr>
          <a:xfrm>
            <a:off x="1338436" y="1597181"/>
            <a:ext cx="7248525" cy="5178953"/>
          </a:xfrm>
          <a:prstGeom prst="rect">
            <a:avLst/>
          </a:prstGeom>
        </p:spPr>
      </p:pic>
    </p:spTree>
    <p:extLst>
      <p:ext uri="{BB962C8B-B14F-4D97-AF65-F5344CB8AC3E}">
        <p14:creationId xmlns:p14="http://schemas.microsoft.com/office/powerpoint/2010/main" val="31301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197416B-B39D-3D8E-71AA-E831A812A95E}"/>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546809CD-5270-C949-EABD-0602A8FA20AC}"/>
              </a:ext>
            </a:extLst>
          </p:cNvPr>
          <p:cNvPicPr>
            <a:picLocks noChangeAspect="1"/>
          </p:cNvPicPr>
          <p:nvPr/>
        </p:nvPicPr>
        <p:blipFill>
          <a:blip r:embed="rId4"/>
          <a:stretch>
            <a:fillRect/>
          </a:stretch>
        </p:blipFill>
        <p:spPr>
          <a:xfrm>
            <a:off x="8217328" y="46703"/>
            <a:ext cx="926672" cy="651566"/>
          </a:xfrm>
          <a:prstGeom prst="rect">
            <a:avLst/>
          </a:prstGeom>
        </p:spPr>
      </p:pic>
      <p:pic>
        <p:nvPicPr>
          <p:cNvPr id="5" name="תמונה 4">
            <a:extLst>
              <a:ext uri="{FF2B5EF4-FFF2-40B4-BE49-F238E27FC236}">
                <a16:creationId xmlns:a16="http://schemas.microsoft.com/office/drawing/2014/main" id="{BF0A48E6-52D3-A5E7-0607-8786F4A8A97A}"/>
              </a:ext>
            </a:extLst>
          </p:cNvPr>
          <p:cNvPicPr>
            <a:picLocks noChangeAspect="1"/>
          </p:cNvPicPr>
          <p:nvPr/>
        </p:nvPicPr>
        <p:blipFill>
          <a:blip r:embed="rId5"/>
          <a:stretch>
            <a:fillRect/>
          </a:stretch>
        </p:blipFill>
        <p:spPr>
          <a:xfrm>
            <a:off x="4238043" y="1"/>
            <a:ext cx="1432684" cy="847898"/>
          </a:xfrm>
          <a:prstGeom prst="rect">
            <a:avLst/>
          </a:prstGeom>
        </p:spPr>
      </p:pic>
      <p:pic>
        <p:nvPicPr>
          <p:cNvPr id="2" name="תמונה 1">
            <a:extLst>
              <a:ext uri="{FF2B5EF4-FFF2-40B4-BE49-F238E27FC236}">
                <a16:creationId xmlns:a16="http://schemas.microsoft.com/office/drawing/2014/main" id="{F3C67042-047C-DF97-C452-B6268C3CD382}"/>
              </a:ext>
            </a:extLst>
          </p:cNvPr>
          <p:cNvPicPr>
            <a:picLocks noChangeAspect="1"/>
          </p:cNvPicPr>
          <p:nvPr/>
        </p:nvPicPr>
        <p:blipFill>
          <a:blip r:embed="rId6"/>
          <a:stretch>
            <a:fillRect/>
          </a:stretch>
        </p:blipFill>
        <p:spPr>
          <a:xfrm>
            <a:off x="2011680" y="1463040"/>
            <a:ext cx="5295207" cy="4542645"/>
          </a:xfrm>
          <a:prstGeom prst="rect">
            <a:avLst/>
          </a:prstGeom>
        </p:spPr>
      </p:pic>
    </p:spTree>
    <p:extLst>
      <p:ext uri="{BB962C8B-B14F-4D97-AF65-F5344CB8AC3E}">
        <p14:creationId xmlns:p14="http://schemas.microsoft.com/office/powerpoint/2010/main" val="119503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3600" b="1" dirty="0">
                <a:cs typeface="+mn-cs"/>
              </a:rPr>
              <a:t>     نستَخدِمُ صِفةَ الطفوِ </a:t>
            </a:r>
            <a:r>
              <a:rPr lang="he-IL" sz="2400" b="1" dirty="0">
                <a:cs typeface="+mn-cs"/>
              </a:rPr>
              <a:t>(</a:t>
            </a:r>
            <a:r>
              <a:rPr lang="ar-SA" sz="2400" b="1" dirty="0">
                <a:cs typeface="+mn-cs"/>
              </a:rPr>
              <a:t>الصفحات </a:t>
            </a:r>
            <a:r>
              <a:rPr lang="he-IL" sz="2400" b="1" dirty="0">
                <a:cs typeface="+mn-cs"/>
              </a:rPr>
              <a:t> 42-36)</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מלבן 5"/>
          <p:cNvSpPr/>
          <p:nvPr/>
        </p:nvSpPr>
        <p:spPr>
          <a:xfrm>
            <a:off x="3148372" y="1568741"/>
            <a:ext cx="5626511" cy="584775"/>
          </a:xfrm>
          <a:prstGeom prst="rect">
            <a:avLst/>
          </a:prstGeom>
        </p:spPr>
        <p:txBody>
          <a:bodyPr wrap="square">
            <a:spAutoFit/>
          </a:bodyPr>
          <a:lstStyle/>
          <a:p>
            <a:pPr algn="r"/>
            <a:r>
              <a:rPr lang="ar-SA" sz="3200" b="1" dirty="0">
                <a:latin typeface="MF_FrankRuhl-Bold"/>
              </a:rPr>
              <a:t>اَلطوافةُ وَسيلةُ إِبحارٍ قديمةٍ</a:t>
            </a:r>
            <a:endParaRPr lang="en-US" sz="3200" dirty="0"/>
          </a:p>
        </p:txBody>
      </p:sp>
      <p:pic>
        <p:nvPicPr>
          <p:cNvPr id="7" name="תמונה 6"/>
          <p:cNvPicPr>
            <a:picLocks noChangeAspect="1"/>
          </p:cNvPicPr>
          <p:nvPr/>
        </p:nvPicPr>
        <p:blipFill>
          <a:blip r:embed="rId4"/>
          <a:stretch>
            <a:fillRect/>
          </a:stretch>
        </p:blipFill>
        <p:spPr>
          <a:xfrm>
            <a:off x="2181138" y="2075176"/>
            <a:ext cx="5234729" cy="4711255"/>
          </a:xfrm>
          <a:prstGeom prst="rect">
            <a:avLst/>
          </a:prstGeom>
        </p:spPr>
      </p:pic>
      <p:sp>
        <p:nvSpPr>
          <p:cNvPr id="8" name="TextBox 7"/>
          <p:cNvSpPr txBox="1"/>
          <p:nvPr/>
        </p:nvSpPr>
        <p:spPr>
          <a:xfrm>
            <a:off x="7097086" y="6098796"/>
            <a:ext cx="1963024" cy="646331"/>
          </a:xfrm>
          <a:prstGeom prst="rect">
            <a:avLst/>
          </a:prstGeom>
          <a:noFill/>
        </p:spPr>
        <p:txBody>
          <a:bodyPr wrap="square" rtlCol="0">
            <a:spAutoFit/>
          </a:bodyPr>
          <a:lstStyle/>
          <a:p>
            <a:pPr algn="r" rtl="1"/>
            <a:r>
              <a:rPr lang="ar-SA" dirty="0"/>
              <a:t>مصدر الصورة</a:t>
            </a:r>
            <a:r>
              <a:rPr lang="he-IL" dirty="0"/>
              <a:t>: </a:t>
            </a:r>
            <a:r>
              <a:rPr lang="en-GB" dirty="0" err="1"/>
              <a:t>pixabay</a:t>
            </a:r>
            <a:endParaRPr lang="en-US" dirty="0"/>
          </a:p>
        </p:txBody>
      </p:sp>
      <p:pic>
        <p:nvPicPr>
          <p:cNvPr id="9" name="תמונה 8">
            <a:extLst>
              <a:ext uri="{FF2B5EF4-FFF2-40B4-BE49-F238E27FC236}">
                <a16:creationId xmlns:a16="http://schemas.microsoft.com/office/drawing/2014/main" id="{CDE3F864-67FD-E232-7B0C-AB035DC94AA6}"/>
              </a:ext>
            </a:extLst>
          </p:cNvPr>
          <p:cNvPicPr>
            <a:picLocks noChangeAspect="1"/>
          </p:cNvPicPr>
          <p:nvPr/>
        </p:nvPicPr>
        <p:blipFill>
          <a:blip r:embed="rId5"/>
          <a:stretch>
            <a:fillRect/>
          </a:stretch>
        </p:blipFill>
        <p:spPr>
          <a:xfrm>
            <a:off x="8217328" y="0"/>
            <a:ext cx="926672" cy="810838"/>
          </a:xfrm>
          <a:prstGeom prst="rect">
            <a:avLst/>
          </a:prstGeom>
        </p:spPr>
      </p:pic>
    </p:spTree>
    <p:extLst>
      <p:ext uri="{BB962C8B-B14F-4D97-AF65-F5344CB8AC3E}">
        <p14:creationId xmlns:p14="http://schemas.microsoft.com/office/powerpoint/2010/main" val="3925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3600" b="1" dirty="0">
                <a:solidFill>
                  <a:srgbClr val="437BBE"/>
                </a:solidFill>
                <a:latin typeface="MF_FrankRuhl-Regular"/>
                <a:cs typeface="+mn-cs"/>
              </a:rPr>
              <a:t>مَهَمَّةٌ: </a:t>
            </a:r>
            <a:r>
              <a:rPr lang="ar-SA" sz="3600" b="1" dirty="0">
                <a:latin typeface="MF_FrankRuhl-Regular"/>
                <a:cs typeface="+mn-cs"/>
              </a:rPr>
              <a:t>كَيفَ نَبني </a:t>
            </a:r>
            <a:r>
              <a:rPr lang="ar-SA" sz="3600" b="1" dirty="0">
                <a:solidFill>
                  <a:srgbClr val="000000"/>
                </a:solidFill>
                <a:latin typeface="MF_FrankRuhl-Regular"/>
                <a:cs typeface="+mn-cs"/>
              </a:rPr>
              <a:t>طوافةً؟ </a:t>
            </a:r>
            <a:r>
              <a:rPr lang="he-IL" sz="2800" b="1" dirty="0">
                <a:cs typeface="+mn-cs"/>
              </a:rPr>
              <a:t>(</a:t>
            </a:r>
            <a:r>
              <a:rPr lang="ar-SA" sz="2800" b="1" dirty="0">
                <a:cs typeface="+mn-cs"/>
              </a:rPr>
              <a:t>الصفحات</a:t>
            </a:r>
            <a:r>
              <a:rPr lang="he-IL" sz="2800" b="1" dirty="0">
                <a:cs typeface="+mn-cs"/>
              </a:rPr>
              <a:t> 42-39)</a:t>
            </a:r>
            <a:endParaRPr lang="en-US" sz="2800" b="1" dirty="0">
              <a:cs typeface="+mn-cs"/>
            </a:endParaRPr>
          </a:p>
        </p:txBody>
      </p:sp>
      <p:sp>
        <p:nvSpPr>
          <p:cNvPr id="3" name="מציין מיקום תוכן 2"/>
          <p:cNvSpPr>
            <a:spLocks noGrp="1"/>
          </p:cNvSpPr>
          <p:nvPr>
            <p:ph idx="1"/>
          </p:nvPr>
        </p:nvSpPr>
        <p:spPr>
          <a:xfrm>
            <a:off x="628650" y="1333850"/>
            <a:ext cx="8262916" cy="4843113"/>
          </a:xfrm>
        </p:spPr>
        <p:txBody>
          <a:bodyPr/>
          <a:lstStyle/>
          <a:p>
            <a:pPr marL="0" indent="0" algn="r">
              <a:buNone/>
            </a:pPr>
            <a:r>
              <a:rPr lang="ar-SA" b="1" dirty="0">
                <a:solidFill>
                  <a:srgbClr val="0059A9"/>
                </a:solidFill>
                <a:latin typeface="MF_FrankRuhl-Bold"/>
              </a:rPr>
              <a:t>مرحلة أ</a:t>
            </a:r>
            <a:r>
              <a:rPr lang="he-IL" b="1" dirty="0">
                <a:solidFill>
                  <a:srgbClr val="0059A9"/>
                </a:solidFill>
                <a:latin typeface="MF_FrankRuhl-Bold"/>
              </a:rPr>
              <a:t>: </a:t>
            </a:r>
            <a:r>
              <a:rPr lang="ar-SA" b="1" dirty="0">
                <a:solidFill>
                  <a:srgbClr val="0059A9"/>
                </a:solidFill>
                <a:latin typeface="MF_FrankRuhl-Bold"/>
              </a:rPr>
              <a:t>تَحضيرُ مُسَطَّحِ الطَّوافَةِ </a:t>
            </a:r>
            <a:r>
              <a:rPr lang="he-IL" sz="2400" b="1" dirty="0">
                <a:solidFill>
                  <a:srgbClr val="0059A9"/>
                </a:solidFill>
                <a:latin typeface="MF_FrankRuhl-Bold"/>
              </a:rPr>
              <a:t>(</a:t>
            </a:r>
            <a:r>
              <a:rPr lang="ar-SA" sz="2400" b="1" dirty="0">
                <a:solidFill>
                  <a:srgbClr val="0059A9"/>
                </a:solidFill>
                <a:latin typeface="MF_FrankRuhl-Bold"/>
              </a:rPr>
              <a:t>صفحة</a:t>
            </a:r>
            <a:r>
              <a:rPr lang="he-IL" sz="2400" b="1" dirty="0">
                <a:solidFill>
                  <a:srgbClr val="0059A9"/>
                </a:solidFill>
                <a:latin typeface="MF_FrankRuhl-Bold"/>
              </a:rPr>
              <a:t> 40)</a:t>
            </a:r>
            <a:endParaRPr lang="en-US" sz="2400"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22A9B54B-50F3-BDD0-77AF-3FEF616991C3}"/>
              </a:ext>
            </a:extLst>
          </p:cNvPr>
          <p:cNvPicPr>
            <a:picLocks noChangeAspect="1"/>
          </p:cNvPicPr>
          <p:nvPr/>
        </p:nvPicPr>
        <p:blipFill>
          <a:blip r:embed="rId4"/>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1A7326AA-E331-7E87-5802-948B2C668944}"/>
              </a:ext>
            </a:extLst>
          </p:cNvPr>
          <p:cNvPicPr>
            <a:picLocks noChangeAspect="1"/>
          </p:cNvPicPr>
          <p:nvPr/>
        </p:nvPicPr>
        <p:blipFill>
          <a:blip r:embed="rId5"/>
          <a:stretch>
            <a:fillRect/>
          </a:stretch>
        </p:blipFill>
        <p:spPr>
          <a:xfrm>
            <a:off x="957262" y="1878675"/>
            <a:ext cx="7229475" cy="4417349"/>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1200" y="1060450"/>
            <a:ext cx="1784350" cy="369332"/>
          </a:xfrm>
          <a:prstGeom prst="rect">
            <a:avLst/>
          </a:prstGeom>
          <a:noFill/>
        </p:spPr>
        <p:txBody>
          <a:bodyPr wrap="square" rtlCol="0">
            <a:spAutoFit/>
          </a:bodyPr>
          <a:lstStyle/>
          <a:p>
            <a:pPr algn="r"/>
            <a:r>
              <a:rPr lang="ar-SA" b="1" dirty="0"/>
              <a:t>صفحة</a:t>
            </a:r>
            <a:r>
              <a:rPr lang="he-IL" b="1" dirty="0"/>
              <a:t> 41</a:t>
            </a:r>
            <a:endParaRPr lang="en-US" b="1" dirty="0"/>
          </a:p>
        </p:txBody>
      </p:sp>
      <p:pic>
        <p:nvPicPr>
          <p:cNvPr id="3" name="תמונה 2">
            <a:extLst>
              <a:ext uri="{FF2B5EF4-FFF2-40B4-BE49-F238E27FC236}">
                <a16:creationId xmlns:a16="http://schemas.microsoft.com/office/drawing/2014/main" id="{23AFBB12-D913-542E-8D55-1A059ABE518A}"/>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C42266D3-82D0-F826-C8B5-BD4529FC11E9}"/>
              </a:ext>
            </a:extLst>
          </p:cNvPr>
          <p:cNvPicPr>
            <a:picLocks noChangeAspect="1"/>
          </p:cNvPicPr>
          <p:nvPr/>
        </p:nvPicPr>
        <p:blipFill>
          <a:blip r:embed="rId4"/>
          <a:stretch>
            <a:fillRect/>
          </a:stretch>
        </p:blipFill>
        <p:spPr>
          <a:xfrm>
            <a:off x="8217328" y="7761"/>
            <a:ext cx="926672" cy="634039"/>
          </a:xfrm>
          <a:prstGeom prst="rect">
            <a:avLst/>
          </a:prstGeom>
        </p:spPr>
      </p:pic>
      <p:pic>
        <p:nvPicPr>
          <p:cNvPr id="9" name="מציין מיקום תוכן 8">
            <a:extLst>
              <a:ext uri="{FF2B5EF4-FFF2-40B4-BE49-F238E27FC236}">
                <a16:creationId xmlns:a16="http://schemas.microsoft.com/office/drawing/2014/main" id="{08FEBC65-03FA-BB37-A5BC-1C2AAFE0B8B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5184" y="1825625"/>
            <a:ext cx="7773632" cy="4351338"/>
          </a:xfrm>
        </p:spPr>
      </p:pic>
    </p:spTree>
    <p:extLst>
      <p:ext uri="{BB962C8B-B14F-4D97-AF65-F5344CB8AC3E}">
        <p14:creationId xmlns:p14="http://schemas.microsoft.com/office/powerpoint/2010/main" val="424539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1829" y="979714"/>
            <a:ext cx="1748971" cy="369332"/>
          </a:xfrm>
          <a:prstGeom prst="rect">
            <a:avLst/>
          </a:prstGeom>
          <a:noFill/>
        </p:spPr>
        <p:txBody>
          <a:bodyPr wrap="square" rtlCol="0">
            <a:spAutoFit/>
          </a:bodyPr>
          <a:lstStyle/>
          <a:p>
            <a:pPr lvl="0" algn="r"/>
            <a:r>
              <a:rPr lang="ar-SA" b="1" dirty="0">
                <a:solidFill>
                  <a:prstClr val="black"/>
                </a:solidFill>
              </a:rPr>
              <a:t>صفحة</a:t>
            </a:r>
            <a:r>
              <a:rPr lang="he-IL" b="1" dirty="0">
                <a:solidFill>
                  <a:prstClr val="black"/>
                </a:solidFill>
              </a:rPr>
              <a:t> 41</a:t>
            </a:r>
            <a:endParaRPr lang="en-US" b="1" dirty="0">
              <a:solidFill>
                <a:prstClr val="black"/>
              </a:solidFill>
            </a:endParaRPr>
          </a:p>
        </p:txBody>
      </p:sp>
      <p:pic>
        <p:nvPicPr>
          <p:cNvPr id="4" name="תמונה 3">
            <a:extLst>
              <a:ext uri="{FF2B5EF4-FFF2-40B4-BE49-F238E27FC236}">
                <a16:creationId xmlns:a16="http://schemas.microsoft.com/office/drawing/2014/main" id="{442368B2-6B31-2C45-267A-A3E92A0588E3}"/>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C74E565A-35EF-F3AE-4D06-72D80F051CBD}"/>
              </a:ext>
            </a:extLst>
          </p:cNvPr>
          <p:cNvPicPr>
            <a:picLocks noChangeAspect="1"/>
          </p:cNvPicPr>
          <p:nvPr/>
        </p:nvPicPr>
        <p:blipFill>
          <a:blip r:embed="rId4"/>
          <a:stretch>
            <a:fillRect/>
          </a:stretch>
        </p:blipFill>
        <p:spPr>
          <a:xfrm>
            <a:off x="8217328" y="-19361"/>
            <a:ext cx="926672" cy="742568"/>
          </a:xfrm>
          <a:prstGeom prst="rect">
            <a:avLst/>
          </a:prstGeom>
        </p:spPr>
      </p:pic>
      <p:pic>
        <p:nvPicPr>
          <p:cNvPr id="9" name="מציין מיקום תוכן 8">
            <a:extLst>
              <a:ext uri="{FF2B5EF4-FFF2-40B4-BE49-F238E27FC236}">
                <a16:creationId xmlns:a16="http://schemas.microsoft.com/office/drawing/2014/main" id="{CE5472B8-64AE-36CC-D552-ECBAD330069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80521" y="1695796"/>
            <a:ext cx="7582958" cy="4258395"/>
          </a:xfrm>
        </p:spPr>
      </p:pic>
    </p:spTree>
    <p:extLst>
      <p:ext uri="{BB962C8B-B14F-4D97-AF65-F5344CB8AC3E}">
        <p14:creationId xmlns:p14="http://schemas.microsoft.com/office/powerpoint/2010/main" val="371248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7086" y="1132114"/>
            <a:ext cx="1908628" cy="369332"/>
          </a:xfrm>
          <a:prstGeom prst="rect">
            <a:avLst/>
          </a:prstGeom>
          <a:noFill/>
        </p:spPr>
        <p:txBody>
          <a:bodyPr wrap="square" rtlCol="0">
            <a:spAutoFit/>
          </a:bodyPr>
          <a:lstStyle/>
          <a:p>
            <a:pPr algn="r"/>
            <a:r>
              <a:rPr lang="ar-SA" b="1" dirty="0"/>
              <a:t>صفحة</a:t>
            </a:r>
            <a:r>
              <a:rPr lang="he-IL" b="1" dirty="0"/>
              <a:t> 42</a:t>
            </a:r>
            <a:endParaRPr lang="en-US" b="1" dirty="0"/>
          </a:p>
        </p:txBody>
      </p:sp>
      <p:pic>
        <p:nvPicPr>
          <p:cNvPr id="5" name="תמונה 4">
            <a:extLst>
              <a:ext uri="{FF2B5EF4-FFF2-40B4-BE49-F238E27FC236}">
                <a16:creationId xmlns:a16="http://schemas.microsoft.com/office/drawing/2014/main" id="{D0923489-8E0F-3825-1613-FB112FDF473D}"/>
              </a:ext>
            </a:extLst>
          </p:cNvPr>
          <p:cNvPicPr>
            <a:picLocks noChangeAspect="1"/>
          </p:cNvPicPr>
          <p:nvPr/>
        </p:nvPicPr>
        <p:blipFill>
          <a:blip r:embed="rId3"/>
          <a:stretch>
            <a:fillRect/>
          </a:stretch>
        </p:blipFill>
        <p:spPr>
          <a:xfrm>
            <a:off x="73866" y="-19361"/>
            <a:ext cx="1109568" cy="634039"/>
          </a:xfrm>
          <a:prstGeom prst="rect">
            <a:avLst/>
          </a:prstGeom>
        </p:spPr>
      </p:pic>
      <p:pic>
        <p:nvPicPr>
          <p:cNvPr id="2" name="תמונה 1">
            <a:extLst>
              <a:ext uri="{FF2B5EF4-FFF2-40B4-BE49-F238E27FC236}">
                <a16:creationId xmlns:a16="http://schemas.microsoft.com/office/drawing/2014/main" id="{18B27F09-AB10-B8A1-D3B6-45045CCA6BD5}"/>
              </a:ext>
            </a:extLst>
          </p:cNvPr>
          <p:cNvPicPr>
            <a:picLocks noChangeAspect="1"/>
          </p:cNvPicPr>
          <p:nvPr/>
        </p:nvPicPr>
        <p:blipFill>
          <a:blip r:embed="rId4"/>
          <a:stretch>
            <a:fillRect/>
          </a:stretch>
        </p:blipFill>
        <p:spPr>
          <a:xfrm>
            <a:off x="8217328" y="0"/>
            <a:ext cx="926672" cy="698269"/>
          </a:xfrm>
          <a:prstGeom prst="rect">
            <a:avLst/>
          </a:prstGeom>
        </p:spPr>
      </p:pic>
      <p:pic>
        <p:nvPicPr>
          <p:cNvPr id="8" name="מציין מיקום תוכן 7">
            <a:extLst>
              <a:ext uri="{FF2B5EF4-FFF2-40B4-BE49-F238E27FC236}">
                <a16:creationId xmlns:a16="http://schemas.microsoft.com/office/drawing/2014/main" id="{0B4C550E-6D13-477A-7087-FDE8FBD0E61F}"/>
              </a:ext>
            </a:extLst>
          </p:cNvPr>
          <p:cNvPicPr>
            <a:picLocks noGrp="1" noChangeAspect="1"/>
          </p:cNvPicPr>
          <p:nvPr>
            <p:ph idx="1"/>
          </p:nvPr>
        </p:nvPicPr>
        <p:blipFill>
          <a:blip r:embed="rId5"/>
          <a:stretch>
            <a:fillRect/>
          </a:stretch>
        </p:blipFill>
        <p:spPr>
          <a:xfrm>
            <a:off x="3036661" y="1698408"/>
            <a:ext cx="3400425" cy="2028825"/>
          </a:xfrm>
          <a:prstGeom prst="rect">
            <a:avLst/>
          </a:prstGeom>
        </p:spPr>
      </p:pic>
      <p:pic>
        <p:nvPicPr>
          <p:cNvPr id="10" name="תמונה 9">
            <a:extLst>
              <a:ext uri="{FF2B5EF4-FFF2-40B4-BE49-F238E27FC236}">
                <a16:creationId xmlns:a16="http://schemas.microsoft.com/office/drawing/2014/main" id="{742896E9-E6C4-E88C-EF52-6AA7557C0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434" y="3990110"/>
            <a:ext cx="7262297" cy="2353510"/>
          </a:xfrm>
          <a:prstGeom prst="rect">
            <a:avLst/>
          </a:prstGeom>
        </p:spPr>
      </p:pic>
    </p:spTree>
    <p:extLst>
      <p:ext uri="{BB962C8B-B14F-4D97-AF65-F5344CB8AC3E}">
        <p14:creationId xmlns:p14="http://schemas.microsoft.com/office/powerpoint/2010/main" val="260821804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1958</TotalTime>
  <Words>561</Words>
  <Application>Microsoft Office PowerPoint</Application>
  <PresentationFormat>‫הצגה על המסך (4:3)</PresentationFormat>
  <Paragraphs>53</Paragraphs>
  <Slides>11</Slides>
  <Notes>11</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11</vt:i4>
      </vt:variant>
    </vt:vector>
  </HeadingPairs>
  <TitlesOfParts>
    <vt:vector size="19" baseType="lpstr">
      <vt:lpstr>Almoni Neue DL 4.0 AAA</vt:lpstr>
      <vt:lpstr>Arial</vt:lpstr>
      <vt:lpstr>Calibri</vt:lpstr>
      <vt:lpstr>Calibri Light</vt:lpstr>
      <vt:lpstr>FontbitDavid</vt:lpstr>
      <vt:lpstr>MF_FrankRuhl-Bold</vt:lpstr>
      <vt:lpstr>MF_FrankRuhl-Regular</vt:lpstr>
      <vt:lpstr>ערכת נושא Office</vt:lpstr>
      <vt:lpstr>  عارِضَةٌ مُرافِقَةٌ لِلدُّروسِ  اَلْعُلُوْمُ وَالتِّكْنُولُوجيا للصِّف الثَّاني اَلْمَوادُّ مِنْ حَوْلِنَا</vt:lpstr>
      <vt:lpstr>מצגת של PowerPoint‏</vt:lpstr>
      <vt:lpstr>מצגת של PowerPoint‏</vt:lpstr>
      <vt:lpstr>מצגת של PowerPoint‏</vt:lpstr>
      <vt:lpstr>     نستَخدِمُ صِفةَ الطفوِ (الصفحات  42-36)</vt:lpstr>
      <vt:lpstr>مَهَمَّةٌ: كَيفَ نَبني طوافةً؟ (الصفحات 42-39)</vt:lpstr>
      <vt:lpstr>מצגת של PowerPoint‏</vt:lpstr>
      <vt:lpstr>מצגת של PowerPoint‏</vt:lpstr>
      <vt:lpstr>מצגת של PowerPoint‏</vt:lpstr>
      <vt:lpstr>מצגת של PowerPoint‏</vt:lpstr>
      <vt:lpstr> ماذّا تَعَلَّمْنا؟ (صفحة 42)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212</cp:revision>
  <dcterms:created xsi:type="dcterms:W3CDTF">2019-05-25T18:59:51Z</dcterms:created>
  <dcterms:modified xsi:type="dcterms:W3CDTF">2024-01-30T10:18:12Z</dcterms:modified>
</cp:coreProperties>
</file>