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2"/>
  </p:notesMasterIdLst>
  <p:sldIdLst>
    <p:sldId id="289" r:id="rId2"/>
    <p:sldId id="324" r:id="rId3"/>
    <p:sldId id="320" r:id="rId4"/>
    <p:sldId id="338" r:id="rId5"/>
    <p:sldId id="342" r:id="rId6"/>
    <p:sldId id="339" r:id="rId7"/>
    <p:sldId id="340" r:id="rId8"/>
    <p:sldId id="341" r:id="rId9"/>
    <p:sldId id="343" r:id="rId10"/>
    <p:sldId id="330"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026" autoAdjust="0"/>
    <p:restoredTop sz="23860" autoAdjust="0"/>
  </p:normalViewPr>
  <p:slideViewPr>
    <p:cSldViewPr snapToGrid="0" showGuides="1">
      <p:cViewPr varScale="1">
        <p:scale>
          <a:sx n="18" d="100"/>
          <a:sy n="18" d="100"/>
        </p:scale>
        <p:origin x="2264" y="32"/>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י"ג/טבת/תשפ"ד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800" b="0" i="0" u="none" strike="noStrike" baseline="0" dirty="0">
                <a:latin typeface="FontbitDavid"/>
              </a:rPr>
              <a:t>  </a:t>
            </a: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מחברים שאלות על היגדי הסיכום.</a:t>
            </a:r>
          </a:p>
          <a:p>
            <a:pPr algn="r"/>
            <a:r>
              <a:rPr lang="he-IL" sz="1200" b="0" i="0" u="none" strike="noStrike" baseline="0" dirty="0">
                <a:latin typeface="FontbitDavid"/>
              </a:rPr>
              <a:t>לדוגמה: כיצד מסמנים חומרים מסוכנים?</a:t>
            </a:r>
          </a:p>
          <a:p>
            <a:pPr algn="r"/>
            <a:endParaRPr lang="he-IL" sz="1200" b="0" i="0" u="none" strike="noStrike" baseline="0" dirty="0">
              <a:latin typeface="FontbitDavid"/>
            </a:endParaRPr>
          </a:p>
          <a:p>
            <a:pPr algn="r"/>
            <a:r>
              <a:rPr lang="he-IL" sz="1200" b="0" i="0" u="none" strike="noStrike" baseline="0" dirty="0">
                <a:latin typeface="FontbitDavid"/>
              </a:rPr>
              <a:t>משלימים את המושגים החסרים בהיגדי הסיכום.</a:t>
            </a:r>
          </a:p>
          <a:p>
            <a:pPr algn="r"/>
            <a:r>
              <a:rPr lang="he-IL" sz="1200" b="0" i="0" u="none" strike="noStrike" baseline="0" dirty="0">
                <a:latin typeface="FontbitDavid"/>
              </a:rPr>
              <a:t>•חוֹמָרִים עוֹזְרִים לָנוּ </a:t>
            </a:r>
            <a:r>
              <a:rPr lang="he-IL" sz="1200" b="0" i="0" u="none" strike="noStrike" baseline="0" dirty="0" err="1">
                <a:latin typeface="FontbitDavid"/>
              </a:rPr>
              <a:t>בְּמִגְוַן</a:t>
            </a:r>
            <a:r>
              <a:rPr lang="he-IL" sz="1200" b="0" i="0" u="none" strike="noStrike" baseline="0" dirty="0">
                <a:latin typeface="FontbitDavid"/>
              </a:rPr>
              <a:t> שִׁמּוּשִׁים לְ_____, לְהַדְבָּרָה, לְהַבְרָאָה.</a:t>
            </a:r>
          </a:p>
          <a:p>
            <a:pPr algn="r"/>
            <a:r>
              <a:rPr lang="he-IL" sz="1200" b="0" i="0" u="none" strike="noStrike" baseline="0" dirty="0">
                <a:latin typeface="FontbitDavid"/>
              </a:rPr>
              <a:t>• חֵלקֶ מֵהַחוֹמָרִים ______.</a:t>
            </a:r>
          </a:p>
          <a:p>
            <a:pPr algn="r"/>
            <a:r>
              <a:rPr lang="he-IL" sz="1200" b="0" i="0" u="none" strike="noStrike" baseline="0" dirty="0">
                <a:latin typeface="FontbitDavid"/>
              </a:rPr>
              <a:t>• בּעְֶזרְַת סִמְליֵ אזַהְָרָה מְסַמְּניִם ____ מְסֻכּנָיִם.</a:t>
            </a:r>
          </a:p>
          <a:p>
            <a:pPr algn="r"/>
            <a:r>
              <a:rPr lang="he-IL" sz="1200" b="0" i="0" u="none" strike="noStrike" baseline="0" dirty="0">
                <a:latin typeface="FontbitDavid"/>
              </a:rPr>
              <a:t>• כַּאֲשֶׁר מִשְׁתַּמְּשִׁים בְּחוֹמָרִים מְסֻכָּנִים </a:t>
            </a:r>
            <a:r>
              <a:rPr lang="he-IL" sz="1200" b="0" i="0" u="none" strike="noStrike" baseline="0" dirty="0" err="1">
                <a:latin typeface="FontbitDavid"/>
              </a:rPr>
              <a:t>חַיָּבִים</a:t>
            </a:r>
            <a:r>
              <a:rPr lang="he-IL" sz="1200" b="0" i="0" u="none" strike="noStrike" baseline="0" dirty="0">
                <a:latin typeface="FontbitDavid"/>
              </a:rPr>
              <a:t> לְהַקְפִּיד עַל הַ____.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התלמידים נעזרים בחושים כדי לזהות חומרים. הם מתבוננים, נוגעים, מריחים וטועמים חומרים שונים. אבל בסביבה שלנו יש חומרים העלולים לפגוע בנו או להזיק לנו, כמו: חומרי הדברה של מזיקים, חומרי ניקוי וגם תרופות. לכן, כבר בשלב מוקדם של נושא ההיכרות והזיהוי של תכונות החומרים, חשוב להתייחס במלוא הרצינות לחומרים מסוכנים.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קוראים את השיר </a:t>
            </a:r>
            <a:r>
              <a:rPr lang="he-IL" b="1" dirty="0"/>
              <a:t>ניקיון יסודי </a:t>
            </a:r>
            <a:r>
              <a:rPr lang="he-IL" dirty="0"/>
              <a:t>ועורכים דיון בעזרת השאלות שבתבנית שיח ושאלות נוספות. אילו חומרים מוזכרים בשיר? (סבון)  אילו חומרי ניקיון אתם מכירים? (חומרי ניקיון- סבון כלים, אבקת כביסה, חומרי שטיפה, ניקיון לגוף, חומרי ריח). למה הם משמשים אותנו? (לניקיון, להדברה, לדישון, להבראה) מדוע הם מסוכנים? (הם מכילים חומרים שמסכנים את הבריאות). אילו חומרים נוספים עלולים להיות מסוכנים? (תרופות, חומרי הדברה, חומרי דישון). מתי חומרים אלה עלולים לסכן את הבריאות שלנו? (אם לא משתמשים בהם בהתאם להוראות). </a:t>
            </a:r>
          </a:p>
          <a:p>
            <a:pPr algn="r"/>
            <a:r>
              <a:rPr lang="he-IL" b="0" i="0" dirty="0">
                <a:solidFill>
                  <a:srgbClr val="000000"/>
                </a:solidFill>
                <a:effectLst/>
                <a:latin typeface="Times New Roman" panose="02020603050405020304" pitchFamily="18" charset="0"/>
              </a:rPr>
              <a:t>מטרת השיח היא לעורר דיון המתריע על הסכנה שבשימוש לא זהיר בחומרים. חומרי ניקיון, תרופות, חומרי הדברה ודישון שנועדו לעזור לניקיון, להבראה, לגידול צמחים ולהרחקת מזיקים העלולים בשימוש לא זהיר ולא בהתאם להוראות היצרן לסכן את הבריאות.</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19603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גם חומרים חשובים לבריאותנו, כמו תרופות, עלולים להיות רעילים ומסוכנים, ויש להשתמש בהם בחוכמה על פי הנחיות הרופאים ועל פי ההוראות הרשומות על האריזות שלהם.</a:t>
            </a:r>
          </a:p>
          <a:p>
            <a:pPr algn="r"/>
            <a:r>
              <a:rPr lang="he-IL" sz="1200" b="0" i="0" u="none" strike="noStrike" baseline="0" dirty="0">
                <a:latin typeface="FontbitDavid"/>
              </a:rPr>
              <a:t>חשוב שהילדים יכירו את המשמעות של ההנחיות המילוליות ואת סמלילי האזהרה המצויים על אריזות של חומרים מסוכנים, וילמדו שאסור לטעום, להריח וגם לגעת בחומרים שאינם מוכרים להם.</a:t>
            </a:r>
          </a:p>
          <a:p>
            <a:pPr algn="r"/>
            <a:endParaRPr lang="he-IL" b="1"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2059355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בעמוד 32, סרטון ושיר: </a:t>
            </a:r>
            <a:r>
              <a:rPr lang="he-IL" b="1" dirty="0"/>
              <a:t>ניקיון יסודי</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598631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לפני ביצוע המשימה מומלץ להביא אריזות ריקות ונקיות של חומרי ניקיון, תרופות וחומרי הדברה שמשתמשים בהם בכל יום. לשוחח עם התלמידים על מטרת השימוש של כל חומר ולהציג להם את סימני האזהרה שמופיעים על האריזה. חשוב לשוחח על מקום האחסון המומלץ של חומרים אלה – במקום נפרד מחומרי מזון ומרוחקים מהישג יד של ילדים.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4259412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אפשר לבקש מהתלמידים לחבר סיסמה שתזהיר משימוש בחומרים מסוכנים ו/או להמציא ולצייר סמליל לחומרים מסוכנים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3651472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לחדד את ההבנה של מה אסור ומה מותר לעשות עם חומרים רעילים (מסוכנים) או לא מוכרים.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297295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34, משימה: </a:t>
            </a:r>
            <a:r>
              <a:rPr lang="he-IL" b="1" dirty="0"/>
              <a:t>זהירות חומרים מסוכנים</a:t>
            </a:r>
            <a:r>
              <a:rPr lang="he-IL" dirty="0"/>
              <a:t>.</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711229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י"ג/טבת/תשפ"ד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י"ג/טבת/תשפ"ד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3.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מצגת מלווה</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lang="he-IL" sz="5300" b="1" dirty="0">
                <a:cs typeface="+mn-cs"/>
              </a:rPr>
              <a:t>מַדָּע וְטֶכְנוֹלוֹגְיָה</a:t>
            </a:r>
            <a:br>
              <a:rPr lang="he-IL" sz="5300" b="1" dirty="0">
                <a:cs typeface="+mn-cs"/>
              </a:rPr>
            </a:br>
            <a:r>
              <a:rPr lang="he-IL" sz="5300" b="1" dirty="0">
                <a:cs typeface="+mn-cs"/>
              </a:rPr>
              <a:t>לְכִתָּה ב</a:t>
            </a:r>
            <a:br>
              <a:rPr lang="he-IL" sz="5300" b="1" dirty="0">
                <a:cs typeface="+mn-cs"/>
              </a:rPr>
            </a:br>
            <a:r>
              <a:rPr lang="he-IL" sz="5300" b="1" dirty="0">
                <a:cs typeface="+mn-cs"/>
              </a:rPr>
              <a:t>חוֹמָרִים סָבִיב</a:t>
            </a:r>
            <a:endParaRPr lang="x-none" sz="5300" b="1" dirty="0">
              <a:cs typeface="+mn-cs"/>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763" y="121252"/>
            <a:ext cx="1191237" cy="640338"/>
          </a:xfrm>
          <a:prstGeom prst="rect">
            <a:avLst/>
          </a:prstGeom>
        </p:spPr>
      </p:pic>
      <p:pic>
        <p:nvPicPr>
          <p:cNvPr id="5" name="תמונה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2308324"/>
          </a:xfrm>
          <a:prstGeom prst="rect">
            <a:avLst/>
          </a:prstGeom>
          <a:noFill/>
        </p:spPr>
        <p:txBody>
          <a:bodyPr wrap="square" rtlCol="0">
            <a:spAutoFit/>
          </a:bodyPr>
          <a:lstStyle/>
          <a:p>
            <a:pPr algn="ctr"/>
            <a:r>
              <a:rPr lang="he-IL" sz="3600" b="1" dirty="0"/>
              <a:t>פֶּרֶק רִאשׁוֹן: חוֹמָרִים וּתְכוּנוֹתֵיהֶם</a:t>
            </a:r>
          </a:p>
          <a:p>
            <a:pPr algn="r" rtl="1"/>
            <a:endParaRPr lang="he-IL" sz="3600" b="1" dirty="0">
              <a:solidFill>
                <a:srgbClr val="C00000"/>
              </a:solidFill>
            </a:endParaRPr>
          </a:p>
          <a:p>
            <a:pPr algn="r" rtl="1"/>
            <a:r>
              <a:rPr lang="he-IL" sz="3600" b="1" dirty="0">
                <a:solidFill>
                  <a:srgbClr val="C00000"/>
                </a:solidFill>
              </a:rPr>
              <a:t>   משתמשים בחומרים בזהירות –</a:t>
            </a:r>
          </a:p>
          <a:p>
            <a:pPr algn="r" rtl="1"/>
            <a:r>
              <a:rPr lang="he-IL" sz="3600" b="1" dirty="0">
                <a:solidFill>
                  <a:srgbClr val="C00000"/>
                </a:solidFill>
              </a:rPr>
              <a:t>                   </a:t>
            </a:r>
            <a:r>
              <a:rPr lang="he-IL" sz="2400" b="1" dirty="0">
                <a:solidFill>
                  <a:srgbClr val="C00000"/>
                </a:solidFill>
              </a:rPr>
              <a:t>(עמודים 35-31)</a:t>
            </a:r>
            <a:endParaRPr lang="en-US" sz="2400" b="1" dirty="0">
              <a:solidFill>
                <a:srgbClr val="C00000"/>
              </a:solidFill>
            </a:endParaRPr>
          </a:p>
        </p:txBody>
      </p:sp>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he-IL" b="1" dirty="0">
                <a:latin typeface="MF_FrankRuhl-Regular"/>
                <a:cs typeface="+mn-cs"/>
              </a:rPr>
              <a:t>מָה לָמדְנוּ? </a:t>
            </a:r>
            <a:r>
              <a:rPr lang="he-IL" sz="2400" b="1" dirty="0">
                <a:latin typeface="MF_FrankRuhl-Regular"/>
                <a:cs typeface="+mn-cs"/>
              </a:rPr>
              <a:t>(עמוד 35)</a:t>
            </a:r>
            <a:endParaRPr lang="en-US" sz="2400" b="1" dirty="0">
              <a:cs typeface="+mn-cs"/>
            </a:endParaRPr>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p:cNvPicPr>
            <a:picLocks noChangeAspect="1"/>
          </p:cNvPicPr>
          <p:nvPr/>
        </p:nvPicPr>
        <p:blipFill>
          <a:blip r:embed="rId5"/>
          <a:stretch>
            <a:fillRect/>
          </a:stretch>
        </p:blipFill>
        <p:spPr>
          <a:xfrm>
            <a:off x="0" y="2075176"/>
            <a:ext cx="9144000" cy="2708340"/>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75501" y="813732"/>
            <a:ext cx="8279934" cy="769441"/>
          </a:xfrm>
          <a:prstGeom prst="rect">
            <a:avLst/>
          </a:prstGeom>
          <a:ln>
            <a:solidFill>
              <a:srgbClr val="B31114"/>
            </a:solidFill>
          </a:ln>
        </p:spPr>
        <p:txBody>
          <a:bodyPr wrap="square">
            <a:spAutoFit/>
          </a:bodyPr>
          <a:lstStyle/>
          <a:p>
            <a:pPr algn="r" rtl="1"/>
            <a:r>
              <a:rPr lang="he-IL" sz="4400" b="1" dirty="0">
                <a:latin typeface="MF_FrankRuhl-Regular"/>
              </a:rPr>
              <a:t>מִשְׁתַמְּשִׁים </a:t>
            </a:r>
            <a:r>
              <a:rPr lang="he-IL" sz="4400" b="1" dirty="0" err="1">
                <a:latin typeface="MF_FrankRuhl-Regular"/>
              </a:rPr>
              <a:t>בְּחֹמָרִים</a:t>
            </a:r>
            <a:r>
              <a:rPr lang="he-IL" sz="4400" b="1" dirty="0">
                <a:latin typeface="MF_FrankRuhl-Regular"/>
              </a:rPr>
              <a:t> בִּזְהִירוּת </a:t>
            </a:r>
            <a:r>
              <a:rPr lang="he-IL" sz="2000" b="1" dirty="0">
                <a:latin typeface="MF_FrankRuhl-Regular"/>
              </a:rPr>
              <a:t>(עמוד 31)</a:t>
            </a:r>
            <a:r>
              <a:rPr lang="en-US" sz="2000" b="1" dirty="0">
                <a:latin typeface="MF_FrankRuhl-Regular"/>
              </a:rPr>
              <a:t>  </a:t>
            </a:r>
            <a:endParaRPr lang="en-US" sz="2000" b="1" dirty="0">
              <a:solidFill>
                <a:prstClr val="black"/>
              </a:solidFill>
            </a:endParaRPr>
          </a:p>
        </p:txBody>
      </p:sp>
      <p:pic>
        <p:nvPicPr>
          <p:cNvPr id="5" name="תמונה 4"/>
          <p:cNvPicPr>
            <a:picLocks noChangeAspect="1"/>
          </p:cNvPicPr>
          <p:nvPr/>
        </p:nvPicPr>
        <p:blipFill>
          <a:blip r:embed="rId5"/>
          <a:stretch>
            <a:fillRect/>
          </a:stretch>
        </p:blipFill>
        <p:spPr>
          <a:xfrm>
            <a:off x="260059" y="1900420"/>
            <a:ext cx="8752158" cy="4376079"/>
          </a:xfrm>
          <a:prstGeom prst="rect">
            <a:avLst/>
          </a:prstGeom>
        </p:spPr>
      </p:pic>
      <p:pic>
        <p:nvPicPr>
          <p:cNvPr id="10" name="תמונה 9"/>
          <p:cNvPicPr>
            <a:picLocks noChangeAspect="1"/>
          </p:cNvPicPr>
          <p:nvPr/>
        </p:nvPicPr>
        <p:blipFill>
          <a:blip r:embed="rId6"/>
          <a:stretch>
            <a:fillRect/>
          </a:stretch>
        </p:blipFill>
        <p:spPr>
          <a:xfrm>
            <a:off x="7802111" y="5932967"/>
            <a:ext cx="1210106" cy="925033"/>
          </a:xfrm>
          <a:prstGeom prst="rect">
            <a:avLst/>
          </a:prstGeom>
        </p:spPr>
      </p:pic>
      <p:sp>
        <p:nvSpPr>
          <p:cNvPr id="12" name="TextBox 11"/>
          <p:cNvSpPr txBox="1"/>
          <p:nvPr/>
        </p:nvSpPr>
        <p:spPr>
          <a:xfrm>
            <a:off x="5494789" y="6484690"/>
            <a:ext cx="2197916" cy="369332"/>
          </a:xfrm>
          <a:prstGeom prst="rect">
            <a:avLst/>
          </a:prstGeom>
          <a:noFill/>
        </p:spPr>
        <p:txBody>
          <a:bodyPr wrap="square" rtlCol="0">
            <a:spAutoFit/>
          </a:bodyPr>
          <a:lstStyle/>
          <a:p>
            <a:pPr algn="r"/>
            <a:r>
              <a:rPr lang="he-IL" b="1" dirty="0"/>
              <a:t>שיח בעמוד 31</a:t>
            </a:r>
            <a:endParaRPr lang="en-US" b="1" dirty="0"/>
          </a:p>
        </p:txBody>
      </p:sp>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he-IL" sz="2800" b="1" dirty="0">
                <a:cs typeface="+mn-cs"/>
              </a:rPr>
              <a:t>שיר ושיח (עמוד 32)</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4" name="תמונה 3"/>
          <p:cNvPicPr>
            <a:picLocks noChangeAspect="1"/>
          </p:cNvPicPr>
          <p:nvPr/>
        </p:nvPicPr>
        <p:blipFill>
          <a:blip r:embed="rId3"/>
          <a:stretch>
            <a:fillRect/>
          </a:stretch>
        </p:blipFill>
        <p:spPr>
          <a:xfrm>
            <a:off x="7897833" y="99927"/>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pic>
        <p:nvPicPr>
          <p:cNvPr id="9" name="תמונה 8"/>
          <p:cNvPicPr>
            <a:picLocks noChangeAspect="1"/>
          </p:cNvPicPr>
          <p:nvPr/>
        </p:nvPicPr>
        <p:blipFill>
          <a:blip r:embed="rId5"/>
          <a:stretch>
            <a:fillRect/>
          </a:stretch>
        </p:blipFill>
        <p:spPr>
          <a:xfrm>
            <a:off x="7996567" y="5232756"/>
            <a:ext cx="1037566" cy="804405"/>
          </a:xfrm>
          <a:prstGeom prst="rect">
            <a:avLst/>
          </a:prstGeom>
        </p:spPr>
      </p:pic>
      <p:sp>
        <p:nvSpPr>
          <p:cNvPr id="10" name="TextBox 9"/>
          <p:cNvSpPr txBox="1"/>
          <p:nvPr/>
        </p:nvSpPr>
        <p:spPr>
          <a:xfrm>
            <a:off x="5929086" y="5667829"/>
            <a:ext cx="1968747" cy="369332"/>
          </a:xfrm>
          <a:prstGeom prst="rect">
            <a:avLst/>
          </a:prstGeom>
          <a:noFill/>
        </p:spPr>
        <p:txBody>
          <a:bodyPr wrap="square" rtlCol="0">
            <a:spAutoFit/>
          </a:bodyPr>
          <a:lstStyle/>
          <a:p>
            <a:pPr algn="r"/>
            <a:r>
              <a:rPr lang="he-IL" b="1" dirty="0"/>
              <a:t>שיח עמוד 24</a:t>
            </a:r>
            <a:endParaRPr lang="en-US" b="1" dirty="0"/>
          </a:p>
        </p:txBody>
      </p:sp>
      <p:pic>
        <p:nvPicPr>
          <p:cNvPr id="7" name="תמונה 6"/>
          <p:cNvPicPr>
            <a:picLocks noChangeAspect="1"/>
          </p:cNvPicPr>
          <p:nvPr/>
        </p:nvPicPr>
        <p:blipFill>
          <a:blip r:embed="rId6"/>
          <a:stretch>
            <a:fillRect/>
          </a:stretch>
        </p:blipFill>
        <p:spPr>
          <a:xfrm>
            <a:off x="0" y="1690689"/>
            <a:ext cx="9184009" cy="5188914"/>
          </a:xfrm>
          <a:prstGeom prst="rect">
            <a:avLst/>
          </a:prstGeom>
        </p:spPr>
      </p:pic>
    </p:spTree>
    <p:extLst>
      <p:ext uri="{BB962C8B-B14F-4D97-AF65-F5344CB8AC3E}">
        <p14:creationId xmlns:p14="http://schemas.microsoft.com/office/powerpoint/2010/main" val="2049708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0" y="1551963"/>
            <a:ext cx="9144000" cy="4142328"/>
          </a:xfrm>
          <a:prstGeom prst="rect">
            <a:avLst/>
          </a:prstGeom>
        </p:spPr>
      </p:pic>
      <p:pic>
        <p:nvPicPr>
          <p:cNvPr id="2" name="תמונה 1">
            <a:extLst>
              <a:ext uri="{FF2B5EF4-FFF2-40B4-BE49-F238E27FC236}">
                <a16:creationId xmlns:a16="http://schemas.microsoft.com/office/drawing/2014/main" id="{CD8C6153-A610-70C3-6554-5EA43C35552F}"/>
              </a:ext>
            </a:extLst>
          </p:cNvPr>
          <p:cNvPicPr>
            <a:picLocks noChangeAspect="1"/>
          </p:cNvPicPr>
          <p:nvPr/>
        </p:nvPicPr>
        <p:blipFill>
          <a:blip r:embed="rId4"/>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8DCF9273-7182-6937-8C53-9D8D55369D2C}"/>
              </a:ext>
            </a:extLst>
          </p:cNvPr>
          <p:cNvPicPr>
            <a:picLocks noChangeAspect="1"/>
          </p:cNvPicPr>
          <p:nvPr/>
        </p:nvPicPr>
        <p:blipFill>
          <a:blip r:embed="rId5"/>
          <a:stretch>
            <a:fillRect/>
          </a:stretch>
        </p:blipFill>
        <p:spPr>
          <a:xfrm>
            <a:off x="7897833" y="99927"/>
            <a:ext cx="993734" cy="530398"/>
          </a:xfrm>
          <a:prstGeom prst="rect">
            <a:avLst/>
          </a:prstGeom>
        </p:spPr>
      </p:pic>
    </p:spTree>
    <p:extLst>
      <p:ext uri="{BB962C8B-B14F-4D97-AF65-F5344CB8AC3E}">
        <p14:creationId xmlns:p14="http://schemas.microsoft.com/office/powerpoint/2010/main" val="403756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4570A3AB-AA2E-92D0-C714-04A75B7EDF99}"/>
              </a:ext>
            </a:extLst>
          </p:cNvPr>
          <p:cNvPicPr>
            <a:picLocks noChangeAspect="1"/>
          </p:cNvPicPr>
          <p:nvPr/>
        </p:nvPicPr>
        <p:blipFill>
          <a:blip r:embed="rId3"/>
          <a:stretch>
            <a:fillRect/>
          </a:stretch>
        </p:blipFill>
        <p:spPr>
          <a:xfrm>
            <a:off x="714894" y="963089"/>
            <a:ext cx="7714211" cy="4423339"/>
          </a:xfrm>
          <a:prstGeom prst="rect">
            <a:avLst/>
          </a:prstGeom>
          <a:ln w="12700">
            <a:solidFill>
              <a:srgbClr val="00B0F0"/>
            </a:solidFill>
          </a:ln>
        </p:spPr>
      </p:pic>
      <p:pic>
        <p:nvPicPr>
          <p:cNvPr id="2" name="תמונה 1">
            <a:extLst>
              <a:ext uri="{FF2B5EF4-FFF2-40B4-BE49-F238E27FC236}">
                <a16:creationId xmlns:a16="http://schemas.microsoft.com/office/drawing/2014/main" id="{F53D8FE7-7B90-300E-5E16-2E01CE4D9CCF}"/>
              </a:ext>
            </a:extLst>
          </p:cNvPr>
          <p:cNvPicPr>
            <a:picLocks noChangeAspect="1"/>
          </p:cNvPicPr>
          <p:nvPr/>
        </p:nvPicPr>
        <p:blipFill>
          <a:blip r:embed="rId4"/>
          <a:stretch>
            <a:fillRect/>
          </a:stretch>
        </p:blipFill>
        <p:spPr>
          <a:xfrm>
            <a:off x="4195898" y="145908"/>
            <a:ext cx="1257300" cy="574685"/>
          </a:xfrm>
          <a:prstGeom prst="rect">
            <a:avLst/>
          </a:prstGeom>
        </p:spPr>
      </p:pic>
      <p:pic>
        <p:nvPicPr>
          <p:cNvPr id="3" name="תמונה 2">
            <a:extLst>
              <a:ext uri="{FF2B5EF4-FFF2-40B4-BE49-F238E27FC236}">
                <a16:creationId xmlns:a16="http://schemas.microsoft.com/office/drawing/2014/main" id="{97E864FB-E04F-87AD-ACA6-275330FF97F3}"/>
              </a:ext>
            </a:extLst>
          </p:cNvPr>
          <p:cNvPicPr>
            <a:picLocks noChangeAspect="1"/>
          </p:cNvPicPr>
          <p:nvPr/>
        </p:nvPicPr>
        <p:blipFill>
          <a:blip r:embed="rId5"/>
          <a:stretch>
            <a:fillRect/>
          </a:stretch>
        </p:blipFill>
        <p:spPr>
          <a:xfrm>
            <a:off x="7897833" y="99927"/>
            <a:ext cx="993734" cy="530398"/>
          </a:xfrm>
          <a:prstGeom prst="rect">
            <a:avLst/>
          </a:prstGeom>
        </p:spPr>
      </p:pic>
      <p:pic>
        <p:nvPicPr>
          <p:cNvPr id="4" name="תמונה 3">
            <a:extLst>
              <a:ext uri="{FF2B5EF4-FFF2-40B4-BE49-F238E27FC236}">
                <a16:creationId xmlns:a16="http://schemas.microsoft.com/office/drawing/2014/main" id="{5083E63D-369D-C3F1-F866-87257255A80D}"/>
              </a:ext>
            </a:extLst>
          </p:cNvPr>
          <p:cNvPicPr>
            <a:picLocks noChangeAspect="1"/>
          </p:cNvPicPr>
          <p:nvPr/>
        </p:nvPicPr>
        <p:blipFill>
          <a:blip r:embed="rId6"/>
          <a:stretch>
            <a:fillRect/>
          </a:stretch>
        </p:blipFill>
        <p:spPr>
          <a:xfrm>
            <a:off x="73866" y="-19361"/>
            <a:ext cx="1109568" cy="634039"/>
          </a:xfrm>
          <a:prstGeom prst="rect">
            <a:avLst/>
          </a:prstGeom>
        </p:spPr>
      </p:pic>
    </p:spTree>
    <p:extLst>
      <p:ext uri="{BB962C8B-B14F-4D97-AF65-F5344CB8AC3E}">
        <p14:creationId xmlns:p14="http://schemas.microsoft.com/office/powerpoint/2010/main" val="2392285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srgbClr val="437BBE"/>
                </a:solidFill>
                <a:latin typeface="MF_FrankRuhl-Regular"/>
                <a:cs typeface="+mn-cs"/>
              </a:rPr>
              <a:t>מְשִׂימָה: </a:t>
            </a:r>
            <a:r>
              <a:rPr lang="he-IL" b="1">
                <a:solidFill>
                  <a:srgbClr val="000000"/>
                </a:solidFill>
                <a:latin typeface="MF_FrankRuhl-Regular"/>
                <a:cs typeface="+mn-cs"/>
              </a:rPr>
              <a:t>סִימָנֵי אַזְהְָרָה </a:t>
            </a:r>
            <a:r>
              <a:rPr lang="he-IL" sz="2400" b="1" dirty="0">
                <a:solidFill>
                  <a:srgbClr val="000000"/>
                </a:solidFill>
                <a:latin typeface="MF_FrankRuhl-Regular"/>
                <a:cs typeface="+mn-cs"/>
              </a:rPr>
              <a:t>(עמוד 33)</a:t>
            </a:r>
            <a:endParaRPr lang="en-US" sz="24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latin typeface="MF_FrankRuhl-Bold"/>
              </a:rPr>
              <a:t>חוֹמָרִים מְסוּכָּנִים</a:t>
            </a:r>
            <a:endParaRPr lang="en-US" b="1" dirty="0">
              <a:latin typeface="MF_FrankRuhl-Bold"/>
            </a:endParaRPr>
          </a:p>
          <a:p>
            <a:pPr marL="0" indent="0" algn="r">
              <a:buNone/>
            </a:pPr>
            <a:endParaRPr lang="en-US" dirty="0"/>
          </a:p>
        </p:txBody>
      </p:sp>
      <p:pic>
        <p:nvPicPr>
          <p:cNvPr id="4" name="תמונה 3"/>
          <p:cNvPicPr>
            <a:picLocks noChangeAspect="1"/>
          </p:cNvPicPr>
          <p:nvPr/>
        </p:nvPicPr>
        <p:blipFill>
          <a:blip r:embed="rId3"/>
          <a:stretch>
            <a:fillRect/>
          </a:stretch>
        </p:blipFill>
        <p:spPr>
          <a:xfrm>
            <a:off x="192418" y="3978905"/>
            <a:ext cx="4320330" cy="2879095"/>
          </a:xfrm>
          <a:prstGeom prst="rect">
            <a:avLst/>
          </a:prstGeom>
        </p:spPr>
      </p:pic>
      <p:pic>
        <p:nvPicPr>
          <p:cNvPr id="5" name="תמונה 4"/>
          <p:cNvPicPr>
            <a:picLocks noChangeAspect="1"/>
          </p:cNvPicPr>
          <p:nvPr/>
        </p:nvPicPr>
        <p:blipFill>
          <a:blip r:embed="rId4"/>
          <a:stretch>
            <a:fillRect/>
          </a:stretch>
        </p:blipFill>
        <p:spPr>
          <a:xfrm>
            <a:off x="4572000" y="3978905"/>
            <a:ext cx="4362280" cy="2814505"/>
          </a:xfrm>
          <a:prstGeom prst="rect">
            <a:avLst/>
          </a:prstGeom>
        </p:spPr>
      </p:pic>
      <p:pic>
        <p:nvPicPr>
          <p:cNvPr id="6" name="תמונה 5"/>
          <p:cNvPicPr>
            <a:picLocks noChangeAspect="1"/>
          </p:cNvPicPr>
          <p:nvPr/>
        </p:nvPicPr>
        <p:blipFill>
          <a:blip r:embed="rId5"/>
          <a:stretch>
            <a:fillRect/>
          </a:stretch>
        </p:blipFill>
        <p:spPr>
          <a:xfrm>
            <a:off x="920944" y="1434654"/>
            <a:ext cx="2055303" cy="3084160"/>
          </a:xfrm>
          <a:prstGeom prst="rect">
            <a:avLst/>
          </a:prstGeom>
        </p:spPr>
      </p:pic>
      <p:pic>
        <p:nvPicPr>
          <p:cNvPr id="7" name="תמונה 6"/>
          <p:cNvPicPr>
            <a:picLocks noChangeAspect="1"/>
          </p:cNvPicPr>
          <p:nvPr/>
        </p:nvPicPr>
        <p:blipFill>
          <a:blip r:embed="rId6"/>
          <a:stretch>
            <a:fillRect/>
          </a:stretch>
        </p:blipFill>
        <p:spPr>
          <a:xfrm>
            <a:off x="3035499" y="1466503"/>
            <a:ext cx="2123730" cy="3020462"/>
          </a:xfrm>
          <a:prstGeom prst="rect">
            <a:avLst/>
          </a:prstGeom>
        </p:spPr>
      </p:pic>
      <p:pic>
        <p:nvPicPr>
          <p:cNvPr id="8" name="תמונה 7">
            <a:extLst>
              <a:ext uri="{FF2B5EF4-FFF2-40B4-BE49-F238E27FC236}">
                <a16:creationId xmlns:a16="http://schemas.microsoft.com/office/drawing/2014/main" id="{2B236D65-60B8-1B80-C9EB-D0E5A12AAE6E}"/>
              </a:ext>
            </a:extLst>
          </p:cNvPr>
          <p:cNvPicPr>
            <a:picLocks noChangeAspect="1"/>
          </p:cNvPicPr>
          <p:nvPr/>
        </p:nvPicPr>
        <p:blipFill>
          <a:blip r:embed="rId7"/>
          <a:stretch>
            <a:fillRect/>
          </a:stretch>
        </p:blipFill>
        <p:spPr>
          <a:xfrm>
            <a:off x="73866" y="-19361"/>
            <a:ext cx="1109568" cy="634039"/>
          </a:xfrm>
          <a:prstGeom prst="rect">
            <a:avLst/>
          </a:prstGeom>
        </p:spPr>
      </p:pic>
      <p:pic>
        <p:nvPicPr>
          <p:cNvPr id="9" name="תמונה 8">
            <a:extLst>
              <a:ext uri="{FF2B5EF4-FFF2-40B4-BE49-F238E27FC236}">
                <a16:creationId xmlns:a16="http://schemas.microsoft.com/office/drawing/2014/main" id="{0EFA79C3-EE45-6BA1-2E85-C21406FC8171}"/>
              </a:ext>
            </a:extLst>
          </p:cNvPr>
          <p:cNvPicPr>
            <a:picLocks noChangeAspect="1"/>
          </p:cNvPicPr>
          <p:nvPr/>
        </p:nvPicPr>
        <p:blipFill>
          <a:blip r:embed="rId8"/>
          <a:stretch>
            <a:fillRect/>
          </a:stretch>
        </p:blipFill>
        <p:spPr>
          <a:xfrm>
            <a:off x="7897833" y="99927"/>
            <a:ext cx="993734" cy="530398"/>
          </a:xfrm>
          <a:prstGeom prst="rect">
            <a:avLst/>
          </a:prstGeom>
        </p:spPr>
      </p:pic>
    </p:spTree>
    <p:extLst>
      <p:ext uri="{BB962C8B-B14F-4D97-AF65-F5344CB8AC3E}">
        <p14:creationId xmlns:p14="http://schemas.microsoft.com/office/powerpoint/2010/main" val="4197590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solidFill>
                  <a:srgbClr val="437BBE"/>
                </a:solidFill>
                <a:latin typeface="MF_FrankRuhl-Regular"/>
                <a:cs typeface="+mn-cs"/>
              </a:rPr>
              <a:t>מְשִׂימָה: </a:t>
            </a:r>
            <a:r>
              <a:rPr lang="he-IL" b="1" dirty="0">
                <a:solidFill>
                  <a:srgbClr val="000000"/>
                </a:solidFill>
                <a:latin typeface="MF_FrankRuhl-Regular"/>
                <a:cs typeface="+mn-cs"/>
              </a:rPr>
              <a:t>סִימָנֵי אַזַהְָרָה </a:t>
            </a:r>
            <a:r>
              <a:rPr lang="he-IL" sz="2400" b="1" dirty="0">
                <a:solidFill>
                  <a:srgbClr val="000000"/>
                </a:solidFill>
                <a:latin typeface="MF_FrankRuhl-Regular"/>
                <a:cs typeface="+mn-cs"/>
              </a:rPr>
              <a:t>(המשך עמוד 34)</a:t>
            </a:r>
            <a:endParaRPr lang="en-US" sz="2400" b="1" dirty="0">
              <a:cs typeface="+mn-cs"/>
            </a:endParaRPr>
          </a:p>
        </p:txBody>
      </p:sp>
      <p:pic>
        <p:nvPicPr>
          <p:cNvPr id="9" name="מציין מיקום תוכן 8"/>
          <p:cNvPicPr>
            <a:picLocks noGrp="1" noChangeAspect="1"/>
          </p:cNvPicPr>
          <p:nvPr>
            <p:ph idx="1"/>
          </p:nvPr>
        </p:nvPicPr>
        <p:blipFill>
          <a:blip r:embed="rId3"/>
          <a:stretch>
            <a:fillRect/>
          </a:stretch>
        </p:blipFill>
        <p:spPr>
          <a:xfrm>
            <a:off x="1466943" y="1563915"/>
            <a:ext cx="6670377" cy="4845274"/>
          </a:xfrm>
          <a:prstGeom prst="rect">
            <a:avLst/>
          </a:prstGeom>
        </p:spPr>
      </p:pic>
      <p:pic>
        <p:nvPicPr>
          <p:cNvPr id="3" name="תמונה 2">
            <a:extLst>
              <a:ext uri="{FF2B5EF4-FFF2-40B4-BE49-F238E27FC236}">
                <a16:creationId xmlns:a16="http://schemas.microsoft.com/office/drawing/2014/main" id="{39883EE1-73C5-CAE7-1128-E8E39D372C0B}"/>
              </a:ext>
            </a:extLst>
          </p:cNvPr>
          <p:cNvPicPr>
            <a:picLocks noChangeAspect="1"/>
          </p:cNvPicPr>
          <p:nvPr/>
        </p:nvPicPr>
        <p:blipFill>
          <a:blip r:embed="rId4"/>
          <a:stretch>
            <a:fillRect/>
          </a:stretch>
        </p:blipFill>
        <p:spPr>
          <a:xfrm>
            <a:off x="73866" y="-19361"/>
            <a:ext cx="1109568" cy="634039"/>
          </a:xfrm>
          <a:prstGeom prst="rect">
            <a:avLst/>
          </a:prstGeom>
        </p:spPr>
      </p:pic>
      <p:pic>
        <p:nvPicPr>
          <p:cNvPr id="4" name="תמונה 3">
            <a:extLst>
              <a:ext uri="{FF2B5EF4-FFF2-40B4-BE49-F238E27FC236}">
                <a16:creationId xmlns:a16="http://schemas.microsoft.com/office/drawing/2014/main" id="{7ABC848B-37FD-036F-71B3-CB14301B732B}"/>
              </a:ext>
            </a:extLst>
          </p:cNvPr>
          <p:cNvPicPr>
            <a:picLocks noChangeAspect="1"/>
          </p:cNvPicPr>
          <p:nvPr/>
        </p:nvPicPr>
        <p:blipFill>
          <a:blip r:embed="rId5"/>
          <a:stretch>
            <a:fillRect/>
          </a:stretch>
        </p:blipFill>
        <p:spPr>
          <a:xfrm>
            <a:off x="7897833" y="99927"/>
            <a:ext cx="993734" cy="530398"/>
          </a:xfrm>
          <a:prstGeom prst="rect">
            <a:avLst/>
          </a:prstGeom>
        </p:spPr>
      </p:pic>
    </p:spTree>
    <p:extLst>
      <p:ext uri="{BB962C8B-B14F-4D97-AF65-F5344CB8AC3E}">
        <p14:creationId xmlns:p14="http://schemas.microsoft.com/office/powerpoint/2010/main" val="1739392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3866" y="297658"/>
            <a:ext cx="8758106" cy="1556465"/>
          </a:xfrm>
        </p:spPr>
        <p:txBody>
          <a:bodyPr/>
          <a:lstStyle/>
          <a:p>
            <a:pPr algn="r"/>
            <a:r>
              <a:rPr lang="he-IL" b="1" dirty="0">
                <a:solidFill>
                  <a:srgbClr val="437BBE"/>
                </a:solidFill>
                <a:latin typeface="MF_FrankRuhl-Regular"/>
                <a:cs typeface="+mn-cs"/>
              </a:rPr>
              <a:t>מְשִׂימָה: </a:t>
            </a:r>
            <a:r>
              <a:rPr lang="he-IL" b="1" dirty="0">
                <a:solidFill>
                  <a:srgbClr val="000000"/>
                </a:solidFill>
                <a:latin typeface="MF_FrankRuhl-Regular"/>
                <a:cs typeface="+mn-cs"/>
              </a:rPr>
              <a:t>מִשְׁתַמְּשִׁים בְּחוֹמָרִים בְּחְָכְמְָה </a:t>
            </a:r>
            <a:r>
              <a:rPr lang="he-IL" sz="2400" b="1" dirty="0">
                <a:solidFill>
                  <a:srgbClr val="000000"/>
                </a:solidFill>
                <a:latin typeface="MF_FrankRuhl-Regular"/>
                <a:cs typeface="+mn-cs"/>
              </a:rPr>
              <a:t>(המשך עמוד 35)</a:t>
            </a:r>
            <a:endParaRPr lang="en-US" sz="2400" b="1" dirty="0">
              <a:cs typeface="+mn-cs"/>
            </a:endParaRPr>
          </a:p>
        </p:txBody>
      </p:sp>
      <p:pic>
        <p:nvPicPr>
          <p:cNvPr id="4" name="מציין מיקום תוכן 3"/>
          <p:cNvPicPr>
            <a:picLocks noGrp="1" noChangeAspect="1"/>
          </p:cNvPicPr>
          <p:nvPr>
            <p:ph idx="1"/>
          </p:nvPr>
        </p:nvPicPr>
        <p:blipFill>
          <a:blip r:embed="rId3"/>
          <a:stretch>
            <a:fillRect/>
          </a:stretch>
        </p:blipFill>
        <p:spPr>
          <a:xfrm>
            <a:off x="824076" y="2463319"/>
            <a:ext cx="7160287" cy="4351338"/>
          </a:xfrm>
          <a:prstGeom prst="rect">
            <a:avLst/>
          </a:prstGeom>
        </p:spPr>
      </p:pic>
      <p:sp>
        <p:nvSpPr>
          <p:cNvPr id="5" name="TextBox 4"/>
          <p:cNvSpPr txBox="1"/>
          <p:nvPr/>
        </p:nvSpPr>
        <p:spPr>
          <a:xfrm>
            <a:off x="1375794" y="1690689"/>
            <a:ext cx="6098797" cy="646331"/>
          </a:xfrm>
          <a:prstGeom prst="rect">
            <a:avLst/>
          </a:prstGeom>
          <a:noFill/>
        </p:spPr>
        <p:txBody>
          <a:bodyPr wrap="square" rtlCol="0">
            <a:spAutoFit/>
          </a:bodyPr>
          <a:lstStyle/>
          <a:p>
            <a:pPr algn="ctr"/>
            <a:r>
              <a:rPr lang="he-IL" sz="3600" dirty="0">
                <a:solidFill>
                  <a:srgbClr val="FF0000"/>
                </a:solidFill>
                <a:latin typeface="MF_FrankRuhl-Regular"/>
              </a:rPr>
              <a:t>מָה </a:t>
            </a:r>
            <a:r>
              <a:rPr lang="he-IL" sz="3600" b="1" dirty="0">
                <a:solidFill>
                  <a:srgbClr val="FF0000"/>
                </a:solidFill>
                <a:latin typeface="MF_FrankRuhl-Bold"/>
              </a:rPr>
              <a:t>מֻתָּר </a:t>
            </a:r>
            <a:r>
              <a:rPr lang="he-IL" sz="3600" dirty="0">
                <a:solidFill>
                  <a:srgbClr val="FF0000"/>
                </a:solidFill>
                <a:latin typeface="MF_FrankRuhl-Regular"/>
              </a:rPr>
              <a:t>וּמָה </a:t>
            </a:r>
            <a:r>
              <a:rPr lang="he-IL" sz="3600" b="1" dirty="0">
                <a:solidFill>
                  <a:srgbClr val="FF0000"/>
                </a:solidFill>
                <a:latin typeface="MF_FrankRuhl-Bold"/>
              </a:rPr>
              <a:t>אָסוּר </a:t>
            </a:r>
            <a:r>
              <a:rPr lang="he-IL" sz="3600" dirty="0">
                <a:solidFill>
                  <a:srgbClr val="FF0000"/>
                </a:solidFill>
                <a:latin typeface="MF_FrankRuhl-Regular"/>
              </a:rPr>
              <a:t>לעֲַשׂוֹת?</a:t>
            </a:r>
            <a:endParaRPr lang="en-US" sz="3600" dirty="0">
              <a:solidFill>
                <a:srgbClr val="FF0000"/>
              </a:solidFill>
            </a:endParaRPr>
          </a:p>
        </p:txBody>
      </p:sp>
      <p:pic>
        <p:nvPicPr>
          <p:cNvPr id="3" name="תמונה 2">
            <a:extLst>
              <a:ext uri="{FF2B5EF4-FFF2-40B4-BE49-F238E27FC236}">
                <a16:creationId xmlns:a16="http://schemas.microsoft.com/office/drawing/2014/main" id="{C207AD97-595B-8462-785F-16149F257BF1}"/>
              </a:ext>
            </a:extLst>
          </p:cNvPr>
          <p:cNvPicPr>
            <a:picLocks noChangeAspect="1"/>
          </p:cNvPicPr>
          <p:nvPr/>
        </p:nvPicPr>
        <p:blipFill>
          <a:blip r:embed="rId4"/>
          <a:stretch>
            <a:fillRect/>
          </a:stretch>
        </p:blipFill>
        <p:spPr>
          <a:xfrm>
            <a:off x="73866" y="-19361"/>
            <a:ext cx="1109568" cy="634039"/>
          </a:xfrm>
          <a:prstGeom prst="rect">
            <a:avLst/>
          </a:prstGeom>
        </p:spPr>
      </p:pic>
      <p:pic>
        <p:nvPicPr>
          <p:cNvPr id="6" name="תמונה 5">
            <a:extLst>
              <a:ext uri="{FF2B5EF4-FFF2-40B4-BE49-F238E27FC236}">
                <a16:creationId xmlns:a16="http://schemas.microsoft.com/office/drawing/2014/main" id="{5FDA7C3A-8F62-8723-7542-3D11E829881F}"/>
              </a:ext>
            </a:extLst>
          </p:cNvPr>
          <p:cNvPicPr>
            <a:picLocks noChangeAspect="1"/>
          </p:cNvPicPr>
          <p:nvPr/>
        </p:nvPicPr>
        <p:blipFill>
          <a:blip r:embed="rId5"/>
          <a:stretch>
            <a:fillRect/>
          </a:stretch>
        </p:blipFill>
        <p:spPr>
          <a:xfrm>
            <a:off x="7897833" y="99927"/>
            <a:ext cx="993734" cy="530398"/>
          </a:xfrm>
          <a:prstGeom prst="rect">
            <a:avLst/>
          </a:prstGeom>
        </p:spPr>
      </p:pic>
    </p:spTree>
    <p:extLst>
      <p:ext uri="{BB962C8B-B14F-4D97-AF65-F5344CB8AC3E}">
        <p14:creationId xmlns:p14="http://schemas.microsoft.com/office/powerpoint/2010/main" val="3366859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AC5A4106-4476-3838-84BA-4DE448B87E27}"/>
              </a:ext>
            </a:extLst>
          </p:cNvPr>
          <p:cNvPicPr>
            <a:picLocks noChangeAspect="1"/>
          </p:cNvPicPr>
          <p:nvPr/>
        </p:nvPicPr>
        <p:blipFill>
          <a:blip r:embed="rId3"/>
          <a:stretch>
            <a:fillRect/>
          </a:stretch>
        </p:blipFill>
        <p:spPr>
          <a:xfrm>
            <a:off x="1280160" y="1210129"/>
            <a:ext cx="7350034" cy="4041139"/>
          </a:xfrm>
          <a:prstGeom prst="rect">
            <a:avLst/>
          </a:prstGeom>
          <a:ln w="12700">
            <a:solidFill>
              <a:srgbClr val="00B0F0"/>
            </a:solidFill>
          </a:ln>
        </p:spPr>
      </p:pic>
      <p:pic>
        <p:nvPicPr>
          <p:cNvPr id="2" name="תמונה 1">
            <a:extLst>
              <a:ext uri="{FF2B5EF4-FFF2-40B4-BE49-F238E27FC236}">
                <a16:creationId xmlns:a16="http://schemas.microsoft.com/office/drawing/2014/main" id="{F53D8FE7-7B90-300E-5E16-2E01CE4D9CCF}"/>
              </a:ext>
            </a:extLst>
          </p:cNvPr>
          <p:cNvPicPr>
            <a:picLocks noChangeAspect="1"/>
          </p:cNvPicPr>
          <p:nvPr/>
        </p:nvPicPr>
        <p:blipFill>
          <a:blip r:embed="rId4"/>
          <a:stretch>
            <a:fillRect/>
          </a:stretch>
        </p:blipFill>
        <p:spPr>
          <a:xfrm>
            <a:off x="4100104" y="145908"/>
            <a:ext cx="1257300" cy="574685"/>
          </a:xfrm>
          <a:prstGeom prst="rect">
            <a:avLst/>
          </a:prstGeom>
        </p:spPr>
      </p:pic>
      <p:pic>
        <p:nvPicPr>
          <p:cNvPr id="4" name="תמונה 3">
            <a:extLst>
              <a:ext uri="{FF2B5EF4-FFF2-40B4-BE49-F238E27FC236}">
                <a16:creationId xmlns:a16="http://schemas.microsoft.com/office/drawing/2014/main" id="{6C0A021A-EC29-D977-F776-F45B9E1D6E52}"/>
              </a:ext>
            </a:extLst>
          </p:cNvPr>
          <p:cNvPicPr>
            <a:picLocks noChangeAspect="1"/>
          </p:cNvPicPr>
          <p:nvPr/>
        </p:nvPicPr>
        <p:blipFill>
          <a:blip r:embed="rId5"/>
          <a:stretch>
            <a:fillRect/>
          </a:stretch>
        </p:blipFill>
        <p:spPr>
          <a:xfrm>
            <a:off x="73866" y="-19361"/>
            <a:ext cx="1109568" cy="634039"/>
          </a:xfrm>
          <a:prstGeom prst="rect">
            <a:avLst/>
          </a:prstGeom>
        </p:spPr>
      </p:pic>
      <p:pic>
        <p:nvPicPr>
          <p:cNvPr id="5" name="תמונה 4">
            <a:extLst>
              <a:ext uri="{FF2B5EF4-FFF2-40B4-BE49-F238E27FC236}">
                <a16:creationId xmlns:a16="http://schemas.microsoft.com/office/drawing/2014/main" id="{7020B5F3-7EC7-6BDE-D679-C6205CD1C9DA}"/>
              </a:ext>
            </a:extLst>
          </p:cNvPr>
          <p:cNvPicPr>
            <a:picLocks noChangeAspect="1"/>
          </p:cNvPicPr>
          <p:nvPr/>
        </p:nvPicPr>
        <p:blipFill>
          <a:blip r:embed="rId6"/>
          <a:stretch>
            <a:fillRect/>
          </a:stretch>
        </p:blipFill>
        <p:spPr>
          <a:xfrm>
            <a:off x="7897833" y="99927"/>
            <a:ext cx="993734" cy="530398"/>
          </a:xfrm>
          <a:prstGeom prst="rect">
            <a:avLst/>
          </a:prstGeom>
        </p:spPr>
      </p:pic>
    </p:spTree>
    <p:extLst>
      <p:ext uri="{BB962C8B-B14F-4D97-AF65-F5344CB8AC3E}">
        <p14:creationId xmlns:p14="http://schemas.microsoft.com/office/powerpoint/2010/main" val="939322313"/>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1495</TotalTime>
  <Words>591</Words>
  <Application>Microsoft Office PowerPoint</Application>
  <PresentationFormat>‫הצגה על המסך (4:3)</PresentationFormat>
  <Paragraphs>46</Paragraphs>
  <Slides>10</Slides>
  <Notes>10</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10</vt:i4>
      </vt:variant>
    </vt:vector>
  </HeadingPairs>
  <TitlesOfParts>
    <vt:vector size="18" baseType="lpstr">
      <vt:lpstr>Arial</vt:lpstr>
      <vt:lpstr>Calibri</vt:lpstr>
      <vt:lpstr>Calibri Light</vt:lpstr>
      <vt:lpstr>FontbitDavid</vt:lpstr>
      <vt:lpstr>MF_FrankRuhl-Bold</vt:lpstr>
      <vt:lpstr>MF_FrankRuhl-Regular</vt:lpstr>
      <vt:lpstr>Times New Roman</vt:lpstr>
      <vt:lpstr>ערכת נושא Office</vt:lpstr>
      <vt:lpstr> מצגת מלווה   מַדָּע וְטֶכְנוֹלוֹגְיָה לְכִתָּה ב חוֹמָרִים סָבִיב</vt:lpstr>
      <vt:lpstr>מצגת של PowerPoint‏</vt:lpstr>
      <vt:lpstr>שיר ושיח (עמוד 32)</vt:lpstr>
      <vt:lpstr>מצגת של PowerPoint‏</vt:lpstr>
      <vt:lpstr>מצגת של PowerPoint‏</vt:lpstr>
      <vt:lpstr>מְשִׂימָה: סִימָנֵי אַזְהְָרָה (עמוד 33)</vt:lpstr>
      <vt:lpstr>מְשִׂימָה: סִימָנֵי אַזַהְָרָה (המשך עמוד 34)</vt:lpstr>
      <vt:lpstr>מְשִׂימָה: מִשְׁתַמְּשִׁים בְּחוֹמָרִים בְּחְָכְמְָה (המשך עמוד 35)</vt:lpstr>
      <vt:lpstr>מצגת של PowerPoint‏</vt:lpstr>
      <vt:lpstr> מָה לָמדְנוּ? (עמוד 35)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191</cp:revision>
  <dcterms:created xsi:type="dcterms:W3CDTF">2019-05-25T18:59:51Z</dcterms:created>
  <dcterms:modified xsi:type="dcterms:W3CDTF">2023-12-25T05:27:50Z</dcterms:modified>
</cp:coreProperties>
</file>