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11"/>
  </p:notesMasterIdLst>
  <p:sldIdLst>
    <p:sldId id="289" r:id="rId2"/>
    <p:sldId id="324" r:id="rId3"/>
    <p:sldId id="320" r:id="rId4"/>
    <p:sldId id="338" r:id="rId5"/>
    <p:sldId id="339" r:id="rId6"/>
    <p:sldId id="340" r:id="rId7"/>
    <p:sldId id="341" r:id="rId8"/>
    <p:sldId id="343" r:id="rId9"/>
    <p:sldId id="330"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1114"/>
    <a:srgbClr val="6EB14D"/>
    <a:srgbClr val="F6FAFE"/>
    <a:srgbClr val="0066A6"/>
    <a:srgbClr val="0067A3"/>
    <a:srgbClr val="6FB14D"/>
    <a:srgbClr val="B31013"/>
    <a:srgbClr val="5A5EAE"/>
    <a:srgbClr val="F6CCB4"/>
    <a:srgbClr val="F5C8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026" autoAdjust="0"/>
    <p:restoredTop sz="93380" autoAdjust="0"/>
  </p:normalViewPr>
  <p:slideViewPr>
    <p:cSldViewPr snapToGrid="0" showGuides="1">
      <p:cViewPr varScale="1">
        <p:scale>
          <a:sx n="77" d="100"/>
          <a:sy n="77" d="100"/>
        </p:scale>
        <p:origin x="564" y="60"/>
      </p:cViewPr>
      <p:guideLst>
        <p:guide orient="horz" pos="2208"/>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x-none"/>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699FE938-EB2A-473A-97ED-1CBD33704278}" type="datetimeFigureOut">
              <a:rPr lang="x-none" smtClean="0"/>
              <a:t>כ'/שבט/תשפ"ד</a:t>
            </a:fld>
            <a:endParaRPr lang="x-none"/>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x-none"/>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x-none"/>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x-none"/>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E992BE40-C229-4611-BA02-460BF420667C}" type="slidenum">
              <a:rPr lang="x-none" smtClean="0"/>
              <a:t>‹#›</a:t>
            </a:fld>
            <a:endParaRPr lang="x-none"/>
          </a:p>
        </p:txBody>
      </p:sp>
    </p:spTree>
    <p:extLst>
      <p:ext uri="{BB962C8B-B14F-4D97-AF65-F5344CB8AC3E}">
        <p14:creationId xmlns:p14="http://schemas.microsoft.com/office/powerpoint/2010/main" val="3335641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 </a:t>
            </a:r>
            <a:r>
              <a:rPr lang="he-IL" sz="1800" b="0" i="0" u="none" strike="noStrike" baseline="0" dirty="0">
                <a:latin typeface="FontbitDavid"/>
              </a:rPr>
              <a:t>  </a:t>
            </a:r>
            <a:r>
              <a:rPr lang="he-IL" dirty="0"/>
              <a:t>החוברת עוסקת בהיכרות של מגוון החומרים המצויים בסביבתנו ותכונותיהם, תוך הדגשת האחריות המוטלת על האדם להשתמש בחומרים בצורה מושכלת ומתחשבת בסביבה. כמו כן החוברת עוסקת בקשר שבין תכונות חומרים לבין השימוש בהם להכנת מוצרים.</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a:t>
            </a:fld>
            <a:endParaRPr lang="x-none"/>
          </a:p>
        </p:txBody>
      </p:sp>
    </p:spTree>
    <p:extLst>
      <p:ext uri="{BB962C8B-B14F-4D97-AF65-F5344CB8AC3E}">
        <p14:creationId xmlns:p14="http://schemas.microsoft.com/office/powerpoint/2010/main" val="686719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התלמידים נעזרים בחושים כדי לזהות חומרים. הם מתבוננים, נוגעים, מריחים וטועמים חומרים שונים. אבל בסביבה שלנו יש חומרים העלולים לפגוע בנו או להזיק לנו, כמו: חומרי הדברה של מזיקים, חומרי ניקוי וגם תרופות. לכן, כבר בשלב מוקדם של נושא ההיכרות והזיהוי של תכונות החומרים, חשוב להתייחס במלוא הרצינות לחומרים מסוכנים. </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a:t>
            </a:fld>
            <a:endParaRPr lang="x-none"/>
          </a:p>
        </p:txBody>
      </p:sp>
    </p:spTree>
    <p:extLst>
      <p:ext uri="{BB962C8B-B14F-4D97-AF65-F5344CB8AC3E}">
        <p14:creationId xmlns:p14="http://schemas.microsoft.com/office/powerpoint/2010/main" val="3777339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קוראים את השיר </a:t>
            </a:r>
            <a:r>
              <a:rPr lang="he-IL" b="1" dirty="0"/>
              <a:t>ניקיון יסודי </a:t>
            </a:r>
            <a:r>
              <a:rPr lang="he-IL" dirty="0"/>
              <a:t>ועורכים דיון בעזרת השאלות שבתבנית שיח ושאלות נוספות. אילו חומרים מוזכרים בשיר? (סבון)  אילו חומרי ניקיון אתם מכירים? (חומרי ניקיון- סבון כלים, אבקת כביסה, חומרי שטיפה, ניקיון לגוף, חומרי ריח). למה הם משמשים אותנו? (לניקיון, להדברה, לדישון, להבראה) מדוע הם מסוכנים? (הם מכילים חומרים שמסכנים את הבריאות). אילו חומרים נוספים עלולים להיות מסוכנים? (תרופות, חומרי הדברה, חומרי דישון). מתי חומרים אלה עלולים לסכן את הבריאות שלנו? (אם לא משתמשים בהם בהתאם להוראות). </a:t>
            </a:r>
          </a:p>
          <a:p>
            <a:pPr algn="r"/>
            <a:r>
              <a:rPr lang="he-IL" b="0" i="0" dirty="0">
                <a:solidFill>
                  <a:srgbClr val="000000"/>
                </a:solidFill>
                <a:effectLst/>
                <a:latin typeface="Times New Roman" panose="02020603050405020304" pitchFamily="18" charset="0"/>
              </a:rPr>
              <a:t>מטרת השיח היא לעורר דיון המתריע על הסכנה שבשימוש לא זהיר בחומרים. חומרי ניקיון, תרופות, חומרי הדברה ודישון שנועדו לעזור לניקיון, להבראה, לגידול צמחים ולהרחקת מזיקים העלולים בשימוש לא זהיר ולא בהתאם להוראות היצרן לסכן את הבריאות.</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a:t>
            </a:fld>
            <a:endParaRPr lang="x-none"/>
          </a:p>
        </p:txBody>
      </p:sp>
    </p:spTree>
    <p:extLst>
      <p:ext uri="{BB962C8B-B14F-4D97-AF65-F5344CB8AC3E}">
        <p14:creationId xmlns:p14="http://schemas.microsoft.com/office/powerpoint/2010/main" val="1196032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גם חומרים חשובים לבריאותנו, כמו תרופות, עלולים להיות רעילים ומסוכנים, ויש להשתמש בהם בחוכמה על פי הנחיות הרופאים ועל פי ההוראות הרשומות על האריזות שלהם.</a:t>
            </a:r>
          </a:p>
          <a:p>
            <a:pPr algn="r"/>
            <a:r>
              <a:rPr lang="he-IL" sz="1200" b="0" i="0" u="none" strike="noStrike" baseline="0" dirty="0">
                <a:latin typeface="FontbitDavid"/>
              </a:rPr>
              <a:t>חשוב שהילדים יכירו את המשמעות של ההנחיות המילוליות ואת סמלילי האזהרה המצויים על אריזות של חומרים מסוכנים, וילמדו שאסור לטעום, להריח וגם לגעת בחומרים שאינם מוכרים להם.</a:t>
            </a:r>
          </a:p>
          <a:p>
            <a:pPr algn="r"/>
            <a:endParaRPr lang="he-IL" b="1" dirty="0"/>
          </a:p>
          <a:p>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4</a:t>
            </a:fld>
            <a:endParaRPr lang="x-none"/>
          </a:p>
        </p:txBody>
      </p:sp>
    </p:spTree>
    <p:extLst>
      <p:ext uri="{BB962C8B-B14F-4D97-AF65-F5344CB8AC3E}">
        <p14:creationId xmlns:p14="http://schemas.microsoft.com/office/powerpoint/2010/main" val="2059355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לפני ביצוע המשימה מומלץ להביא אריזות ריקות ונקיות של חומרי ניקיון, תרופות וחומרי הדברה שמשתמשים בהם בכל יום. לשוחח עם התלמידים על מטרת השימוש של כל חומר ולהציג להם את סימני האזהרה שמופיעים על האריזה. חשוב לשוחח על מקום האחסון המומלץ של חומרים אלה – במקום נפרד מחומרי מזון ומרוחקים מהישג יד של ילדים.</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5</a:t>
            </a:fld>
            <a:endParaRPr lang="x-none"/>
          </a:p>
        </p:txBody>
      </p:sp>
    </p:spTree>
    <p:extLst>
      <p:ext uri="{BB962C8B-B14F-4D97-AF65-F5344CB8AC3E}">
        <p14:creationId xmlns:p14="http://schemas.microsoft.com/office/powerpoint/2010/main" val="4259412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אפשר לבקש מהתלמידים לחבר סיסמה שתזהיר משימוש בחומרים מסוכנים ו/או להמציא ולצייר סמליל לחומרים מסוכנים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6</a:t>
            </a:fld>
            <a:endParaRPr lang="x-none"/>
          </a:p>
        </p:txBody>
      </p:sp>
    </p:spTree>
    <p:extLst>
      <p:ext uri="{BB962C8B-B14F-4D97-AF65-F5344CB8AC3E}">
        <p14:creationId xmlns:p14="http://schemas.microsoft.com/office/powerpoint/2010/main" val="3651472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מטרת המשימה לחדד את ההבנה של מה אסור ומה מותר לעשות עם חומרים רעילים (מסוכנים) או לא מוכרים.</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7</a:t>
            </a:fld>
            <a:endParaRPr lang="x-none"/>
          </a:p>
        </p:txBody>
      </p:sp>
    </p:spTree>
    <p:extLst>
      <p:ext uri="{BB962C8B-B14F-4D97-AF65-F5344CB8AC3E}">
        <p14:creationId xmlns:p14="http://schemas.microsoft.com/office/powerpoint/2010/main" val="297295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בעמוד 34, משימה: </a:t>
            </a:r>
            <a:r>
              <a:rPr lang="he-IL" b="1" dirty="0"/>
              <a:t>זהירות חומרים מסוכנים</a:t>
            </a:r>
            <a:r>
              <a:rPr lang="he-IL" dirty="0"/>
              <a:t>.</a:t>
            </a:r>
          </a:p>
          <a:p>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8</a:t>
            </a:fld>
            <a:endParaRPr lang="x-none"/>
          </a:p>
        </p:txBody>
      </p:sp>
    </p:spTree>
    <p:extLst>
      <p:ext uri="{BB962C8B-B14F-4D97-AF65-F5344CB8AC3E}">
        <p14:creationId xmlns:p14="http://schemas.microsoft.com/office/powerpoint/2010/main" val="711229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מחברים שאלות על היגדי הסיכום.</a:t>
            </a:r>
          </a:p>
          <a:p>
            <a:pPr algn="r"/>
            <a:r>
              <a:rPr lang="he-IL" sz="1200" b="0" i="0" u="none" strike="noStrike" baseline="0" dirty="0">
                <a:latin typeface="FontbitDavid"/>
              </a:rPr>
              <a:t>לדוגמה: כיצד מסמנים חומרים מסוכנים?</a:t>
            </a:r>
          </a:p>
          <a:p>
            <a:pPr algn="r"/>
            <a:endParaRPr lang="he-IL" sz="1200" b="0" i="0" u="none" strike="noStrike" baseline="0" dirty="0">
              <a:latin typeface="FontbitDavid"/>
            </a:endParaRPr>
          </a:p>
          <a:p>
            <a:pPr algn="r"/>
            <a:r>
              <a:rPr lang="he-IL" sz="1200" b="0" i="0" u="none" strike="noStrike" baseline="0" dirty="0">
                <a:latin typeface="FontbitDavid"/>
              </a:rPr>
              <a:t>משלימים את המושגים החסרים בהיגדי הסיכום.</a:t>
            </a:r>
          </a:p>
          <a:p>
            <a:pPr algn="r"/>
            <a:r>
              <a:rPr lang="he-IL" sz="1200" b="0" i="0" u="none" strike="noStrike" baseline="0" dirty="0">
                <a:latin typeface="FontbitDavid"/>
              </a:rPr>
              <a:t>•חוֹמָרִים עוֹזְרִים לָנוּ </a:t>
            </a:r>
            <a:r>
              <a:rPr lang="he-IL" sz="1200" b="0" i="0" u="none" strike="noStrike" baseline="0" dirty="0" err="1">
                <a:latin typeface="FontbitDavid"/>
              </a:rPr>
              <a:t>בְּמִגְוַן</a:t>
            </a:r>
            <a:r>
              <a:rPr lang="he-IL" sz="1200" b="0" i="0" u="none" strike="noStrike" baseline="0" dirty="0">
                <a:latin typeface="FontbitDavid"/>
              </a:rPr>
              <a:t> שִׁמּוּשִׁים לְ_____, לְהַדְבָּרָה, לְהַבְרָאָה.</a:t>
            </a:r>
          </a:p>
          <a:p>
            <a:pPr algn="r"/>
            <a:r>
              <a:rPr lang="he-IL" sz="1200" b="0" i="0" u="none" strike="noStrike" baseline="0" dirty="0">
                <a:latin typeface="FontbitDavid"/>
              </a:rPr>
              <a:t>• חֵלקֶ מֵהַחוֹמָרִים ______.</a:t>
            </a:r>
          </a:p>
          <a:p>
            <a:pPr algn="r"/>
            <a:r>
              <a:rPr lang="he-IL" sz="1200" b="0" i="0" u="none" strike="noStrike" baseline="0" dirty="0">
                <a:latin typeface="FontbitDavid"/>
              </a:rPr>
              <a:t>• בּעְֶזרְַת סִמְליֵ אזַהְָרָה מְסַמְּניִם ____ מְסֻכּנָיִם.</a:t>
            </a:r>
          </a:p>
          <a:p>
            <a:pPr algn="r"/>
            <a:r>
              <a:rPr lang="he-IL" sz="1200" b="0" i="0" u="none" strike="noStrike" baseline="0" dirty="0">
                <a:latin typeface="FontbitDavid"/>
              </a:rPr>
              <a:t>• כַּאֲשֶׁר מִשְׁתַּמְּשִׁים בְּחוֹמָרִים מְסֻכָּנִים </a:t>
            </a:r>
            <a:r>
              <a:rPr lang="he-IL" sz="1200" b="0" i="0" u="none" strike="noStrike" baseline="0" dirty="0" err="1">
                <a:latin typeface="FontbitDavid"/>
              </a:rPr>
              <a:t>חַיָּבִים</a:t>
            </a:r>
            <a:r>
              <a:rPr lang="he-IL" sz="1200" b="0" i="0" u="none" strike="noStrike" baseline="0" dirty="0">
                <a:latin typeface="FontbitDavid"/>
              </a:rPr>
              <a:t> לְהַקְפִּיד עַל הַ____.</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9</a:t>
            </a:fld>
            <a:endParaRPr lang="x-none">
              <a:solidFill>
                <a:prstClr val="black"/>
              </a:solidFill>
            </a:endParaRPr>
          </a:p>
        </p:txBody>
      </p:sp>
    </p:spTree>
    <p:extLst>
      <p:ext uri="{BB962C8B-B14F-4D97-AF65-F5344CB8AC3E}">
        <p14:creationId xmlns:p14="http://schemas.microsoft.com/office/powerpoint/2010/main" val="3496511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4198402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804240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618306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193553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78232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56202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364375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043044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5870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61654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67785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9CB60-3FAE-4989-9875-39020804EAE7}" type="datetimeFigureOut">
              <a:rPr lang="x-none" smtClean="0"/>
              <a:t>כ'/שבט/תשפ"ד</a:t>
            </a:fld>
            <a:endParaRPr 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15B43-B21F-4DEE-983D-6EBC56B1F033}" type="slidenum">
              <a:rPr lang="x-none" smtClean="0"/>
              <a:t>‹#›</a:t>
            </a:fld>
            <a:endParaRPr lang="x-none"/>
          </a:p>
        </p:txBody>
      </p:sp>
    </p:spTree>
    <p:extLst>
      <p:ext uri="{BB962C8B-B14F-4D97-AF65-F5344CB8AC3E}">
        <p14:creationId xmlns:p14="http://schemas.microsoft.com/office/powerpoint/2010/main" val="2369541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0.pn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a:extLst>
              <a:ext uri="{FF2B5EF4-FFF2-40B4-BE49-F238E27FC236}">
                <a16:creationId xmlns:a16="http://schemas.microsoft.com/office/drawing/2014/main" id="{BB69E2AE-CB91-4BB0-887D-266A32CB38FE}"/>
              </a:ext>
            </a:extLst>
          </p:cNvPr>
          <p:cNvSpPr>
            <a:spLocks noGrp="1"/>
          </p:cNvSpPr>
          <p:nvPr>
            <p:ph type="ctrTitle"/>
          </p:nvPr>
        </p:nvSpPr>
        <p:spPr>
          <a:xfrm>
            <a:off x="466253" y="1409350"/>
            <a:ext cx="8610636" cy="2449586"/>
          </a:xfrm>
          <a:effectLst>
            <a:outerShdw blurRad="50800" dist="38100" dir="2700000" algn="tl" rotWithShape="0">
              <a:prstClr val="black">
                <a:alpha val="40000"/>
              </a:prstClr>
            </a:outerShdw>
          </a:effectLst>
        </p:spPr>
        <p:txBody>
          <a:bodyPr>
            <a:normAutofit fontScale="90000"/>
          </a:bodyPr>
          <a:lstStyle/>
          <a:p>
            <a:r>
              <a:rPr lang="he-IL" sz="5400" b="1">
                <a:solidFill>
                  <a:srgbClr val="0070C0"/>
                </a:solidFill>
                <a:cs typeface="+mn-cs"/>
              </a:rPr>
              <a:t> </a:t>
            </a:r>
            <a:br>
              <a:rPr lang="he-IL" sz="5400" b="1" dirty="0">
                <a:solidFill>
                  <a:srgbClr val="0070C0"/>
                </a:solidFill>
                <a:cs typeface="+mn-cs"/>
              </a:rPr>
            </a:br>
            <a:br>
              <a:rPr lang="he-IL" b="1" dirty="0">
                <a:latin typeface="MF_FrankRuhl-Regular"/>
                <a:cs typeface="+mn-cs"/>
              </a:rPr>
            </a:br>
            <a:r>
              <a:rPr lang="he-IL" sz="4400" b="1" dirty="0">
                <a:solidFill>
                  <a:srgbClr val="0070C0"/>
                </a:solidFill>
                <a:cs typeface="+mn-cs"/>
              </a:rPr>
              <a:t> </a:t>
            </a:r>
            <a:r>
              <a:rPr kumimoji="0" lang="ar-SA" sz="5400" b="1" i="0" u="none" strike="noStrike" kern="1200" cap="none" spc="0" normalizeH="0" baseline="0" noProof="0" dirty="0">
                <a:ln>
                  <a:noFill/>
                </a:ln>
                <a:solidFill>
                  <a:srgbClr val="0070C0"/>
                </a:solidFill>
                <a:effectLst/>
                <a:uLnTx/>
                <a:uFillTx/>
                <a:latin typeface="Calibri Light" panose="020F0302020204030204"/>
                <a:ea typeface="+mj-ea"/>
                <a:cs typeface="Arial" panose="020B0604020202020204" pitchFamily="34" charset="0"/>
              </a:rPr>
              <a:t>عارِضَةٌ مُرافِقَةٌ لِلدُّروسِ</a:t>
            </a:r>
            <a:br>
              <a:rPr kumimoji="0" lang="he-IL" sz="6000" b="1" i="0" u="none" strike="noStrike" kern="1200" cap="none" spc="0" normalizeH="0" baseline="0" noProof="0" dirty="0">
                <a:ln>
                  <a:noFill/>
                </a:ln>
                <a:solidFill>
                  <a:prstClr val="black"/>
                </a:solidFill>
                <a:effectLst/>
                <a:uLnTx/>
                <a:uFillTx/>
                <a:latin typeface="MF_FrankRuhl-Regular"/>
                <a:ea typeface="+mj-ea"/>
                <a:cs typeface="Arial" panose="020B0604020202020204" pitchFamily="34" charset="0"/>
              </a:rPr>
            </a:br>
            <a:r>
              <a:rPr kumimoji="0" lang="he-IL" sz="4400" b="1" i="0" u="none" strike="noStrike" kern="1200" cap="none" spc="0" normalizeH="0" baseline="0" noProof="0" dirty="0">
                <a:ln>
                  <a:noFill/>
                </a:ln>
                <a:solidFill>
                  <a:srgbClr val="0070C0"/>
                </a:solidFill>
                <a:effectLst/>
                <a:uLnTx/>
                <a:uFillTx/>
                <a:latin typeface="Calibri Light" panose="020F0302020204030204"/>
                <a:ea typeface="+mj-ea"/>
                <a:cs typeface="Arial" panose="020B0604020202020204" pitchFamily="34" charset="0"/>
              </a:rPr>
              <a:t> </a:t>
            </a:r>
            <a:r>
              <a:rPr kumimoji="0" lang="ar-SA" sz="4000" b="1" i="0" u="none" strike="noStrike" kern="1200" cap="none" spc="0" normalizeH="0" baseline="0" noProof="0" dirty="0">
                <a:ln>
                  <a:noFill/>
                </a:ln>
                <a:solidFill>
                  <a:prstClr val="black"/>
                </a:solidFill>
                <a:effectLst/>
                <a:uLnTx/>
                <a:uFillTx/>
                <a:latin typeface="Calibri Light" panose="020F0302020204030204"/>
                <a:ea typeface="+mj-ea"/>
                <a:cs typeface="Arial" panose="020B0604020202020204" pitchFamily="34" charset="0"/>
              </a:rPr>
              <a:t>اَلْعُلُوْمُ وَالتِّكْنُولُوجيا للصِّف الثَّاني</a:t>
            </a:r>
            <a:br>
              <a:rPr kumimoji="0" lang="he-IL" sz="5300" b="1" i="0" u="none" strike="noStrike" kern="1200" cap="none" spc="0" normalizeH="0" baseline="0" noProof="0" dirty="0">
                <a:ln>
                  <a:noFill/>
                </a:ln>
                <a:solidFill>
                  <a:prstClr val="black"/>
                </a:solidFill>
                <a:effectLst/>
                <a:uLnTx/>
                <a:uFillTx/>
                <a:latin typeface="Calibri Light" panose="020F0302020204030204"/>
                <a:ea typeface="+mj-ea"/>
                <a:cs typeface="Arial" panose="020B0604020202020204" pitchFamily="34" charset="0"/>
              </a:rPr>
            </a:br>
            <a:r>
              <a:rPr kumimoji="0" lang="ar-SA" sz="5300" b="1" i="0" u="none" strike="noStrike" kern="1200" cap="none" spc="0" normalizeH="0" baseline="0" noProof="0" dirty="0">
                <a:ln>
                  <a:noFill/>
                </a:ln>
                <a:solidFill>
                  <a:prstClr val="black"/>
                </a:solidFill>
                <a:effectLst/>
                <a:uLnTx/>
                <a:uFillTx/>
                <a:latin typeface="Calibri Light" panose="020F0302020204030204"/>
                <a:ea typeface="+mj-ea"/>
                <a:cs typeface="Arial" panose="020B0604020202020204" pitchFamily="34" charset="0"/>
              </a:rPr>
              <a:t>اَلْمَوادُّ مِنْ حَوْلِنَا</a:t>
            </a:r>
            <a:endParaRPr lang="x-none" sz="5300" b="1" dirty="0">
              <a:cs typeface="+mn-cs"/>
            </a:endParaRPr>
          </a:p>
        </p:txBody>
      </p:sp>
      <p:pic>
        <p:nvPicPr>
          <p:cNvPr id="5" name="תמונה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170" y="75168"/>
            <a:ext cx="1015067" cy="574684"/>
          </a:xfrm>
          <a:prstGeom prst="rect">
            <a:avLst/>
          </a:prstGeom>
        </p:spPr>
      </p:pic>
      <p:sp>
        <p:nvSpPr>
          <p:cNvPr id="8" name="TextBox 7"/>
          <p:cNvSpPr txBox="1"/>
          <p:nvPr/>
        </p:nvSpPr>
        <p:spPr>
          <a:xfrm>
            <a:off x="708870" y="4266239"/>
            <a:ext cx="7726261"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الفصل الأول</a:t>
            </a:r>
            <a:r>
              <a:rPr kumimoji="0" lang="he-IL"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ar-SA"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اَلْمَوادُّ وَصِفَاتُها</a:t>
            </a:r>
            <a:endParaRPr kumimoji="0" lang="he-IL"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algn="r" rtl="1"/>
            <a:endParaRPr lang="he-IL" sz="3600" b="1" dirty="0">
              <a:solidFill>
                <a:srgbClr val="C00000"/>
              </a:solidFill>
            </a:endParaRPr>
          </a:p>
          <a:p>
            <a:pPr algn="r" rtl="1"/>
            <a:r>
              <a:rPr lang="he-IL" sz="3600" b="1" dirty="0">
                <a:solidFill>
                  <a:srgbClr val="C00000"/>
                </a:solidFill>
              </a:rPr>
              <a:t>   משתמשים בחומרים בזהירות –</a:t>
            </a:r>
          </a:p>
          <a:p>
            <a:pPr algn="r" rtl="1"/>
            <a:r>
              <a:rPr lang="he-IL" sz="3600" b="1" dirty="0">
                <a:solidFill>
                  <a:srgbClr val="C00000"/>
                </a:solidFill>
              </a:rPr>
              <a:t>                   </a:t>
            </a:r>
            <a:r>
              <a:rPr lang="he-IL" sz="2400" b="1" dirty="0">
                <a:solidFill>
                  <a:srgbClr val="C00000"/>
                </a:solidFill>
              </a:rPr>
              <a:t>(</a:t>
            </a:r>
            <a:r>
              <a:rPr lang="ar-SA" sz="2400" b="1" dirty="0">
                <a:solidFill>
                  <a:srgbClr val="C00000"/>
                </a:solidFill>
              </a:rPr>
              <a:t>الصفحات</a:t>
            </a:r>
            <a:r>
              <a:rPr lang="he-IL" sz="2400" b="1" dirty="0">
                <a:solidFill>
                  <a:srgbClr val="C00000"/>
                </a:solidFill>
              </a:rPr>
              <a:t> 35-31)</a:t>
            </a:r>
            <a:endParaRPr lang="en-US" sz="2400" b="1" dirty="0">
              <a:solidFill>
                <a:srgbClr val="C00000"/>
              </a:solidFill>
            </a:endParaRPr>
          </a:p>
        </p:txBody>
      </p:sp>
      <p:pic>
        <p:nvPicPr>
          <p:cNvPr id="4" name="תמונה 3">
            <a:extLst>
              <a:ext uri="{FF2B5EF4-FFF2-40B4-BE49-F238E27FC236}">
                <a16:creationId xmlns:a16="http://schemas.microsoft.com/office/drawing/2014/main" id="{A16CB7E9-527E-DCD3-07B8-C6D129A4B5DD}"/>
              </a:ext>
            </a:extLst>
          </p:cNvPr>
          <p:cNvPicPr>
            <a:picLocks noChangeAspect="1"/>
          </p:cNvPicPr>
          <p:nvPr/>
        </p:nvPicPr>
        <p:blipFill>
          <a:blip r:embed="rId4"/>
          <a:stretch>
            <a:fillRect/>
          </a:stretch>
        </p:blipFill>
        <p:spPr>
          <a:xfrm>
            <a:off x="8150217" y="39413"/>
            <a:ext cx="926672" cy="810838"/>
          </a:xfrm>
          <a:prstGeom prst="rect">
            <a:avLst/>
          </a:prstGeom>
        </p:spPr>
      </p:pic>
    </p:spTree>
    <p:extLst>
      <p:ext uri="{BB962C8B-B14F-4D97-AF65-F5344CB8AC3E}">
        <p14:creationId xmlns:p14="http://schemas.microsoft.com/office/powerpoint/2010/main" val="2905265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p:cNvPicPr>
            <a:picLocks noChangeAspect="1"/>
          </p:cNvPicPr>
          <p:nvPr/>
        </p:nvPicPr>
        <p:blipFill>
          <a:blip r:embed="rId3"/>
          <a:stretch>
            <a:fillRect/>
          </a:stretch>
        </p:blipFill>
        <p:spPr>
          <a:xfrm>
            <a:off x="0" y="-7937"/>
            <a:ext cx="1109568" cy="634039"/>
          </a:xfrm>
          <a:prstGeom prst="rect">
            <a:avLst/>
          </a:prstGeom>
        </p:spPr>
      </p:pic>
      <p:sp>
        <p:nvSpPr>
          <p:cNvPr id="9" name="מלבן 8"/>
          <p:cNvSpPr/>
          <p:nvPr/>
        </p:nvSpPr>
        <p:spPr>
          <a:xfrm>
            <a:off x="75501" y="813732"/>
            <a:ext cx="8279934" cy="646331"/>
          </a:xfrm>
          <a:prstGeom prst="rect">
            <a:avLst/>
          </a:prstGeom>
          <a:ln>
            <a:solidFill>
              <a:srgbClr val="B31114"/>
            </a:solidFill>
          </a:ln>
        </p:spPr>
        <p:txBody>
          <a:bodyPr wrap="square">
            <a:spAutoFit/>
          </a:bodyPr>
          <a:lstStyle/>
          <a:p>
            <a:pPr algn="ctr" rtl="1"/>
            <a:r>
              <a:rPr lang="ar-SA" sz="3600" b="1" dirty="0">
                <a:latin typeface="MF_FrankRuhl-Regular"/>
              </a:rPr>
              <a:t>نَستَخدِمُ </a:t>
            </a:r>
            <a:r>
              <a:rPr lang="ar-SA" sz="3600" b="1" dirty="0" err="1">
                <a:latin typeface="MF_FrankRuhl-Regular"/>
              </a:rPr>
              <a:t>ٱلْمَوادَّ</a:t>
            </a:r>
            <a:r>
              <a:rPr lang="ar-SA" sz="3600" b="1" dirty="0">
                <a:latin typeface="MF_FrankRuhl-Regular"/>
              </a:rPr>
              <a:t> بِحَذَرٍ</a:t>
            </a:r>
            <a:r>
              <a:rPr lang="he-IL" sz="2000" b="1" dirty="0">
                <a:latin typeface="MF_FrankRuhl-Regular"/>
              </a:rPr>
              <a:t>(</a:t>
            </a:r>
            <a:r>
              <a:rPr lang="ar-SA" sz="2000" b="1" dirty="0">
                <a:latin typeface="MF_FrankRuhl-Regular"/>
              </a:rPr>
              <a:t>صفحة</a:t>
            </a:r>
            <a:r>
              <a:rPr lang="he-IL" sz="2000" b="1" dirty="0">
                <a:latin typeface="MF_FrankRuhl-Regular"/>
              </a:rPr>
              <a:t> 31)</a:t>
            </a:r>
            <a:r>
              <a:rPr lang="en-US" sz="2000" b="1" dirty="0">
                <a:latin typeface="MF_FrankRuhl-Regular"/>
              </a:rPr>
              <a:t>  </a:t>
            </a:r>
            <a:endParaRPr lang="en-US" sz="2000" b="1" dirty="0">
              <a:solidFill>
                <a:prstClr val="black"/>
              </a:solidFill>
            </a:endParaRPr>
          </a:p>
        </p:txBody>
      </p:sp>
      <p:pic>
        <p:nvPicPr>
          <p:cNvPr id="10" name="תמונה 9"/>
          <p:cNvPicPr>
            <a:picLocks noChangeAspect="1"/>
          </p:cNvPicPr>
          <p:nvPr/>
        </p:nvPicPr>
        <p:blipFill>
          <a:blip r:embed="rId4"/>
          <a:stretch>
            <a:fillRect/>
          </a:stretch>
        </p:blipFill>
        <p:spPr>
          <a:xfrm>
            <a:off x="7802111" y="5932967"/>
            <a:ext cx="1210106" cy="925033"/>
          </a:xfrm>
          <a:prstGeom prst="rect">
            <a:avLst/>
          </a:prstGeom>
        </p:spPr>
      </p:pic>
      <p:sp>
        <p:nvSpPr>
          <p:cNvPr id="12" name="TextBox 11"/>
          <p:cNvSpPr txBox="1"/>
          <p:nvPr/>
        </p:nvSpPr>
        <p:spPr>
          <a:xfrm>
            <a:off x="5494789" y="6484690"/>
            <a:ext cx="2197916" cy="369332"/>
          </a:xfrm>
          <a:prstGeom prst="rect">
            <a:avLst/>
          </a:prstGeom>
          <a:noFill/>
        </p:spPr>
        <p:txBody>
          <a:bodyPr wrap="square" rtlCol="0">
            <a:spAutoFit/>
          </a:bodyPr>
          <a:lstStyle/>
          <a:p>
            <a:pPr algn="r"/>
            <a:r>
              <a:rPr lang="ar-SA" b="1" dirty="0"/>
              <a:t>محادثة صفحة</a:t>
            </a:r>
            <a:r>
              <a:rPr lang="he-IL" b="1" dirty="0"/>
              <a:t> 31</a:t>
            </a:r>
            <a:endParaRPr lang="en-US" b="1" dirty="0"/>
          </a:p>
        </p:txBody>
      </p:sp>
      <p:pic>
        <p:nvPicPr>
          <p:cNvPr id="2" name="תמונה 1">
            <a:extLst>
              <a:ext uri="{FF2B5EF4-FFF2-40B4-BE49-F238E27FC236}">
                <a16:creationId xmlns:a16="http://schemas.microsoft.com/office/drawing/2014/main" id="{480B0EE5-0658-628C-FC91-03DF21DD0B48}"/>
              </a:ext>
            </a:extLst>
          </p:cNvPr>
          <p:cNvPicPr>
            <a:picLocks noChangeAspect="1"/>
          </p:cNvPicPr>
          <p:nvPr/>
        </p:nvPicPr>
        <p:blipFill>
          <a:blip r:embed="rId5"/>
          <a:stretch>
            <a:fillRect/>
          </a:stretch>
        </p:blipFill>
        <p:spPr>
          <a:xfrm>
            <a:off x="8217328" y="2894"/>
            <a:ext cx="926672" cy="810838"/>
          </a:xfrm>
          <a:prstGeom prst="rect">
            <a:avLst/>
          </a:prstGeom>
        </p:spPr>
      </p:pic>
      <p:pic>
        <p:nvPicPr>
          <p:cNvPr id="4" name="תמונה 3" descr="תמונה שמכילה טקסט, בקבוק, ילד, ילדה&#10;&#10;התיאור נוצר באופן אוטומטי">
            <a:extLst>
              <a:ext uri="{FF2B5EF4-FFF2-40B4-BE49-F238E27FC236}">
                <a16:creationId xmlns:a16="http://schemas.microsoft.com/office/drawing/2014/main" id="{14946CB5-B796-9C7E-CC3B-C0F96111D9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4810" y="1705512"/>
            <a:ext cx="7554379" cy="3982006"/>
          </a:xfrm>
          <a:prstGeom prst="rect">
            <a:avLst/>
          </a:prstGeom>
        </p:spPr>
      </p:pic>
    </p:spTree>
    <p:extLst>
      <p:ext uri="{BB962C8B-B14F-4D97-AF65-F5344CB8AC3E}">
        <p14:creationId xmlns:p14="http://schemas.microsoft.com/office/powerpoint/2010/main" val="1529807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33349" y="365126"/>
            <a:ext cx="8758217" cy="1325563"/>
          </a:xfrm>
        </p:spPr>
        <p:txBody>
          <a:bodyPr>
            <a:normAutofit/>
          </a:bodyPr>
          <a:lstStyle/>
          <a:p>
            <a:pPr algn="ctr" rtl="1"/>
            <a:r>
              <a:rPr lang="ar-SA" sz="2800" b="1" dirty="0">
                <a:cs typeface="+mn-cs"/>
              </a:rPr>
              <a:t>أُغنيةٌ ومُحادَثَةٌ</a:t>
            </a:r>
            <a:r>
              <a:rPr lang="he-IL" sz="2800" b="1" dirty="0">
                <a:cs typeface="+mn-cs"/>
              </a:rPr>
              <a:t>(</a:t>
            </a:r>
            <a:r>
              <a:rPr lang="ar-SA" sz="2800" b="1" dirty="0">
                <a:cs typeface="+mn-cs"/>
              </a:rPr>
              <a:t>صفحة</a:t>
            </a:r>
            <a:r>
              <a:rPr lang="he-IL" sz="2800" b="1" dirty="0">
                <a:cs typeface="+mn-cs"/>
              </a:rPr>
              <a:t> 32)</a:t>
            </a:r>
            <a:endParaRPr lang="en-US" sz="2800" b="1" dirty="0">
              <a:cs typeface="+mn-cs"/>
            </a:endParaRPr>
          </a:p>
        </p:txBody>
      </p:sp>
      <p:sp>
        <p:nvSpPr>
          <p:cNvPr id="3" name="מציין מיקום תוכן 2"/>
          <p:cNvSpPr>
            <a:spLocks noGrp="1"/>
          </p:cNvSpPr>
          <p:nvPr>
            <p:ph idx="1"/>
          </p:nvPr>
        </p:nvSpPr>
        <p:spPr/>
        <p:txBody>
          <a:bodyPr/>
          <a:lstStyle/>
          <a:p>
            <a:pPr marL="0" indent="0" algn="r">
              <a:buNone/>
            </a:pPr>
            <a:r>
              <a:rPr lang="he-IL" b="1" dirty="0"/>
              <a:t> </a:t>
            </a:r>
            <a:r>
              <a:rPr lang="he-IL" b="1" dirty="0">
                <a:solidFill>
                  <a:srgbClr val="000000"/>
                </a:solidFill>
                <a:latin typeface="MF_FrankRuhl-Regular"/>
              </a:rPr>
              <a:t> </a:t>
            </a:r>
            <a:endParaRPr lang="en-US" b="1" dirty="0"/>
          </a:p>
        </p:txBody>
      </p:sp>
      <p:pic>
        <p:nvPicPr>
          <p:cNvPr id="5" name="תמונה 4"/>
          <p:cNvPicPr>
            <a:picLocks noChangeAspect="1"/>
          </p:cNvPicPr>
          <p:nvPr/>
        </p:nvPicPr>
        <p:blipFill>
          <a:blip r:embed="rId3"/>
          <a:stretch>
            <a:fillRect/>
          </a:stretch>
        </p:blipFill>
        <p:spPr>
          <a:xfrm>
            <a:off x="73866" y="-19361"/>
            <a:ext cx="1109568" cy="634039"/>
          </a:xfrm>
          <a:prstGeom prst="rect">
            <a:avLst/>
          </a:prstGeom>
        </p:spPr>
      </p:pic>
      <p:pic>
        <p:nvPicPr>
          <p:cNvPr id="9" name="תמונה 8"/>
          <p:cNvPicPr>
            <a:picLocks noChangeAspect="1"/>
          </p:cNvPicPr>
          <p:nvPr/>
        </p:nvPicPr>
        <p:blipFill>
          <a:blip r:embed="rId4"/>
          <a:stretch>
            <a:fillRect/>
          </a:stretch>
        </p:blipFill>
        <p:spPr>
          <a:xfrm>
            <a:off x="7854000" y="5811006"/>
            <a:ext cx="1037566" cy="804405"/>
          </a:xfrm>
          <a:prstGeom prst="rect">
            <a:avLst/>
          </a:prstGeom>
        </p:spPr>
      </p:pic>
      <p:sp>
        <p:nvSpPr>
          <p:cNvPr id="10" name="TextBox 9"/>
          <p:cNvSpPr txBox="1"/>
          <p:nvPr/>
        </p:nvSpPr>
        <p:spPr>
          <a:xfrm>
            <a:off x="5885253" y="6117072"/>
            <a:ext cx="1968747" cy="369332"/>
          </a:xfrm>
          <a:prstGeom prst="rect">
            <a:avLst/>
          </a:prstGeom>
          <a:noFill/>
        </p:spPr>
        <p:txBody>
          <a:bodyPr wrap="square" rtlCol="0">
            <a:spAutoFit/>
          </a:bodyPr>
          <a:lstStyle/>
          <a:p>
            <a:pPr algn="r"/>
            <a:r>
              <a:rPr lang="he-IL" b="1" dirty="0"/>
              <a:t>שיח עמוד 24</a:t>
            </a:r>
            <a:endParaRPr lang="en-US" b="1" dirty="0"/>
          </a:p>
        </p:txBody>
      </p:sp>
      <p:pic>
        <p:nvPicPr>
          <p:cNvPr id="6" name="תמונה 5">
            <a:extLst>
              <a:ext uri="{FF2B5EF4-FFF2-40B4-BE49-F238E27FC236}">
                <a16:creationId xmlns:a16="http://schemas.microsoft.com/office/drawing/2014/main" id="{9A098CA7-0FD3-0D75-2CDC-D6000CC71740}"/>
              </a:ext>
            </a:extLst>
          </p:cNvPr>
          <p:cNvPicPr>
            <a:picLocks noChangeAspect="1"/>
          </p:cNvPicPr>
          <p:nvPr/>
        </p:nvPicPr>
        <p:blipFill>
          <a:blip r:embed="rId5"/>
          <a:stretch>
            <a:fillRect/>
          </a:stretch>
        </p:blipFill>
        <p:spPr>
          <a:xfrm>
            <a:off x="8217328" y="37409"/>
            <a:ext cx="926672" cy="810838"/>
          </a:xfrm>
          <a:prstGeom prst="rect">
            <a:avLst/>
          </a:prstGeom>
        </p:spPr>
      </p:pic>
      <p:pic>
        <p:nvPicPr>
          <p:cNvPr id="8" name="תמונה 7" descr="תמונה שמכילה טקסט, ילד, סרט מצויר, לבוש&#10;&#10;התיאור נוצר באופן אוטומטי">
            <a:extLst>
              <a:ext uri="{FF2B5EF4-FFF2-40B4-BE49-F238E27FC236}">
                <a16:creationId xmlns:a16="http://schemas.microsoft.com/office/drawing/2014/main" id="{6CA159B5-0609-BAD4-760F-9DFEC3405E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601" y="1326626"/>
            <a:ext cx="7773485" cy="4353533"/>
          </a:xfrm>
          <a:prstGeom prst="rect">
            <a:avLst/>
          </a:prstGeom>
        </p:spPr>
      </p:pic>
    </p:spTree>
    <p:extLst>
      <p:ext uri="{BB962C8B-B14F-4D97-AF65-F5344CB8AC3E}">
        <p14:creationId xmlns:p14="http://schemas.microsoft.com/office/powerpoint/2010/main" val="2049708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CD8C6153-A610-70C3-6554-5EA43C35552F}"/>
              </a:ext>
            </a:extLst>
          </p:cNvPr>
          <p:cNvPicPr>
            <a:picLocks noChangeAspect="1"/>
          </p:cNvPicPr>
          <p:nvPr/>
        </p:nvPicPr>
        <p:blipFill>
          <a:blip r:embed="rId3"/>
          <a:stretch>
            <a:fillRect/>
          </a:stretch>
        </p:blipFill>
        <p:spPr>
          <a:xfrm>
            <a:off x="73866" y="-19361"/>
            <a:ext cx="1109568" cy="634039"/>
          </a:xfrm>
          <a:prstGeom prst="rect">
            <a:avLst/>
          </a:prstGeom>
        </p:spPr>
      </p:pic>
      <p:pic>
        <p:nvPicPr>
          <p:cNvPr id="5" name="תמונה 4">
            <a:extLst>
              <a:ext uri="{FF2B5EF4-FFF2-40B4-BE49-F238E27FC236}">
                <a16:creationId xmlns:a16="http://schemas.microsoft.com/office/drawing/2014/main" id="{082784ED-7B0D-6B7E-89A0-AC0CAC68E6DA}"/>
              </a:ext>
            </a:extLst>
          </p:cNvPr>
          <p:cNvPicPr>
            <a:picLocks noChangeAspect="1"/>
          </p:cNvPicPr>
          <p:nvPr/>
        </p:nvPicPr>
        <p:blipFill>
          <a:blip r:embed="rId4"/>
          <a:stretch>
            <a:fillRect/>
          </a:stretch>
        </p:blipFill>
        <p:spPr>
          <a:xfrm>
            <a:off x="8217328" y="15766"/>
            <a:ext cx="926672" cy="810838"/>
          </a:xfrm>
          <a:prstGeom prst="rect">
            <a:avLst/>
          </a:prstGeom>
        </p:spPr>
      </p:pic>
      <p:pic>
        <p:nvPicPr>
          <p:cNvPr id="8" name="מציין מיקום תוכן 7" descr="תמונה שמכילה טקסט, צילום מסך, כתב יד&#10;&#10;התיאור נוצר באופן אוטומטי">
            <a:extLst>
              <a:ext uri="{FF2B5EF4-FFF2-40B4-BE49-F238E27FC236}">
                <a16:creationId xmlns:a16="http://schemas.microsoft.com/office/drawing/2014/main" id="{82EA9B0D-C030-D34A-001C-3F05C2C10410}"/>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809100" y="1521372"/>
            <a:ext cx="7525800" cy="4753303"/>
          </a:xfrm>
        </p:spPr>
      </p:pic>
    </p:spTree>
    <p:extLst>
      <p:ext uri="{BB962C8B-B14F-4D97-AF65-F5344CB8AC3E}">
        <p14:creationId xmlns:p14="http://schemas.microsoft.com/office/powerpoint/2010/main" val="4037564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a:r>
              <a:rPr lang="ar-SA" b="1" dirty="0">
                <a:solidFill>
                  <a:srgbClr val="437BBE"/>
                </a:solidFill>
                <a:latin typeface="MF_FrankRuhl-Regular"/>
                <a:cs typeface="+mn-cs"/>
              </a:rPr>
              <a:t>مَهَمَّةٌ:  </a:t>
            </a:r>
            <a:r>
              <a:rPr lang="ar-SA" b="1" dirty="0">
                <a:solidFill>
                  <a:schemeClr val="tx1">
                    <a:lumMod val="75000"/>
                    <a:lumOff val="25000"/>
                  </a:schemeClr>
                </a:solidFill>
                <a:latin typeface="MF_FrankRuhl-Regular"/>
                <a:cs typeface="+mn-cs"/>
              </a:rPr>
              <a:t>إِشاراتُ تَحذيرٍ</a:t>
            </a:r>
            <a:r>
              <a:rPr lang="he-IL" b="1" dirty="0">
                <a:solidFill>
                  <a:schemeClr val="tx1">
                    <a:lumMod val="75000"/>
                    <a:lumOff val="25000"/>
                  </a:schemeClr>
                </a:solidFill>
                <a:latin typeface="MF_FrankRuhl-Regular"/>
                <a:cs typeface="+mn-cs"/>
              </a:rPr>
              <a:t> </a:t>
            </a:r>
            <a:r>
              <a:rPr lang="he-IL" sz="2400" b="1" dirty="0">
                <a:solidFill>
                  <a:srgbClr val="000000"/>
                </a:solidFill>
                <a:latin typeface="MF_FrankRuhl-Regular"/>
                <a:cs typeface="+mn-cs"/>
              </a:rPr>
              <a:t>(</a:t>
            </a:r>
            <a:r>
              <a:rPr lang="ar-SA" sz="2400" b="1" dirty="0">
                <a:solidFill>
                  <a:srgbClr val="000000"/>
                </a:solidFill>
                <a:latin typeface="MF_FrankRuhl-Regular"/>
                <a:cs typeface="+mn-cs"/>
              </a:rPr>
              <a:t>صفحة</a:t>
            </a:r>
            <a:r>
              <a:rPr lang="he-IL" sz="2400" b="1" dirty="0">
                <a:solidFill>
                  <a:srgbClr val="000000"/>
                </a:solidFill>
                <a:latin typeface="MF_FrankRuhl-Regular"/>
                <a:cs typeface="+mn-cs"/>
              </a:rPr>
              <a:t> 33)</a:t>
            </a:r>
            <a:endParaRPr lang="en-US" sz="2400" b="1" dirty="0">
              <a:cs typeface="+mn-cs"/>
            </a:endParaRPr>
          </a:p>
        </p:txBody>
      </p:sp>
      <p:sp>
        <p:nvSpPr>
          <p:cNvPr id="3" name="מציין מיקום תוכן 2"/>
          <p:cNvSpPr>
            <a:spLocks noGrp="1"/>
          </p:cNvSpPr>
          <p:nvPr>
            <p:ph idx="1"/>
          </p:nvPr>
        </p:nvSpPr>
        <p:spPr/>
        <p:txBody>
          <a:bodyPr/>
          <a:lstStyle/>
          <a:p>
            <a:pPr marL="0" indent="0" algn="r">
              <a:buNone/>
            </a:pPr>
            <a:r>
              <a:rPr lang="ar-SA" b="1" dirty="0">
                <a:latin typeface="MF_FrankRuhl-Bold"/>
              </a:rPr>
              <a:t>مَوادٌ خَطِرَةٌ</a:t>
            </a:r>
            <a:endParaRPr lang="en-US" b="1" dirty="0">
              <a:latin typeface="MF_FrankRuhl-Bold"/>
            </a:endParaRPr>
          </a:p>
          <a:p>
            <a:pPr marL="0" indent="0" algn="r">
              <a:buNone/>
            </a:pPr>
            <a:endParaRPr lang="en-US" dirty="0"/>
          </a:p>
        </p:txBody>
      </p:sp>
      <p:pic>
        <p:nvPicPr>
          <p:cNvPr id="4" name="תמונה 3"/>
          <p:cNvPicPr>
            <a:picLocks noChangeAspect="1"/>
          </p:cNvPicPr>
          <p:nvPr/>
        </p:nvPicPr>
        <p:blipFill>
          <a:blip r:embed="rId3"/>
          <a:stretch>
            <a:fillRect/>
          </a:stretch>
        </p:blipFill>
        <p:spPr>
          <a:xfrm>
            <a:off x="192418" y="3978905"/>
            <a:ext cx="4320330" cy="2879095"/>
          </a:xfrm>
          <a:prstGeom prst="rect">
            <a:avLst/>
          </a:prstGeom>
        </p:spPr>
      </p:pic>
      <p:pic>
        <p:nvPicPr>
          <p:cNvPr id="5" name="תמונה 4"/>
          <p:cNvPicPr>
            <a:picLocks noChangeAspect="1"/>
          </p:cNvPicPr>
          <p:nvPr/>
        </p:nvPicPr>
        <p:blipFill>
          <a:blip r:embed="rId4"/>
          <a:stretch>
            <a:fillRect/>
          </a:stretch>
        </p:blipFill>
        <p:spPr>
          <a:xfrm>
            <a:off x="4572000" y="3978905"/>
            <a:ext cx="4362280" cy="2814505"/>
          </a:xfrm>
          <a:prstGeom prst="rect">
            <a:avLst/>
          </a:prstGeom>
        </p:spPr>
      </p:pic>
      <p:pic>
        <p:nvPicPr>
          <p:cNvPr id="6" name="תמונה 5"/>
          <p:cNvPicPr>
            <a:picLocks noChangeAspect="1"/>
          </p:cNvPicPr>
          <p:nvPr/>
        </p:nvPicPr>
        <p:blipFill>
          <a:blip r:embed="rId5"/>
          <a:stretch>
            <a:fillRect/>
          </a:stretch>
        </p:blipFill>
        <p:spPr>
          <a:xfrm>
            <a:off x="920944" y="1434654"/>
            <a:ext cx="2055303" cy="3084160"/>
          </a:xfrm>
          <a:prstGeom prst="rect">
            <a:avLst/>
          </a:prstGeom>
        </p:spPr>
      </p:pic>
      <p:pic>
        <p:nvPicPr>
          <p:cNvPr id="7" name="תמונה 6"/>
          <p:cNvPicPr>
            <a:picLocks noChangeAspect="1"/>
          </p:cNvPicPr>
          <p:nvPr/>
        </p:nvPicPr>
        <p:blipFill>
          <a:blip r:embed="rId6"/>
          <a:stretch>
            <a:fillRect/>
          </a:stretch>
        </p:blipFill>
        <p:spPr>
          <a:xfrm>
            <a:off x="3035499" y="1466503"/>
            <a:ext cx="2123730" cy="3020462"/>
          </a:xfrm>
          <a:prstGeom prst="rect">
            <a:avLst/>
          </a:prstGeom>
        </p:spPr>
      </p:pic>
      <p:pic>
        <p:nvPicPr>
          <p:cNvPr id="8" name="תמונה 7">
            <a:extLst>
              <a:ext uri="{FF2B5EF4-FFF2-40B4-BE49-F238E27FC236}">
                <a16:creationId xmlns:a16="http://schemas.microsoft.com/office/drawing/2014/main" id="{2B236D65-60B8-1B80-C9EB-D0E5A12AAE6E}"/>
              </a:ext>
            </a:extLst>
          </p:cNvPr>
          <p:cNvPicPr>
            <a:picLocks noChangeAspect="1"/>
          </p:cNvPicPr>
          <p:nvPr/>
        </p:nvPicPr>
        <p:blipFill>
          <a:blip r:embed="rId7"/>
          <a:stretch>
            <a:fillRect/>
          </a:stretch>
        </p:blipFill>
        <p:spPr>
          <a:xfrm>
            <a:off x="73866" y="-19361"/>
            <a:ext cx="1109568" cy="634039"/>
          </a:xfrm>
          <a:prstGeom prst="rect">
            <a:avLst/>
          </a:prstGeom>
        </p:spPr>
      </p:pic>
      <p:pic>
        <p:nvPicPr>
          <p:cNvPr id="10" name="תמונה 9">
            <a:extLst>
              <a:ext uri="{FF2B5EF4-FFF2-40B4-BE49-F238E27FC236}">
                <a16:creationId xmlns:a16="http://schemas.microsoft.com/office/drawing/2014/main" id="{900DBC0F-0A5B-16F3-CEE7-EC4DAD9E6AE8}"/>
              </a:ext>
            </a:extLst>
          </p:cNvPr>
          <p:cNvPicPr>
            <a:picLocks noChangeAspect="1"/>
          </p:cNvPicPr>
          <p:nvPr/>
        </p:nvPicPr>
        <p:blipFill>
          <a:blip r:embed="rId8"/>
          <a:stretch>
            <a:fillRect/>
          </a:stretch>
        </p:blipFill>
        <p:spPr>
          <a:xfrm>
            <a:off x="8143462" y="64590"/>
            <a:ext cx="926672" cy="810838"/>
          </a:xfrm>
          <a:prstGeom prst="rect">
            <a:avLst/>
          </a:prstGeom>
        </p:spPr>
      </p:pic>
    </p:spTree>
    <p:extLst>
      <p:ext uri="{BB962C8B-B14F-4D97-AF65-F5344CB8AC3E}">
        <p14:creationId xmlns:p14="http://schemas.microsoft.com/office/powerpoint/2010/main" val="4197590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a:r>
              <a:rPr lang="ar-SA" b="1" dirty="0">
                <a:solidFill>
                  <a:srgbClr val="437BBE"/>
                </a:solidFill>
                <a:latin typeface="MF_FrankRuhl-Regular"/>
                <a:cs typeface="+mn-cs"/>
              </a:rPr>
              <a:t>مَهَمَّةٌ: </a:t>
            </a:r>
            <a:r>
              <a:rPr lang="ar-SA" b="1" dirty="0">
                <a:solidFill>
                  <a:srgbClr val="000000"/>
                </a:solidFill>
                <a:latin typeface="MF_FrankRuhl-Regular"/>
                <a:cs typeface="+mn-cs"/>
              </a:rPr>
              <a:t>إِشاراتُ تَحذيرٍ </a:t>
            </a:r>
            <a:r>
              <a:rPr lang="he-IL" sz="2400" b="1" dirty="0">
                <a:solidFill>
                  <a:srgbClr val="000000"/>
                </a:solidFill>
                <a:latin typeface="MF_FrankRuhl-Regular"/>
                <a:cs typeface="+mn-cs"/>
              </a:rPr>
              <a:t>(</a:t>
            </a:r>
            <a:r>
              <a:rPr lang="ar-SA" sz="2400" b="1" dirty="0">
                <a:solidFill>
                  <a:srgbClr val="000000"/>
                </a:solidFill>
                <a:latin typeface="MF_FrankRuhl-Regular"/>
                <a:cs typeface="+mn-cs"/>
              </a:rPr>
              <a:t>تتمة صفحة</a:t>
            </a:r>
            <a:r>
              <a:rPr lang="he-IL" sz="2400" b="1" dirty="0">
                <a:solidFill>
                  <a:srgbClr val="000000"/>
                </a:solidFill>
                <a:latin typeface="MF_FrankRuhl-Regular"/>
                <a:cs typeface="+mn-cs"/>
              </a:rPr>
              <a:t> 34 )</a:t>
            </a:r>
            <a:endParaRPr lang="en-US" sz="2400" b="1" dirty="0">
              <a:cs typeface="+mn-cs"/>
            </a:endParaRPr>
          </a:p>
        </p:txBody>
      </p:sp>
      <p:pic>
        <p:nvPicPr>
          <p:cNvPr id="3" name="תמונה 2">
            <a:extLst>
              <a:ext uri="{FF2B5EF4-FFF2-40B4-BE49-F238E27FC236}">
                <a16:creationId xmlns:a16="http://schemas.microsoft.com/office/drawing/2014/main" id="{39883EE1-73C5-CAE7-1128-E8E39D372C0B}"/>
              </a:ext>
            </a:extLst>
          </p:cNvPr>
          <p:cNvPicPr>
            <a:picLocks noChangeAspect="1"/>
          </p:cNvPicPr>
          <p:nvPr/>
        </p:nvPicPr>
        <p:blipFill>
          <a:blip r:embed="rId3"/>
          <a:stretch>
            <a:fillRect/>
          </a:stretch>
        </p:blipFill>
        <p:spPr>
          <a:xfrm>
            <a:off x="73866" y="-19361"/>
            <a:ext cx="1109568" cy="634039"/>
          </a:xfrm>
          <a:prstGeom prst="rect">
            <a:avLst/>
          </a:prstGeom>
        </p:spPr>
      </p:pic>
      <p:pic>
        <p:nvPicPr>
          <p:cNvPr id="5" name="תמונה 4">
            <a:extLst>
              <a:ext uri="{FF2B5EF4-FFF2-40B4-BE49-F238E27FC236}">
                <a16:creationId xmlns:a16="http://schemas.microsoft.com/office/drawing/2014/main" id="{B91AF0D2-06BD-2DEF-F1AA-855403CF5A56}"/>
              </a:ext>
            </a:extLst>
          </p:cNvPr>
          <p:cNvPicPr>
            <a:picLocks noChangeAspect="1"/>
          </p:cNvPicPr>
          <p:nvPr/>
        </p:nvPicPr>
        <p:blipFill>
          <a:blip r:embed="rId4"/>
          <a:stretch>
            <a:fillRect/>
          </a:stretch>
        </p:blipFill>
        <p:spPr>
          <a:xfrm>
            <a:off x="8143462" y="43392"/>
            <a:ext cx="926672" cy="810838"/>
          </a:xfrm>
          <a:prstGeom prst="rect">
            <a:avLst/>
          </a:prstGeom>
        </p:spPr>
      </p:pic>
      <p:pic>
        <p:nvPicPr>
          <p:cNvPr id="8" name="מציין מיקום תוכן 7" descr="תמונה שמכילה טקסט, בקבוק, צילום מסך, בקבוק פלסטיק&#10;&#10;התיאור נוצר באופן אוטומטי">
            <a:extLst>
              <a:ext uri="{FF2B5EF4-FFF2-40B4-BE49-F238E27FC236}">
                <a16:creationId xmlns:a16="http://schemas.microsoft.com/office/drawing/2014/main" id="{98474D67-30EA-130B-1782-74A915963940}"/>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072055" y="1825624"/>
            <a:ext cx="7071407" cy="4667249"/>
          </a:xfrm>
        </p:spPr>
      </p:pic>
    </p:spTree>
    <p:extLst>
      <p:ext uri="{BB962C8B-B14F-4D97-AF65-F5344CB8AC3E}">
        <p14:creationId xmlns:p14="http://schemas.microsoft.com/office/powerpoint/2010/main" val="17393921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73866" y="297658"/>
            <a:ext cx="8758106" cy="1556465"/>
          </a:xfrm>
        </p:spPr>
        <p:txBody>
          <a:bodyPr/>
          <a:lstStyle/>
          <a:p>
            <a:pPr algn="r"/>
            <a:r>
              <a:rPr lang="ar-SA" b="1" dirty="0">
                <a:solidFill>
                  <a:srgbClr val="437BBE"/>
                </a:solidFill>
                <a:latin typeface="MF_FrankRuhl-Regular"/>
                <a:cs typeface="+mn-cs"/>
              </a:rPr>
              <a:t>مَهَمَّةٌ</a:t>
            </a:r>
            <a:r>
              <a:rPr lang="he-IL" b="1" dirty="0">
                <a:solidFill>
                  <a:srgbClr val="437BBE"/>
                </a:solidFill>
                <a:latin typeface="MF_FrankRuhl-Regular"/>
                <a:cs typeface="+mn-cs"/>
              </a:rPr>
              <a:t>: </a:t>
            </a:r>
            <a:r>
              <a:rPr lang="ar-SA" b="1" dirty="0">
                <a:solidFill>
                  <a:srgbClr val="000000"/>
                </a:solidFill>
                <a:latin typeface="MF_FrankRuhl-Regular"/>
                <a:cs typeface="+mn-cs"/>
              </a:rPr>
              <a:t>نَسْتَخدِمُ </a:t>
            </a:r>
            <a:r>
              <a:rPr lang="ar-SA" b="1" dirty="0" err="1">
                <a:solidFill>
                  <a:srgbClr val="000000"/>
                </a:solidFill>
                <a:latin typeface="MF_FrankRuhl-Regular"/>
                <a:cs typeface="+mn-cs"/>
              </a:rPr>
              <a:t>ٱلْمَوادَّ</a:t>
            </a:r>
            <a:r>
              <a:rPr lang="ar-SA" b="1" dirty="0">
                <a:solidFill>
                  <a:srgbClr val="000000"/>
                </a:solidFill>
                <a:latin typeface="MF_FrankRuhl-Regular"/>
                <a:cs typeface="+mn-cs"/>
              </a:rPr>
              <a:t> بِحِكمَةٍ</a:t>
            </a:r>
            <a:r>
              <a:rPr lang="he-IL" sz="2400" b="1" dirty="0">
                <a:solidFill>
                  <a:srgbClr val="000000"/>
                </a:solidFill>
                <a:latin typeface="MF_FrankRuhl-Regular"/>
                <a:cs typeface="+mn-cs"/>
              </a:rPr>
              <a:t>(</a:t>
            </a:r>
            <a:r>
              <a:rPr lang="ar-SA" sz="2400" b="1" dirty="0">
                <a:solidFill>
                  <a:srgbClr val="000000"/>
                </a:solidFill>
                <a:latin typeface="MF_FrankRuhl-Regular"/>
                <a:cs typeface="+mn-cs"/>
              </a:rPr>
              <a:t>تتمة صفحة </a:t>
            </a:r>
            <a:r>
              <a:rPr lang="he-IL" sz="2400" b="1" dirty="0">
                <a:solidFill>
                  <a:srgbClr val="000000"/>
                </a:solidFill>
                <a:latin typeface="MF_FrankRuhl-Regular"/>
                <a:cs typeface="+mn-cs"/>
              </a:rPr>
              <a:t>35)</a:t>
            </a:r>
            <a:endParaRPr lang="en-US" sz="2400" b="1" dirty="0">
              <a:cs typeface="+mn-cs"/>
            </a:endParaRPr>
          </a:p>
        </p:txBody>
      </p:sp>
      <p:sp>
        <p:nvSpPr>
          <p:cNvPr id="5" name="TextBox 4"/>
          <p:cNvSpPr txBox="1"/>
          <p:nvPr/>
        </p:nvSpPr>
        <p:spPr>
          <a:xfrm>
            <a:off x="1375794" y="1690689"/>
            <a:ext cx="6098797" cy="646331"/>
          </a:xfrm>
          <a:prstGeom prst="rect">
            <a:avLst/>
          </a:prstGeom>
          <a:noFill/>
        </p:spPr>
        <p:txBody>
          <a:bodyPr wrap="square" rtlCol="0">
            <a:spAutoFit/>
          </a:bodyPr>
          <a:lstStyle/>
          <a:p>
            <a:pPr algn="ctr"/>
            <a:r>
              <a:rPr lang="ar-SA" sz="3600" dirty="0">
                <a:solidFill>
                  <a:srgbClr val="FF0000"/>
                </a:solidFill>
                <a:latin typeface="MF_FrankRuhl-Regular"/>
              </a:rPr>
              <a:t>ما </a:t>
            </a:r>
            <a:r>
              <a:rPr lang="ar-SA" sz="3600" dirty="0" err="1">
                <a:solidFill>
                  <a:srgbClr val="FF0000"/>
                </a:solidFill>
                <a:latin typeface="MF_FrankRuhl-Regular"/>
              </a:rPr>
              <a:t>ٱلْمَسموحُ</a:t>
            </a:r>
            <a:r>
              <a:rPr lang="ar-SA" sz="3600" dirty="0">
                <a:solidFill>
                  <a:srgbClr val="FF0000"/>
                </a:solidFill>
                <a:latin typeface="MF_FrankRuhl-Regular"/>
              </a:rPr>
              <a:t> وما </a:t>
            </a:r>
            <a:r>
              <a:rPr lang="ar-SA" sz="3600" dirty="0" err="1">
                <a:solidFill>
                  <a:srgbClr val="FF0000"/>
                </a:solidFill>
                <a:latin typeface="MF_FrankRuhl-Regular"/>
              </a:rPr>
              <a:t>ٱلْمَمْنوعُ</a:t>
            </a:r>
            <a:r>
              <a:rPr lang="ar-SA" sz="3600" dirty="0">
                <a:solidFill>
                  <a:srgbClr val="FF0000"/>
                </a:solidFill>
                <a:latin typeface="MF_FrankRuhl-Regular"/>
              </a:rPr>
              <a:t> فعله؟ </a:t>
            </a:r>
            <a:endParaRPr lang="en-US" sz="3600" dirty="0">
              <a:solidFill>
                <a:srgbClr val="FF0000"/>
              </a:solidFill>
            </a:endParaRPr>
          </a:p>
        </p:txBody>
      </p:sp>
      <p:pic>
        <p:nvPicPr>
          <p:cNvPr id="3" name="תמונה 2">
            <a:extLst>
              <a:ext uri="{FF2B5EF4-FFF2-40B4-BE49-F238E27FC236}">
                <a16:creationId xmlns:a16="http://schemas.microsoft.com/office/drawing/2014/main" id="{C207AD97-595B-8462-785F-16149F257BF1}"/>
              </a:ext>
            </a:extLst>
          </p:cNvPr>
          <p:cNvPicPr>
            <a:picLocks noChangeAspect="1"/>
          </p:cNvPicPr>
          <p:nvPr/>
        </p:nvPicPr>
        <p:blipFill>
          <a:blip r:embed="rId3"/>
          <a:stretch>
            <a:fillRect/>
          </a:stretch>
        </p:blipFill>
        <p:spPr>
          <a:xfrm>
            <a:off x="73866" y="-19361"/>
            <a:ext cx="1109568" cy="634039"/>
          </a:xfrm>
          <a:prstGeom prst="rect">
            <a:avLst/>
          </a:prstGeom>
        </p:spPr>
      </p:pic>
      <p:pic>
        <p:nvPicPr>
          <p:cNvPr id="7" name="תמונה 6">
            <a:extLst>
              <a:ext uri="{FF2B5EF4-FFF2-40B4-BE49-F238E27FC236}">
                <a16:creationId xmlns:a16="http://schemas.microsoft.com/office/drawing/2014/main" id="{D44A1DE3-A479-F4C9-BE86-3D81BA2334C6}"/>
              </a:ext>
            </a:extLst>
          </p:cNvPr>
          <p:cNvPicPr>
            <a:picLocks noChangeAspect="1"/>
          </p:cNvPicPr>
          <p:nvPr/>
        </p:nvPicPr>
        <p:blipFill>
          <a:blip r:embed="rId4"/>
          <a:stretch>
            <a:fillRect/>
          </a:stretch>
        </p:blipFill>
        <p:spPr>
          <a:xfrm>
            <a:off x="8143462" y="0"/>
            <a:ext cx="926672" cy="634039"/>
          </a:xfrm>
          <a:prstGeom prst="rect">
            <a:avLst/>
          </a:prstGeom>
        </p:spPr>
      </p:pic>
      <p:pic>
        <p:nvPicPr>
          <p:cNvPr id="10" name="מציין מיקום תוכן 9">
            <a:extLst>
              <a:ext uri="{FF2B5EF4-FFF2-40B4-BE49-F238E27FC236}">
                <a16:creationId xmlns:a16="http://schemas.microsoft.com/office/drawing/2014/main" id="{C80BDA26-75E9-C9BC-3836-135E34D2D088}"/>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116225" y="2337020"/>
            <a:ext cx="7163800" cy="4153480"/>
          </a:xfrm>
        </p:spPr>
      </p:pic>
    </p:spTree>
    <p:extLst>
      <p:ext uri="{BB962C8B-B14F-4D97-AF65-F5344CB8AC3E}">
        <p14:creationId xmlns:p14="http://schemas.microsoft.com/office/powerpoint/2010/main" val="3366859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6C0A021A-EC29-D977-F776-F45B9E1D6E52}"/>
              </a:ext>
            </a:extLst>
          </p:cNvPr>
          <p:cNvPicPr>
            <a:picLocks noChangeAspect="1"/>
          </p:cNvPicPr>
          <p:nvPr/>
        </p:nvPicPr>
        <p:blipFill>
          <a:blip r:embed="rId3"/>
          <a:stretch>
            <a:fillRect/>
          </a:stretch>
        </p:blipFill>
        <p:spPr>
          <a:xfrm>
            <a:off x="73866" y="-19361"/>
            <a:ext cx="1109568" cy="634039"/>
          </a:xfrm>
          <a:prstGeom prst="rect">
            <a:avLst/>
          </a:prstGeom>
        </p:spPr>
      </p:pic>
      <p:pic>
        <p:nvPicPr>
          <p:cNvPr id="6" name="תמונה 5">
            <a:extLst>
              <a:ext uri="{FF2B5EF4-FFF2-40B4-BE49-F238E27FC236}">
                <a16:creationId xmlns:a16="http://schemas.microsoft.com/office/drawing/2014/main" id="{0385CEE3-8CD1-76AF-5C13-9D516723451D}"/>
              </a:ext>
            </a:extLst>
          </p:cNvPr>
          <p:cNvPicPr>
            <a:picLocks noChangeAspect="1"/>
          </p:cNvPicPr>
          <p:nvPr/>
        </p:nvPicPr>
        <p:blipFill>
          <a:blip r:embed="rId4"/>
          <a:stretch>
            <a:fillRect/>
          </a:stretch>
        </p:blipFill>
        <p:spPr>
          <a:xfrm>
            <a:off x="8217328" y="27831"/>
            <a:ext cx="926672" cy="810838"/>
          </a:xfrm>
          <a:prstGeom prst="rect">
            <a:avLst/>
          </a:prstGeom>
        </p:spPr>
      </p:pic>
      <p:pic>
        <p:nvPicPr>
          <p:cNvPr id="5" name="תמונה 4">
            <a:extLst>
              <a:ext uri="{FF2B5EF4-FFF2-40B4-BE49-F238E27FC236}">
                <a16:creationId xmlns:a16="http://schemas.microsoft.com/office/drawing/2014/main" id="{40BD3EB2-06B2-F815-9FAA-5316251B8C1E}"/>
              </a:ext>
            </a:extLst>
          </p:cNvPr>
          <p:cNvPicPr>
            <a:picLocks noChangeAspect="1"/>
          </p:cNvPicPr>
          <p:nvPr/>
        </p:nvPicPr>
        <p:blipFill>
          <a:blip r:embed="rId5"/>
          <a:stretch>
            <a:fillRect/>
          </a:stretch>
        </p:blipFill>
        <p:spPr>
          <a:xfrm>
            <a:off x="4438982" y="27831"/>
            <a:ext cx="1432684" cy="914479"/>
          </a:xfrm>
          <a:prstGeom prst="rect">
            <a:avLst/>
          </a:prstGeom>
        </p:spPr>
      </p:pic>
      <p:pic>
        <p:nvPicPr>
          <p:cNvPr id="7" name="תמונה 6">
            <a:extLst>
              <a:ext uri="{FF2B5EF4-FFF2-40B4-BE49-F238E27FC236}">
                <a16:creationId xmlns:a16="http://schemas.microsoft.com/office/drawing/2014/main" id="{25DC785E-690A-B2C7-4DBD-C49A2F9A47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014" y="2086000"/>
            <a:ext cx="8663152" cy="3479228"/>
          </a:xfrm>
          <a:prstGeom prst="rect">
            <a:avLst/>
          </a:prstGeom>
        </p:spPr>
      </p:pic>
    </p:spTree>
    <p:extLst>
      <p:ext uri="{BB962C8B-B14F-4D97-AF65-F5344CB8AC3E}">
        <p14:creationId xmlns:p14="http://schemas.microsoft.com/office/powerpoint/2010/main" val="939322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1000" y="365126"/>
            <a:ext cx="8382000" cy="1325563"/>
          </a:xfrm>
        </p:spPr>
        <p:txBody>
          <a:bodyPr>
            <a:normAutofit/>
          </a:bodyPr>
          <a:lstStyle/>
          <a:p>
            <a:pPr algn="r"/>
            <a:br>
              <a:rPr lang="he-IL" b="1" dirty="0">
                <a:latin typeface="MF_FrankRuhl-Regular"/>
                <a:cs typeface="+mn-cs"/>
              </a:rPr>
            </a:br>
            <a:r>
              <a:rPr lang="ar-SA" b="1" dirty="0">
                <a:latin typeface="MF_FrankRuhl-Regular"/>
                <a:cs typeface="+mn-cs"/>
              </a:rPr>
              <a:t>ماذّا تَعَلَّمْنا؟</a:t>
            </a:r>
            <a:r>
              <a:rPr lang="he-IL" b="1">
                <a:latin typeface="MF_FrankRuhl-Regular"/>
                <a:cs typeface="+mn-cs"/>
              </a:rPr>
              <a:t> </a:t>
            </a:r>
            <a:r>
              <a:rPr lang="he-IL" sz="2400" b="1">
                <a:latin typeface="MF_FrankRuhl-Regular"/>
                <a:cs typeface="+mn-cs"/>
              </a:rPr>
              <a:t>(</a:t>
            </a:r>
            <a:r>
              <a:rPr lang="ar-SA" sz="2400" b="1" dirty="0">
                <a:latin typeface="MF_FrankRuhl-Regular"/>
                <a:cs typeface="+mn-cs"/>
              </a:rPr>
              <a:t>صفحة </a:t>
            </a:r>
            <a:r>
              <a:rPr lang="he-IL" sz="2400" b="1" dirty="0">
                <a:latin typeface="MF_FrankRuhl-Regular"/>
                <a:cs typeface="+mn-cs"/>
              </a:rPr>
              <a:t>35)</a:t>
            </a:r>
            <a:endParaRPr lang="en-US" sz="2400" b="1" dirty="0">
              <a:cs typeface="+mn-cs"/>
            </a:endParaRPr>
          </a:p>
        </p:txBody>
      </p:sp>
      <p:pic>
        <p:nvPicPr>
          <p:cNvPr id="5" name="תמונה 4"/>
          <p:cNvPicPr>
            <a:picLocks noChangeAspect="1"/>
          </p:cNvPicPr>
          <p:nvPr/>
        </p:nvPicPr>
        <p:blipFill>
          <a:blip r:embed="rId3"/>
          <a:stretch>
            <a:fillRect/>
          </a:stretch>
        </p:blipFill>
        <p:spPr>
          <a:xfrm>
            <a:off x="73866" y="-19361"/>
            <a:ext cx="1109568" cy="634039"/>
          </a:xfrm>
          <a:prstGeom prst="rect">
            <a:avLst/>
          </a:prstGeom>
        </p:spPr>
      </p:pic>
      <p:sp>
        <p:nvSpPr>
          <p:cNvPr id="3" name="מציין מיקום תוכן 2"/>
          <p:cNvSpPr>
            <a:spLocks noGrp="1"/>
          </p:cNvSpPr>
          <p:nvPr>
            <p:ph idx="1"/>
          </p:nvPr>
        </p:nvSpPr>
        <p:spPr>
          <a:xfrm>
            <a:off x="628650" y="1771650"/>
            <a:ext cx="8134350" cy="4338638"/>
          </a:xfrm>
        </p:spPr>
        <p:txBody>
          <a:bodyPr/>
          <a:lstStyle/>
          <a:p>
            <a:pPr marL="0" indent="0" algn="r">
              <a:buNone/>
            </a:pPr>
            <a:r>
              <a:rPr lang="he-IL" b="1" dirty="0"/>
              <a:t> </a:t>
            </a:r>
            <a:endParaRPr lang="en-US" sz="2400" b="1" dirty="0">
              <a:solidFill>
                <a:srgbClr val="C00000"/>
              </a:solidFill>
            </a:endParaRPr>
          </a:p>
        </p:txBody>
      </p:sp>
      <p:pic>
        <p:nvPicPr>
          <p:cNvPr id="7" name="תמונה 6">
            <a:extLst>
              <a:ext uri="{FF2B5EF4-FFF2-40B4-BE49-F238E27FC236}">
                <a16:creationId xmlns:a16="http://schemas.microsoft.com/office/drawing/2014/main" id="{282EF8E3-1106-9F7B-281E-6F7C084A884A}"/>
              </a:ext>
            </a:extLst>
          </p:cNvPr>
          <p:cNvPicPr>
            <a:picLocks noChangeAspect="1"/>
          </p:cNvPicPr>
          <p:nvPr/>
        </p:nvPicPr>
        <p:blipFill>
          <a:blip r:embed="rId4"/>
          <a:stretch>
            <a:fillRect/>
          </a:stretch>
        </p:blipFill>
        <p:spPr>
          <a:xfrm>
            <a:off x="8217328" y="0"/>
            <a:ext cx="926672" cy="810838"/>
          </a:xfrm>
          <a:prstGeom prst="rect">
            <a:avLst/>
          </a:prstGeom>
        </p:spPr>
      </p:pic>
      <p:pic>
        <p:nvPicPr>
          <p:cNvPr id="8" name="תמונה 7" descr="תמונה שמכילה טקסט, גופן, כתב יד, צילום מסך&#10;&#10;התיאור נוצר באופן אוטומטי">
            <a:extLst>
              <a:ext uri="{FF2B5EF4-FFF2-40B4-BE49-F238E27FC236}">
                <a16:creationId xmlns:a16="http://schemas.microsoft.com/office/drawing/2014/main" id="{628EE01C-62D5-94ED-D6DE-01789C7689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099" y="2381104"/>
            <a:ext cx="7887801" cy="3002820"/>
          </a:xfrm>
          <a:prstGeom prst="rect">
            <a:avLst/>
          </a:prstGeom>
        </p:spPr>
      </p:pic>
    </p:spTree>
    <p:extLst>
      <p:ext uri="{BB962C8B-B14F-4D97-AF65-F5344CB8AC3E}">
        <p14:creationId xmlns:p14="http://schemas.microsoft.com/office/powerpoint/2010/main" val="1911472943"/>
      </p:ext>
    </p:extLst>
  </p:cSld>
  <p:clrMapOvr>
    <a:masterClrMapping/>
  </p:clrMapOvr>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spcFirstLastPara="0" vert="horz" wrap="square" lIns="149351" tIns="149353" rIns="149352" bIns="495276" numCol="1" spcCol="1270" anchor="ctr" anchorCtr="0">
        <a:noAutofit/>
      </a:bodyPr>
      <a:lstStyle>
        <a:defPPr marL="0" indent="0" algn="ctr" defTabSz="933450" rtl="1">
          <a:lnSpc>
            <a:spcPct val="90000"/>
          </a:lnSpc>
          <a:spcBef>
            <a:spcPct val="0"/>
          </a:spcBef>
          <a:spcAft>
            <a:spcPct val="35000"/>
          </a:spcAft>
          <a:buNone/>
          <a:defRPr sz="2100" b="1" kern="1200"/>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1531</TotalTime>
  <Words>577</Words>
  <Application>Microsoft Office PowerPoint</Application>
  <PresentationFormat>‫הצגה על המסך (4:3)</PresentationFormat>
  <Paragraphs>44</Paragraphs>
  <Slides>9</Slides>
  <Notes>9</Notes>
  <HiddenSlides>0</HiddenSlides>
  <MMClips>0</MMClips>
  <ScaleCrop>false</ScaleCrop>
  <HeadingPairs>
    <vt:vector size="6" baseType="variant">
      <vt:variant>
        <vt:lpstr>גופנים בשימוש</vt:lpstr>
      </vt:variant>
      <vt:variant>
        <vt:i4>7</vt:i4>
      </vt:variant>
      <vt:variant>
        <vt:lpstr>ערכת נושא</vt:lpstr>
      </vt:variant>
      <vt:variant>
        <vt:i4>1</vt:i4>
      </vt:variant>
      <vt:variant>
        <vt:lpstr>כותרות שקופיות</vt:lpstr>
      </vt:variant>
      <vt:variant>
        <vt:i4>9</vt:i4>
      </vt:variant>
    </vt:vector>
  </HeadingPairs>
  <TitlesOfParts>
    <vt:vector size="17" baseType="lpstr">
      <vt:lpstr>Arial</vt:lpstr>
      <vt:lpstr>Calibri</vt:lpstr>
      <vt:lpstr>Calibri Light</vt:lpstr>
      <vt:lpstr>FontbitDavid</vt:lpstr>
      <vt:lpstr>MF_FrankRuhl-Bold</vt:lpstr>
      <vt:lpstr>MF_FrankRuhl-Regular</vt:lpstr>
      <vt:lpstr>Times New Roman</vt:lpstr>
      <vt:lpstr>ערכת נושא Office</vt:lpstr>
      <vt:lpstr>    عارِضَةٌ مُرافِقَةٌ لِلدُّروسِ  اَلْعُلُوْمُ وَالتِّكْنُولُوجيا للصِّف الثَّاني اَلْمَوادُّ مِنْ حَوْلِنَا</vt:lpstr>
      <vt:lpstr>מצגת של PowerPoint‏</vt:lpstr>
      <vt:lpstr>أُغنيةٌ ومُحادَثَةٌ(صفحة 32)</vt:lpstr>
      <vt:lpstr>מצגת של PowerPoint‏</vt:lpstr>
      <vt:lpstr>مَهَمَّةٌ:  إِشاراتُ تَحذيرٍ (صفحة 33)</vt:lpstr>
      <vt:lpstr>مَهَمَّةٌ: إِشاراتُ تَحذيرٍ (تتمة صفحة 34 )</vt:lpstr>
      <vt:lpstr>مَهَمَّةٌ: نَسْتَخدِمُ ٱلْمَوادَّ بِحِكمَةٍ(تتمة صفحة 35)</vt:lpstr>
      <vt:lpstr>מצגת של PowerPoint‏</vt:lpstr>
      <vt:lpstr> ماذّا تَعَلَّمْنا؟ (صفحة 35)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"החושים שלנו"</dc:title>
  <dc:creator>Tamar Levy</dc:creator>
  <cp:lastModifiedBy>noga mishan</cp:lastModifiedBy>
  <cp:revision>203</cp:revision>
  <dcterms:created xsi:type="dcterms:W3CDTF">2019-05-25T18:59:51Z</dcterms:created>
  <dcterms:modified xsi:type="dcterms:W3CDTF">2024-01-30T10:17:11Z</dcterms:modified>
</cp:coreProperties>
</file>