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4"/>
  </p:notesMasterIdLst>
  <p:sldIdLst>
    <p:sldId id="289" r:id="rId2"/>
    <p:sldId id="324" r:id="rId3"/>
    <p:sldId id="332" r:id="rId4"/>
    <p:sldId id="333" r:id="rId5"/>
    <p:sldId id="325" r:id="rId6"/>
    <p:sldId id="331" r:id="rId7"/>
    <p:sldId id="334" r:id="rId8"/>
    <p:sldId id="338" r:id="rId9"/>
    <p:sldId id="335" r:id="rId10"/>
    <p:sldId id="336" r:id="rId11"/>
    <p:sldId id="337" r:id="rId12"/>
    <p:sldId id="330"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51696" autoAdjust="0"/>
  </p:normalViewPr>
  <p:slideViewPr>
    <p:cSldViewPr snapToGrid="0" showGuides="1">
      <p:cViewPr varScale="1">
        <p:scale>
          <a:sx n="40" d="100"/>
          <a:sy n="40" d="100"/>
        </p:scale>
        <p:origin x="1624" y="28"/>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149D10CA-9631-4555-BE10-2FF47FB1118D}"/>
    <pc:docChg chg="undo custSel modSld">
      <pc:chgData name="noga mishan" userId="802d01ca9850f5a0" providerId="LiveId" clId="{149D10CA-9631-4555-BE10-2FF47FB1118D}" dt="2023-12-25T05:11:19.373" v="620" actId="20577"/>
      <pc:docMkLst>
        <pc:docMk/>
      </pc:docMkLst>
      <pc:sldChg chg="modNotesTx">
        <pc:chgData name="noga mishan" userId="802d01ca9850f5a0" providerId="LiveId" clId="{149D10CA-9631-4555-BE10-2FF47FB1118D}" dt="2023-12-25T05:04:38.732" v="384" actId="20577"/>
        <pc:sldMkLst>
          <pc:docMk/>
          <pc:sldMk cId="749627595" sldId="331"/>
        </pc:sldMkLst>
      </pc:sldChg>
      <pc:sldChg chg="modNotesTx">
        <pc:chgData name="noga mishan" userId="802d01ca9850f5a0" providerId="LiveId" clId="{149D10CA-9631-4555-BE10-2FF47FB1118D}" dt="2023-12-25T05:00:22.681" v="382" actId="20577"/>
        <pc:sldMkLst>
          <pc:docMk/>
          <pc:sldMk cId="1939371151" sldId="332"/>
        </pc:sldMkLst>
      </pc:sldChg>
      <pc:sldChg chg="modNotesTx">
        <pc:chgData name="noga mishan" userId="802d01ca9850f5a0" providerId="LiveId" clId="{149D10CA-9631-4555-BE10-2FF47FB1118D}" dt="2023-12-25T04:43:07.047" v="2" actId="20577"/>
        <pc:sldMkLst>
          <pc:docMk/>
          <pc:sldMk cId="2456102851" sldId="333"/>
        </pc:sldMkLst>
      </pc:sldChg>
      <pc:sldChg chg="modNotesTx">
        <pc:chgData name="noga mishan" userId="802d01ca9850f5a0" providerId="LiveId" clId="{149D10CA-9631-4555-BE10-2FF47FB1118D}" dt="2023-12-25T05:11:19.373" v="620" actId="20577"/>
        <pc:sldMkLst>
          <pc:docMk/>
          <pc:sldMk cId="4167188644" sldId="3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י"ג/טבת/תשפ"ד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החוברת עוסקת בהיכרות של מגוון החומרים המצויים בסביבתנו ותכונותיהם, תוך הדגשת האחריות המוטלת על האדם להשתמש בחומרים בצורה מושכלת ומתחשבת בסביבה. כמו כן החוברת עוסקת בקשר שבין תכונות חומרים לבין השימוש בהם להכנת מוצרים.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3999062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מטרת המשימה להכיר תכונות של חומרים. מנחים את התלמידים לאפיין את המוטות לפי התכונות שמופיעות בטבלה. חשוב להדגים</a:t>
            </a:r>
          </a:p>
          <a:p>
            <a:pPr algn="r"/>
            <a:r>
              <a:rPr lang="he-IL" sz="1200" b="0" i="0" u="none" strike="noStrike" baseline="0" dirty="0">
                <a:latin typeface="FontbitDavid"/>
              </a:rPr>
              <a:t>לתלמידים כיצד בודקים שקיפות (מבעד לגוף שקוף ניתן לראות) וכיצד בודקים גמישות (ניתן לכופף ולעצב את החומר).</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1331502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a:t> </a:t>
            </a:r>
            <a:r>
              <a:rPr lang="he-IL" sz="1200" b="0" i="0" u="none" strike="noStrike" baseline="0">
                <a:latin typeface="FontbitDavid"/>
              </a:rPr>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12</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תת פרק זה עוסק בתכונות חומרים ובזיהוין. יש להניח שהמילה תכונה אינה מוכרת לתלמידים. להמחשה ולבניית משמעות, מומלץ להציג מוצר/ גוף מסוים ולבקש מהתלמידים לציין את מאפייניו. לאחר מכן, לבנות הכללה: לכל המאפיינים האלה קוראים תכונות. בשלב הבא יש לתרגל את השימוש במילה תכונה באפיון מוצר אחר. את תת הפרק בחרנו לפתוח בהפרחת בועות סבון. מומלץ לצאת עם התלמידים החוצה, להפריח בועות סבון ולדון עם התלמידים על </a:t>
            </a:r>
            <a:r>
              <a:rPr lang="he-IL" sz="1200" b="1" i="0" u="none" strike="noStrike" baseline="0" dirty="0">
                <a:latin typeface="FontbitDavid-Bold"/>
              </a:rPr>
              <a:t>התכונות </a:t>
            </a:r>
            <a:r>
              <a:rPr lang="he-IL" sz="1200" b="0" i="0" u="none" strike="noStrike" baseline="0" dirty="0">
                <a:latin typeface="FontbitDavid"/>
              </a:rPr>
              <a:t>של בועות הסבון. </a:t>
            </a:r>
          </a:p>
          <a:p>
            <a:pPr algn="r"/>
            <a:endParaRPr lang="he-IL" b="1" dirty="0"/>
          </a:p>
          <a:p>
            <a:pPr algn="r"/>
            <a:r>
              <a:rPr lang="he-IL" b="0" dirty="0"/>
              <a:t>אפשר גם להתחיל את הטיפול במושג בעזרת דיון מקדים על תכונות של אנשים, המאפשרות לנו להבדיל בין האנשים ולזהות מי הם. בעולם המכיל מגוון עצום של חומרים, יש חשיבות רבה להכרת תכונותיהם. רק הכרת תכונות החומרים מאפשרת לזהות אותם כי לכל חומר יש שילוב של תכונות האופייני לו בלבד.</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ההתנסות בגילוי תכונות של חומרים באמצעות החושים ובאמצעות בדיקות וניסויים מחזקת את ההיכרות עם מגוון החומרים. היא מהווה בסיס חשוב לדברים, שיילמדו בהמשך היחידה בדבר הקשר בין תכונות החומרים לבין השימוש בהם להכנת מוצרים. גם נושא זה נשען על ידע מוקדם על החושים, שנלמד בכיתה א ביחידת הלימוד החושים שלנו.</a:t>
            </a:r>
          </a:p>
          <a:p>
            <a:pPr algn="r"/>
            <a:endParaRPr lang="he-IL" dirty="0"/>
          </a:p>
          <a:p>
            <a:pPr algn="r"/>
            <a:r>
              <a:rPr lang="he-IL" dirty="0"/>
              <a:t>לאחר שהלומדים הפריחו בועות סבון וזיהו את תכנות בועות הסבון בעזרת חוש הראיה, </a:t>
            </a:r>
            <a:r>
              <a:rPr lang="he-IL" b="0" i="0" dirty="0">
                <a:solidFill>
                  <a:srgbClr val="000000"/>
                </a:solidFill>
                <a:effectLst/>
                <a:latin typeface="Times New Roman" panose="02020603050405020304" pitchFamily="18" charset="0"/>
              </a:rPr>
              <a:t>קוראים את הדיאלוג בין הדמויות שבעמוד 24. </a:t>
            </a:r>
          </a:p>
          <a:p>
            <a:pPr algn="r"/>
            <a:r>
              <a:rPr lang="he-IL" b="0" i="0" dirty="0">
                <a:solidFill>
                  <a:srgbClr val="000000"/>
                </a:solidFill>
                <a:effectLst/>
                <a:latin typeface="Times New Roman" panose="02020603050405020304" pitchFamily="18" charset="0"/>
              </a:rPr>
              <a:t>עורכים דיון בעזרת השאלות שבתבנית שיח, עמוד 24. אילו תכונות של חומרים אפשר לקלוט בחושים? (טעם, ריח, צבע, קשיות). </a:t>
            </a:r>
            <a:r>
              <a:rPr lang="he-IL" dirty="0"/>
              <a:t>שואלים על חושים נוספים שבהם אנו יכולים להיעזר כדי לזהות תכונות של חומרים נוספים.</a:t>
            </a:r>
          </a:p>
          <a:p>
            <a:pPr algn="r"/>
            <a:r>
              <a:rPr lang="he-IL" dirty="0"/>
              <a:t>קוראים את קטע המידע מפיקים מידע מטקסט ומתמונות ולאחר מכן מתקנים משפטים שהחוש המזהה תכונה בהם שגוי.</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3</a:t>
            </a:fld>
            <a:endParaRPr lang="x-none">
              <a:solidFill>
                <a:prstClr val="black"/>
              </a:solidFill>
            </a:endParaRPr>
          </a:p>
        </p:txBody>
      </p:sp>
    </p:spTree>
    <p:extLst>
      <p:ext uri="{BB962C8B-B14F-4D97-AF65-F5344CB8AC3E}">
        <p14:creationId xmlns:p14="http://schemas.microsoft.com/office/powerpoint/2010/main" val="250786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solidFill>
                  <a:srgbClr val="FF0000"/>
                </a:solidFill>
              </a:rPr>
              <a:t>פעילות זו מתבססת על ידע מוקדם של הלומדים בנושא החושים (נלמד בכיתה א). החושים מסייעים לנו לזהות תכונות של חומרים ובזכות תכונות אלה אנו מזהים חומרים.</a:t>
            </a:r>
          </a:p>
          <a:p>
            <a:pPr algn="r"/>
            <a:r>
              <a:rPr lang="he-IL" dirty="0">
                <a:solidFill>
                  <a:srgbClr val="FF0000"/>
                </a:solidFill>
              </a:rPr>
              <a:t>לכל חומר תכונות משלו, כגון: צבע, שקיפות, קשיות, ציפה במים, גמישות וצליל. לכל סוג של חומר יש תכונות המאפיינות אותו, שבעזרתן אפשר להבדיל בין החומרים השונים ולזהות אותם. כי לכל חומר יש שילוב של תכונות האופייני לו בלבד.</a:t>
            </a:r>
          </a:p>
          <a:p>
            <a:pPr algn="r"/>
            <a:r>
              <a:rPr lang="he-IL" dirty="0">
                <a:solidFill>
                  <a:srgbClr val="FF0000"/>
                </a:solidFill>
              </a:rPr>
              <a:t>ההתנסות בגילוי תכונות של חומרים באמצעות החושים מחזקת את ההיכרות עם מגוון החומרים. היא מהווה בסיס חשוב לדברים, שיילמדו בהמשך היחידה בדבר הקשר בין תכונות החומרים לבין השימוש בהם להכנת מוצרים.</a:t>
            </a:r>
          </a:p>
          <a:p>
            <a:pPr algn="r"/>
            <a:r>
              <a:rPr lang="he-IL" dirty="0">
                <a:solidFill>
                  <a:srgbClr val="FF0000"/>
                </a:solidFill>
              </a:rPr>
              <a:t>כדי לגלות תכונות של חומרים אנו מסתייעים בחושים.</a:t>
            </a:r>
          </a:p>
          <a:p>
            <a:pPr algn="r"/>
            <a:endParaRPr lang="he-IL" dirty="0">
              <a:solidFill>
                <a:srgbClr val="FF0000"/>
              </a:solidFill>
            </a:endParaRPr>
          </a:p>
          <a:p>
            <a:pPr algn="r"/>
            <a:r>
              <a:rPr lang="he-IL" dirty="0">
                <a:solidFill>
                  <a:srgbClr val="FF0000"/>
                </a:solidFill>
              </a:rPr>
              <a:t>הפקת מידע מטקסט ומתמונות.</a:t>
            </a:r>
          </a:p>
          <a:p>
            <a:pPr algn="r"/>
            <a:r>
              <a:rPr lang="he-IL" dirty="0">
                <a:solidFill>
                  <a:srgbClr val="FF0000"/>
                </a:solidFill>
              </a:rPr>
              <a:t>הכללה באמצעות תיקון היגדים.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4</a:t>
            </a:fld>
            <a:endParaRPr lang="x-none">
              <a:solidFill>
                <a:prstClr val="black"/>
              </a:solidFill>
            </a:endParaRPr>
          </a:p>
        </p:txBody>
      </p:sp>
    </p:spTree>
    <p:extLst>
      <p:ext uri="{BB962C8B-B14F-4D97-AF65-F5344CB8AC3E}">
        <p14:creationId xmlns:p14="http://schemas.microsoft.com/office/powerpoint/2010/main" val="1111669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סיכום הנושא יכול להיעשות בשתי דרכים.</a:t>
            </a:r>
          </a:p>
          <a:p>
            <a:r>
              <a:rPr lang="he-IL" dirty="0"/>
              <a:t> </a:t>
            </a:r>
          </a:p>
          <a:p>
            <a:r>
              <a:rPr lang="he-IL" dirty="0"/>
              <a:t>1. השלמת מושגים חסרים בהיגדי הסיכום.</a:t>
            </a:r>
          </a:p>
          <a:p>
            <a:pPr marL="171450" indent="-171450">
              <a:buFont typeface="Arial" panose="020B0604020202020204" pitchFamily="34" charset="0"/>
              <a:buChar char="•"/>
            </a:pPr>
            <a:r>
              <a:rPr lang="he-IL" dirty="0"/>
              <a:t>צֶבַע, מִרְקָם, רֵיחַ, טַעַם וּצְלִיל הֵם ________ שֶׁל חוֹמָרִים.</a:t>
            </a:r>
          </a:p>
          <a:p>
            <a:pPr marL="171450" indent="-171450">
              <a:buFont typeface="Arial" panose="020B0604020202020204" pitchFamily="34" charset="0"/>
              <a:buChar char="•"/>
            </a:pPr>
            <a:r>
              <a:rPr lang="he-IL" dirty="0"/>
              <a:t>אֶת תְּכוּנוֹת הַחוֹמָרִים אָנוּ קוֹלְטִים בְּעֶזְרַת הַ_______.</a:t>
            </a:r>
          </a:p>
          <a:p>
            <a:endParaRPr lang="he-IL" dirty="0"/>
          </a:p>
          <a:p>
            <a:r>
              <a:rPr lang="he-IL" dirty="0"/>
              <a:t>2. שאילת שאלות על היגדי הסיכום ואיתור ההיגד המתאים לשאלה.</a:t>
            </a:r>
          </a:p>
          <a:p>
            <a:r>
              <a:rPr lang="he-IL" dirty="0"/>
              <a:t>    לדוגמה: כיצד אנו קולטים תכונות של חומרים?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037236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מטרת המשימה: לזהות מוצרים ואת החומר ממנו עשויים, תוך כדי התייחסות ראשונית ואינטואיטיבית לתכונות המוצרים/ גופים והחומרים.</a:t>
            </a:r>
          </a:p>
          <a:p>
            <a:pPr algn="r"/>
            <a:r>
              <a:rPr lang="he-IL" sz="1200" b="0" i="0" u="none" strike="noStrike" baseline="0" dirty="0">
                <a:latin typeface="FontbitDavid"/>
              </a:rPr>
              <a:t>מבצעים את המשימה לפי ההנחיות לתלמידים. יש להכין קֻופְסַת מִשּׁוּשׁ או שקית אטומה, כל מיני דברים כמו עלה, מחק, עפרון קטן, גולה, כפתור, טבעת, כדור צמר גפן, מהדק משרדי, פונפון צמר וכדומה.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6</a:t>
            </a:fld>
            <a:endParaRPr lang="x-none">
              <a:solidFill>
                <a:prstClr val="black"/>
              </a:solidFill>
            </a:endParaRPr>
          </a:p>
        </p:txBody>
      </p:sp>
    </p:spTree>
    <p:extLst>
      <p:ext uri="{BB962C8B-B14F-4D97-AF65-F5344CB8AC3E}">
        <p14:creationId xmlns:p14="http://schemas.microsoft.com/office/powerpoint/2010/main" val="2285683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יישום הבנה. לאחר שהתלמידים זיהו מוצרים ואת החומר ממנו עשויים, תוך כדי התייחסות לתכונות המוצרים שאותם גילו בעזרת החושים בפעילות זו התלמידים מיישמים הבנה </a:t>
            </a:r>
            <a:r>
              <a:rPr lang="he-IL"/>
              <a:t>בפתרון החידה.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7</a:t>
            </a:fld>
            <a:endParaRPr lang="x-none">
              <a:solidFill>
                <a:prstClr val="black"/>
              </a:solidFill>
            </a:endParaRPr>
          </a:p>
        </p:txBody>
      </p:sp>
    </p:spTree>
    <p:extLst>
      <p:ext uri="{BB962C8B-B14F-4D97-AF65-F5344CB8AC3E}">
        <p14:creationId xmlns:p14="http://schemas.microsoft.com/office/powerpoint/2010/main" val="2061274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27, משימה: </a:t>
            </a:r>
            <a:r>
              <a:rPr lang="he-IL" b="1" dirty="0"/>
              <a:t>מגלים תכונות של חומרים</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145545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מטרת המשימה להכיר תכונות של חומרים. מנחים את התלמידים לאפיין את המוטות לפי התכונות שמופיעות בטבלה. חשוב להדגים</a:t>
            </a:r>
          </a:p>
          <a:p>
            <a:pPr algn="r"/>
            <a:r>
              <a:rPr lang="he-IL" sz="1200" b="0" i="0" u="none" strike="noStrike" baseline="0" dirty="0">
                <a:latin typeface="FontbitDavid"/>
              </a:rPr>
              <a:t>לתלמידים כיצד בודקים שקיפות (מבעד לגוף שקוף ניתן לראות) וכיצד בודקים גמישות (ניתן לכופף ולעצב את החומר).</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9</a:t>
            </a:fld>
            <a:endParaRPr lang="x-none">
              <a:solidFill>
                <a:prstClr val="black"/>
              </a:solidFill>
            </a:endParaRPr>
          </a:p>
        </p:txBody>
      </p:sp>
    </p:spTree>
    <p:extLst>
      <p:ext uri="{BB962C8B-B14F-4D97-AF65-F5344CB8AC3E}">
        <p14:creationId xmlns:p14="http://schemas.microsoft.com/office/powerpoint/2010/main" val="3109867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מצגת מלווה</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r>
              <a:rPr lang="he-IL" sz="5300" b="1" dirty="0">
                <a:cs typeface="+mn-cs"/>
              </a:rPr>
              <a:t>מַדָּע וְטֶכְנוֹלוֹגְיָה</a:t>
            </a:r>
            <a:br>
              <a:rPr lang="he-IL" sz="5300" b="1" dirty="0">
                <a:cs typeface="+mn-cs"/>
              </a:rPr>
            </a:br>
            <a:r>
              <a:rPr lang="he-IL" sz="5300" b="1" dirty="0">
                <a:cs typeface="+mn-cs"/>
              </a:rPr>
              <a:t>לְכִתָּה ב</a:t>
            </a:r>
            <a:br>
              <a:rPr lang="he-IL" sz="5300" b="1" dirty="0">
                <a:cs typeface="+mn-cs"/>
              </a:rPr>
            </a:br>
            <a:r>
              <a:rPr lang="he-IL" sz="5300" b="1" dirty="0">
                <a:cs typeface="+mn-cs"/>
              </a:rPr>
              <a:t>חוֹמָרִים סָבִיב</a:t>
            </a:r>
            <a:endParaRPr lang="x-none" sz="5300" b="1" dirty="0">
              <a:cs typeface="+mn-cs"/>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708870" y="4266239"/>
            <a:ext cx="7726261" cy="1754326"/>
          </a:xfrm>
          <a:prstGeom prst="rect">
            <a:avLst/>
          </a:prstGeom>
          <a:noFill/>
        </p:spPr>
        <p:txBody>
          <a:bodyPr wrap="square" rtlCol="0">
            <a:spAutoFit/>
          </a:bodyPr>
          <a:lstStyle/>
          <a:p>
            <a:pPr algn="ctr"/>
            <a:r>
              <a:rPr lang="he-IL" sz="3600" b="1" dirty="0"/>
              <a:t>פֶּרֶק רִאשׁוֹן: חוֹמָרִים וּתְכוּנוֹתֵיהֶם</a:t>
            </a:r>
          </a:p>
          <a:p>
            <a:pPr algn="r" rtl="1"/>
            <a:endParaRPr lang="he-IL" sz="3600" b="1" dirty="0">
              <a:solidFill>
                <a:srgbClr val="C00000"/>
              </a:solidFill>
            </a:endParaRPr>
          </a:p>
          <a:p>
            <a:pPr algn="r" rtl="1"/>
            <a:r>
              <a:rPr lang="he-IL" sz="3600" b="1" dirty="0">
                <a:solidFill>
                  <a:srgbClr val="C00000"/>
                </a:solidFill>
              </a:rPr>
              <a:t>   תכונות חומרים? - (עמודים 30-23)</a:t>
            </a:r>
            <a:endParaRPr lang="en-US" sz="3600" b="1" dirty="0">
              <a:solidFill>
                <a:srgbClr val="C00000"/>
              </a:solidFill>
            </a:endParaRPr>
          </a:p>
        </p:txBody>
      </p:sp>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0999" y="486229"/>
            <a:ext cx="8690430" cy="1204461"/>
          </a:xfrm>
        </p:spPr>
        <p:txBody>
          <a:bodyPr>
            <a:normAutofit/>
          </a:bodyPr>
          <a:lstStyle/>
          <a:p>
            <a:pPr algn="r"/>
            <a:r>
              <a:rPr lang="he-IL" sz="4000" b="1" dirty="0">
                <a:solidFill>
                  <a:srgbClr val="437BBE"/>
                </a:solidFill>
                <a:latin typeface="MF_FrankRuhl-Regular"/>
                <a:cs typeface="+mn-cs"/>
              </a:rPr>
              <a:t>מְשִׂימָה: מְגַלִּים תְּכוּנוֹת שֶׁל חוֹמָרִים </a:t>
            </a:r>
            <a:br>
              <a:rPr lang="he-IL" sz="4000" b="1" dirty="0">
                <a:solidFill>
                  <a:srgbClr val="437BBE"/>
                </a:solidFill>
                <a:latin typeface="MF_FrankRuhl-Regular"/>
                <a:cs typeface="+mn-cs"/>
              </a:rPr>
            </a:br>
            <a:r>
              <a:rPr lang="he-IL" sz="2400" b="1" dirty="0">
                <a:latin typeface="MF_FrankRuhl-Regular"/>
                <a:cs typeface="+mn-cs"/>
              </a:rPr>
              <a:t>(המשך)</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891474" y="1741714"/>
            <a:ext cx="7963807" cy="3869191"/>
          </a:xfrm>
        </p:spPr>
        <p:txBody>
          <a:bodyPr/>
          <a:lstStyle/>
          <a:p>
            <a:pPr marL="0" indent="0" algn="r">
              <a:buNone/>
            </a:pPr>
            <a:r>
              <a:rPr lang="he-IL" b="1" dirty="0">
                <a:latin typeface="MF_FrankRuhl-Bold"/>
              </a:rPr>
              <a:t>סִכּוּם הַתַַּצְפִּית (עמוד 29)</a:t>
            </a:r>
          </a:p>
          <a:p>
            <a:pPr marL="0" indent="0" algn="r">
              <a:buNone/>
            </a:pPr>
            <a:endParaRPr lang="en-US" u="sng" dirty="0"/>
          </a:p>
        </p:txBody>
      </p:sp>
      <p:pic>
        <p:nvPicPr>
          <p:cNvPr id="6" name="תמונה 5"/>
          <p:cNvPicPr>
            <a:picLocks noChangeAspect="1"/>
          </p:cNvPicPr>
          <p:nvPr/>
        </p:nvPicPr>
        <p:blipFill>
          <a:blip r:embed="rId5"/>
          <a:stretch>
            <a:fillRect/>
          </a:stretch>
        </p:blipFill>
        <p:spPr>
          <a:xfrm>
            <a:off x="1684089" y="2267974"/>
            <a:ext cx="6378575" cy="3785163"/>
          </a:xfrm>
          <a:prstGeom prst="rect">
            <a:avLst/>
          </a:prstGeom>
        </p:spPr>
      </p:pic>
    </p:spTree>
    <p:extLst>
      <p:ext uri="{BB962C8B-B14F-4D97-AF65-F5344CB8AC3E}">
        <p14:creationId xmlns:p14="http://schemas.microsoft.com/office/powerpoint/2010/main" val="3095989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0999" y="486229"/>
            <a:ext cx="8690430" cy="1204461"/>
          </a:xfrm>
        </p:spPr>
        <p:txBody>
          <a:bodyPr>
            <a:normAutofit/>
          </a:bodyPr>
          <a:lstStyle/>
          <a:p>
            <a:pPr algn="r"/>
            <a:r>
              <a:rPr lang="he-IL" sz="4000" b="1" dirty="0">
                <a:solidFill>
                  <a:srgbClr val="437BBE"/>
                </a:solidFill>
                <a:latin typeface="MF_FrankRuhl-Regular"/>
                <a:cs typeface="+mn-cs"/>
              </a:rPr>
              <a:t>חִדָה </a:t>
            </a:r>
            <a:r>
              <a:rPr lang="he-IL" sz="2800" b="1" dirty="0">
                <a:solidFill>
                  <a:srgbClr val="437BBE"/>
                </a:solidFill>
                <a:latin typeface="MF_FrankRuhl-Regular"/>
                <a:cs typeface="+mn-cs"/>
              </a:rPr>
              <a:t>(עמוד 30)</a:t>
            </a:r>
            <a:br>
              <a:rPr lang="he-IL" sz="2800" b="1" dirty="0">
                <a:solidFill>
                  <a:srgbClr val="437BBE"/>
                </a:solidFill>
                <a:latin typeface="MF_FrankRuhl-Regular"/>
                <a:cs typeface="+mn-cs"/>
              </a:rPr>
            </a:br>
            <a:endParaRPr lang="en-US" sz="28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6" name="מציין מיקום תוכן 5"/>
          <p:cNvPicPr>
            <a:picLocks noGrp="1" noChangeAspect="1"/>
          </p:cNvPicPr>
          <p:nvPr>
            <p:ph idx="1"/>
          </p:nvPr>
        </p:nvPicPr>
        <p:blipFill>
          <a:blip r:embed="rId5"/>
          <a:stretch>
            <a:fillRect/>
          </a:stretch>
        </p:blipFill>
        <p:spPr>
          <a:xfrm>
            <a:off x="628629" y="1690690"/>
            <a:ext cx="8262938" cy="4349331"/>
          </a:xfrm>
          <a:prstGeom prst="rect">
            <a:avLst/>
          </a:prstGeom>
        </p:spPr>
      </p:pic>
    </p:spTree>
    <p:extLst>
      <p:ext uri="{BB962C8B-B14F-4D97-AF65-F5344CB8AC3E}">
        <p14:creationId xmlns:p14="http://schemas.microsoft.com/office/powerpoint/2010/main" val="3526858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he-IL" b="1">
                <a:latin typeface="MF_FrankRuhl-Regular"/>
                <a:cs typeface="+mn-cs"/>
              </a:rPr>
              <a:t>מָה לָמַדְנוּ</a:t>
            </a:r>
            <a:r>
              <a:rPr lang="he-IL" b="1" dirty="0">
                <a:latin typeface="MF_FrankRuhl-Regular"/>
                <a:cs typeface="+mn-cs"/>
              </a:rPr>
              <a:t>? </a:t>
            </a:r>
            <a:r>
              <a:rPr lang="he-IL" sz="2400" b="1" dirty="0">
                <a:latin typeface="MF_FrankRuhl-Regular"/>
                <a:cs typeface="+mn-cs"/>
              </a:rPr>
              <a:t>(עמוד 30)</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7" name="תמונה 6"/>
          <p:cNvPicPr>
            <a:picLocks noChangeAspect="1"/>
          </p:cNvPicPr>
          <p:nvPr/>
        </p:nvPicPr>
        <p:blipFill>
          <a:blip r:embed="rId5"/>
          <a:stretch>
            <a:fillRect/>
          </a:stretch>
        </p:blipFill>
        <p:spPr>
          <a:xfrm>
            <a:off x="261257" y="2075176"/>
            <a:ext cx="8345714" cy="4650957"/>
          </a:xfrm>
          <a:prstGeom prst="rect">
            <a:avLst/>
          </a:prstGeom>
        </p:spPr>
      </p:pic>
    </p:spTree>
    <p:extLst>
      <p:ext uri="{BB962C8B-B14F-4D97-AF65-F5344CB8AC3E}">
        <p14:creationId xmlns:p14="http://schemas.microsoft.com/office/powerpoint/2010/main" val="191147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a:ln>
            <a:solidFill>
              <a:srgbClr val="B31114"/>
            </a:solidFill>
          </a:ln>
        </p:spPr>
        <p:txBody>
          <a:bodyPr wrap="square">
            <a:spAutoFit/>
          </a:bodyPr>
          <a:lstStyle/>
          <a:p>
            <a:pPr algn="r" rtl="1"/>
            <a:r>
              <a:rPr lang="he-IL" sz="4400" b="1" dirty="0">
                <a:latin typeface="MF_FrankRuhl-Regular"/>
              </a:rPr>
              <a:t>תְּכוּנוֹת שֶׁל חוֹמָרִים?</a:t>
            </a:r>
            <a:r>
              <a:rPr lang="he-IL" sz="2400" b="1" dirty="0">
                <a:latin typeface="MF_FrankRuhl-Regular"/>
              </a:rPr>
              <a:t>(עמוד 23</a:t>
            </a:r>
            <a:r>
              <a:rPr lang="he-IL" sz="2400" b="1" dirty="0">
                <a:solidFill>
                  <a:srgbClr val="000000"/>
                </a:solidFill>
                <a:latin typeface="MF_FrankRuhl-Regular"/>
              </a:rPr>
              <a:t>)</a:t>
            </a:r>
            <a:endParaRPr lang="en-US" sz="4400" b="1" dirty="0">
              <a:solidFill>
                <a:prstClr val="black"/>
              </a:solidFill>
            </a:endParaRPr>
          </a:p>
        </p:txBody>
      </p:sp>
      <p:sp>
        <p:nvSpPr>
          <p:cNvPr id="2" name="מציין מיקום תוכן 1"/>
          <p:cNvSpPr>
            <a:spLocks noGrp="1"/>
          </p:cNvSpPr>
          <p:nvPr>
            <p:ph idx="1"/>
          </p:nvPr>
        </p:nvSpPr>
        <p:spPr>
          <a:xfrm>
            <a:off x="221202" y="1908964"/>
            <a:ext cx="8184567" cy="4600264"/>
          </a:xfrm>
        </p:spPr>
        <p:txBody>
          <a:bodyPr/>
          <a:lstStyle/>
          <a:p>
            <a:pPr marL="0" indent="0" algn="r" rtl="1">
              <a:buNone/>
            </a:pPr>
            <a:r>
              <a:rPr lang="he-IL" b="1" dirty="0">
                <a:solidFill>
                  <a:srgbClr val="437BBE"/>
                </a:solidFill>
                <a:latin typeface="MF_FrankRuhl-Regular"/>
              </a:rPr>
              <a:t> </a:t>
            </a:r>
            <a:r>
              <a:rPr lang="he-IL" sz="2400" b="1" dirty="0">
                <a:solidFill>
                  <a:srgbClr val="C00000"/>
                </a:solidFill>
                <a:latin typeface="MF_FrankRuhl-Bold"/>
              </a:rPr>
              <a:t>בּוּעוֹת סַבּוֹן</a:t>
            </a:r>
          </a:p>
          <a:p>
            <a:pPr marL="0" indent="0" algn="r" rtl="1">
              <a:buNone/>
            </a:pPr>
            <a:r>
              <a:rPr lang="he-IL" sz="2400" dirty="0">
                <a:latin typeface="MF_FrankRuhl-Regular"/>
              </a:rPr>
              <a:t>אֶל תּוֹךְ כּוֹסִית סַבּוֹן נִנְשֹׁף בִּשְׁתֵּי שְׂפָתַיִם,</a:t>
            </a:r>
          </a:p>
          <a:p>
            <a:pPr marL="0" indent="0" algn="r" rtl="1">
              <a:buNone/>
            </a:pPr>
            <a:r>
              <a:rPr lang="he-IL" sz="2400" dirty="0">
                <a:latin typeface="MF_FrankRuhl-Regular"/>
              </a:rPr>
              <a:t>בּוּעוֹת סַבּוֹן יְפֵהפִיּוֹת נָעִיף אֶל הַשָּׁמַיִם. </a:t>
            </a:r>
          </a:p>
          <a:p>
            <a:pPr marL="0" indent="0" algn="r" rtl="1">
              <a:buNone/>
            </a:pPr>
            <a:r>
              <a:rPr lang="he-IL" sz="2400" dirty="0">
                <a:latin typeface="MF_FrankRuhl-Regular"/>
              </a:rPr>
              <a:t>הֵן מַבְרִיקוֹת בִּשְׁלַל צְבְָעִים: </a:t>
            </a:r>
          </a:p>
          <a:p>
            <a:pPr marL="0" indent="0" algn="r" rtl="1">
              <a:buNone/>
            </a:pPr>
            <a:r>
              <a:rPr lang="he-IL" sz="2400" dirty="0">
                <a:latin typeface="MF_FrankRuhl-Regular"/>
              </a:rPr>
              <a:t>וְרֻדִּים, כְּחֻלִּים, וגם סְגוּלִים.</a:t>
            </a:r>
          </a:p>
          <a:p>
            <a:pPr marL="0" indent="0" algn="r" rtl="1">
              <a:buNone/>
            </a:pPr>
            <a:endParaRPr lang="he-IL" sz="2400" b="1" dirty="0">
              <a:latin typeface="MF_FrankRuhl-Regular"/>
            </a:endParaRPr>
          </a:p>
          <a:p>
            <a:pPr marL="0" indent="0" algn="r" rtl="1">
              <a:buNone/>
            </a:pPr>
            <a:r>
              <a:rPr lang="he-IL" sz="2400" b="1" dirty="0">
                <a:solidFill>
                  <a:srgbClr val="C00000"/>
                </a:solidFill>
              </a:rPr>
              <a:t>אֵילוּ תְּכוּנוֹת יֵשׁ</a:t>
            </a:r>
          </a:p>
          <a:p>
            <a:pPr marL="0" indent="0" algn="r" rtl="1">
              <a:buNone/>
            </a:pPr>
            <a:r>
              <a:rPr lang="he-IL" sz="2400" b="1" dirty="0">
                <a:solidFill>
                  <a:srgbClr val="C00000"/>
                </a:solidFill>
              </a:rPr>
              <a:t>לְבוּעוֹת הַסַּבּוֹן?</a:t>
            </a:r>
            <a:endParaRPr lang="en-US" sz="2400" b="1" dirty="0">
              <a:solidFill>
                <a:srgbClr val="C00000"/>
              </a:solidFill>
            </a:endParaRPr>
          </a:p>
        </p:txBody>
      </p:sp>
      <p:pic>
        <p:nvPicPr>
          <p:cNvPr id="3" name="תמונה 2"/>
          <p:cNvPicPr>
            <a:picLocks noChangeAspect="1"/>
          </p:cNvPicPr>
          <p:nvPr/>
        </p:nvPicPr>
        <p:blipFill>
          <a:blip r:embed="rId5"/>
          <a:stretch>
            <a:fillRect/>
          </a:stretch>
        </p:blipFill>
        <p:spPr>
          <a:xfrm>
            <a:off x="415121" y="3730171"/>
            <a:ext cx="4705159" cy="2685143"/>
          </a:xfrm>
          <a:prstGeom prst="rect">
            <a:avLst/>
          </a:prstGeom>
        </p:spPr>
      </p:pic>
      <p:sp>
        <p:nvSpPr>
          <p:cNvPr id="4" name="TextBox 3"/>
          <p:cNvSpPr txBox="1"/>
          <p:nvPr/>
        </p:nvSpPr>
        <p:spPr>
          <a:xfrm>
            <a:off x="494949" y="6415314"/>
            <a:ext cx="4708422" cy="369332"/>
          </a:xfrm>
          <a:prstGeom prst="rect">
            <a:avLst/>
          </a:prstGeom>
          <a:noFill/>
        </p:spPr>
        <p:txBody>
          <a:bodyPr wrap="square" rtlCol="0">
            <a:spAutoFit/>
          </a:bodyPr>
          <a:lstStyle/>
          <a:p>
            <a:pPr algn="r" rtl="1"/>
            <a:r>
              <a:rPr lang="en-GB" b="1" dirty="0"/>
              <a:t>  </a:t>
            </a:r>
            <a:r>
              <a:rPr lang="he-IL" b="1" dirty="0"/>
              <a:t>מקור: </a:t>
            </a:r>
            <a:r>
              <a:rPr lang="en-GB" b="1" dirty="0" err="1"/>
              <a:t>pixabay</a:t>
            </a:r>
            <a:r>
              <a:rPr lang="en-GB" dirty="0"/>
              <a:t> </a:t>
            </a:r>
            <a:endParaRPr lang="en-US" dirty="0"/>
          </a:p>
        </p:txBody>
      </p:sp>
      <p:sp>
        <p:nvSpPr>
          <p:cNvPr id="6" name="TextBox 5"/>
          <p:cNvSpPr txBox="1"/>
          <p:nvPr/>
        </p:nvSpPr>
        <p:spPr>
          <a:xfrm>
            <a:off x="6197601" y="6415313"/>
            <a:ext cx="2481915" cy="369332"/>
          </a:xfrm>
          <a:prstGeom prst="rect">
            <a:avLst/>
          </a:prstGeom>
          <a:noFill/>
        </p:spPr>
        <p:txBody>
          <a:bodyPr wrap="square" rtlCol="0">
            <a:spAutoFit/>
          </a:bodyPr>
          <a:lstStyle/>
          <a:p>
            <a:r>
              <a:rPr lang="he-IL" b="1" dirty="0"/>
              <a:t>המשך השיר בעמוד 23</a:t>
            </a:r>
            <a:endParaRPr lang="en-US" b="1" dirty="0"/>
          </a:p>
        </p:txBody>
      </p:sp>
    </p:spTree>
    <p:extLst>
      <p:ext uri="{BB962C8B-B14F-4D97-AF65-F5344CB8AC3E}">
        <p14:creationId xmlns:p14="http://schemas.microsoft.com/office/powerpoint/2010/main" val="152980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he-IL" sz="3600" b="1" dirty="0">
                <a:latin typeface="MF_FrankRuhl-Regular"/>
                <a:cs typeface="+mn-cs"/>
              </a:rPr>
              <a:t>תְּכוּנוֹת שֶׁל חוֹמָרִים - בְּעֶזְרַת מָה מְגַלִּים? </a:t>
            </a:r>
            <a:r>
              <a:rPr lang="he-IL" sz="2000" b="1" dirty="0">
                <a:latin typeface="MF_FrankRuhl-Regular"/>
                <a:cs typeface="+mn-cs"/>
              </a:rPr>
              <a:t>(עמוד 24) </a:t>
            </a:r>
            <a:endParaRPr lang="en-US" sz="28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6" name="תמונה 5"/>
          <p:cNvPicPr>
            <a:picLocks noChangeAspect="1"/>
          </p:cNvPicPr>
          <p:nvPr/>
        </p:nvPicPr>
        <p:blipFill>
          <a:blip r:embed="rId5"/>
          <a:stretch>
            <a:fillRect/>
          </a:stretch>
        </p:blipFill>
        <p:spPr>
          <a:xfrm>
            <a:off x="840533" y="1521279"/>
            <a:ext cx="7734300" cy="3467100"/>
          </a:xfrm>
          <a:prstGeom prst="rect">
            <a:avLst/>
          </a:prstGeom>
        </p:spPr>
      </p:pic>
      <p:pic>
        <p:nvPicPr>
          <p:cNvPr id="9" name="תמונה 8"/>
          <p:cNvPicPr>
            <a:picLocks noChangeAspect="1"/>
          </p:cNvPicPr>
          <p:nvPr/>
        </p:nvPicPr>
        <p:blipFill>
          <a:blip r:embed="rId6"/>
          <a:stretch>
            <a:fillRect/>
          </a:stretch>
        </p:blipFill>
        <p:spPr>
          <a:xfrm>
            <a:off x="7996567" y="5340127"/>
            <a:ext cx="1037566" cy="804405"/>
          </a:xfrm>
          <a:prstGeom prst="rect">
            <a:avLst/>
          </a:prstGeom>
        </p:spPr>
      </p:pic>
      <p:sp>
        <p:nvSpPr>
          <p:cNvPr id="10" name="TextBox 9"/>
          <p:cNvSpPr txBox="1"/>
          <p:nvPr/>
        </p:nvSpPr>
        <p:spPr>
          <a:xfrm>
            <a:off x="5929086" y="5667829"/>
            <a:ext cx="1968747" cy="369332"/>
          </a:xfrm>
          <a:prstGeom prst="rect">
            <a:avLst/>
          </a:prstGeom>
          <a:noFill/>
        </p:spPr>
        <p:txBody>
          <a:bodyPr wrap="square" rtlCol="0">
            <a:spAutoFit/>
          </a:bodyPr>
          <a:lstStyle/>
          <a:p>
            <a:pPr algn="r"/>
            <a:r>
              <a:rPr lang="he-IL" b="1" dirty="0">
                <a:solidFill>
                  <a:prstClr val="black"/>
                </a:solidFill>
              </a:rPr>
              <a:t>שיח עמוד 24</a:t>
            </a:r>
            <a:endParaRPr lang="en-US" b="1" dirty="0">
              <a:solidFill>
                <a:prstClr val="black"/>
              </a:solidFill>
            </a:endParaRPr>
          </a:p>
        </p:txBody>
      </p:sp>
    </p:spTree>
    <p:extLst>
      <p:ext uri="{BB962C8B-B14F-4D97-AF65-F5344CB8AC3E}">
        <p14:creationId xmlns:p14="http://schemas.microsoft.com/office/powerpoint/2010/main" val="1939371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50" y="321358"/>
            <a:ext cx="8758217" cy="1325563"/>
          </a:xfrm>
        </p:spPr>
        <p:txBody>
          <a:bodyPr>
            <a:normAutofit/>
          </a:bodyPr>
          <a:lstStyle/>
          <a:p>
            <a:pPr algn="r" rtl="1"/>
            <a:r>
              <a:rPr lang="he-IL" sz="3600" b="1" dirty="0">
                <a:solidFill>
                  <a:srgbClr val="437BBE"/>
                </a:solidFill>
                <a:latin typeface="MF_FrankRuhl-Regular"/>
                <a:cs typeface="+mn-cs"/>
              </a:rPr>
              <a:t>מְשִׂימָה: </a:t>
            </a:r>
            <a:r>
              <a:rPr lang="he-IL" sz="3600" b="1" dirty="0">
                <a:solidFill>
                  <a:srgbClr val="000000"/>
                </a:solidFill>
                <a:latin typeface="MF_FrankRuhl-Regular"/>
                <a:cs typeface="+mn-cs"/>
              </a:rPr>
              <a:t>אֵילוּ תְּכוּנוֹת שֶׁל חוֹמָרִים קוֹלְטִים בְּעֶזְרַת חוּשִׁים?</a:t>
            </a:r>
            <a:r>
              <a:rPr lang="he-IL" sz="2000" b="1" dirty="0">
                <a:latin typeface="MF_FrankRuhl-Regular"/>
                <a:cs typeface="+mn-cs"/>
              </a:rPr>
              <a:t>(עמוד 25-24) </a:t>
            </a:r>
            <a:endParaRPr lang="en-US" sz="28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8" name="תמונה 7"/>
          <p:cNvPicPr>
            <a:picLocks noChangeAspect="1"/>
          </p:cNvPicPr>
          <p:nvPr/>
        </p:nvPicPr>
        <p:blipFill>
          <a:blip r:embed="rId5"/>
          <a:stretch>
            <a:fillRect/>
          </a:stretch>
        </p:blipFill>
        <p:spPr>
          <a:xfrm>
            <a:off x="133350" y="2050369"/>
            <a:ext cx="8829675" cy="3990975"/>
          </a:xfrm>
          <a:prstGeom prst="rect">
            <a:avLst/>
          </a:prstGeom>
        </p:spPr>
      </p:pic>
    </p:spTree>
    <p:extLst>
      <p:ext uri="{BB962C8B-B14F-4D97-AF65-F5344CB8AC3E}">
        <p14:creationId xmlns:p14="http://schemas.microsoft.com/office/powerpoint/2010/main" val="2456102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he-IL" sz="4000" b="1" dirty="0">
                <a:latin typeface="MF_FrankRuhl-Regular"/>
                <a:cs typeface="+mn-cs"/>
              </a:rPr>
              <a:t>סִיכּוּם הַמְּשִׂימָה: </a:t>
            </a:r>
            <a:r>
              <a:rPr lang="he-IL" sz="2400" b="1" dirty="0">
                <a:latin typeface="MF_FrankRuhl-Regular"/>
                <a:cs typeface="+mn-cs"/>
              </a:rPr>
              <a:t>(עמוד25)</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2075175"/>
            <a:ext cx="7886700" cy="4101787"/>
          </a:xfrm>
        </p:spPr>
        <p:txBody>
          <a:bodyPr/>
          <a:lstStyle/>
          <a:p>
            <a:pPr marL="0" indent="0" algn="r">
              <a:buNone/>
            </a:pPr>
            <a:endParaRPr lang="he-IL" dirty="0"/>
          </a:p>
          <a:p>
            <a:pPr marL="0" indent="0" algn="r">
              <a:buNone/>
            </a:pPr>
            <a:endParaRPr lang="he-IL" dirty="0"/>
          </a:p>
          <a:p>
            <a:pPr marL="0" indent="0" algn="r">
              <a:buNone/>
            </a:pPr>
            <a:endParaRPr lang="en-US" dirty="0"/>
          </a:p>
        </p:txBody>
      </p:sp>
      <p:sp>
        <p:nvSpPr>
          <p:cNvPr id="12" name="TextBox 11"/>
          <p:cNvSpPr txBox="1"/>
          <p:nvPr/>
        </p:nvSpPr>
        <p:spPr>
          <a:xfrm>
            <a:off x="5352176" y="6376782"/>
            <a:ext cx="2197916" cy="369332"/>
          </a:xfrm>
          <a:prstGeom prst="rect">
            <a:avLst/>
          </a:prstGeom>
          <a:noFill/>
        </p:spPr>
        <p:txBody>
          <a:bodyPr wrap="square" rtlCol="0">
            <a:spAutoFit/>
          </a:bodyPr>
          <a:lstStyle/>
          <a:p>
            <a:pPr algn="r"/>
            <a:r>
              <a:rPr lang="he-IL" b="1" dirty="0"/>
              <a:t>עמוד 21</a:t>
            </a:r>
            <a:endParaRPr lang="en-US" b="1" dirty="0"/>
          </a:p>
        </p:txBody>
      </p:sp>
      <p:pic>
        <p:nvPicPr>
          <p:cNvPr id="7" name="תמונה 6"/>
          <p:cNvPicPr>
            <a:picLocks noChangeAspect="1"/>
          </p:cNvPicPr>
          <p:nvPr/>
        </p:nvPicPr>
        <p:blipFill>
          <a:blip r:embed="rId5"/>
          <a:stretch>
            <a:fillRect/>
          </a:stretch>
        </p:blipFill>
        <p:spPr>
          <a:xfrm>
            <a:off x="94990" y="2729372"/>
            <a:ext cx="8954020" cy="3164571"/>
          </a:xfrm>
          <a:prstGeom prst="rect">
            <a:avLst/>
          </a:prstGeom>
        </p:spPr>
      </p:pic>
    </p:spTree>
    <p:extLst>
      <p:ext uri="{BB962C8B-B14F-4D97-AF65-F5344CB8AC3E}">
        <p14:creationId xmlns:p14="http://schemas.microsoft.com/office/powerpoint/2010/main" val="354566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99928"/>
            <a:ext cx="8382000" cy="1590762"/>
          </a:xfrm>
        </p:spPr>
        <p:txBody>
          <a:bodyPr>
            <a:normAutofit/>
          </a:bodyPr>
          <a:lstStyle/>
          <a:p>
            <a:pPr algn="r"/>
            <a:r>
              <a:rPr lang="he-IL" sz="4000" b="1" dirty="0">
                <a:solidFill>
                  <a:srgbClr val="437BBE"/>
                </a:solidFill>
                <a:latin typeface="MF_FrankRuhl-Regular"/>
                <a:cs typeface="+mn-cs"/>
              </a:rPr>
              <a:t>מְשִׂימָה: </a:t>
            </a:r>
            <a:r>
              <a:rPr lang="he-IL" sz="4000" b="1" dirty="0">
                <a:solidFill>
                  <a:srgbClr val="000000"/>
                </a:solidFill>
                <a:latin typeface="MF_FrankRuhl-Regular"/>
                <a:cs typeface="+mn-cs"/>
              </a:rPr>
              <a:t>מְגַלִים מָה </a:t>
            </a:r>
            <a:r>
              <a:rPr lang="he-IL" sz="4000" b="1" dirty="0" err="1">
                <a:solidFill>
                  <a:srgbClr val="000000"/>
                </a:solidFill>
                <a:latin typeface="MF_FrankRuhl-Regular"/>
                <a:cs typeface="+mn-cs"/>
              </a:rPr>
              <a:t>בַּקַֻּפְסְָה</a:t>
            </a:r>
            <a:r>
              <a:rPr lang="he-IL" sz="4000" b="1" dirty="0">
                <a:solidFill>
                  <a:srgbClr val="000000"/>
                </a:solidFill>
                <a:latin typeface="MF_FrankRuhl-Regular"/>
                <a:cs typeface="+mn-cs"/>
              </a:rPr>
              <a:t> </a:t>
            </a:r>
            <a:r>
              <a:rPr lang="he-IL" sz="2400" b="1" dirty="0">
                <a:latin typeface="MF_FrankRuhl-Regular"/>
                <a:cs typeface="+mn-cs"/>
              </a:rPr>
              <a:t>(עמוד 26)</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6" name="מציין מיקום תוכן 5"/>
          <p:cNvPicPr>
            <a:picLocks noGrp="1" noChangeAspect="1"/>
          </p:cNvPicPr>
          <p:nvPr>
            <p:ph idx="1"/>
          </p:nvPr>
        </p:nvPicPr>
        <p:blipFill>
          <a:blip r:embed="rId5"/>
          <a:stretch>
            <a:fillRect/>
          </a:stretch>
        </p:blipFill>
        <p:spPr>
          <a:xfrm>
            <a:off x="2162629" y="1355891"/>
            <a:ext cx="5167086" cy="4175423"/>
          </a:xfrm>
          <a:prstGeom prst="rect">
            <a:avLst/>
          </a:prstGeom>
        </p:spPr>
      </p:pic>
      <p:pic>
        <p:nvPicPr>
          <p:cNvPr id="8" name="תמונה 7"/>
          <p:cNvPicPr>
            <a:picLocks noChangeAspect="1"/>
          </p:cNvPicPr>
          <p:nvPr/>
        </p:nvPicPr>
        <p:blipFill>
          <a:blip r:embed="rId6"/>
          <a:stretch>
            <a:fillRect/>
          </a:stretch>
        </p:blipFill>
        <p:spPr>
          <a:xfrm>
            <a:off x="7796233" y="5406972"/>
            <a:ext cx="1036410" cy="804742"/>
          </a:xfrm>
          <a:prstGeom prst="rect">
            <a:avLst/>
          </a:prstGeom>
        </p:spPr>
      </p:pic>
      <p:sp>
        <p:nvSpPr>
          <p:cNvPr id="9" name="TextBox 8"/>
          <p:cNvSpPr txBox="1"/>
          <p:nvPr/>
        </p:nvSpPr>
        <p:spPr>
          <a:xfrm>
            <a:off x="4572000" y="5740400"/>
            <a:ext cx="3069771" cy="369332"/>
          </a:xfrm>
          <a:prstGeom prst="rect">
            <a:avLst/>
          </a:prstGeom>
          <a:noFill/>
        </p:spPr>
        <p:txBody>
          <a:bodyPr wrap="square" rtlCol="0">
            <a:spAutoFit/>
          </a:bodyPr>
          <a:lstStyle/>
          <a:p>
            <a:pPr algn="r"/>
            <a:r>
              <a:rPr lang="he-IL" b="1" dirty="0"/>
              <a:t>שיח עמוד 26</a:t>
            </a:r>
            <a:endParaRPr lang="en-US" b="1" dirty="0"/>
          </a:p>
        </p:txBody>
      </p:sp>
    </p:spTree>
    <p:extLst>
      <p:ext uri="{BB962C8B-B14F-4D97-AF65-F5344CB8AC3E}">
        <p14:creationId xmlns:p14="http://schemas.microsoft.com/office/powerpoint/2010/main" val="749627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99928"/>
            <a:ext cx="8382000" cy="1590762"/>
          </a:xfrm>
        </p:spPr>
        <p:txBody>
          <a:bodyPr>
            <a:normAutofit/>
          </a:bodyPr>
          <a:lstStyle/>
          <a:p>
            <a:pPr algn="r"/>
            <a:r>
              <a:rPr lang="he-IL" sz="4000" b="1" dirty="0">
                <a:solidFill>
                  <a:srgbClr val="437BBE"/>
                </a:solidFill>
                <a:latin typeface="MF_FrankRuhl-Regular"/>
                <a:cs typeface="+mn-cs"/>
              </a:rPr>
              <a:t>לְכָל חֹמֶר תְּכוּנוֹת מִשֶּׁלּוֹ </a:t>
            </a:r>
            <a:r>
              <a:rPr lang="he-IL" sz="2400" b="1" dirty="0">
                <a:latin typeface="MF_FrankRuhl-Regular"/>
                <a:cs typeface="+mn-cs"/>
              </a:rPr>
              <a:t>(עמוד 27)</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7" name="מציין מיקום תוכן 6"/>
          <p:cNvPicPr>
            <a:picLocks noGrp="1" noChangeAspect="1"/>
          </p:cNvPicPr>
          <p:nvPr>
            <p:ph idx="1"/>
          </p:nvPr>
        </p:nvPicPr>
        <p:blipFill>
          <a:blip r:embed="rId5"/>
          <a:stretch>
            <a:fillRect/>
          </a:stretch>
        </p:blipFill>
        <p:spPr>
          <a:xfrm>
            <a:off x="628650" y="1743358"/>
            <a:ext cx="7886700" cy="3523683"/>
          </a:xfrm>
          <a:prstGeom prst="rect">
            <a:avLst/>
          </a:prstGeom>
        </p:spPr>
      </p:pic>
    </p:spTree>
    <p:extLst>
      <p:ext uri="{BB962C8B-B14F-4D97-AF65-F5344CB8AC3E}">
        <p14:creationId xmlns:p14="http://schemas.microsoft.com/office/powerpoint/2010/main" val="4167188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63493EB-FFE5-7C0E-DB88-9A2CE426F145}"/>
              </a:ext>
            </a:extLst>
          </p:cNvPr>
          <p:cNvPicPr>
            <a:picLocks noChangeAspect="1"/>
          </p:cNvPicPr>
          <p:nvPr/>
        </p:nvPicPr>
        <p:blipFill>
          <a:blip r:embed="rId3"/>
          <a:stretch>
            <a:fillRect/>
          </a:stretch>
        </p:blipFill>
        <p:spPr>
          <a:xfrm>
            <a:off x="1696922" y="999692"/>
            <a:ext cx="5534025" cy="4858616"/>
          </a:xfrm>
          <a:prstGeom prst="rect">
            <a:avLst/>
          </a:prstGeom>
          <a:ln w="12700">
            <a:solidFill>
              <a:schemeClr val="accent4">
                <a:lumMod val="50000"/>
              </a:schemeClr>
            </a:solidFill>
          </a:ln>
        </p:spPr>
      </p:pic>
      <p:pic>
        <p:nvPicPr>
          <p:cNvPr id="2" name="תמונה 1">
            <a:extLst>
              <a:ext uri="{FF2B5EF4-FFF2-40B4-BE49-F238E27FC236}">
                <a16:creationId xmlns:a16="http://schemas.microsoft.com/office/drawing/2014/main" id="{F53D8FE7-7B90-300E-5E16-2E01CE4D9CCF}"/>
              </a:ext>
            </a:extLst>
          </p:cNvPr>
          <p:cNvPicPr>
            <a:picLocks noChangeAspect="1"/>
          </p:cNvPicPr>
          <p:nvPr/>
        </p:nvPicPr>
        <p:blipFill>
          <a:blip r:embed="rId4"/>
          <a:stretch>
            <a:fillRect/>
          </a:stretch>
        </p:blipFill>
        <p:spPr>
          <a:xfrm>
            <a:off x="4218559" y="117479"/>
            <a:ext cx="1257300" cy="574685"/>
          </a:xfrm>
          <a:prstGeom prst="rect">
            <a:avLst/>
          </a:prstGeom>
        </p:spPr>
      </p:pic>
      <p:pic>
        <p:nvPicPr>
          <p:cNvPr id="4" name="תמונה 3">
            <a:extLst>
              <a:ext uri="{FF2B5EF4-FFF2-40B4-BE49-F238E27FC236}">
                <a16:creationId xmlns:a16="http://schemas.microsoft.com/office/drawing/2014/main" id="{2A34DCCB-3232-D19D-0B9D-B5D3B8657B85}"/>
              </a:ext>
            </a:extLst>
          </p:cNvPr>
          <p:cNvPicPr>
            <a:picLocks noChangeAspect="1"/>
          </p:cNvPicPr>
          <p:nvPr/>
        </p:nvPicPr>
        <p:blipFill>
          <a:blip r:embed="rId5"/>
          <a:stretch>
            <a:fillRect/>
          </a:stretch>
        </p:blipFill>
        <p:spPr>
          <a:xfrm>
            <a:off x="7897833" y="99927"/>
            <a:ext cx="993734" cy="530398"/>
          </a:xfrm>
          <a:prstGeom prst="rect">
            <a:avLst/>
          </a:prstGeom>
        </p:spPr>
      </p:pic>
      <p:pic>
        <p:nvPicPr>
          <p:cNvPr id="5" name="תמונה 4">
            <a:extLst>
              <a:ext uri="{FF2B5EF4-FFF2-40B4-BE49-F238E27FC236}">
                <a16:creationId xmlns:a16="http://schemas.microsoft.com/office/drawing/2014/main" id="{B567165F-BA0B-42B6-23AB-47234B692F10}"/>
              </a:ext>
            </a:extLst>
          </p:cNvPr>
          <p:cNvPicPr>
            <a:picLocks noChangeAspect="1"/>
          </p:cNvPicPr>
          <p:nvPr/>
        </p:nvPicPr>
        <p:blipFill>
          <a:blip r:embed="rId6"/>
          <a:stretch>
            <a:fillRect/>
          </a:stretch>
        </p:blipFill>
        <p:spPr>
          <a:xfrm>
            <a:off x="252433" y="48106"/>
            <a:ext cx="1109568" cy="634039"/>
          </a:xfrm>
          <a:prstGeom prst="rect">
            <a:avLst/>
          </a:prstGeom>
        </p:spPr>
      </p:pic>
    </p:spTree>
    <p:extLst>
      <p:ext uri="{BB962C8B-B14F-4D97-AF65-F5344CB8AC3E}">
        <p14:creationId xmlns:p14="http://schemas.microsoft.com/office/powerpoint/2010/main" val="170263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0999" y="486229"/>
            <a:ext cx="8690430" cy="1204461"/>
          </a:xfrm>
        </p:spPr>
        <p:txBody>
          <a:bodyPr>
            <a:normAutofit/>
          </a:bodyPr>
          <a:lstStyle/>
          <a:p>
            <a:pPr algn="r"/>
            <a:r>
              <a:rPr lang="he-IL" sz="4000" b="1" dirty="0">
                <a:solidFill>
                  <a:srgbClr val="437BBE"/>
                </a:solidFill>
                <a:latin typeface="MF_FrankRuhl-Regular"/>
                <a:cs typeface="+mn-cs"/>
              </a:rPr>
              <a:t>מְשִׂימָה: מְגַלִּים תְּכוּנוֹת שֶׁל חוֹמָרִים </a:t>
            </a:r>
            <a:br>
              <a:rPr lang="he-IL" sz="4000" b="1" dirty="0">
                <a:solidFill>
                  <a:srgbClr val="437BBE"/>
                </a:solidFill>
                <a:latin typeface="MF_FrankRuhl-Regular"/>
                <a:cs typeface="+mn-cs"/>
              </a:rPr>
            </a:br>
            <a:r>
              <a:rPr lang="he-IL" sz="2400" b="1" dirty="0">
                <a:latin typeface="MF_FrankRuhl-Regular"/>
                <a:cs typeface="+mn-cs"/>
              </a:rPr>
              <a:t>(עמודים 30-27)</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9" name="מציין מיקום תוכן 8"/>
          <p:cNvPicPr>
            <a:picLocks noGrp="1" noChangeAspect="1"/>
          </p:cNvPicPr>
          <p:nvPr>
            <p:ph idx="1"/>
          </p:nvPr>
        </p:nvPicPr>
        <p:blipFill>
          <a:blip r:embed="rId5"/>
          <a:stretch>
            <a:fillRect/>
          </a:stretch>
        </p:blipFill>
        <p:spPr>
          <a:xfrm>
            <a:off x="1346258" y="2506662"/>
            <a:ext cx="6551575" cy="4351338"/>
          </a:xfrm>
          <a:prstGeom prst="rect">
            <a:avLst/>
          </a:prstGeom>
        </p:spPr>
      </p:pic>
      <p:sp>
        <p:nvSpPr>
          <p:cNvPr id="10" name="TextBox 9"/>
          <p:cNvSpPr txBox="1"/>
          <p:nvPr/>
        </p:nvSpPr>
        <p:spPr>
          <a:xfrm>
            <a:off x="2344057" y="1944914"/>
            <a:ext cx="4651829" cy="461665"/>
          </a:xfrm>
          <a:prstGeom prst="rect">
            <a:avLst/>
          </a:prstGeom>
          <a:noFill/>
        </p:spPr>
        <p:txBody>
          <a:bodyPr wrap="square" rtlCol="0">
            <a:spAutoFit/>
          </a:bodyPr>
          <a:lstStyle/>
          <a:p>
            <a:r>
              <a:rPr lang="he-IL" sz="2400" b="1" dirty="0">
                <a:latin typeface="MF_FrankRuhl-Bold"/>
              </a:rPr>
              <a:t>טַבְלָה לְאִרְגּוּן תּוֹצָאוֹת (עמוד 28)</a:t>
            </a:r>
            <a:endParaRPr lang="en-US" sz="2400" dirty="0"/>
          </a:p>
        </p:txBody>
      </p:sp>
    </p:spTree>
    <p:extLst>
      <p:ext uri="{BB962C8B-B14F-4D97-AF65-F5344CB8AC3E}">
        <p14:creationId xmlns:p14="http://schemas.microsoft.com/office/powerpoint/2010/main" val="1473918907"/>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1442</TotalTime>
  <Words>895</Words>
  <Application>Microsoft Office PowerPoint</Application>
  <PresentationFormat>‫הצגה על המסך (4:3)</PresentationFormat>
  <Paragraphs>78</Paragraphs>
  <Slides>12</Slides>
  <Notes>12</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12</vt:i4>
      </vt:variant>
    </vt:vector>
  </HeadingPairs>
  <TitlesOfParts>
    <vt:vector size="21" baseType="lpstr">
      <vt:lpstr>Arial</vt:lpstr>
      <vt:lpstr>Calibri</vt:lpstr>
      <vt:lpstr>Calibri Light</vt:lpstr>
      <vt:lpstr>FontbitDavid</vt:lpstr>
      <vt:lpstr>FontbitDavid-Bold</vt:lpstr>
      <vt:lpstr>MF_FrankRuhl-Bold</vt:lpstr>
      <vt:lpstr>MF_FrankRuhl-Regular</vt:lpstr>
      <vt:lpstr>Times New Roman</vt:lpstr>
      <vt:lpstr>ערכת נושא Office</vt:lpstr>
      <vt:lpstr> מצגת מלווה   מַדָּע וְטֶכְנוֹלוֹגְיָה לְכִתָּה ב חוֹמָרִים סָבִיב</vt:lpstr>
      <vt:lpstr>מצגת של PowerPoint‏</vt:lpstr>
      <vt:lpstr>תְּכוּנוֹת שֶׁל חוֹמָרִים - בְּעֶזְרַת מָה מְגַלִּים? (עמוד 24) </vt:lpstr>
      <vt:lpstr>מְשִׂימָה: אֵילוּ תְּכוּנוֹת שֶׁל חוֹמָרִים קוֹלְטִים בְּעֶזְרַת חוּשִׁים?(עמוד 25-24) </vt:lpstr>
      <vt:lpstr>סִיכּוּם הַמְּשִׂימָה: (עמוד25)</vt:lpstr>
      <vt:lpstr>מְשִׂימָה: מְגַלִים מָה בַּקַֻּפְסְָה (עמוד 26)</vt:lpstr>
      <vt:lpstr>לְכָל חֹמֶר תְּכוּנוֹת מִשֶּׁלּוֹ (עמוד 27)</vt:lpstr>
      <vt:lpstr>מצגת של PowerPoint‏</vt:lpstr>
      <vt:lpstr>מְשִׂימָה: מְגַלִּים תְּכוּנוֹת שֶׁל חוֹמָרִים  (עמודים 30-27)</vt:lpstr>
      <vt:lpstr>מְשִׂימָה: מְגַלִּים תְּכוּנוֹת שֶׁל חוֹמָרִים  (המשך)</vt:lpstr>
      <vt:lpstr>חִדָה (עמוד 30) </vt:lpstr>
      <vt:lpstr> מָה לָמַדְנוּ? (עמוד 30)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182</cp:revision>
  <dcterms:created xsi:type="dcterms:W3CDTF">2019-05-25T18:59:51Z</dcterms:created>
  <dcterms:modified xsi:type="dcterms:W3CDTF">2023-12-25T05:11:39Z</dcterms:modified>
</cp:coreProperties>
</file>