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4"/>
  </p:notesMasterIdLst>
  <p:sldIdLst>
    <p:sldId id="289" r:id="rId2"/>
    <p:sldId id="324" r:id="rId3"/>
    <p:sldId id="332" r:id="rId4"/>
    <p:sldId id="333" r:id="rId5"/>
    <p:sldId id="325" r:id="rId6"/>
    <p:sldId id="331" r:id="rId7"/>
    <p:sldId id="334" r:id="rId8"/>
    <p:sldId id="338" r:id="rId9"/>
    <p:sldId id="335" r:id="rId10"/>
    <p:sldId id="336" r:id="rId11"/>
    <p:sldId id="337" r:id="rId12"/>
    <p:sldId id="33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4026" autoAdjust="0"/>
    <p:restoredTop sz="94883" autoAdjust="0"/>
  </p:normalViewPr>
  <p:slideViewPr>
    <p:cSldViewPr snapToGrid="0" showGuides="1">
      <p:cViewPr varScale="1">
        <p:scale>
          <a:sx n="77" d="100"/>
          <a:sy n="77" d="100"/>
        </p:scale>
        <p:origin x="564" y="60"/>
      </p:cViewPr>
      <p:guideLst>
        <p:guide orient="horz" pos="2208"/>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כ'/שבט/תשפ"ד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החוברת עוסקת בהיכרות של מגוון החומרים המצויים בסביבתנו ותכונותיהם, תוך הדגשת האחריות המוטלת על האדם להשתמש בחומרים בצורה מושכלת ומתחשבת בסביבה. כמו כן החוברת עוסקת בקשר שבין תכונות חומרים לבין השימוש בהם להכנת מוצרים.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10</a:t>
            </a:fld>
            <a:endParaRPr lang="x-none">
              <a:solidFill>
                <a:prstClr val="black"/>
              </a:solidFill>
            </a:endParaRPr>
          </a:p>
        </p:txBody>
      </p:sp>
    </p:spTree>
    <p:extLst>
      <p:ext uri="{BB962C8B-B14F-4D97-AF65-F5344CB8AC3E}">
        <p14:creationId xmlns:p14="http://schemas.microsoft.com/office/powerpoint/2010/main" val="3999062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מטרת המשימה להכיר תכונות של חומרים. מנחים את התלמידים לאפיין את המוטות לפי התכונות שמופיעות בטבלה. חשוב להדגים</a:t>
            </a:r>
          </a:p>
          <a:p>
            <a:pPr algn="r"/>
            <a:r>
              <a:rPr lang="he-IL" sz="1200" b="0" i="0" u="none" strike="noStrike" baseline="0" dirty="0">
                <a:latin typeface="FontbitDavid"/>
              </a:rPr>
              <a:t>לתלמידים כיצד בודקים שקיפות (מבעד לגוף שקוף ניתן לראות) וכיצד בודקים גמישות (ניתן לכופף ולעצב את החומר).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11</a:t>
            </a:fld>
            <a:endParaRPr lang="x-none">
              <a:solidFill>
                <a:prstClr val="black"/>
              </a:solidFill>
            </a:endParaRPr>
          </a:p>
        </p:txBody>
      </p:sp>
    </p:spTree>
    <p:extLst>
      <p:ext uri="{BB962C8B-B14F-4D97-AF65-F5344CB8AC3E}">
        <p14:creationId xmlns:p14="http://schemas.microsoft.com/office/powerpoint/2010/main" val="13315029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a:t> </a:t>
            </a:r>
            <a:r>
              <a:rPr lang="he-IL" sz="1200" b="0" i="0" u="none" strike="noStrike" baseline="0">
                <a:latin typeface="FontbitDavid"/>
              </a:rPr>
              <a:t>  </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12</a:t>
            </a:fld>
            <a:endParaRPr lang="x-none">
              <a:solidFill>
                <a:prstClr val="black"/>
              </a:solidFill>
            </a:endParaRPr>
          </a:p>
        </p:txBody>
      </p:sp>
    </p:spTree>
    <p:extLst>
      <p:ext uri="{BB962C8B-B14F-4D97-AF65-F5344CB8AC3E}">
        <p14:creationId xmlns:p14="http://schemas.microsoft.com/office/powerpoint/2010/main" val="3496511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תת פרק זה עוסק בתכונות חומרים ובזיהוין. יש להניח שהמילה תכונה אינה מוכרת לתלמידים. להמחשה ולבניית משמעות, מומלץ להציג מוצר/ גוף מסוים ולבקש מהתלמידים לציין את מאפייניו. לאחר מכן, לבנות הכללה: לכל המאפיינים האלה קוראים תכונות. בשלב הבא יש לתרגל את השימוש במילה תכונה באפיון מוצר אחר. את תת הפרק בחרנו לפתוח בהפרחת בועות סבון. מומלץ לצאת עם התלמידים החוצה, להפריח בועות סבון ולדון עם התלמידים על </a:t>
            </a:r>
            <a:r>
              <a:rPr lang="he-IL" sz="1200" b="1" i="0" u="none" strike="noStrike" baseline="0" dirty="0">
                <a:latin typeface="FontbitDavid-Bold"/>
              </a:rPr>
              <a:t>התכונות </a:t>
            </a:r>
            <a:r>
              <a:rPr lang="he-IL" sz="1200" b="0" i="0" u="none" strike="noStrike" baseline="0" dirty="0">
                <a:latin typeface="FontbitDavid"/>
              </a:rPr>
              <a:t>של בועות הסבון. </a:t>
            </a:r>
          </a:p>
          <a:p>
            <a:pPr algn="r"/>
            <a:endParaRPr lang="he-IL" b="1" dirty="0"/>
          </a:p>
          <a:p>
            <a:pPr algn="r"/>
            <a:r>
              <a:rPr lang="he-IL" b="0" dirty="0"/>
              <a:t>אפשר גם להתחיל את הטיפול במושג בעזרת דיון מקדים על תכונות של אנשים, המאפשרות לנו להבדיל בין האנשים ולזהות מי הם. בעולם המכיל מגוון עצום של חומרים, יש חשיבות רבה להכרת תכונותיהם. רק הכרת תכונות החומרים מאפשרת לזהות אותם כי לכל חומר יש שילוב של תכונות האופייני לו בלבד.</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37773399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ההתנסות בגילוי תכונות של חומרים באמצעות החושים ובאמצעות בדיקות וניסויים מחזקת את ההיכרות עם מגוון החומרים. היא מהווה בסיס חשוב לדברים, שיילמדו בהמשך היחידה בדבר הקשר בין תכונות החומרים לבין השימוש בהם להכנת מוצרים. גם נושא זה נשען על ידע מוקדם על החושים, שנלמד בכיתה א ביחידת הלימוד החושים שלנו.</a:t>
            </a:r>
          </a:p>
          <a:p>
            <a:pPr algn="r"/>
            <a:endParaRPr lang="he-IL" dirty="0"/>
          </a:p>
          <a:p>
            <a:pPr algn="r"/>
            <a:r>
              <a:rPr lang="he-IL" dirty="0"/>
              <a:t>לאחר שהלומדים הפריחו בועות סבון וזיהו את תכנות בועות הסבון בעזרת חוש הראיה, </a:t>
            </a:r>
            <a:r>
              <a:rPr lang="he-IL" b="0" i="0" dirty="0">
                <a:solidFill>
                  <a:srgbClr val="000000"/>
                </a:solidFill>
                <a:effectLst/>
                <a:latin typeface="Times New Roman" panose="02020603050405020304" pitchFamily="18" charset="0"/>
              </a:rPr>
              <a:t>קוראים את הדיאלוג בין הדמויות שבעמוד 24. </a:t>
            </a:r>
          </a:p>
          <a:p>
            <a:pPr algn="r"/>
            <a:r>
              <a:rPr lang="he-IL" b="0" i="0" dirty="0">
                <a:solidFill>
                  <a:srgbClr val="000000"/>
                </a:solidFill>
                <a:effectLst/>
                <a:latin typeface="Times New Roman" panose="02020603050405020304" pitchFamily="18" charset="0"/>
              </a:rPr>
              <a:t>עורכים דיון בעזרת השאלות שבתבנית שיח, עמוד 24. אילו תכונות של חומרים אפשר לקלוט בחושים? (טעם, ריח, צבע, קשיות). </a:t>
            </a:r>
            <a:r>
              <a:rPr lang="he-IL" dirty="0"/>
              <a:t>שואלים על חושים נוספים שבהם אנו יכולים להיעזר כדי לזהות תכונות של חומרים נוספים.</a:t>
            </a:r>
          </a:p>
          <a:p>
            <a:pPr algn="r"/>
            <a:r>
              <a:rPr lang="he-IL" dirty="0"/>
              <a:t>קוראים את קטע המידע מפיקים מידע מטקסט ומתמונות ולאחר מכן מתקנים משפטים שהחוש המזהה תכונה בהם שגוי.</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3</a:t>
            </a:fld>
            <a:endParaRPr lang="x-none">
              <a:solidFill>
                <a:prstClr val="black"/>
              </a:solidFill>
            </a:endParaRPr>
          </a:p>
        </p:txBody>
      </p:sp>
    </p:spTree>
    <p:extLst>
      <p:ext uri="{BB962C8B-B14F-4D97-AF65-F5344CB8AC3E}">
        <p14:creationId xmlns:p14="http://schemas.microsoft.com/office/powerpoint/2010/main" val="250786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solidFill>
                  <a:srgbClr val="FF0000"/>
                </a:solidFill>
              </a:rPr>
              <a:t>פעילות זו מתבססת על ידע מוקדם של הלומדים בנושא החושים (נלמד בכיתה א). החושים מסייעים לנו לזהות תכונות של חומרים ובזכות תכונות אלה אנו מזהים חומרים.</a:t>
            </a:r>
          </a:p>
          <a:p>
            <a:pPr algn="r"/>
            <a:r>
              <a:rPr lang="he-IL" dirty="0">
                <a:solidFill>
                  <a:srgbClr val="FF0000"/>
                </a:solidFill>
              </a:rPr>
              <a:t>לכל חומר תכונות משלו, כגון: צבע, שקיפות, קשיות, ציפה במים, גמישות וצליל. לכל סוג של חומר יש תכונות המאפיינות אותו, שבעזרתן אפשר להבדיל בין החומרים השונים ולזהות אותם. כי לכל חומר יש שילוב של תכונות האופייני לו בלבד.</a:t>
            </a:r>
          </a:p>
          <a:p>
            <a:pPr algn="r"/>
            <a:r>
              <a:rPr lang="he-IL" dirty="0">
                <a:solidFill>
                  <a:srgbClr val="FF0000"/>
                </a:solidFill>
              </a:rPr>
              <a:t>ההתנסות בגילוי תכונות של חומרים באמצעות החושים מחזקת את ההיכרות עם מגוון החומרים. היא מהווה בסיס חשוב לדברים, שיילמדו בהמשך היחידה בדבר הקשר בין תכונות החומרים לבין השימוש בהם להכנת מוצרים.</a:t>
            </a:r>
          </a:p>
          <a:p>
            <a:pPr algn="r"/>
            <a:r>
              <a:rPr lang="he-IL" dirty="0">
                <a:solidFill>
                  <a:srgbClr val="FF0000"/>
                </a:solidFill>
              </a:rPr>
              <a:t>כדי לגלות תכונות של חומרים אנו מסתייעים בחושים.</a:t>
            </a:r>
          </a:p>
          <a:p>
            <a:pPr algn="r"/>
            <a:endParaRPr lang="he-IL" dirty="0">
              <a:solidFill>
                <a:srgbClr val="FF0000"/>
              </a:solidFill>
            </a:endParaRPr>
          </a:p>
          <a:p>
            <a:pPr algn="r"/>
            <a:r>
              <a:rPr lang="he-IL" dirty="0">
                <a:solidFill>
                  <a:srgbClr val="FF0000"/>
                </a:solidFill>
              </a:rPr>
              <a:t>הפקת מידע מטקסט ומתמונות.</a:t>
            </a:r>
          </a:p>
          <a:p>
            <a:pPr algn="r"/>
            <a:r>
              <a:rPr lang="he-IL" dirty="0">
                <a:solidFill>
                  <a:srgbClr val="FF0000"/>
                </a:solidFill>
              </a:rPr>
              <a:t>הכללה באמצעות תיקון היגדים.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4</a:t>
            </a:fld>
            <a:endParaRPr lang="x-none">
              <a:solidFill>
                <a:prstClr val="black"/>
              </a:solidFill>
            </a:endParaRPr>
          </a:p>
        </p:txBody>
      </p:sp>
    </p:spTree>
    <p:extLst>
      <p:ext uri="{BB962C8B-B14F-4D97-AF65-F5344CB8AC3E}">
        <p14:creationId xmlns:p14="http://schemas.microsoft.com/office/powerpoint/2010/main" val="1111669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 סיכום הנושא יכול להיעשות בשתי דרכים.</a:t>
            </a:r>
          </a:p>
          <a:p>
            <a:r>
              <a:rPr lang="he-IL" dirty="0"/>
              <a:t> </a:t>
            </a:r>
          </a:p>
          <a:p>
            <a:r>
              <a:rPr lang="he-IL" dirty="0"/>
              <a:t>1. השלמת מושגים חסרים בהיגדי הסיכום.</a:t>
            </a:r>
          </a:p>
          <a:p>
            <a:pPr marL="171450" indent="-171450">
              <a:buFont typeface="Arial" panose="020B0604020202020204" pitchFamily="34" charset="0"/>
              <a:buChar char="•"/>
            </a:pPr>
            <a:r>
              <a:rPr lang="he-IL" dirty="0"/>
              <a:t>צֶבַע, מִרְקָם, רֵיחַ, טַעַם וּצְלִיל הֵם ________ שֶׁל חוֹמָרִים.</a:t>
            </a:r>
          </a:p>
          <a:p>
            <a:pPr marL="171450" indent="-171450">
              <a:buFont typeface="Arial" panose="020B0604020202020204" pitchFamily="34" charset="0"/>
              <a:buChar char="•"/>
            </a:pPr>
            <a:r>
              <a:rPr lang="he-IL" dirty="0"/>
              <a:t>אֶת תְּכוּנוֹת הַחוֹמָרִים אָנוּ קוֹלְטִים בְּעֶזְרַת הַ_______.</a:t>
            </a:r>
          </a:p>
          <a:p>
            <a:endParaRPr lang="he-IL" dirty="0"/>
          </a:p>
          <a:p>
            <a:r>
              <a:rPr lang="he-IL" dirty="0"/>
              <a:t>2. שאילת שאלות על היגדי הסיכום ואיתור ההיגד המתאים לשאלה.</a:t>
            </a:r>
          </a:p>
          <a:p>
            <a:r>
              <a:rPr lang="he-IL" dirty="0"/>
              <a:t>    לדוגמה: כיצד אנו קולטים תכונות של חומרים?</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3037236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200" b="0" i="0" u="none" strike="noStrike" baseline="0" dirty="0">
                <a:latin typeface="FontbitDavid"/>
              </a:rPr>
              <a:t>מטרת המשימה: לזהות מוצרים ואת החומר ממנו עשויים, תוך כדי התייחסות ראשונית ואינטואיטיבית לתכונות המוצרים/ גופים והחומרים.</a:t>
            </a:r>
          </a:p>
          <a:p>
            <a:pPr algn="r"/>
            <a:r>
              <a:rPr lang="he-IL" sz="1200" b="0" i="0" u="none" strike="noStrike" baseline="0" dirty="0">
                <a:latin typeface="FontbitDavid"/>
              </a:rPr>
              <a:t>מבצעים את המשימה לפי ההנחיות לתלמידים. יש להכין קֻופְסַת מִשּׁוּשׁ או שקית אטומה, כל מיני דברים כמו עלה, מחק, עפרון קטן, גולה, כפתור, טבעת, כדור צמר גפן, מהדק משרדי, פונפון צמר וכדומה.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6</a:t>
            </a:fld>
            <a:endParaRPr lang="x-none">
              <a:solidFill>
                <a:prstClr val="black"/>
              </a:solidFill>
            </a:endParaRPr>
          </a:p>
        </p:txBody>
      </p:sp>
    </p:spTree>
    <p:extLst>
      <p:ext uri="{BB962C8B-B14F-4D97-AF65-F5344CB8AC3E}">
        <p14:creationId xmlns:p14="http://schemas.microsoft.com/office/powerpoint/2010/main" val="2285683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יישום הבנה. לאחר שהתלמידים זיהו מוצרים ואת החומר ממנו עשויים, תוך כדי התייחסות לתכונות המוצרים שאותם גילו בעזרת החושים בפעילות זו התלמידים מיישמים הבנה </a:t>
            </a:r>
            <a:r>
              <a:rPr lang="he-IL"/>
              <a:t>בפתרון החידה.</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7</a:t>
            </a:fld>
            <a:endParaRPr lang="x-none">
              <a:solidFill>
                <a:prstClr val="black"/>
              </a:solidFill>
            </a:endParaRPr>
          </a:p>
        </p:txBody>
      </p:sp>
    </p:spTree>
    <p:extLst>
      <p:ext uri="{BB962C8B-B14F-4D97-AF65-F5344CB8AC3E}">
        <p14:creationId xmlns:p14="http://schemas.microsoft.com/office/powerpoint/2010/main" val="2061274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בספר הדיגיטלי, בעמוד 27, משימה: </a:t>
            </a:r>
            <a:r>
              <a:rPr lang="he-IL" b="1" dirty="0"/>
              <a:t>מגלים תכונות של חומרים</a:t>
            </a:r>
            <a:r>
              <a:rPr lang="he-IL" dirty="0"/>
              <a:t>.</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3145545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t> </a:t>
            </a:r>
            <a:r>
              <a:rPr lang="he-IL" sz="1200" b="0" i="0" u="none" strike="noStrike" baseline="0" dirty="0">
                <a:latin typeface="FontbitDavid"/>
              </a:rPr>
              <a:t>מטרת המשימה להכיר תכונות של חומרים. מנחים את התלמידים לאפיין את המוטות לפי התכונות שמופיעות בטבלה. חשוב להדגים</a:t>
            </a:r>
          </a:p>
          <a:p>
            <a:pPr algn="r"/>
            <a:r>
              <a:rPr lang="he-IL" sz="1200" b="0" i="0" u="none" strike="noStrike" baseline="0" dirty="0">
                <a:latin typeface="FontbitDavid"/>
              </a:rPr>
              <a:t>לתלמידים כיצד בודקים שקיפות (מבעד לגוף שקוף ניתן לראות) וכיצד בודקים גמישות (ניתן לכופף ולעצב את החומר).</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solidFill>
                  <a:prstClr val="black"/>
                </a:solidFill>
              </a:rPr>
              <a:pPr/>
              <a:t>9</a:t>
            </a:fld>
            <a:endParaRPr lang="x-none">
              <a:solidFill>
                <a:prstClr val="black"/>
              </a:solidFill>
            </a:endParaRPr>
          </a:p>
        </p:txBody>
      </p:sp>
    </p:spTree>
    <p:extLst>
      <p:ext uri="{BB962C8B-B14F-4D97-AF65-F5344CB8AC3E}">
        <p14:creationId xmlns:p14="http://schemas.microsoft.com/office/powerpoint/2010/main" val="3109867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כ'/שבט/תשפ"ד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כ'/שבט/תשפ"ד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466253" y="1409350"/>
            <a:ext cx="8610636" cy="2449586"/>
          </a:xfrm>
          <a:effectLst>
            <a:outerShdw blurRad="50800" dist="38100" dir="2700000" algn="tl" rotWithShape="0">
              <a:prstClr val="black">
                <a:alpha val="40000"/>
              </a:prstClr>
            </a:outerShdw>
          </a:effectLst>
        </p:spPr>
        <p:txBody>
          <a:bodyPr>
            <a:normAutofit fontScale="90000"/>
          </a:bodyPr>
          <a:lstStyle/>
          <a:p>
            <a:r>
              <a:rPr lang="he-IL" sz="5400" b="1">
                <a:solidFill>
                  <a:srgbClr val="0070C0"/>
                </a:solidFill>
                <a:cs typeface="+mn-cs"/>
              </a:rPr>
              <a:t> </a:t>
            </a:r>
            <a:br>
              <a:rPr lang="he-IL" sz="5400" b="1" dirty="0">
                <a:solidFill>
                  <a:srgbClr val="0070C0"/>
                </a:solidFill>
                <a:cs typeface="+mn-cs"/>
              </a:rPr>
            </a:br>
            <a:br>
              <a:rPr lang="he-IL" b="1" dirty="0">
                <a:latin typeface="MF_FrankRuhl-Regular"/>
                <a:cs typeface="+mn-cs"/>
              </a:rPr>
            </a:br>
            <a:r>
              <a:rPr lang="he-IL" sz="4400" b="1" dirty="0">
                <a:solidFill>
                  <a:srgbClr val="0070C0"/>
                </a:solidFill>
                <a:cs typeface="+mn-cs"/>
              </a:rPr>
              <a:t> </a:t>
            </a:r>
            <a:r>
              <a:rPr kumimoji="0" lang="ar-SA" sz="5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عارِضَةٌ مُرافِقَةٌ لِلدُّروسِ</a:t>
            </a:r>
            <a:br>
              <a:rPr kumimoji="0" lang="he-IL" sz="6000" b="1" i="0" u="none" strike="noStrike" kern="1200" cap="none" spc="0" normalizeH="0" baseline="0" noProof="0" dirty="0">
                <a:ln>
                  <a:noFill/>
                </a:ln>
                <a:solidFill>
                  <a:prstClr val="black"/>
                </a:solidFill>
                <a:effectLst/>
                <a:uLnTx/>
                <a:uFillTx/>
                <a:latin typeface="MF_FrankRuhl-Regular"/>
                <a:ea typeface="+mj-ea"/>
                <a:cs typeface="Arial" panose="020B0604020202020204" pitchFamily="34" charset="0"/>
              </a:rPr>
            </a:br>
            <a:r>
              <a:rPr kumimoji="0" lang="he-IL" sz="4400" b="1" i="0" u="none" strike="noStrike" kern="1200" cap="none" spc="0" normalizeH="0" baseline="0" noProof="0" dirty="0">
                <a:ln>
                  <a:noFill/>
                </a:ln>
                <a:solidFill>
                  <a:srgbClr val="0070C0"/>
                </a:solidFill>
                <a:effectLst/>
                <a:uLnTx/>
                <a:uFillTx/>
                <a:latin typeface="Calibri Light" panose="020F0302020204030204"/>
                <a:ea typeface="+mj-ea"/>
                <a:cs typeface="Arial" panose="020B0604020202020204" pitchFamily="34" charset="0"/>
              </a:rPr>
              <a:t> </a:t>
            </a:r>
            <a:r>
              <a:rPr kumimoji="0" lang="ar-SA" sz="40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اَلْعُلُوْمُ وَالتِّكْنُولُوجيا للصِّف الثَّاني</a:t>
            </a:r>
            <a:br>
              <a:rPr kumimoji="0" lang="he-IL"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br>
            <a:r>
              <a:rPr kumimoji="0" lang="ar-SA" sz="5300" b="1" i="0" u="none" strike="noStrike" kern="1200" cap="none" spc="0" normalizeH="0" baseline="0" noProof="0" dirty="0">
                <a:ln>
                  <a:noFill/>
                </a:ln>
                <a:solidFill>
                  <a:prstClr val="black"/>
                </a:solidFill>
                <a:effectLst/>
                <a:uLnTx/>
                <a:uFillTx/>
                <a:latin typeface="Calibri Light" panose="020F0302020204030204"/>
                <a:ea typeface="+mj-ea"/>
                <a:cs typeface="Arial" panose="020B0604020202020204" pitchFamily="34" charset="0"/>
              </a:rPr>
              <a:t>اَلْمَوادُّ مِنْ حَوْلِنَا</a:t>
            </a:r>
            <a:endParaRPr lang="x-none" sz="5300" b="1" dirty="0">
              <a:cs typeface="+mn-cs"/>
            </a:endParaRPr>
          </a:p>
        </p:txBody>
      </p:sp>
      <p:pic>
        <p:nvPicPr>
          <p:cNvPr id="5" name="תמונה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170" y="75168"/>
            <a:ext cx="1015067" cy="574684"/>
          </a:xfrm>
          <a:prstGeom prst="rect">
            <a:avLst/>
          </a:prstGeom>
        </p:spPr>
      </p:pic>
      <p:sp>
        <p:nvSpPr>
          <p:cNvPr id="8" name="TextBox 7"/>
          <p:cNvSpPr txBox="1"/>
          <p:nvPr/>
        </p:nvSpPr>
        <p:spPr>
          <a:xfrm>
            <a:off x="708870" y="4266239"/>
            <a:ext cx="7726261"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الفصل الأول</a:t>
            </a:r>
            <a:r>
              <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r>
              <a:rPr kumimoji="0" lang="ar-SA"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اَلْمَوادُّ وَصِفَاتُها</a:t>
            </a:r>
            <a:endParaRPr kumimoji="0" lang="he-IL"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algn="r" rtl="1"/>
            <a:endParaRPr lang="he-IL" sz="3600" b="1" dirty="0">
              <a:solidFill>
                <a:srgbClr val="C00000"/>
              </a:solidFill>
            </a:endParaRPr>
          </a:p>
          <a:p>
            <a:pPr algn="ctr" rtl="1"/>
            <a:r>
              <a:rPr lang="ar-SA" sz="3600" b="1" dirty="0">
                <a:solidFill>
                  <a:srgbClr val="C00000"/>
                </a:solidFill>
              </a:rPr>
              <a:t>صِفاتُ المَوادِّ</a:t>
            </a:r>
            <a:r>
              <a:rPr lang="he-IL" sz="3600" b="1" dirty="0">
                <a:solidFill>
                  <a:srgbClr val="C00000"/>
                </a:solidFill>
              </a:rPr>
              <a:t>- (</a:t>
            </a:r>
            <a:r>
              <a:rPr lang="ar-SA" sz="3600" b="1" dirty="0">
                <a:solidFill>
                  <a:srgbClr val="C00000"/>
                </a:solidFill>
              </a:rPr>
              <a:t>الصفحات</a:t>
            </a:r>
            <a:r>
              <a:rPr lang="he-IL" sz="3600" b="1" dirty="0">
                <a:solidFill>
                  <a:srgbClr val="C00000"/>
                </a:solidFill>
              </a:rPr>
              <a:t> 30-23)</a:t>
            </a:r>
            <a:endParaRPr lang="en-US" sz="3600" b="1" dirty="0">
              <a:solidFill>
                <a:srgbClr val="C00000"/>
              </a:solidFill>
            </a:endParaRPr>
          </a:p>
        </p:txBody>
      </p:sp>
      <p:pic>
        <p:nvPicPr>
          <p:cNvPr id="2" name="תמונה 1">
            <a:extLst>
              <a:ext uri="{FF2B5EF4-FFF2-40B4-BE49-F238E27FC236}">
                <a16:creationId xmlns:a16="http://schemas.microsoft.com/office/drawing/2014/main" id="{654F7002-9C8C-1598-3EE2-87808A2E0BFC}"/>
              </a:ext>
            </a:extLst>
          </p:cNvPr>
          <p:cNvPicPr>
            <a:picLocks noChangeAspect="1"/>
          </p:cNvPicPr>
          <p:nvPr/>
        </p:nvPicPr>
        <p:blipFill>
          <a:blip r:embed="rId4"/>
          <a:stretch>
            <a:fillRect/>
          </a:stretch>
        </p:blipFill>
        <p:spPr>
          <a:xfrm>
            <a:off x="8217328" y="0"/>
            <a:ext cx="926672" cy="810838"/>
          </a:xfrm>
          <a:prstGeom prst="rect">
            <a:avLst/>
          </a:prstGeom>
        </p:spPr>
      </p:pic>
    </p:spTree>
    <p:extLst>
      <p:ext uri="{BB962C8B-B14F-4D97-AF65-F5344CB8AC3E}">
        <p14:creationId xmlns:p14="http://schemas.microsoft.com/office/powerpoint/2010/main" val="2905265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486229"/>
            <a:ext cx="8690430" cy="1204461"/>
          </a:xfrm>
        </p:spPr>
        <p:txBody>
          <a:bodyPr>
            <a:normAutofit/>
          </a:bodyPr>
          <a:lstStyle/>
          <a:p>
            <a:pPr algn="r"/>
            <a:r>
              <a:rPr lang="ar-SA" sz="4000" b="1" dirty="0">
                <a:solidFill>
                  <a:srgbClr val="437BBE"/>
                </a:solidFill>
                <a:latin typeface="MF_FrankRuhl-Regular"/>
                <a:cs typeface="+mn-cs"/>
              </a:rPr>
              <a:t>مَهَمَّةٌ: نَكتَشِفُ صِفاتِ </a:t>
            </a:r>
            <a:r>
              <a:rPr lang="ar-SA" sz="4000" b="1" dirty="0" err="1">
                <a:solidFill>
                  <a:srgbClr val="437BBE"/>
                </a:solidFill>
                <a:latin typeface="MF_FrankRuhl-Regular"/>
                <a:cs typeface="+mn-cs"/>
              </a:rPr>
              <a:t>ٱلمَوادِّ</a:t>
            </a:r>
            <a:r>
              <a:rPr lang="ar-SA" sz="4000" b="1" dirty="0">
                <a:solidFill>
                  <a:srgbClr val="437BBE"/>
                </a:solidFill>
                <a:latin typeface="MF_FrankRuhl-Regular"/>
                <a:cs typeface="+mn-cs"/>
              </a:rPr>
              <a:t> </a:t>
            </a:r>
            <a:br>
              <a:rPr lang="he-IL" sz="4000" b="1" dirty="0">
                <a:solidFill>
                  <a:srgbClr val="437BBE"/>
                </a:solidFill>
                <a:latin typeface="MF_FrankRuhl-Regular"/>
                <a:cs typeface="+mn-cs"/>
              </a:rPr>
            </a:br>
            <a:r>
              <a:rPr lang="he-IL" sz="2400" b="1" dirty="0">
                <a:latin typeface="MF_FrankRuhl-Regular"/>
                <a:cs typeface="+mn-cs"/>
              </a:rPr>
              <a:t>(</a:t>
            </a:r>
            <a:r>
              <a:rPr lang="ar-SA" sz="2400" b="1" dirty="0">
                <a:latin typeface="MF_FrankRuhl-Regular"/>
                <a:cs typeface="+mn-cs"/>
              </a:rPr>
              <a:t>تتمة</a:t>
            </a:r>
            <a:r>
              <a:rPr lang="he-IL" sz="2400" b="1" dirty="0">
                <a:latin typeface="MF_FrankRuhl-Regular"/>
                <a:cs typeface="+mn-cs"/>
              </a:rPr>
              <a:t>)</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7" name="תמונה 6">
            <a:extLst>
              <a:ext uri="{FF2B5EF4-FFF2-40B4-BE49-F238E27FC236}">
                <a16:creationId xmlns:a16="http://schemas.microsoft.com/office/drawing/2014/main" id="{977DA72E-930D-B9DF-52E2-58CC6C4EDDAB}"/>
              </a:ext>
            </a:extLst>
          </p:cNvPr>
          <p:cNvPicPr>
            <a:picLocks noChangeAspect="1"/>
          </p:cNvPicPr>
          <p:nvPr/>
        </p:nvPicPr>
        <p:blipFill>
          <a:blip r:embed="rId4"/>
          <a:stretch>
            <a:fillRect/>
          </a:stretch>
        </p:blipFill>
        <p:spPr>
          <a:xfrm>
            <a:off x="8217328" y="-19361"/>
            <a:ext cx="926672" cy="705161"/>
          </a:xfrm>
          <a:prstGeom prst="rect">
            <a:avLst/>
          </a:prstGeom>
        </p:spPr>
      </p:pic>
      <p:pic>
        <p:nvPicPr>
          <p:cNvPr id="10" name="תמונה 9" descr="תמונה שמכילה טקסט, גופן, כתב יד, צילום מסך&#10;&#10;התיאור נוצר באופן אוטומטי">
            <a:extLst>
              <a:ext uri="{FF2B5EF4-FFF2-40B4-BE49-F238E27FC236}">
                <a16:creationId xmlns:a16="http://schemas.microsoft.com/office/drawing/2014/main" id="{C37E7A1E-10F5-8261-138A-373BACEBF0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626" y="1970690"/>
            <a:ext cx="7506748" cy="4682358"/>
          </a:xfrm>
          <a:prstGeom prst="rect">
            <a:avLst/>
          </a:prstGeom>
        </p:spPr>
      </p:pic>
      <p:pic>
        <p:nvPicPr>
          <p:cNvPr id="13" name="תמונה 12">
            <a:extLst>
              <a:ext uri="{FF2B5EF4-FFF2-40B4-BE49-F238E27FC236}">
                <a16:creationId xmlns:a16="http://schemas.microsoft.com/office/drawing/2014/main" id="{CF8FB1AE-E4D1-3B3A-9CEC-EA00F0855CA3}"/>
              </a:ext>
            </a:extLst>
          </p:cNvPr>
          <p:cNvPicPr>
            <a:picLocks noChangeAspect="1"/>
          </p:cNvPicPr>
          <p:nvPr/>
        </p:nvPicPr>
        <p:blipFill>
          <a:blip r:embed="rId6"/>
          <a:stretch>
            <a:fillRect/>
          </a:stretch>
        </p:blipFill>
        <p:spPr>
          <a:xfrm>
            <a:off x="3451831" y="1970690"/>
            <a:ext cx="1877731" cy="755970"/>
          </a:xfrm>
          <a:prstGeom prst="rect">
            <a:avLst/>
          </a:prstGeom>
        </p:spPr>
      </p:pic>
    </p:spTree>
    <p:extLst>
      <p:ext uri="{BB962C8B-B14F-4D97-AF65-F5344CB8AC3E}">
        <p14:creationId xmlns:p14="http://schemas.microsoft.com/office/powerpoint/2010/main" val="3095989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486229"/>
            <a:ext cx="8690430" cy="1204461"/>
          </a:xfrm>
        </p:spPr>
        <p:txBody>
          <a:bodyPr>
            <a:normAutofit/>
          </a:bodyPr>
          <a:lstStyle/>
          <a:p>
            <a:pPr algn="r"/>
            <a:r>
              <a:rPr lang="he-IL" sz="4000" b="1" dirty="0">
                <a:solidFill>
                  <a:srgbClr val="437BBE"/>
                </a:solidFill>
                <a:latin typeface="MF_FrankRuhl-Regular"/>
                <a:cs typeface="+mn-cs"/>
              </a:rPr>
              <a:t>          </a:t>
            </a:r>
            <a:r>
              <a:rPr lang="ar-SA" sz="4000" b="1" dirty="0">
                <a:solidFill>
                  <a:srgbClr val="437BBE"/>
                </a:solidFill>
                <a:latin typeface="MF_FrankRuhl-Regular"/>
                <a:cs typeface="+mn-cs"/>
              </a:rPr>
              <a:t>أُحْجِيةٌ</a:t>
            </a:r>
            <a:r>
              <a:rPr lang="he-IL" sz="4000" b="1" dirty="0">
                <a:solidFill>
                  <a:srgbClr val="437BBE"/>
                </a:solidFill>
                <a:latin typeface="MF_FrankRuhl-Regular"/>
                <a:cs typeface="+mn-cs"/>
              </a:rPr>
              <a:t> </a:t>
            </a:r>
            <a:r>
              <a:rPr lang="he-IL" sz="2800" b="1" dirty="0">
                <a:solidFill>
                  <a:srgbClr val="437BBE"/>
                </a:solidFill>
                <a:latin typeface="MF_FrankRuhl-Regular"/>
                <a:cs typeface="+mn-cs"/>
              </a:rPr>
              <a:t>(</a:t>
            </a:r>
            <a:r>
              <a:rPr lang="ar-SA" sz="2800" b="1" dirty="0">
                <a:solidFill>
                  <a:srgbClr val="437BBE"/>
                </a:solidFill>
                <a:latin typeface="MF_FrankRuhl-Regular"/>
                <a:cs typeface="+mn-cs"/>
              </a:rPr>
              <a:t>صفحة</a:t>
            </a:r>
            <a:r>
              <a:rPr lang="he-IL" sz="2800" b="1" dirty="0">
                <a:solidFill>
                  <a:srgbClr val="437BBE"/>
                </a:solidFill>
                <a:latin typeface="MF_FrankRuhl-Regular"/>
                <a:cs typeface="+mn-cs"/>
              </a:rPr>
              <a:t> 30)</a:t>
            </a:r>
            <a:br>
              <a:rPr lang="he-IL" sz="2800" b="1" dirty="0">
                <a:solidFill>
                  <a:srgbClr val="437BBE"/>
                </a:solidFill>
                <a:latin typeface="MF_FrankRuhl-Regular"/>
                <a:cs typeface="+mn-cs"/>
              </a:rPr>
            </a:br>
            <a:endParaRPr lang="en-US" sz="28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7834A8DF-74F3-0D61-F2F9-960A3BCBF526}"/>
              </a:ext>
            </a:extLst>
          </p:cNvPr>
          <p:cNvPicPr>
            <a:picLocks noChangeAspect="1"/>
          </p:cNvPicPr>
          <p:nvPr/>
        </p:nvPicPr>
        <p:blipFill>
          <a:blip r:embed="rId4"/>
          <a:stretch>
            <a:fillRect/>
          </a:stretch>
        </p:blipFill>
        <p:spPr>
          <a:xfrm>
            <a:off x="8190759" y="7141"/>
            <a:ext cx="926672" cy="694425"/>
          </a:xfrm>
          <a:prstGeom prst="rect">
            <a:avLst/>
          </a:prstGeom>
        </p:spPr>
      </p:pic>
      <p:pic>
        <p:nvPicPr>
          <p:cNvPr id="13" name="מציין מיקום תוכן 12">
            <a:extLst>
              <a:ext uri="{FF2B5EF4-FFF2-40B4-BE49-F238E27FC236}">
                <a16:creationId xmlns:a16="http://schemas.microsoft.com/office/drawing/2014/main" id="{5C49A28A-5FA4-04A5-9109-5AD9BECF197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59222" y="1991238"/>
            <a:ext cx="7409792" cy="4020111"/>
          </a:xfrm>
        </p:spPr>
      </p:pic>
    </p:spTree>
    <p:extLst>
      <p:ext uri="{BB962C8B-B14F-4D97-AF65-F5344CB8AC3E}">
        <p14:creationId xmlns:p14="http://schemas.microsoft.com/office/powerpoint/2010/main" val="3526858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br>
              <a:rPr lang="he-IL" b="1" dirty="0">
                <a:latin typeface="MF_FrankRuhl-Regular"/>
                <a:cs typeface="+mn-cs"/>
              </a:rPr>
            </a:br>
            <a:r>
              <a:rPr lang="ar-SA" b="1" dirty="0">
                <a:latin typeface="MF_FrankRuhl-Regular"/>
                <a:cs typeface="+mn-cs"/>
              </a:rPr>
              <a:t>ماذّا تَعَلَّمْنا؟</a:t>
            </a:r>
            <a:r>
              <a:rPr lang="he-IL" b="1">
                <a:latin typeface="MF_FrankRuhl-Regular"/>
                <a:cs typeface="+mn-cs"/>
              </a:rPr>
              <a:t> </a:t>
            </a:r>
            <a:r>
              <a:rPr lang="he-IL" sz="2400" b="1">
                <a:latin typeface="MF_FrankRuhl-Regular"/>
                <a:cs typeface="+mn-cs"/>
              </a:rPr>
              <a:t>(</a:t>
            </a:r>
            <a:r>
              <a:rPr lang="ar-SA" sz="2400" b="1" dirty="0">
                <a:latin typeface="MF_FrankRuhl-Regular"/>
                <a:cs typeface="+mn-cs"/>
              </a:rPr>
              <a:t>صفحة</a:t>
            </a:r>
            <a:r>
              <a:rPr lang="he-IL" sz="2400" b="1" dirty="0">
                <a:latin typeface="MF_FrankRuhl-Regular"/>
                <a:cs typeface="+mn-cs"/>
              </a:rPr>
              <a:t> 30)</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1771650"/>
            <a:ext cx="8134350" cy="4338638"/>
          </a:xfrm>
        </p:spPr>
        <p:txBody>
          <a:bodyPr/>
          <a:lstStyle/>
          <a:p>
            <a:pPr marL="0" indent="0" algn="r">
              <a:buNone/>
            </a:pPr>
            <a:r>
              <a:rPr lang="he-IL" b="1" dirty="0"/>
              <a:t> </a:t>
            </a:r>
            <a:endParaRPr lang="en-US" sz="2400" b="1" dirty="0">
              <a:solidFill>
                <a:srgbClr val="C00000"/>
              </a:solidFill>
            </a:endParaRPr>
          </a:p>
        </p:txBody>
      </p:sp>
      <p:pic>
        <p:nvPicPr>
          <p:cNvPr id="6" name="תמונה 5">
            <a:extLst>
              <a:ext uri="{FF2B5EF4-FFF2-40B4-BE49-F238E27FC236}">
                <a16:creationId xmlns:a16="http://schemas.microsoft.com/office/drawing/2014/main" id="{4DE83773-5E07-6B71-D721-2D1E659E2E84}"/>
              </a:ext>
            </a:extLst>
          </p:cNvPr>
          <p:cNvPicPr>
            <a:picLocks noChangeAspect="1"/>
          </p:cNvPicPr>
          <p:nvPr/>
        </p:nvPicPr>
        <p:blipFill>
          <a:blip r:embed="rId4"/>
          <a:stretch>
            <a:fillRect/>
          </a:stretch>
        </p:blipFill>
        <p:spPr>
          <a:xfrm>
            <a:off x="8217328" y="0"/>
            <a:ext cx="926672" cy="810838"/>
          </a:xfrm>
          <a:prstGeom prst="rect">
            <a:avLst/>
          </a:prstGeom>
        </p:spPr>
      </p:pic>
      <p:pic>
        <p:nvPicPr>
          <p:cNvPr id="8" name="תמונה 7">
            <a:extLst>
              <a:ext uri="{FF2B5EF4-FFF2-40B4-BE49-F238E27FC236}">
                <a16:creationId xmlns:a16="http://schemas.microsoft.com/office/drawing/2014/main" id="{FD156C28-44BD-AFD7-B393-43906274F3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844" y="2104454"/>
            <a:ext cx="7411484" cy="4086795"/>
          </a:xfrm>
          <a:prstGeom prst="rect">
            <a:avLst/>
          </a:prstGeom>
        </p:spPr>
      </p:pic>
    </p:spTree>
    <p:extLst>
      <p:ext uri="{BB962C8B-B14F-4D97-AF65-F5344CB8AC3E}">
        <p14:creationId xmlns:p14="http://schemas.microsoft.com/office/powerpoint/2010/main" val="19114729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תמונה 7"/>
          <p:cNvPicPr>
            <a:picLocks noChangeAspect="1"/>
          </p:cNvPicPr>
          <p:nvPr/>
        </p:nvPicPr>
        <p:blipFill>
          <a:blip r:embed="rId3"/>
          <a:stretch>
            <a:fillRect/>
          </a:stretch>
        </p:blipFill>
        <p:spPr>
          <a:xfrm>
            <a:off x="0" y="-7937"/>
            <a:ext cx="1109568" cy="634039"/>
          </a:xfrm>
          <a:prstGeom prst="rect">
            <a:avLst/>
          </a:prstGeom>
        </p:spPr>
      </p:pic>
      <p:sp>
        <p:nvSpPr>
          <p:cNvPr id="9" name="מלבן 8"/>
          <p:cNvSpPr/>
          <p:nvPr/>
        </p:nvSpPr>
        <p:spPr>
          <a:xfrm>
            <a:off x="494950" y="756606"/>
            <a:ext cx="7910819" cy="769441"/>
          </a:xfrm>
          <a:prstGeom prst="rect">
            <a:avLst/>
          </a:prstGeom>
          <a:ln>
            <a:solidFill>
              <a:srgbClr val="B31114"/>
            </a:solidFill>
          </a:ln>
        </p:spPr>
        <p:txBody>
          <a:bodyPr wrap="square">
            <a:spAutoFit/>
          </a:bodyPr>
          <a:lstStyle/>
          <a:p>
            <a:pPr algn="r" rtl="1"/>
            <a:r>
              <a:rPr lang="ar-SA" sz="4400" b="1" dirty="0">
                <a:latin typeface="MF_FrankRuhl-Regular"/>
              </a:rPr>
              <a:t>صِفاتُ </a:t>
            </a:r>
            <a:r>
              <a:rPr lang="ar-SA" sz="4400" b="1" dirty="0" err="1">
                <a:latin typeface="MF_FrankRuhl-Regular"/>
              </a:rPr>
              <a:t>ٱلمَوادِّ</a:t>
            </a:r>
            <a:r>
              <a:rPr lang="he-IL" sz="4400" b="1" dirty="0">
                <a:latin typeface="MF_FrankRuhl-Regular"/>
              </a:rPr>
              <a:t> </a:t>
            </a:r>
            <a:r>
              <a:rPr lang="he-IL" sz="2400" b="1" dirty="0">
                <a:latin typeface="MF_FrankRuhl-Regular"/>
              </a:rPr>
              <a:t>(</a:t>
            </a:r>
            <a:r>
              <a:rPr lang="ar-SA" sz="2400" b="1" dirty="0">
                <a:latin typeface="MF_FrankRuhl-Regular"/>
              </a:rPr>
              <a:t>صفحة</a:t>
            </a:r>
            <a:r>
              <a:rPr lang="he-IL" sz="2400" b="1" dirty="0">
                <a:latin typeface="MF_FrankRuhl-Regular"/>
              </a:rPr>
              <a:t> 23</a:t>
            </a:r>
            <a:r>
              <a:rPr lang="he-IL" sz="2400" b="1" dirty="0">
                <a:solidFill>
                  <a:srgbClr val="000000"/>
                </a:solidFill>
                <a:latin typeface="MF_FrankRuhl-Regular"/>
              </a:rPr>
              <a:t>)</a:t>
            </a:r>
            <a:endParaRPr lang="en-US" sz="4400" b="1" dirty="0">
              <a:solidFill>
                <a:prstClr val="black"/>
              </a:solidFill>
            </a:endParaRPr>
          </a:p>
        </p:txBody>
      </p:sp>
      <p:sp>
        <p:nvSpPr>
          <p:cNvPr id="2" name="מציין מיקום תוכן 1"/>
          <p:cNvSpPr>
            <a:spLocks noGrp="1"/>
          </p:cNvSpPr>
          <p:nvPr>
            <p:ph idx="1"/>
          </p:nvPr>
        </p:nvSpPr>
        <p:spPr>
          <a:xfrm>
            <a:off x="221202" y="1908964"/>
            <a:ext cx="8184567" cy="4600264"/>
          </a:xfrm>
        </p:spPr>
        <p:txBody>
          <a:bodyPr/>
          <a:lstStyle/>
          <a:p>
            <a:pPr marL="0" indent="0" algn="r" rtl="1">
              <a:buNone/>
            </a:pPr>
            <a:endParaRPr lang="he-IL" sz="2400" b="1" dirty="0">
              <a:latin typeface="MF_FrankRuhl-Regular"/>
            </a:endParaRPr>
          </a:p>
          <a:p>
            <a:pPr marL="0" indent="0" algn="r" rtl="1">
              <a:buNone/>
            </a:pPr>
            <a:endParaRPr lang="he-IL" sz="2400" b="1" dirty="0">
              <a:latin typeface="MF_FrankRuhl-Regular"/>
            </a:endParaRPr>
          </a:p>
          <a:p>
            <a:pPr marL="0" indent="0" algn="r" rtl="1">
              <a:buNone/>
            </a:pPr>
            <a:endParaRPr lang="he-IL" sz="2400" b="1" dirty="0">
              <a:latin typeface="MF_FrankRuhl-Regular"/>
            </a:endParaRPr>
          </a:p>
          <a:p>
            <a:pPr marL="0" indent="0" algn="r" rtl="1">
              <a:buNone/>
            </a:pPr>
            <a:endParaRPr lang="he-IL" sz="2400" b="1" dirty="0">
              <a:latin typeface="MF_FrankRuhl-Regular"/>
            </a:endParaRPr>
          </a:p>
          <a:p>
            <a:pPr marL="0" indent="0" algn="r" rtl="1">
              <a:buNone/>
            </a:pPr>
            <a:endParaRPr lang="he-IL" sz="2400" b="1" dirty="0">
              <a:latin typeface="MF_FrankRuhl-Regular"/>
            </a:endParaRPr>
          </a:p>
          <a:p>
            <a:pPr marL="0" indent="0" algn="r" rtl="1">
              <a:buNone/>
            </a:pPr>
            <a:endParaRPr lang="he-IL" sz="2400" b="1" dirty="0">
              <a:latin typeface="MF_FrankRuhl-Regular"/>
            </a:endParaRPr>
          </a:p>
          <a:p>
            <a:pPr marL="0" indent="0" algn="r" rtl="1">
              <a:buNone/>
            </a:pPr>
            <a:endParaRPr lang="he-IL" sz="2400" b="1" dirty="0">
              <a:latin typeface="MF_FrankRuhl-Regular"/>
            </a:endParaRPr>
          </a:p>
          <a:p>
            <a:pPr marL="0" indent="0" algn="r" rtl="1">
              <a:buNone/>
            </a:pPr>
            <a:endParaRPr lang="he-IL" sz="2400" b="1" dirty="0">
              <a:latin typeface="MF_FrankRuhl-Regular"/>
            </a:endParaRPr>
          </a:p>
        </p:txBody>
      </p:sp>
      <p:pic>
        <p:nvPicPr>
          <p:cNvPr id="3" name="תמונה 2"/>
          <p:cNvPicPr>
            <a:picLocks noChangeAspect="1"/>
          </p:cNvPicPr>
          <p:nvPr/>
        </p:nvPicPr>
        <p:blipFill>
          <a:blip r:embed="rId4"/>
          <a:stretch>
            <a:fillRect/>
          </a:stretch>
        </p:blipFill>
        <p:spPr>
          <a:xfrm>
            <a:off x="415121" y="3730171"/>
            <a:ext cx="3676031" cy="2685143"/>
          </a:xfrm>
          <a:prstGeom prst="rect">
            <a:avLst/>
          </a:prstGeom>
        </p:spPr>
      </p:pic>
      <p:sp>
        <p:nvSpPr>
          <p:cNvPr id="4" name="TextBox 3"/>
          <p:cNvSpPr txBox="1"/>
          <p:nvPr/>
        </p:nvSpPr>
        <p:spPr>
          <a:xfrm>
            <a:off x="494949" y="6415314"/>
            <a:ext cx="3343954" cy="369332"/>
          </a:xfrm>
          <a:prstGeom prst="rect">
            <a:avLst/>
          </a:prstGeom>
          <a:noFill/>
        </p:spPr>
        <p:txBody>
          <a:bodyPr wrap="square" rtlCol="0">
            <a:spAutoFit/>
          </a:bodyPr>
          <a:lstStyle/>
          <a:p>
            <a:pPr algn="r" rtl="1"/>
            <a:r>
              <a:rPr lang="ar-SA" b="1" dirty="0"/>
              <a:t>            المصدر</a:t>
            </a:r>
            <a:r>
              <a:rPr lang="he-IL" b="1" dirty="0"/>
              <a:t>: </a:t>
            </a:r>
            <a:r>
              <a:rPr lang="en-GB" b="1" dirty="0" err="1"/>
              <a:t>pixabay</a:t>
            </a:r>
            <a:r>
              <a:rPr lang="en-GB" dirty="0"/>
              <a:t> </a:t>
            </a:r>
            <a:endParaRPr lang="en-US" dirty="0"/>
          </a:p>
        </p:txBody>
      </p:sp>
      <p:sp>
        <p:nvSpPr>
          <p:cNvPr id="6" name="TextBox 5"/>
          <p:cNvSpPr txBox="1"/>
          <p:nvPr/>
        </p:nvSpPr>
        <p:spPr>
          <a:xfrm>
            <a:off x="5007503" y="4812504"/>
            <a:ext cx="2481915" cy="369332"/>
          </a:xfrm>
          <a:prstGeom prst="rect">
            <a:avLst/>
          </a:prstGeom>
          <a:noFill/>
        </p:spPr>
        <p:txBody>
          <a:bodyPr wrap="square" rtlCol="0">
            <a:spAutoFit/>
          </a:bodyPr>
          <a:lstStyle/>
          <a:p>
            <a:r>
              <a:rPr lang="ar-SA" b="1" dirty="0"/>
              <a:t>تتمة الأُغنية صفحة</a:t>
            </a:r>
            <a:r>
              <a:rPr lang="he-IL" b="1" dirty="0"/>
              <a:t> 23</a:t>
            </a:r>
            <a:endParaRPr lang="en-US" b="1" dirty="0"/>
          </a:p>
        </p:txBody>
      </p:sp>
      <p:pic>
        <p:nvPicPr>
          <p:cNvPr id="5" name="תמונה 4">
            <a:extLst>
              <a:ext uri="{FF2B5EF4-FFF2-40B4-BE49-F238E27FC236}">
                <a16:creationId xmlns:a16="http://schemas.microsoft.com/office/drawing/2014/main" id="{B548C9BD-B6B2-6B0E-A626-94F047BE2DBD}"/>
              </a:ext>
            </a:extLst>
          </p:cNvPr>
          <p:cNvPicPr>
            <a:picLocks noChangeAspect="1"/>
          </p:cNvPicPr>
          <p:nvPr/>
        </p:nvPicPr>
        <p:blipFill>
          <a:blip r:embed="rId5"/>
          <a:stretch>
            <a:fillRect/>
          </a:stretch>
        </p:blipFill>
        <p:spPr>
          <a:xfrm>
            <a:off x="8217328" y="0"/>
            <a:ext cx="926672" cy="810838"/>
          </a:xfrm>
          <a:prstGeom prst="rect">
            <a:avLst/>
          </a:prstGeom>
        </p:spPr>
      </p:pic>
      <p:pic>
        <p:nvPicPr>
          <p:cNvPr id="7" name="תמונה 6">
            <a:extLst>
              <a:ext uri="{FF2B5EF4-FFF2-40B4-BE49-F238E27FC236}">
                <a16:creationId xmlns:a16="http://schemas.microsoft.com/office/drawing/2014/main" id="{3FE73677-BA8F-0880-42E2-B823B5D17269}"/>
              </a:ext>
            </a:extLst>
          </p:cNvPr>
          <p:cNvPicPr>
            <a:picLocks noChangeAspect="1"/>
          </p:cNvPicPr>
          <p:nvPr/>
        </p:nvPicPr>
        <p:blipFill>
          <a:blip r:embed="rId6"/>
          <a:stretch>
            <a:fillRect/>
          </a:stretch>
        </p:blipFill>
        <p:spPr>
          <a:xfrm>
            <a:off x="4285072" y="1821915"/>
            <a:ext cx="4783550" cy="3049630"/>
          </a:xfrm>
          <a:prstGeom prst="rect">
            <a:avLst/>
          </a:prstGeom>
        </p:spPr>
      </p:pic>
      <p:pic>
        <p:nvPicPr>
          <p:cNvPr id="10" name="תמונה 9">
            <a:extLst>
              <a:ext uri="{FF2B5EF4-FFF2-40B4-BE49-F238E27FC236}">
                <a16:creationId xmlns:a16="http://schemas.microsoft.com/office/drawing/2014/main" id="{397D126C-A89A-6349-C49C-620CF509A4DD}"/>
              </a:ext>
            </a:extLst>
          </p:cNvPr>
          <p:cNvPicPr>
            <a:picLocks noChangeAspect="1"/>
          </p:cNvPicPr>
          <p:nvPr/>
        </p:nvPicPr>
        <p:blipFill>
          <a:blip r:embed="rId7"/>
          <a:stretch>
            <a:fillRect/>
          </a:stretch>
        </p:blipFill>
        <p:spPr>
          <a:xfrm>
            <a:off x="5510048" y="5206221"/>
            <a:ext cx="3558574" cy="1578426"/>
          </a:xfrm>
          <a:prstGeom prst="rect">
            <a:avLst/>
          </a:prstGeom>
        </p:spPr>
      </p:pic>
    </p:spTree>
    <p:extLst>
      <p:ext uri="{BB962C8B-B14F-4D97-AF65-F5344CB8AC3E}">
        <p14:creationId xmlns:p14="http://schemas.microsoft.com/office/powerpoint/2010/main" val="1529807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49" y="365126"/>
            <a:ext cx="8758217" cy="1325563"/>
          </a:xfrm>
        </p:spPr>
        <p:txBody>
          <a:bodyPr>
            <a:normAutofit/>
          </a:bodyPr>
          <a:lstStyle/>
          <a:p>
            <a:pPr algn="r" rtl="1"/>
            <a:r>
              <a:rPr lang="ar-SA" sz="3600" b="1" dirty="0">
                <a:latin typeface="MF_FrankRuhl-Regular"/>
                <a:cs typeface="+mn-cs"/>
              </a:rPr>
              <a:t>صِفاتُ </a:t>
            </a:r>
            <a:r>
              <a:rPr lang="ar-SA" sz="3600" b="1" dirty="0" err="1">
                <a:latin typeface="MF_FrankRuhl-Regular"/>
                <a:cs typeface="+mn-cs"/>
              </a:rPr>
              <a:t>ٱلمَوادِّ</a:t>
            </a:r>
            <a:r>
              <a:rPr lang="ar-SA" sz="3600" b="1" dirty="0">
                <a:latin typeface="MF_FrankRuhl-Regular"/>
                <a:cs typeface="+mn-cs"/>
              </a:rPr>
              <a:t> </a:t>
            </a:r>
            <a:r>
              <a:rPr lang="he-IL" sz="3600" b="1" dirty="0">
                <a:latin typeface="MF_FrankRuhl-Regular"/>
                <a:cs typeface="+mn-cs"/>
              </a:rPr>
              <a:t> - </a:t>
            </a:r>
            <a:r>
              <a:rPr lang="ar-SA" sz="3600" b="1" dirty="0">
                <a:latin typeface="MF_FrankRuhl-Regular"/>
                <a:cs typeface="+mn-cs"/>
              </a:rPr>
              <a:t>كيفَ نَكْتَشِفُهَا؟ </a:t>
            </a:r>
            <a:r>
              <a:rPr lang="he-IL" sz="2000" b="1" dirty="0">
                <a:latin typeface="MF_FrankRuhl-Regular"/>
                <a:cs typeface="+mn-cs"/>
              </a:rPr>
              <a:t>(</a:t>
            </a:r>
            <a:r>
              <a:rPr lang="ar-SA" sz="2000" b="1" dirty="0">
                <a:latin typeface="MF_FrankRuhl-Regular"/>
                <a:cs typeface="+mn-cs"/>
              </a:rPr>
              <a:t>صفحة</a:t>
            </a:r>
            <a:r>
              <a:rPr lang="he-IL" sz="2000" b="1" dirty="0">
                <a:latin typeface="MF_FrankRuhl-Regular"/>
                <a:cs typeface="+mn-cs"/>
              </a:rPr>
              <a:t> 24) </a:t>
            </a:r>
            <a:endParaRPr lang="en-US" sz="2800" b="1" dirty="0">
              <a:cs typeface="+mn-cs"/>
            </a:endParaRPr>
          </a:p>
        </p:txBody>
      </p:sp>
      <p:sp>
        <p:nvSpPr>
          <p:cNvPr id="3" name="מציין מיקום תוכן 2"/>
          <p:cNvSpPr>
            <a:spLocks noGrp="1"/>
          </p:cNvSpPr>
          <p:nvPr>
            <p:ph idx="1"/>
          </p:nvPr>
        </p:nvSpPr>
        <p:spPr/>
        <p:txBody>
          <a:bodyPr/>
          <a:lstStyle/>
          <a:p>
            <a:pPr marL="0" indent="0" algn="r">
              <a:buNone/>
            </a:pPr>
            <a:r>
              <a:rPr lang="he-IL" b="1" dirty="0"/>
              <a:t> </a:t>
            </a:r>
            <a:r>
              <a:rPr lang="he-IL" b="1" dirty="0">
                <a:solidFill>
                  <a:srgbClr val="000000"/>
                </a:solidFill>
                <a:latin typeface="MF_FrankRuhl-Regular"/>
              </a:rPr>
              <a:t> </a:t>
            </a:r>
            <a:endParaRPr lang="en-US" b="1" dirty="0"/>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9" name="תמונה 8"/>
          <p:cNvPicPr>
            <a:picLocks noChangeAspect="1"/>
          </p:cNvPicPr>
          <p:nvPr/>
        </p:nvPicPr>
        <p:blipFill>
          <a:blip r:embed="rId4"/>
          <a:stretch>
            <a:fillRect/>
          </a:stretch>
        </p:blipFill>
        <p:spPr>
          <a:xfrm>
            <a:off x="7996567" y="5340127"/>
            <a:ext cx="1037566" cy="804405"/>
          </a:xfrm>
          <a:prstGeom prst="rect">
            <a:avLst/>
          </a:prstGeom>
        </p:spPr>
      </p:pic>
      <p:sp>
        <p:nvSpPr>
          <p:cNvPr id="10" name="TextBox 9"/>
          <p:cNvSpPr txBox="1"/>
          <p:nvPr/>
        </p:nvSpPr>
        <p:spPr>
          <a:xfrm>
            <a:off x="5929086" y="5667829"/>
            <a:ext cx="1968747" cy="369332"/>
          </a:xfrm>
          <a:prstGeom prst="rect">
            <a:avLst/>
          </a:prstGeom>
          <a:noFill/>
        </p:spPr>
        <p:txBody>
          <a:bodyPr wrap="square" rtlCol="0">
            <a:spAutoFit/>
          </a:bodyPr>
          <a:lstStyle/>
          <a:p>
            <a:pPr algn="r"/>
            <a:r>
              <a:rPr lang="ar-SA" b="1" dirty="0">
                <a:solidFill>
                  <a:prstClr val="black"/>
                </a:solidFill>
              </a:rPr>
              <a:t>مُحادثة صفحة</a:t>
            </a:r>
            <a:r>
              <a:rPr lang="he-IL" b="1" dirty="0">
                <a:solidFill>
                  <a:prstClr val="black"/>
                </a:solidFill>
              </a:rPr>
              <a:t> 24</a:t>
            </a:r>
            <a:endParaRPr lang="en-US" b="1" dirty="0">
              <a:solidFill>
                <a:prstClr val="black"/>
              </a:solidFill>
            </a:endParaRPr>
          </a:p>
        </p:txBody>
      </p:sp>
      <p:pic>
        <p:nvPicPr>
          <p:cNvPr id="7" name="תמונה 6">
            <a:extLst>
              <a:ext uri="{FF2B5EF4-FFF2-40B4-BE49-F238E27FC236}">
                <a16:creationId xmlns:a16="http://schemas.microsoft.com/office/drawing/2014/main" id="{2E945855-0483-EAFE-39D4-3CD911924B6B}"/>
              </a:ext>
            </a:extLst>
          </p:cNvPr>
          <p:cNvPicPr>
            <a:picLocks noChangeAspect="1"/>
          </p:cNvPicPr>
          <p:nvPr/>
        </p:nvPicPr>
        <p:blipFill>
          <a:blip r:embed="rId5"/>
          <a:stretch>
            <a:fillRect/>
          </a:stretch>
        </p:blipFill>
        <p:spPr>
          <a:xfrm>
            <a:off x="8217328" y="-35127"/>
            <a:ext cx="926672" cy="810838"/>
          </a:xfrm>
          <a:prstGeom prst="rect">
            <a:avLst/>
          </a:prstGeom>
        </p:spPr>
      </p:pic>
      <p:pic>
        <p:nvPicPr>
          <p:cNvPr id="12" name="תמונה 11" descr="תמונה שמכילה טקסט, כתב יד, סרט מצויר&#10;&#10;התיאור נוצר באופן אוטומטי">
            <a:extLst>
              <a:ext uri="{FF2B5EF4-FFF2-40B4-BE49-F238E27FC236}">
                <a16:creationId xmlns:a16="http://schemas.microsoft.com/office/drawing/2014/main" id="{7377778C-25C6-D5FF-F9FB-4DA36D7C6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3434" y="1690689"/>
            <a:ext cx="7109228" cy="3649438"/>
          </a:xfrm>
          <a:prstGeom prst="rect">
            <a:avLst/>
          </a:prstGeom>
        </p:spPr>
      </p:pic>
    </p:spTree>
    <p:extLst>
      <p:ext uri="{BB962C8B-B14F-4D97-AF65-F5344CB8AC3E}">
        <p14:creationId xmlns:p14="http://schemas.microsoft.com/office/powerpoint/2010/main" val="1939371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33350" y="321358"/>
            <a:ext cx="8758217" cy="1325563"/>
          </a:xfrm>
        </p:spPr>
        <p:txBody>
          <a:bodyPr>
            <a:normAutofit/>
          </a:bodyPr>
          <a:lstStyle/>
          <a:p>
            <a:pPr algn="r" rtl="1"/>
            <a:r>
              <a:rPr lang="ar-SA" sz="3600" b="1" dirty="0">
                <a:solidFill>
                  <a:srgbClr val="437BBE"/>
                </a:solidFill>
                <a:latin typeface="MF_FrankRuhl-Regular"/>
                <a:cs typeface="+mn-cs"/>
              </a:rPr>
              <a:t>مَهَمَّةٌ: </a:t>
            </a:r>
            <a:r>
              <a:rPr lang="ar-SA" sz="3600" b="1" dirty="0">
                <a:latin typeface="MF_FrankRuhl-Regular"/>
                <a:cs typeface="+mn-cs"/>
              </a:rPr>
              <a:t>أيُّ من</a:t>
            </a:r>
            <a:r>
              <a:rPr lang="ar-SA" sz="3600" b="1" dirty="0">
                <a:solidFill>
                  <a:srgbClr val="437BBE"/>
                </a:solidFill>
                <a:latin typeface="MF_FrankRuhl-Regular"/>
                <a:cs typeface="+mn-cs"/>
              </a:rPr>
              <a:t> </a:t>
            </a:r>
            <a:r>
              <a:rPr lang="ar-SA" sz="3600" b="1" dirty="0">
                <a:solidFill>
                  <a:srgbClr val="000000"/>
                </a:solidFill>
                <a:latin typeface="MF_FrankRuhl-Regular"/>
                <a:cs typeface="+mn-cs"/>
              </a:rPr>
              <a:t>صِفاتِ </a:t>
            </a:r>
            <a:r>
              <a:rPr lang="ar-SA" sz="3600" b="1" dirty="0" err="1">
                <a:solidFill>
                  <a:srgbClr val="000000"/>
                </a:solidFill>
                <a:latin typeface="MF_FrankRuhl-Regular"/>
                <a:cs typeface="+mn-cs"/>
              </a:rPr>
              <a:t>ٱلمَوادِّ</a:t>
            </a:r>
            <a:r>
              <a:rPr lang="ar-SA" sz="3600" b="1" dirty="0">
                <a:solidFill>
                  <a:srgbClr val="000000"/>
                </a:solidFill>
                <a:latin typeface="MF_FrankRuhl-Regular"/>
                <a:cs typeface="+mn-cs"/>
              </a:rPr>
              <a:t> نَكْتَشِفُهَا</a:t>
            </a:r>
            <a:r>
              <a:rPr lang="he-IL" sz="3600" b="1" dirty="0">
                <a:solidFill>
                  <a:srgbClr val="000000"/>
                </a:solidFill>
                <a:latin typeface="MF_FrankRuhl-Regular"/>
                <a:cs typeface="+mn-cs"/>
              </a:rPr>
              <a:t> </a:t>
            </a:r>
            <a:r>
              <a:rPr lang="ar-SA" sz="3600" b="1" dirty="0">
                <a:solidFill>
                  <a:srgbClr val="000000"/>
                </a:solidFill>
                <a:latin typeface="MF_FrankRuhl-Regular"/>
                <a:cs typeface="+mn-cs"/>
              </a:rPr>
              <a:t>بواسطةِ </a:t>
            </a:r>
            <a:r>
              <a:rPr lang="ar-SA" sz="3600" b="1" dirty="0" err="1">
                <a:solidFill>
                  <a:srgbClr val="000000"/>
                </a:solidFill>
                <a:latin typeface="MF_FrankRuhl-Regular"/>
                <a:cs typeface="+mn-cs"/>
              </a:rPr>
              <a:t>ٱلحواسِّ</a:t>
            </a:r>
            <a:r>
              <a:rPr lang="ar-SA" sz="3600" b="1" dirty="0">
                <a:solidFill>
                  <a:srgbClr val="000000"/>
                </a:solidFill>
                <a:latin typeface="MF_FrankRuhl-Regular"/>
                <a:cs typeface="+mn-cs"/>
              </a:rPr>
              <a:t>؟ </a:t>
            </a:r>
            <a:r>
              <a:rPr lang="he-IL" sz="2000" b="1" dirty="0">
                <a:latin typeface="MF_FrankRuhl-Regular"/>
                <a:cs typeface="+mn-cs"/>
              </a:rPr>
              <a:t>(</a:t>
            </a:r>
            <a:r>
              <a:rPr lang="ar-SA" sz="2000" b="1" dirty="0">
                <a:latin typeface="MF_FrankRuhl-Regular"/>
                <a:cs typeface="+mn-cs"/>
              </a:rPr>
              <a:t>الصفحات</a:t>
            </a:r>
            <a:r>
              <a:rPr lang="he-IL" sz="2000" b="1" dirty="0">
                <a:latin typeface="MF_FrankRuhl-Regular"/>
                <a:cs typeface="+mn-cs"/>
              </a:rPr>
              <a:t> 25-24) </a:t>
            </a:r>
            <a:endParaRPr lang="en-US" sz="28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61BFA739-3833-EAC0-F664-66D5A5002D83}"/>
              </a:ext>
            </a:extLst>
          </p:cNvPr>
          <p:cNvPicPr>
            <a:picLocks noChangeAspect="1"/>
          </p:cNvPicPr>
          <p:nvPr/>
        </p:nvPicPr>
        <p:blipFill>
          <a:blip r:embed="rId4"/>
          <a:stretch>
            <a:fillRect/>
          </a:stretch>
        </p:blipFill>
        <p:spPr>
          <a:xfrm>
            <a:off x="8217328" y="5818"/>
            <a:ext cx="926672" cy="608860"/>
          </a:xfrm>
          <a:prstGeom prst="rect">
            <a:avLst/>
          </a:prstGeom>
        </p:spPr>
      </p:pic>
      <p:pic>
        <p:nvPicPr>
          <p:cNvPr id="4" name="תמונה 3">
            <a:extLst>
              <a:ext uri="{FF2B5EF4-FFF2-40B4-BE49-F238E27FC236}">
                <a16:creationId xmlns:a16="http://schemas.microsoft.com/office/drawing/2014/main" id="{5B04FC5B-7902-B086-E98D-4EA862C5A4AA}"/>
              </a:ext>
            </a:extLst>
          </p:cNvPr>
          <p:cNvPicPr>
            <a:picLocks noChangeAspect="1"/>
          </p:cNvPicPr>
          <p:nvPr/>
        </p:nvPicPr>
        <p:blipFill>
          <a:blip r:embed="rId5"/>
          <a:stretch>
            <a:fillRect/>
          </a:stretch>
        </p:blipFill>
        <p:spPr>
          <a:xfrm>
            <a:off x="520262" y="2096814"/>
            <a:ext cx="8371305" cy="4054365"/>
          </a:xfrm>
          <a:prstGeom prst="rect">
            <a:avLst/>
          </a:prstGeom>
        </p:spPr>
      </p:pic>
    </p:spTree>
    <p:extLst>
      <p:ext uri="{BB962C8B-B14F-4D97-AF65-F5344CB8AC3E}">
        <p14:creationId xmlns:p14="http://schemas.microsoft.com/office/powerpoint/2010/main" val="2456102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365126"/>
            <a:ext cx="8382000" cy="1325563"/>
          </a:xfrm>
        </p:spPr>
        <p:txBody>
          <a:bodyPr>
            <a:normAutofit/>
          </a:bodyPr>
          <a:lstStyle/>
          <a:p>
            <a:pPr algn="r"/>
            <a:r>
              <a:rPr lang="ar-SA" sz="4000" b="1" dirty="0">
                <a:latin typeface="MF_FrankRuhl-Regular"/>
                <a:cs typeface="+mn-cs"/>
              </a:rPr>
              <a:t> إجمال المهمة</a:t>
            </a:r>
            <a:r>
              <a:rPr lang="he-IL" sz="4000" b="1" dirty="0">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25)</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sp>
        <p:nvSpPr>
          <p:cNvPr id="3" name="מציין מיקום תוכן 2"/>
          <p:cNvSpPr>
            <a:spLocks noGrp="1"/>
          </p:cNvSpPr>
          <p:nvPr>
            <p:ph idx="1"/>
          </p:nvPr>
        </p:nvSpPr>
        <p:spPr>
          <a:xfrm>
            <a:off x="628650" y="2075175"/>
            <a:ext cx="7886700" cy="4101787"/>
          </a:xfrm>
        </p:spPr>
        <p:txBody>
          <a:bodyPr/>
          <a:lstStyle/>
          <a:p>
            <a:pPr marL="0" indent="0" algn="r">
              <a:buNone/>
            </a:pPr>
            <a:endParaRPr lang="he-IL" dirty="0"/>
          </a:p>
          <a:p>
            <a:pPr marL="0" indent="0" algn="r">
              <a:buNone/>
            </a:pPr>
            <a:endParaRPr lang="he-IL" dirty="0"/>
          </a:p>
          <a:p>
            <a:pPr marL="0" indent="0" algn="r">
              <a:buNone/>
            </a:pPr>
            <a:endParaRPr lang="en-US" dirty="0"/>
          </a:p>
        </p:txBody>
      </p:sp>
      <p:sp>
        <p:nvSpPr>
          <p:cNvPr id="12" name="TextBox 11"/>
          <p:cNvSpPr txBox="1"/>
          <p:nvPr/>
        </p:nvSpPr>
        <p:spPr>
          <a:xfrm>
            <a:off x="5352176" y="6376782"/>
            <a:ext cx="2197916" cy="369332"/>
          </a:xfrm>
          <a:prstGeom prst="rect">
            <a:avLst/>
          </a:prstGeom>
          <a:noFill/>
        </p:spPr>
        <p:txBody>
          <a:bodyPr wrap="square" rtlCol="0">
            <a:spAutoFit/>
          </a:bodyPr>
          <a:lstStyle/>
          <a:p>
            <a:pPr algn="r"/>
            <a:r>
              <a:rPr lang="ar-SA" b="1" dirty="0"/>
              <a:t>صفحة</a:t>
            </a:r>
            <a:r>
              <a:rPr lang="he-IL" b="1" dirty="0"/>
              <a:t> 25</a:t>
            </a:r>
            <a:endParaRPr lang="en-US" b="1" dirty="0"/>
          </a:p>
        </p:txBody>
      </p:sp>
      <p:pic>
        <p:nvPicPr>
          <p:cNvPr id="6" name="תמונה 5">
            <a:extLst>
              <a:ext uri="{FF2B5EF4-FFF2-40B4-BE49-F238E27FC236}">
                <a16:creationId xmlns:a16="http://schemas.microsoft.com/office/drawing/2014/main" id="{06A51832-934F-1ED7-86C9-51AE5948DBAB}"/>
              </a:ext>
            </a:extLst>
          </p:cNvPr>
          <p:cNvPicPr>
            <a:picLocks noChangeAspect="1"/>
          </p:cNvPicPr>
          <p:nvPr/>
        </p:nvPicPr>
        <p:blipFill>
          <a:blip r:embed="rId4"/>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AAD7D854-7A5C-CA38-874B-C79867E3E4DA}"/>
              </a:ext>
            </a:extLst>
          </p:cNvPr>
          <p:cNvPicPr>
            <a:picLocks noChangeAspect="1"/>
          </p:cNvPicPr>
          <p:nvPr/>
        </p:nvPicPr>
        <p:blipFill>
          <a:blip r:embed="rId5"/>
          <a:stretch>
            <a:fillRect/>
          </a:stretch>
        </p:blipFill>
        <p:spPr>
          <a:xfrm>
            <a:off x="628650" y="2162174"/>
            <a:ext cx="8134350" cy="3284811"/>
          </a:xfrm>
          <a:prstGeom prst="rect">
            <a:avLst/>
          </a:prstGeom>
        </p:spPr>
      </p:pic>
    </p:spTree>
    <p:extLst>
      <p:ext uri="{BB962C8B-B14F-4D97-AF65-F5344CB8AC3E}">
        <p14:creationId xmlns:p14="http://schemas.microsoft.com/office/powerpoint/2010/main" val="3545665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99928"/>
            <a:ext cx="8382000" cy="1590762"/>
          </a:xfrm>
        </p:spPr>
        <p:txBody>
          <a:bodyPr>
            <a:normAutofit/>
          </a:bodyPr>
          <a:lstStyle/>
          <a:p>
            <a:pPr algn="r"/>
            <a:r>
              <a:rPr lang="ar-SA" sz="4000" b="1" dirty="0">
                <a:solidFill>
                  <a:srgbClr val="437BBE"/>
                </a:solidFill>
                <a:latin typeface="MF_FrankRuhl-Regular"/>
                <a:cs typeface="+mn-cs"/>
              </a:rPr>
              <a:t>مَهَمَّةٌ: </a:t>
            </a:r>
            <a:r>
              <a:rPr lang="ar-SA" sz="4000" b="1" dirty="0">
                <a:latin typeface="MF_FrankRuhl-Regular"/>
                <a:cs typeface="+mn-cs"/>
              </a:rPr>
              <a:t>نَكتَشِفُ ماذا في الصُّندوُقِ</a:t>
            </a:r>
            <a:r>
              <a:rPr lang="ar-SA" sz="4000" b="1" dirty="0">
                <a:solidFill>
                  <a:srgbClr val="437BBE"/>
                </a:solidFill>
                <a:latin typeface="MF_FrankRuhl-Regular"/>
                <a:cs typeface="+mn-cs"/>
              </a:rPr>
              <a:t> </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26)</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6" name="מציין מיקום תוכן 5"/>
          <p:cNvPicPr>
            <a:picLocks noGrp="1" noChangeAspect="1"/>
          </p:cNvPicPr>
          <p:nvPr>
            <p:ph idx="1"/>
          </p:nvPr>
        </p:nvPicPr>
        <p:blipFill>
          <a:blip r:embed="rId4"/>
          <a:stretch>
            <a:fillRect/>
          </a:stretch>
        </p:blipFill>
        <p:spPr>
          <a:xfrm>
            <a:off x="2162629" y="1355891"/>
            <a:ext cx="5167086" cy="4175423"/>
          </a:xfrm>
          <a:prstGeom prst="rect">
            <a:avLst/>
          </a:prstGeom>
        </p:spPr>
      </p:pic>
      <p:pic>
        <p:nvPicPr>
          <p:cNvPr id="8" name="תמונה 7"/>
          <p:cNvPicPr>
            <a:picLocks noChangeAspect="1"/>
          </p:cNvPicPr>
          <p:nvPr/>
        </p:nvPicPr>
        <p:blipFill>
          <a:blip r:embed="rId5"/>
          <a:stretch>
            <a:fillRect/>
          </a:stretch>
        </p:blipFill>
        <p:spPr>
          <a:xfrm>
            <a:off x="7796233" y="5406972"/>
            <a:ext cx="1036410" cy="804742"/>
          </a:xfrm>
          <a:prstGeom prst="rect">
            <a:avLst/>
          </a:prstGeom>
        </p:spPr>
      </p:pic>
      <p:sp>
        <p:nvSpPr>
          <p:cNvPr id="9" name="TextBox 8"/>
          <p:cNvSpPr txBox="1"/>
          <p:nvPr/>
        </p:nvSpPr>
        <p:spPr>
          <a:xfrm>
            <a:off x="4572000" y="5740400"/>
            <a:ext cx="3069771" cy="369332"/>
          </a:xfrm>
          <a:prstGeom prst="rect">
            <a:avLst/>
          </a:prstGeom>
          <a:noFill/>
        </p:spPr>
        <p:txBody>
          <a:bodyPr wrap="square" rtlCol="0">
            <a:spAutoFit/>
          </a:bodyPr>
          <a:lstStyle/>
          <a:p>
            <a:pPr algn="r"/>
            <a:r>
              <a:rPr lang="ar-SA" b="1" dirty="0"/>
              <a:t>مُحادثة صفحة</a:t>
            </a:r>
            <a:r>
              <a:rPr lang="he-IL" b="1" dirty="0"/>
              <a:t>26</a:t>
            </a:r>
            <a:endParaRPr lang="en-US" b="1" dirty="0"/>
          </a:p>
        </p:txBody>
      </p:sp>
      <p:pic>
        <p:nvPicPr>
          <p:cNvPr id="3" name="תמונה 2">
            <a:extLst>
              <a:ext uri="{FF2B5EF4-FFF2-40B4-BE49-F238E27FC236}">
                <a16:creationId xmlns:a16="http://schemas.microsoft.com/office/drawing/2014/main" id="{025DE9CB-0D6D-F79D-39EF-A5AADFF13209}"/>
              </a:ext>
            </a:extLst>
          </p:cNvPr>
          <p:cNvPicPr>
            <a:picLocks noChangeAspect="1"/>
          </p:cNvPicPr>
          <p:nvPr/>
        </p:nvPicPr>
        <p:blipFill>
          <a:blip r:embed="rId6"/>
          <a:stretch>
            <a:fillRect/>
          </a:stretch>
        </p:blipFill>
        <p:spPr>
          <a:xfrm>
            <a:off x="8217328" y="0"/>
            <a:ext cx="926672" cy="810838"/>
          </a:xfrm>
          <a:prstGeom prst="rect">
            <a:avLst/>
          </a:prstGeom>
        </p:spPr>
      </p:pic>
    </p:spTree>
    <p:extLst>
      <p:ext uri="{BB962C8B-B14F-4D97-AF65-F5344CB8AC3E}">
        <p14:creationId xmlns:p14="http://schemas.microsoft.com/office/powerpoint/2010/main" val="7496275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000" y="99928"/>
            <a:ext cx="8382000" cy="1590762"/>
          </a:xfrm>
        </p:spPr>
        <p:txBody>
          <a:bodyPr>
            <a:normAutofit/>
          </a:bodyPr>
          <a:lstStyle/>
          <a:p>
            <a:pPr algn="ctr"/>
            <a:r>
              <a:rPr lang="he-IL" sz="4000" b="1" dirty="0">
                <a:latin typeface="MF_FrankRuhl-Regular"/>
                <a:cs typeface="+mn-cs"/>
              </a:rPr>
              <a:t>  </a:t>
            </a:r>
            <a:r>
              <a:rPr lang="ar-SA" sz="4000" b="1" dirty="0">
                <a:latin typeface="MF_FrankRuhl-Regular"/>
                <a:cs typeface="+mn-cs"/>
              </a:rPr>
              <a:t>لِكُلِّ مادَّةٍ صِفاتُهَا</a:t>
            </a:r>
            <a:r>
              <a:rPr lang="he-IL" sz="2400" b="1" dirty="0">
                <a:latin typeface="MF_FrankRuhl-Regular"/>
                <a:cs typeface="+mn-cs"/>
              </a:rPr>
              <a:t>(</a:t>
            </a:r>
            <a:r>
              <a:rPr lang="ar-SA" sz="2400" b="1" dirty="0">
                <a:latin typeface="MF_FrankRuhl-Regular"/>
                <a:cs typeface="+mn-cs"/>
              </a:rPr>
              <a:t>صفحة</a:t>
            </a:r>
            <a:r>
              <a:rPr lang="he-IL" sz="2400" b="1" dirty="0">
                <a:latin typeface="MF_FrankRuhl-Regular"/>
                <a:cs typeface="+mn-cs"/>
              </a:rPr>
              <a:t> 27)</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E42E74EF-93C5-064C-B77D-B21BBC92B6DF}"/>
              </a:ext>
            </a:extLst>
          </p:cNvPr>
          <p:cNvPicPr>
            <a:picLocks noChangeAspect="1"/>
          </p:cNvPicPr>
          <p:nvPr/>
        </p:nvPicPr>
        <p:blipFill>
          <a:blip r:embed="rId4"/>
          <a:stretch>
            <a:fillRect/>
          </a:stretch>
        </p:blipFill>
        <p:spPr>
          <a:xfrm>
            <a:off x="8217328" y="20073"/>
            <a:ext cx="926672" cy="594605"/>
          </a:xfrm>
          <a:prstGeom prst="rect">
            <a:avLst/>
          </a:prstGeom>
        </p:spPr>
      </p:pic>
      <p:pic>
        <p:nvPicPr>
          <p:cNvPr id="8" name="מציין מיקום תוכן 7">
            <a:extLst>
              <a:ext uri="{FF2B5EF4-FFF2-40B4-BE49-F238E27FC236}">
                <a16:creationId xmlns:a16="http://schemas.microsoft.com/office/drawing/2014/main" id="{74A8DEC4-B89E-7240-CA47-C2A8285731E4}"/>
              </a:ext>
            </a:extLst>
          </p:cNvPr>
          <p:cNvPicPr>
            <a:picLocks noGrp="1" noChangeAspect="1"/>
          </p:cNvPicPr>
          <p:nvPr>
            <p:ph idx="1"/>
          </p:nvPr>
        </p:nvPicPr>
        <p:blipFill>
          <a:blip r:embed="rId5"/>
          <a:stretch>
            <a:fillRect/>
          </a:stretch>
        </p:blipFill>
        <p:spPr>
          <a:xfrm>
            <a:off x="1183434" y="2453481"/>
            <a:ext cx="7117111" cy="3679305"/>
          </a:xfrm>
          <a:prstGeom prst="rect">
            <a:avLst/>
          </a:prstGeom>
        </p:spPr>
      </p:pic>
    </p:spTree>
    <p:extLst>
      <p:ext uri="{BB962C8B-B14F-4D97-AF65-F5344CB8AC3E}">
        <p14:creationId xmlns:p14="http://schemas.microsoft.com/office/powerpoint/2010/main" val="4167188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B567165F-BA0B-42B6-23AB-47234B692F10}"/>
              </a:ext>
            </a:extLst>
          </p:cNvPr>
          <p:cNvPicPr>
            <a:picLocks noChangeAspect="1"/>
          </p:cNvPicPr>
          <p:nvPr/>
        </p:nvPicPr>
        <p:blipFill>
          <a:blip r:embed="rId3"/>
          <a:stretch>
            <a:fillRect/>
          </a:stretch>
        </p:blipFill>
        <p:spPr>
          <a:xfrm>
            <a:off x="252433" y="48106"/>
            <a:ext cx="1109568" cy="634039"/>
          </a:xfrm>
          <a:prstGeom prst="rect">
            <a:avLst/>
          </a:prstGeom>
        </p:spPr>
      </p:pic>
      <p:pic>
        <p:nvPicPr>
          <p:cNvPr id="6" name="תמונה 5">
            <a:extLst>
              <a:ext uri="{FF2B5EF4-FFF2-40B4-BE49-F238E27FC236}">
                <a16:creationId xmlns:a16="http://schemas.microsoft.com/office/drawing/2014/main" id="{D722B92A-1D53-A0E5-4701-279A66CABCA8}"/>
              </a:ext>
            </a:extLst>
          </p:cNvPr>
          <p:cNvPicPr>
            <a:picLocks noChangeAspect="1"/>
          </p:cNvPicPr>
          <p:nvPr/>
        </p:nvPicPr>
        <p:blipFill>
          <a:blip r:embed="rId4"/>
          <a:stretch>
            <a:fillRect/>
          </a:stretch>
        </p:blipFill>
        <p:spPr>
          <a:xfrm>
            <a:off x="8217328" y="0"/>
            <a:ext cx="926672" cy="810838"/>
          </a:xfrm>
          <a:prstGeom prst="rect">
            <a:avLst/>
          </a:prstGeom>
        </p:spPr>
      </p:pic>
      <p:pic>
        <p:nvPicPr>
          <p:cNvPr id="4" name="תמונה 3">
            <a:extLst>
              <a:ext uri="{FF2B5EF4-FFF2-40B4-BE49-F238E27FC236}">
                <a16:creationId xmlns:a16="http://schemas.microsoft.com/office/drawing/2014/main" id="{83D731CA-5ECB-7E2B-16CA-82947E33F222}"/>
              </a:ext>
            </a:extLst>
          </p:cNvPr>
          <p:cNvPicPr>
            <a:picLocks noChangeAspect="1"/>
          </p:cNvPicPr>
          <p:nvPr/>
        </p:nvPicPr>
        <p:blipFill>
          <a:blip r:embed="rId5"/>
          <a:stretch>
            <a:fillRect/>
          </a:stretch>
        </p:blipFill>
        <p:spPr>
          <a:xfrm>
            <a:off x="4073322" y="48107"/>
            <a:ext cx="1432684" cy="810838"/>
          </a:xfrm>
          <a:prstGeom prst="rect">
            <a:avLst/>
          </a:prstGeom>
        </p:spPr>
      </p:pic>
      <p:pic>
        <p:nvPicPr>
          <p:cNvPr id="2" name="תמונה 1">
            <a:extLst>
              <a:ext uri="{FF2B5EF4-FFF2-40B4-BE49-F238E27FC236}">
                <a16:creationId xmlns:a16="http://schemas.microsoft.com/office/drawing/2014/main" id="{E7FA2106-8A8D-B30E-2CD2-B3F4745C86CE}"/>
              </a:ext>
            </a:extLst>
          </p:cNvPr>
          <p:cNvPicPr>
            <a:picLocks noChangeAspect="1"/>
          </p:cNvPicPr>
          <p:nvPr/>
        </p:nvPicPr>
        <p:blipFill>
          <a:blip r:embed="rId6"/>
          <a:stretch>
            <a:fillRect/>
          </a:stretch>
        </p:blipFill>
        <p:spPr>
          <a:xfrm>
            <a:off x="1962150" y="1363389"/>
            <a:ext cx="5219700" cy="5124450"/>
          </a:xfrm>
          <a:prstGeom prst="rect">
            <a:avLst/>
          </a:prstGeom>
        </p:spPr>
      </p:pic>
    </p:spTree>
    <p:extLst>
      <p:ext uri="{BB962C8B-B14F-4D97-AF65-F5344CB8AC3E}">
        <p14:creationId xmlns:p14="http://schemas.microsoft.com/office/powerpoint/2010/main" val="17026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0999" y="486229"/>
            <a:ext cx="8690430" cy="1204461"/>
          </a:xfrm>
        </p:spPr>
        <p:txBody>
          <a:bodyPr>
            <a:normAutofit/>
          </a:bodyPr>
          <a:lstStyle/>
          <a:p>
            <a:pPr algn="r"/>
            <a:r>
              <a:rPr lang="ar-SA" sz="4000" b="1" dirty="0">
                <a:solidFill>
                  <a:srgbClr val="437BBE"/>
                </a:solidFill>
                <a:latin typeface="MF_FrankRuhl-Regular"/>
                <a:cs typeface="+mn-cs"/>
              </a:rPr>
              <a:t>          مَهَمَّةٌ: نَكتَشِفُ</a:t>
            </a:r>
            <a:r>
              <a:rPr lang="he-IL" sz="4000" b="1" dirty="0">
                <a:solidFill>
                  <a:srgbClr val="437BBE"/>
                </a:solidFill>
                <a:latin typeface="MF_FrankRuhl-Regular"/>
                <a:cs typeface="+mn-cs"/>
              </a:rPr>
              <a:t> </a:t>
            </a:r>
            <a:r>
              <a:rPr lang="ar-SA" sz="4000" b="1" dirty="0">
                <a:solidFill>
                  <a:srgbClr val="437BBE"/>
                </a:solidFill>
                <a:latin typeface="MF_FrankRuhl-Regular"/>
                <a:cs typeface="+mn-cs"/>
              </a:rPr>
              <a:t>صِفاتِ </a:t>
            </a:r>
            <a:r>
              <a:rPr lang="ar-SA" sz="4000" b="1" dirty="0" err="1">
                <a:solidFill>
                  <a:srgbClr val="437BBE"/>
                </a:solidFill>
                <a:latin typeface="MF_FrankRuhl-Regular"/>
                <a:cs typeface="+mn-cs"/>
              </a:rPr>
              <a:t>ٱلمَوادِّ</a:t>
            </a:r>
            <a:r>
              <a:rPr lang="ar-SA" sz="4000" b="1" dirty="0">
                <a:solidFill>
                  <a:srgbClr val="437BBE"/>
                </a:solidFill>
                <a:latin typeface="MF_FrankRuhl-Regular"/>
                <a:cs typeface="+mn-cs"/>
              </a:rPr>
              <a:t> </a:t>
            </a:r>
            <a:br>
              <a:rPr lang="he-IL" sz="4000" b="1" dirty="0">
                <a:solidFill>
                  <a:srgbClr val="437BBE"/>
                </a:solidFill>
                <a:latin typeface="MF_FrankRuhl-Regular"/>
                <a:cs typeface="+mn-cs"/>
              </a:rPr>
            </a:br>
            <a:r>
              <a:rPr lang="he-IL" sz="2400" b="1" dirty="0">
                <a:latin typeface="MF_FrankRuhl-Regular"/>
                <a:cs typeface="+mn-cs"/>
              </a:rPr>
              <a:t>(</a:t>
            </a:r>
            <a:r>
              <a:rPr lang="ar-SA" sz="2400" b="1" dirty="0">
                <a:latin typeface="MF_FrankRuhl-Regular"/>
                <a:cs typeface="+mn-cs"/>
              </a:rPr>
              <a:t>الصفحات</a:t>
            </a:r>
            <a:r>
              <a:rPr lang="he-IL" sz="2400" b="1" dirty="0">
                <a:latin typeface="MF_FrankRuhl-Regular"/>
                <a:cs typeface="+mn-cs"/>
              </a:rPr>
              <a:t> 30-27)</a:t>
            </a:r>
            <a:endParaRPr lang="en-US" sz="2400" b="1" dirty="0">
              <a:cs typeface="+mn-cs"/>
            </a:endParaRPr>
          </a:p>
        </p:txBody>
      </p:sp>
      <p:pic>
        <p:nvPicPr>
          <p:cNvPr id="5" name="תמונה 4"/>
          <p:cNvPicPr>
            <a:picLocks noChangeAspect="1"/>
          </p:cNvPicPr>
          <p:nvPr/>
        </p:nvPicPr>
        <p:blipFill>
          <a:blip r:embed="rId3"/>
          <a:stretch>
            <a:fillRect/>
          </a:stretch>
        </p:blipFill>
        <p:spPr>
          <a:xfrm>
            <a:off x="73866" y="-19361"/>
            <a:ext cx="1109568" cy="634039"/>
          </a:xfrm>
          <a:prstGeom prst="rect">
            <a:avLst/>
          </a:prstGeom>
        </p:spPr>
      </p:pic>
      <p:pic>
        <p:nvPicPr>
          <p:cNvPr id="3" name="תמונה 2">
            <a:extLst>
              <a:ext uri="{FF2B5EF4-FFF2-40B4-BE49-F238E27FC236}">
                <a16:creationId xmlns:a16="http://schemas.microsoft.com/office/drawing/2014/main" id="{6FAE55A7-4EAA-15F3-D9BE-3D30BFBC070A}"/>
              </a:ext>
            </a:extLst>
          </p:cNvPr>
          <p:cNvPicPr>
            <a:picLocks noChangeAspect="1"/>
          </p:cNvPicPr>
          <p:nvPr/>
        </p:nvPicPr>
        <p:blipFill>
          <a:blip r:embed="rId4"/>
          <a:stretch>
            <a:fillRect/>
          </a:stretch>
        </p:blipFill>
        <p:spPr>
          <a:xfrm>
            <a:off x="8217328" y="0"/>
            <a:ext cx="926672" cy="634039"/>
          </a:xfrm>
          <a:prstGeom prst="rect">
            <a:avLst/>
          </a:prstGeom>
        </p:spPr>
      </p:pic>
      <p:pic>
        <p:nvPicPr>
          <p:cNvPr id="7" name="מציין מיקום תוכן 6">
            <a:extLst>
              <a:ext uri="{FF2B5EF4-FFF2-40B4-BE49-F238E27FC236}">
                <a16:creationId xmlns:a16="http://schemas.microsoft.com/office/drawing/2014/main" id="{A34D064A-A03D-BA24-AACE-5EEA66CA8ADC}"/>
              </a:ext>
            </a:extLst>
          </p:cNvPr>
          <p:cNvPicPr>
            <a:picLocks noGrp="1" noChangeAspect="1"/>
          </p:cNvPicPr>
          <p:nvPr>
            <p:ph idx="1"/>
          </p:nvPr>
        </p:nvPicPr>
        <p:blipFill>
          <a:blip r:embed="rId5"/>
          <a:stretch>
            <a:fillRect/>
          </a:stretch>
        </p:blipFill>
        <p:spPr>
          <a:xfrm>
            <a:off x="1347952" y="2196280"/>
            <a:ext cx="6747641" cy="4351338"/>
          </a:xfrm>
          <a:prstGeom prst="rect">
            <a:avLst/>
          </a:prstGeom>
        </p:spPr>
      </p:pic>
      <p:pic>
        <p:nvPicPr>
          <p:cNvPr id="8" name="תמונה 7">
            <a:extLst>
              <a:ext uri="{FF2B5EF4-FFF2-40B4-BE49-F238E27FC236}">
                <a16:creationId xmlns:a16="http://schemas.microsoft.com/office/drawing/2014/main" id="{65414A84-D4F3-A321-6F12-FAC5EC010385}"/>
              </a:ext>
            </a:extLst>
          </p:cNvPr>
          <p:cNvPicPr>
            <a:picLocks noChangeAspect="1"/>
          </p:cNvPicPr>
          <p:nvPr/>
        </p:nvPicPr>
        <p:blipFill>
          <a:blip r:embed="rId6"/>
          <a:stretch>
            <a:fillRect/>
          </a:stretch>
        </p:blipFill>
        <p:spPr>
          <a:xfrm>
            <a:off x="2944227" y="2270311"/>
            <a:ext cx="1627773" cy="646232"/>
          </a:xfrm>
          <a:prstGeom prst="rect">
            <a:avLst/>
          </a:prstGeom>
        </p:spPr>
      </p:pic>
    </p:spTree>
    <p:extLst>
      <p:ext uri="{BB962C8B-B14F-4D97-AF65-F5344CB8AC3E}">
        <p14:creationId xmlns:p14="http://schemas.microsoft.com/office/powerpoint/2010/main" val="1473918907"/>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1544</TotalTime>
  <Words>848</Words>
  <Application>Microsoft Office PowerPoint</Application>
  <PresentationFormat>‫הצגה על המסך (4:3)</PresentationFormat>
  <Paragraphs>74</Paragraphs>
  <Slides>12</Slides>
  <Notes>12</Notes>
  <HiddenSlides>0</HiddenSlides>
  <MMClips>0</MMClips>
  <ScaleCrop>false</ScaleCrop>
  <HeadingPairs>
    <vt:vector size="6" baseType="variant">
      <vt:variant>
        <vt:lpstr>גופנים בשימוש</vt:lpstr>
      </vt:variant>
      <vt:variant>
        <vt:i4>7</vt:i4>
      </vt:variant>
      <vt:variant>
        <vt:lpstr>ערכת נושא</vt:lpstr>
      </vt:variant>
      <vt:variant>
        <vt:i4>1</vt:i4>
      </vt:variant>
      <vt:variant>
        <vt:lpstr>כותרות שקופיות</vt:lpstr>
      </vt:variant>
      <vt:variant>
        <vt:i4>12</vt:i4>
      </vt:variant>
    </vt:vector>
  </HeadingPairs>
  <TitlesOfParts>
    <vt:vector size="20" baseType="lpstr">
      <vt:lpstr>Arial</vt:lpstr>
      <vt:lpstr>Calibri</vt:lpstr>
      <vt:lpstr>Calibri Light</vt:lpstr>
      <vt:lpstr>FontbitDavid</vt:lpstr>
      <vt:lpstr>FontbitDavid-Bold</vt:lpstr>
      <vt:lpstr>MF_FrankRuhl-Regular</vt:lpstr>
      <vt:lpstr>Times New Roman</vt:lpstr>
      <vt:lpstr>ערכת נושא Office</vt:lpstr>
      <vt:lpstr>    عارِضَةٌ مُرافِقَةٌ لِلدُّروسِ  اَلْعُلُوْمُ وَالتِّكْنُولُوجيا للصِّف الثَّاني اَلْمَوادُّ مِنْ حَوْلِنَا</vt:lpstr>
      <vt:lpstr>מצגת של PowerPoint‏</vt:lpstr>
      <vt:lpstr>صِفاتُ ٱلمَوادِّ  - كيفَ نَكْتَشِفُهَا؟ (صفحة 24) </vt:lpstr>
      <vt:lpstr>مَهَمَّةٌ: أيُّ من صِفاتِ ٱلمَوادِّ نَكْتَشِفُهَا بواسطةِ ٱلحواسِّ؟ (الصفحات 25-24) </vt:lpstr>
      <vt:lpstr> إجمال المهمة: (صفحة25)</vt:lpstr>
      <vt:lpstr>مَهَمَّةٌ: نَكتَشِفُ ماذا في الصُّندوُقِ (صفحة 26)</vt:lpstr>
      <vt:lpstr>  لِكُلِّ مادَّةٍ صِفاتُهَا(صفحة 27)</vt:lpstr>
      <vt:lpstr>מצגת של PowerPoint‏</vt:lpstr>
      <vt:lpstr>          مَهَمَّةٌ: نَكتَشِفُ صِفاتِ ٱلمَوادِّ  (الصفحات 30-27)</vt:lpstr>
      <vt:lpstr>مَهَمَّةٌ: نَكتَشِفُ صِفاتِ ٱلمَوادِّ  (تتمة)</vt:lpstr>
      <vt:lpstr>          أُحْجِيةٌ (صفحة 30) </vt:lpstr>
      <vt:lpstr> ماذّا تَعَلَّمْنا؟ (صفحة 30)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197</cp:revision>
  <dcterms:created xsi:type="dcterms:W3CDTF">2019-05-25T18:59:51Z</dcterms:created>
  <dcterms:modified xsi:type="dcterms:W3CDTF">2024-01-30T10:16:19Z</dcterms:modified>
</cp:coreProperties>
</file>