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notesMasterIdLst>
    <p:notesMasterId r:id="rId22"/>
  </p:notesMasterIdLst>
  <p:handoutMasterIdLst>
    <p:handoutMasterId r:id="rId23"/>
  </p:handoutMasterIdLst>
  <p:sldIdLst>
    <p:sldId id="367" r:id="rId3"/>
    <p:sldId id="368" r:id="rId4"/>
    <p:sldId id="369" r:id="rId5"/>
    <p:sldId id="352" r:id="rId6"/>
    <p:sldId id="353" r:id="rId7"/>
    <p:sldId id="370" r:id="rId8"/>
    <p:sldId id="371" r:id="rId9"/>
    <p:sldId id="356" r:id="rId10"/>
    <p:sldId id="358" r:id="rId11"/>
    <p:sldId id="372" r:id="rId12"/>
    <p:sldId id="359" r:id="rId13"/>
    <p:sldId id="360" r:id="rId14"/>
    <p:sldId id="366" r:id="rId15"/>
    <p:sldId id="373" r:id="rId16"/>
    <p:sldId id="374" r:id="rId17"/>
    <p:sldId id="375" r:id="rId18"/>
    <p:sldId id="364" r:id="rId19"/>
    <p:sldId id="365" r:id="rId20"/>
    <p:sldId id="3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3" orient="horz">
          <p15:clr>
            <a:srgbClr val="A4A3A4"/>
          </p15:clr>
        </p15:guide>
        <p15:guide id="4" pos="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da.dr@gmail.com"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26" autoAdjust="0"/>
    <p:restoredTop sz="87511" autoAdjust="0"/>
  </p:normalViewPr>
  <p:slideViewPr>
    <p:cSldViewPr snapToGrid="0" showGuides="1">
      <p:cViewPr varScale="1">
        <p:scale>
          <a:sx n="67" d="100"/>
          <a:sy n="67" d="100"/>
        </p:scale>
        <p:origin x="844" y="56"/>
      </p:cViewPr>
      <p:guideLst>
        <p:guide orient="horz" pos="2183"/>
        <p:guide pos="2880"/>
        <p:guide orient="horz"/>
        <p:guide pos="51"/>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5A81399C-A35E-4DE4-9CDD-3B749E995B4D}" type="datetimeFigureOut">
              <a:rPr lang="he-IL" smtClean="0"/>
              <a:t>ב'/שבט/תשפ"ד</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5BDF390A-4B3A-4FA1-AA0C-F60FB4E4783E}" type="slidenum">
              <a:rPr lang="he-IL" smtClean="0"/>
              <a:t>‹#›</a:t>
            </a:fld>
            <a:endParaRPr lang="he-IL"/>
          </a:p>
        </p:txBody>
      </p:sp>
    </p:spTree>
    <p:extLst>
      <p:ext uri="{BB962C8B-B14F-4D97-AF65-F5344CB8AC3E}">
        <p14:creationId xmlns:p14="http://schemas.microsoft.com/office/powerpoint/2010/main" val="901364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ב'/שבט/תשפ"ד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mn-lt"/>
                <a:ea typeface="+mn-ea"/>
                <a:cs typeface="+mn-cs"/>
              </a:rPr>
              <a:t>פרק שלישי: צמחים גדלים</a:t>
            </a:r>
            <a:r>
              <a:rPr kumimoji="0" lang="he-IL" sz="1200" b="0" i="0" u="none" strike="noStrike" kern="1200" cap="none" spc="0" normalizeH="0" baseline="0" noProof="0" dirty="0">
                <a:ln>
                  <a:noFill/>
                </a:ln>
                <a:solidFill>
                  <a:prstClr val="black"/>
                </a:solidFill>
                <a:effectLst/>
                <a:uLnTx/>
                <a:uFillTx/>
                <a:latin typeface="+mn-lt"/>
                <a:ea typeface="+mn-ea"/>
                <a:cs typeface="+mn-cs"/>
              </a:rPr>
              <a:t>. הפרק עוסק בשלב </a:t>
            </a:r>
            <a:r>
              <a:rPr kumimoji="0" lang="he-IL" sz="1200" b="1" i="0" u="none" strike="noStrike" kern="1200" cap="none" spc="0" normalizeH="0" baseline="0" noProof="0" dirty="0">
                <a:ln>
                  <a:noFill/>
                </a:ln>
                <a:solidFill>
                  <a:prstClr val="black"/>
                </a:solidFill>
                <a:effectLst/>
                <a:uLnTx/>
                <a:uFillTx/>
                <a:latin typeface="+mn-lt"/>
                <a:ea typeface="+mn-ea"/>
                <a:cs typeface="+mn-cs"/>
              </a:rPr>
              <a:t>הצמיחה</a:t>
            </a:r>
            <a:r>
              <a:rPr kumimoji="0" lang="he-IL" sz="1200" b="0" i="0" u="none" strike="noStrike" kern="1200" cap="none" spc="0" normalizeH="0" baseline="0" noProof="0" dirty="0">
                <a:ln>
                  <a:noFill/>
                </a:ln>
                <a:solidFill>
                  <a:prstClr val="black"/>
                </a:solidFill>
                <a:effectLst/>
                <a:uLnTx/>
                <a:uFillTx/>
                <a:latin typeface="+mn-lt"/>
                <a:ea typeface="+mn-ea"/>
                <a:cs typeface="+mn-cs"/>
              </a:rPr>
              <a:t> במחזור החיים של הצמח. התלמידים מתוודעים באמצעות תהליכי </a:t>
            </a:r>
            <a:r>
              <a:rPr kumimoji="0" lang="he-IL" sz="1200" b="1" i="0" u="none" strike="noStrike" kern="1200" cap="none" spc="0" normalizeH="0" baseline="0" noProof="0" dirty="0">
                <a:ln>
                  <a:noFill/>
                </a:ln>
                <a:solidFill>
                  <a:prstClr val="black"/>
                </a:solidFill>
                <a:effectLst/>
                <a:uLnTx/>
                <a:uFillTx/>
                <a:latin typeface="+mn-lt"/>
                <a:ea typeface="+mn-ea"/>
                <a:cs typeface="+mn-cs"/>
              </a:rPr>
              <a:t>חקר מדעי לצורכי הקיום </a:t>
            </a:r>
            <a:r>
              <a:rPr kumimoji="0" lang="he-IL" sz="1200" b="0" i="0" u="none" strike="noStrike" kern="1200" cap="none" spc="0" normalizeH="0" baseline="0" noProof="0" dirty="0">
                <a:ln>
                  <a:noFill/>
                </a:ln>
                <a:solidFill>
                  <a:prstClr val="black"/>
                </a:solidFill>
                <a:effectLst/>
                <a:uLnTx/>
                <a:uFillTx/>
                <a:latin typeface="+mn-lt"/>
                <a:ea typeface="+mn-ea"/>
                <a:cs typeface="+mn-cs"/>
              </a:rPr>
              <a:t>של הצמח, לתהליכי ההתפתחות והגדילה של הצמח ולמבנה ולתפקוד של איברי הצמח (שורשים, גבעולים ועלים).</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214504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דיון על השיח מתקיים בין הילדים מעלה את החשיבות של הבקרה בתכנון נכון</a:t>
            </a:r>
            <a:r>
              <a:rPr lang="he-IL" baseline="0" dirty="0"/>
              <a:t> של ניסוי.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756050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לאחר ההתנסות מונחית בביצוע תהליך חקר, התלמידים מוזמנים להתנסות שוב בתהליך חקר מדעי, אך הפעם בבדיקת השערה אחרת אודות</a:t>
            </a:r>
          </a:p>
          <a:p>
            <a:pPr algn="r"/>
            <a:r>
              <a:rPr lang="he-IL" dirty="0"/>
              <a:t>התנאים הדרושים להתפתחות צמחים. יש להנחות את הלומדים לחזור למשימה "מנסחים השערות לשאלת חקר" (עמוד 122) ולבחור בהשערה אחת מתוך אלה שהוצעו ולבדוק אותה בעזרת ניסוי מבוקר. אפשר לבצע את הפעילות בקבוצות, כאשר כל קבוצה בודקת השערה אחרת. חשוב להציע לתלמידים להיעזר בהנחיות שיקבלו במשימה "האם אור דרוש לצמח כדי לגדול?" (עמוד 123). בסיום תהליכי החקר מוצע לרכז את התוצאות של כל קבוצות הלומדים, שבדקו גורמים שונים, ולהגיע להכללה בנוגע לצורכי הקיום החיוניים של הצמחים.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756871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הפרק מזמן התנסויות להבניית העיקרון המדעי התאמה בין איברי הצמח לתפקודם. התלמידים מבנים וממשיגים את הקשר בין צורכי הקיום שנחקרו בתהליך החקר המדעי לבין האיברים הקולטים אותם: מים נקלטים על ידי שורשים, אור נקלט על ידי האיברים הירוקים (גבעולים ועלים)</a:t>
            </a:r>
            <a:r>
              <a:rPr lang="he-IL" baseline="0" dirty="0"/>
              <a:t> באמצעות קטע מידע.</a:t>
            </a:r>
            <a:endParaRPr lang="he-IL" dirty="0"/>
          </a:p>
          <a:p>
            <a:pPr algn="r"/>
            <a:r>
              <a:rPr lang="he-IL" dirty="0"/>
              <a:t>הטקסט בנוי מארבע פסקות. הפסקה הראשונה מציגה את צורכי הקיום של הצמחים. שלוש הפסקות האחרות מתמקדות כל אחת</a:t>
            </a:r>
          </a:p>
          <a:p>
            <a:pPr algn="r"/>
            <a:r>
              <a:rPr lang="he-IL" dirty="0"/>
              <a:t>בצורך קיומי אחר (מים, אור, אוויר) ובאיברי הצמחים הרלוונטיים. שאלות הסיכום שבעמוד 129 מבנות את עקרון ההתאמה של מבנה (איברי הצמח) לתפקוד (השגת צורכי הקיום) בהקשר לצמחים.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50449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a:t>
            </a:r>
            <a:r>
              <a:rPr lang="he-IL" b="1" dirty="0"/>
              <a:t>במבט מקוון</a:t>
            </a:r>
            <a:r>
              <a:rPr lang="he-IL" dirty="0"/>
              <a:t>, יחידת התוכן לכיתה ג (עולם היצורים החיים) המשימה </a:t>
            </a:r>
            <a:r>
              <a:rPr lang="he-IL" b="1" dirty="0"/>
              <a:t>מלקטים עלים למאכל – חלמית מצויה </a:t>
            </a:r>
            <a:r>
              <a:rPr lang="he-IL" dirty="0"/>
              <a:t>מתמקדת באיבר הצמח עלה באמצעות סיפור לקט העלים של החלמית במצור שהיה בירושלים במלחמת העצמאות. ביצוע המשימה מתאים גם במסגרת הפרק החמישי שעוסק בשימושים</a:t>
            </a:r>
            <a:r>
              <a:rPr lang="he-IL" baseline="0" dirty="0"/>
              <a:t> בצמחים.</a:t>
            </a:r>
            <a:endParaRPr lang="he-IL"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3227639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מסכמים את הפרק באמצעות היגדי הסיכום. מומלץ להפוך את היגדי הסיכום למשפטי השלמה. ראו דוגמה.</a:t>
            </a:r>
          </a:p>
          <a:p>
            <a:pPr marL="171450" indent="-171450" algn="r">
              <a:buFont typeface="Arial" panose="020B0604020202020204" pitchFamily="34" charset="0"/>
              <a:buChar char="•"/>
            </a:pPr>
            <a:r>
              <a:rPr lang="he-IL" dirty="0"/>
              <a:t>הצמח משיג את צורכי ________ החיוניים שלו מן הסביבה: את המים ואת החומרים המומסים בהם- מן ה________, חמצן וחומרים נוספים מן ה______, ואת האור – מן ה________.</a:t>
            </a:r>
          </a:p>
          <a:p>
            <a:pPr marL="171450" indent="-171450" algn="r">
              <a:buFont typeface="Arial" panose="020B0604020202020204" pitchFamily="34" charset="0"/>
              <a:buChar char="•"/>
            </a:pPr>
            <a:r>
              <a:rPr lang="he-IL" dirty="0"/>
              <a:t>השורש קולט מן האדמה _______ וחומרים נוספים המומסים בהם.</a:t>
            </a:r>
          </a:p>
          <a:p>
            <a:pPr marL="171450" indent="-171450" algn="r">
              <a:buFont typeface="Arial" panose="020B0604020202020204" pitchFamily="34" charset="0"/>
              <a:buChar char="•"/>
            </a:pPr>
            <a:r>
              <a:rPr lang="he-IL" dirty="0"/>
              <a:t>הצמח קולט את אור השמש באיברים הירוקים- _______ וגבעולים.</a:t>
            </a:r>
          </a:p>
          <a:p>
            <a:pPr marL="171450" indent="-171450" algn="r">
              <a:buFont typeface="Arial" panose="020B0604020202020204" pitchFamily="34" charset="0"/>
              <a:buChar char="•"/>
            </a:pPr>
            <a:r>
              <a:rPr lang="he-IL" dirty="0"/>
              <a:t>צינורות ההובלה שב________ מובילים מים וחומרים המומסים בהם מהשורשים דרך הגבעולים אל כל אברי הצמח.</a:t>
            </a:r>
          </a:p>
          <a:p>
            <a:pPr marL="171450" indent="-171450" algn="r">
              <a:buFont typeface="Arial" panose="020B0604020202020204" pitchFamily="34" charset="0"/>
              <a:buChar char="•"/>
            </a:pPr>
            <a:r>
              <a:rPr lang="he-IL" dirty="0"/>
              <a:t>צינורות ההובלה מובילים אל כל אברי הצמח גם חומרי _______ שנוצרו ב_________.</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253056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מביאים את התלמידים למודעות אודות המיומנויות שנלמדו ולציין את ההקשר של השימוש במיומנויות.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דוגמאות: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ערכנו ניסויים שמטרתם הייתה לבדוק מה דרוש לצמחים כדי לגדול (לדוגמה: אור).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ארגנו את תוצאות הניסוי בטבלאות.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ארגנו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הסקנו מסקנות מתוצאות הניסוי.</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1268388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השאלות בתבנית זו נועדו לבדוק ביצועי הבנה של הלומדים אודות מה שנלמד בפרק. אפשר להשתמש בשאלות/המשימות שמופיעות בתבנית זו למטרות של הערכה מעצבת. בניגוד להערכה מסכמת שהיא הערכה לצורך סיכום שלב הלמידה. הערכה מעצבת היא הערכה שבמסגרתה קיים משוב מתמיד ומתחולל תהליך למידה מתמשך.</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1328288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a:t>
            </a:r>
            <a:r>
              <a:rPr lang="he-IL" b="1" dirty="0"/>
              <a:t>במבט מקוון</a:t>
            </a:r>
            <a:r>
              <a:rPr lang="he-IL" dirty="0"/>
              <a:t>, בספר הדיגיטלי, משימה </a:t>
            </a:r>
            <a:r>
              <a:rPr lang="he-IL" b="1" dirty="0"/>
              <a:t>סיפורם של השתילים במשתלות הקרן הקיימת לישראל </a:t>
            </a:r>
            <a:r>
              <a:rPr lang="he-IL" b="0" dirty="0"/>
              <a:t>(סרטון ושאלות)</a:t>
            </a:r>
            <a:r>
              <a:rPr lang="he-IL" dirty="0"/>
              <a:t>, בעמוד 120.</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306861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תרגול:</a:t>
            </a:r>
            <a:r>
              <a:rPr lang="en-US" dirty="0"/>
              <a:t> </a:t>
            </a:r>
            <a:r>
              <a:rPr lang="he-IL" dirty="0"/>
              <a:t>באתר </a:t>
            </a:r>
            <a:r>
              <a:rPr lang="he-IL" b="1" dirty="0"/>
              <a:t>במבט מקוון</a:t>
            </a:r>
            <a:r>
              <a:rPr lang="he-IL" dirty="0"/>
              <a:t>, בספר הדיגיטלי, משימה </a:t>
            </a:r>
            <a:r>
              <a:rPr lang="he-IL" b="1" dirty="0"/>
              <a:t>צורכי הקיום של הצמח </a:t>
            </a:r>
            <a:r>
              <a:rPr lang="he-IL" dirty="0"/>
              <a:t>בעמוד 129.</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121131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את סיפור הפתיחה</a:t>
            </a:r>
            <a:r>
              <a:rPr lang="he-IL" baseline="0" dirty="0"/>
              <a:t> "מבקרים במשתלה". בתמונה שמוצגת בשקופית רואים את השיח שמתקיים בין האישה מהמשתלה לילדה.</a:t>
            </a:r>
          </a:p>
          <a:p>
            <a:r>
              <a:rPr lang="he-IL" baseline="0" dirty="0"/>
              <a:t>מעוררים בכיתה שיח סביב התמיהה שמעלה הילדה: "חשבתי שצמחים גדלים לבד... כמו בטבע" – האמנם זה כך?</a:t>
            </a:r>
          </a:p>
          <a:p>
            <a:r>
              <a:rPr lang="he-IL" baseline="0" dirty="0"/>
              <a:t>בודקים ידע מוקדם של התלמידים: מה דרוש לצמחים כדי לגדול ולהתפתח.</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110071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הפרק מתמקד בשאלת החקר מה דרוש לצמחים כדי לגדול? שאלה זו מזמנת הבניה מפורשת של מיומנות החשיבה השערה. תהליך ההבניה מתייחס להבנת המטרה של ההשערה (השערות הן הסברים הגיוניים לעתים מבוססי ידע שאנו נותנים לשאלות שעדיין אין לנו תשובות עליהן), לחשיבות שיש לריבוי השערות (שמא נחמיץ הסבר אפשרי) וכן לצורך לבדוק את ההשערות בעזרת ניסויים ותצפיות.</a:t>
            </a:r>
          </a:p>
          <a:p>
            <a:r>
              <a:rPr lang="he-IL" dirty="0"/>
              <a:t>המשימה מתמקדת בהוראה מפורשת של ניסוח השערות מדעיות. במשימה מנחים את התלמידים להעלות השערות לגבי התנאים הנחוצים לצמחים כדי לגדול. לנמק לגבי כל תנאי מדוע הם משערים שהוא דרוש לגדילה ולהתפתחות של צמחים וכן כיצד הם מציעים לבדוק את ההשערה. </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918815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1" dirty="0"/>
              <a:t>פיתוח חשיבה מדעית</a:t>
            </a:r>
            <a:r>
              <a:rPr lang="he-IL" dirty="0"/>
              <a:t>:  </a:t>
            </a:r>
            <a:r>
              <a:rPr lang="he-IL" b="0" dirty="0"/>
              <a:t>המשגה של המושג/מיומנות העלאת השערה. </a:t>
            </a:r>
            <a:r>
              <a:rPr lang="he-IL" dirty="0"/>
              <a:t>השערה מדעית היא תשובה אפשרית לשאלה או מתן הסבר אפשרי לתופעה. העלאת השערה היא השלב שלאחר ניסוח שאלת החקר הכללית. השערה מבוססת על תיאוריה/ ידע קודם וניתנת לבדיקה באמצעות כלי חקר מדעיים מסוג תצפית וניסוי בשילוב איסוף מידע. בכך למעשה ההשערה מהווה גשר המקשר בין הבסיס התיאורטי ותהליך החקר (תצפית/ ניסוי). ביצוע תצפית/ניסוי מאפשר להפריך</a:t>
            </a:r>
          </a:p>
          <a:p>
            <a:pPr algn="r"/>
            <a:r>
              <a:rPr lang="he-IL" dirty="0"/>
              <a:t>או לאשש את ההשערה וכך לקדם את הידע על תופעות טבע שונות.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195210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בניסוי הלומדים מתנסים בתהליך שלם של חקר מדעי הכולל ניסוי מבוקר שמטרתו לבדוק את השפעת גורם האור על גידול צמחים. </a:t>
            </a:r>
          </a:p>
          <a:p>
            <a:pPr algn="r"/>
            <a:r>
              <a:rPr lang="he-IL" dirty="0"/>
              <a:t>חשוב להדגיש שניסוי מבוקר הוא אחד מכלי החקר המדעי, וללא בקרה אי אפשר לפרש כהלכה את תוצאות הניסוי.</a:t>
            </a:r>
          </a:p>
          <a:p>
            <a:pPr algn="r"/>
            <a:r>
              <a:rPr lang="he-IL" dirty="0"/>
              <a:t>הבקרה מושגת על ידי הצבה של שתי מערכות ניסוי אשר זהות בכל הגורמים פרט לגורם הנבדק.</a:t>
            </a:r>
          </a:p>
          <a:p>
            <a:pPr algn="r"/>
            <a:r>
              <a:rPr lang="he-IL" dirty="0"/>
              <a:t>בניסוי הבודק את חשיבות האור לצמח, יש להקפיד שלבד מן הגורם הנבדק (אור) שיינתן לעציץ הניסוי וייגרע מעציץ הבקרה, שאר הגורמים</a:t>
            </a:r>
          </a:p>
          <a:p>
            <a:pPr algn="r"/>
            <a:r>
              <a:rPr lang="he-IL" dirty="0"/>
              <a:t>בשני העציצים יהיו קבועים (סוג הקרקע, כמות המים, עומק הזריעה, סוג הזרעים, מספרם, הטמפרטורה).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351397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kumimoji="0" lang="he-IL" sz="1200" b="0" i="0" u="none" strike="noStrike" kern="1200" cap="none" spc="0" normalizeH="0" baseline="0" noProof="0" dirty="0">
                <a:ln>
                  <a:noFill/>
                </a:ln>
                <a:solidFill>
                  <a:prstClr val="black"/>
                </a:solidFill>
                <a:effectLst/>
                <a:uLnTx/>
                <a:uFillTx/>
                <a:latin typeface="+mn-lt"/>
                <a:ea typeface="+mn-ea"/>
                <a:cs typeface="+mn-cs"/>
              </a:rPr>
              <a:t>התלמידים מתבקשים לתעד את תוצאות התצפית בצמחים לפני הניסוי וכעבור שבועיים ולארגן אותן בטבלה. חשוב לשלב בתהליך הלמידה שאלות רפלקטיביות במטרה להביא אותם למודעות ולהבנה ביחס לשלבי הניסוי ולצורך בניסוי הבקרה (לדוגמה: מדוע בצענו את הניסוי בשלושה עציצים? מדוע השקנו את העציצים בכמות שווה של מים? איזה תפקיד יש לטבלה?). שימו לב: אם מבצעים השוואה בין הקבוצות נכון להשוות הפרשי גובה ולא גובה סופי כי לא בטוח שכל הצמחים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339189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mn-lt"/>
                <a:ea typeface="+mn-ea"/>
                <a:cs typeface="+mn-cs"/>
              </a:rPr>
              <a:t>כעבור שבועיים עורכים תצפית נוספת בצמחים  ורושמים את הנתונים והמידע בטבלה.</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106853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התלמידים מתעדים את מה שהם רואים בשתי טבלאות, בתחילת הניסוי וכעבור שבועיים ומשווים ביניהן.</a:t>
            </a:r>
            <a:endParaRPr lang="en-US" dirty="0"/>
          </a:p>
          <a:p>
            <a:pPr algn="r"/>
            <a:r>
              <a:rPr lang="he-IL" dirty="0"/>
              <a:t>בסיכום תיאור תוצאות הניסוי יש לדון בהבדל בין תוצאות לבין מסקנות. התוצאות הן תיאור של מה שקרה בניסוי – מה שרואים.</a:t>
            </a:r>
          </a:p>
          <a:p>
            <a:pPr algn="r"/>
            <a:r>
              <a:rPr lang="he-IL" dirty="0"/>
              <a:t>המסקנות הן ההבנה שנוצרה מתוצאות הניסוי (מה למדנו מתוצאות הניסוי?).</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93230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פיתוח חשיבה מדעית:</a:t>
            </a:r>
            <a:r>
              <a:rPr lang="en-US" dirty="0"/>
              <a:t> </a:t>
            </a:r>
            <a:r>
              <a:rPr lang="he-IL" dirty="0"/>
              <a:t>התבנית </a:t>
            </a:r>
            <a:r>
              <a:rPr lang="he-IL" b="1" dirty="0"/>
              <a:t>חושבים מדע </a:t>
            </a:r>
            <a:r>
              <a:rPr lang="he-IL" dirty="0"/>
              <a:t>מתמקדת </a:t>
            </a:r>
            <a:r>
              <a:rPr lang="he-IL" b="1" dirty="0"/>
              <a:t>בבקרה </a:t>
            </a:r>
            <a:r>
              <a:rPr lang="he-IL" dirty="0"/>
              <a:t>בניסוי. </a:t>
            </a:r>
          </a:p>
          <a:p>
            <a:pPr algn="r"/>
            <a:r>
              <a:rPr lang="he-IL" dirty="0"/>
              <a:t>בקרה היא פעולה שמבצעים כדי להוכיח שהשינוי בגורם הנבדק מקורו בשינוי שנעשה </a:t>
            </a:r>
            <a:r>
              <a:rPr lang="he-IL" b="1" dirty="0"/>
              <a:t>בגורם המשפיע </a:t>
            </a:r>
            <a:r>
              <a:rPr lang="he-IL" dirty="0"/>
              <a:t>ולא בגורם אחר.</a:t>
            </a:r>
          </a:p>
          <a:p>
            <a:pPr algn="r"/>
            <a:r>
              <a:rPr lang="he-IL" dirty="0"/>
              <a:t>ללא בקרה, תוצאות המחקר לא יהיו תקפות! מבצעים את הבקרה בעזרת </a:t>
            </a:r>
            <a:r>
              <a:rPr lang="he-IL" b="1" dirty="0"/>
              <a:t>קבוצת הביקורת </a:t>
            </a:r>
            <a:r>
              <a:rPr lang="he-IL" dirty="0"/>
              <a:t>אותה משווים </a:t>
            </a:r>
            <a:r>
              <a:rPr lang="he-IL" b="1" dirty="0"/>
              <a:t>לקבוצות הניסוי </a:t>
            </a:r>
            <a:r>
              <a:rPr lang="he-IL" dirty="0"/>
              <a:t>(הטיפולים)/</a:t>
            </a:r>
          </a:p>
          <a:p>
            <a:pPr algn="r"/>
            <a:r>
              <a:rPr lang="he-IL" dirty="0"/>
              <a:t>התצפית. קבוצת הביקורת זהה בכל הגורמים לקבוצות הניסוי (הטיפולים)/התצפית, מלבד הגורם הנבדק.</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83934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5263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24000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02258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45668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21337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43200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093262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x-none">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158793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x-none">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3985925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x-none">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223192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62010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60814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x-non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267049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89003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x-non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6102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49054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92116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33845" y="2507551"/>
            <a:ext cx="386715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7551"/>
            <a:ext cx="38862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38465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358536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10430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84735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ב'/שבט/תשפ"ד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98188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CB9CB60-3FAE-4989-9875-39020804EAE7}" type="datetimeFigureOut">
              <a:rPr lang="x-none" smtClean="0"/>
              <a:t>ב'/שבט/תשפ"ד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x-none"/>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1776884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3000">
              <a:schemeClr val="accent6">
                <a:lumMod val="20000"/>
                <a:lumOff val="8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CB9CB60-3FAE-4989-9875-39020804EAE7}" type="datetimeFigureOut">
              <a:rPr lang="x-none" smtClean="0">
                <a:solidFill>
                  <a:prstClr val="black">
                    <a:lumMod val="65000"/>
                    <a:lumOff val="35000"/>
                  </a:prstClr>
                </a:solidFill>
              </a:rPr>
              <a:pPr/>
              <a:t>ב'/שבט/תשפ"ד</a:t>
            </a:fld>
            <a:endParaRPr lang="x-none">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x-none">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9115B43-B21F-4DEE-983D-6EBC56B1F033}"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8431224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r" defTabSz="685800" rtl="1"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tm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tm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tm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tm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tm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tm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tm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tmp"/><Relationship Id="rId5" Type="http://schemas.openxmlformats.org/officeDocument/2006/relationships/image" Target="../media/image8.tm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tm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tm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4800" b="1" dirty="0"/>
              <a:t>علوم وتكنولوجيا للصف الثالث</a:t>
            </a:r>
            <a:endParaRPr lang="en-US" sz="4800" b="1" dirty="0">
              <a:cs typeface="+mn-cs"/>
            </a:endParaRPr>
          </a:p>
        </p:txBody>
      </p:sp>
      <p:sp>
        <p:nvSpPr>
          <p:cNvPr id="3" name="מציין מיקום תוכן 2"/>
          <p:cNvSpPr>
            <a:spLocks noGrp="1"/>
          </p:cNvSpPr>
          <p:nvPr>
            <p:ph idx="1"/>
          </p:nvPr>
        </p:nvSpPr>
        <p:spPr/>
        <p:txBody>
          <a:bodyPr>
            <a:normAutofit/>
          </a:bodyPr>
          <a:lstStyle/>
          <a:p>
            <a:pPr marL="0" indent="0" algn="ctr">
              <a:buNone/>
            </a:pPr>
            <a:r>
              <a:rPr lang="ar-SA" sz="4000" b="1" dirty="0"/>
              <a:t>عارِضَةٌ مُرافِقَةٌ لِلتَّعلُّمِ</a:t>
            </a:r>
            <a:endParaRPr lang="he-IL" sz="4000" b="1" dirty="0"/>
          </a:p>
          <a:p>
            <a:pPr marL="0" indent="0" algn="ctr">
              <a:buNone/>
            </a:pPr>
            <a:endParaRPr lang="he-IL" sz="4000" b="1" dirty="0"/>
          </a:p>
          <a:p>
            <a:pPr marL="0" indent="0" algn="ctr">
              <a:buNone/>
            </a:pPr>
            <a:r>
              <a:rPr lang="ar-SA" sz="4800" b="1" dirty="0">
                <a:solidFill>
                  <a:srgbClr val="B31013"/>
                </a:solidFill>
              </a:rPr>
              <a:t>الباب الثالث</a:t>
            </a:r>
            <a:r>
              <a:rPr lang="he-IL" sz="4800" b="1" dirty="0">
                <a:solidFill>
                  <a:srgbClr val="B31013"/>
                </a:solidFill>
              </a:rPr>
              <a:t>: </a:t>
            </a:r>
            <a:r>
              <a:rPr lang="ar-SA" sz="4800" b="1" dirty="0">
                <a:solidFill>
                  <a:schemeClr val="accent6">
                    <a:lumMod val="50000"/>
                  </a:schemeClr>
                </a:solidFill>
                <a:latin typeface="Arial" panose="020B0604020202020204" pitchFamily="34" charset="0"/>
                <a:cs typeface="Arial" panose="020B0604020202020204" pitchFamily="34" charset="0"/>
              </a:rPr>
              <a:t>لقاءات مع نباتات</a:t>
            </a:r>
            <a:endParaRPr lang="he-IL" sz="4800" b="1" dirty="0">
              <a:solidFill>
                <a:srgbClr val="B31013"/>
              </a:solidFill>
            </a:endParaRPr>
          </a:p>
          <a:p>
            <a:pPr marL="0" indent="0" algn="ctr">
              <a:buNone/>
            </a:pPr>
            <a:r>
              <a:rPr lang="ar-SA" sz="4800" b="1" dirty="0">
                <a:solidFill>
                  <a:srgbClr val="B31013"/>
                </a:solidFill>
              </a:rPr>
              <a:t>الفصل الثالث</a:t>
            </a:r>
            <a:r>
              <a:rPr lang="he-IL" sz="4800" b="1" dirty="0">
                <a:solidFill>
                  <a:srgbClr val="B31013"/>
                </a:solidFill>
              </a:rPr>
              <a:t>: </a:t>
            </a:r>
            <a:r>
              <a:rPr lang="ar-SA" sz="4800" b="1" dirty="0">
                <a:solidFill>
                  <a:srgbClr val="B31013"/>
                </a:solidFill>
              </a:rPr>
              <a:t>النباتات تنمو وتتطوَّر</a:t>
            </a:r>
            <a:endParaRPr lang="en-US" sz="4800" b="1" dirty="0">
              <a:solidFill>
                <a:srgbClr val="B31013"/>
              </a:solidFill>
            </a:endParaRPr>
          </a:p>
        </p:txBody>
      </p:sp>
      <p:pic>
        <p:nvPicPr>
          <p:cNvPr id="5" name="תמונה 4"/>
          <p:cNvPicPr>
            <a:picLocks noChangeAspect="1"/>
          </p:cNvPicPr>
          <p:nvPr/>
        </p:nvPicPr>
        <p:blipFill>
          <a:blip r:embed="rId3"/>
          <a:stretch>
            <a:fillRect/>
          </a:stretch>
        </p:blipFill>
        <p:spPr>
          <a:xfrm>
            <a:off x="7870805" y="12161"/>
            <a:ext cx="1249788" cy="707197"/>
          </a:xfrm>
          <a:prstGeom prst="rect">
            <a:avLst/>
          </a:prstGeom>
        </p:spPr>
      </p:pic>
      <p:pic>
        <p:nvPicPr>
          <p:cNvPr id="6" name="תמונה 5"/>
          <p:cNvPicPr>
            <a:picLocks noChangeAspect="1"/>
          </p:cNvPicPr>
          <p:nvPr/>
        </p:nvPicPr>
        <p:blipFill>
          <a:blip r:embed="rId4"/>
          <a:stretch>
            <a:fillRect/>
          </a:stretch>
        </p:blipFill>
        <p:spPr>
          <a:xfrm>
            <a:off x="5195" y="4590152"/>
            <a:ext cx="9144000" cy="2512247"/>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0" y="9113"/>
            <a:ext cx="1208314" cy="800348"/>
          </a:xfrm>
          <a:prstGeom prst="rect">
            <a:avLst/>
          </a:prstGeom>
        </p:spPr>
      </p:pic>
    </p:spTree>
    <p:extLst>
      <p:ext uri="{BB962C8B-B14F-4D97-AF65-F5344CB8AC3E}">
        <p14:creationId xmlns:p14="http://schemas.microsoft.com/office/powerpoint/2010/main" val="162724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4800" b="1" dirty="0">
                <a:solidFill>
                  <a:schemeClr val="accent6">
                    <a:lumMod val="50000"/>
                  </a:schemeClr>
                </a:solidFill>
                <a:cs typeface="+mn-cs"/>
              </a:rPr>
              <a:t>تَخْطيط صَحيح للتَّجْرِبَة</a:t>
            </a:r>
            <a:r>
              <a:rPr lang="he-IL" sz="4800" b="1" dirty="0">
                <a:solidFill>
                  <a:schemeClr val="accent6">
                    <a:lumMod val="50000"/>
                  </a:schemeClr>
                </a:solidFill>
                <a:cs typeface="+mn-cs"/>
              </a:rPr>
              <a:t> (</a:t>
            </a:r>
            <a:r>
              <a:rPr lang="ar-SA" sz="4800" b="1" kern="100"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صفحة</a:t>
            </a:r>
            <a:r>
              <a:rPr lang="he-IL" sz="4800" b="1" dirty="0">
                <a:solidFill>
                  <a:schemeClr val="accent6">
                    <a:lumMod val="50000"/>
                  </a:schemeClr>
                </a:solidFill>
                <a:cs typeface="+mn-cs"/>
              </a:rPr>
              <a:t> 126)</a:t>
            </a:r>
            <a:endParaRPr lang="en-US" sz="4800" b="1" dirty="0">
              <a:solidFill>
                <a:schemeClr val="accent6">
                  <a:lumMod val="50000"/>
                </a:schemeClr>
              </a:solidFill>
              <a:cs typeface="+mn-cs"/>
            </a:endParaRPr>
          </a:p>
        </p:txBody>
      </p:sp>
      <p:pic>
        <p:nvPicPr>
          <p:cNvPr id="5" name="תמונה 4"/>
          <p:cNvPicPr>
            <a:picLocks noChangeAspect="1"/>
          </p:cNvPicPr>
          <p:nvPr/>
        </p:nvPicPr>
        <p:blipFill>
          <a:blip r:embed="rId3"/>
          <a:stretch>
            <a:fillRect/>
          </a:stretch>
        </p:blipFill>
        <p:spPr>
          <a:xfrm>
            <a:off x="8028986" y="24354"/>
            <a:ext cx="1249788" cy="707197"/>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0" y="9113"/>
            <a:ext cx="1208314" cy="800348"/>
          </a:xfrm>
          <a:prstGeom prst="rect">
            <a:avLst/>
          </a:prstGeom>
        </p:spPr>
      </p:pic>
      <p:pic>
        <p:nvPicPr>
          <p:cNvPr id="8" name="מציין מיקום תוכן 7" descr="גזירת מסך"/>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0963" y="1931841"/>
            <a:ext cx="8860108" cy="4415171"/>
          </a:xfrm>
        </p:spPr>
      </p:pic>
    </p:spTree>
    <p:extLst>
      <p:ext uri="{BB962C8B-B14F-4D97-AF65-F5344CB8AC3E}">
        <p14:creationId xmlns:p14="http://schemas.microsoft.com/office/powerpoint/2010/main" val="42003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126748" y="105883"/>
            <a:ext cx="959668" cy="618394"/>
          </a:xfrm>
          <a:prstGeom prst="rect">
            <a:avLst/>
          </a:prstGeom>
        </p:spPr>
      </p:pic>
      <p:sp>
        <p:nvSpPr>
          <p:cNvPr id="12" name="תיבת טקסט 11">
            <a:extLst>
              <a:ext uri="{FF2B5EF4-FFF2-40B4-BE49-F238E27FC236}">
                <a16:creationId xmlns:a16="http://schemas.microsoft.com/office/drawing/2014/main" id="{9F608E6B-C135-126A-BD4F-44D7905CF5D6}"/>
              </a:ext>
            </a:extLst>
          </p:cNvPr>
          <p:cNvSpPr txBox="1"/>
          <p:nvPr/>
        </p:nvSpPr>
        <p:spPr>
          <a:xfrm>
            <a:off x="2540289" y="512600"/>
            <a:ext cx="5055567" cy="688458"/>
          </a:xfrm>
          <a:prstGeom prst="rect">
            <a:avLst/>
          </a:prstGeom>
          <a:noFill/>
        </p:spPr>
        <p:txBody>
          <a:bodyPr wrap="square">
            <a:spAutoFit/>
          </a:bodyPr>
          <a:lstStyle/>
          <a:p>
            <a:pPr algn="r" rtl="1">
              <a:lnSpc>
                <a:spcPct val="115000"/>
              </a:lnSpc>
              <a:spcAft>
                <a:spcPts val="1000"/>
              </a:spcAft>
            </a:pPr>
            <a:r>
              <a:rPr lang="ar-SA" sz="3600" b="1" kern="100"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دَعْوَة للبَحْث </a:t>
            </a:r>
            <a:r>
              <a:rPr lang="he-IL" sz="3600" b="1" kern="1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rPr>
              <a:t>(</a:t>
            </a:r>
            <a:r>
              <a:rPr lang="ar-SA" sz="3600" b="1" kern="1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rPr>
              <a:t>صفحة</a:t>
            </a:r>
            <a:r>
              <a:rPr lang="he-IL" sz="3600" b="1" kern="1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rPr>
              <a:t> 127)</a:t>
            </a:r>
            <a:endParaRPr lang="en-US" sz="3600" b="1" kern="1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p:cNvPicPr>
            <a:picLocks noChangeAspect="1"/>
          </p:cNvPicPr>
          <p:nvPr/>
        </p:nvPicPr>
        <p:blipFill>
          <a:blip r:embed="rId4"/>
          <a:stretch>
            <a:fillRect/>
          </a:stretch>
        </p:blipFill>
        <p:spPr>
          <a:xfrm>
            <a:off x="1955548" y="1781268"/>
            <a:ext cx="6237838" cy="4678379"/>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5"/>
          <a:stretch>
            <a:fillRect/>
          </a:stretch>
        </p:blipFill>
        <p:spPr>
          <a:xfrm>
            <a:off x="0" y="9113"/>
            <a:ext cx="1208314" cy="800348"/>
          </a:xfrm>
          <a:prstGeom prst="rect">
            <a:avLst/>
          </a:prstGeom>
        </p:spPr>
      </p:pic>
    </p:spTree>
    <p:extLst>
      <p:ext uri="{BB962C8B-B14F-4D97-AF65-F5344CB8AC3E}">
        <p14:creationId xmlns:p14="http://schemas.microsoft.com/office/powerpoint/2010/main" val="240460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239974" y="163052"/>
            <a:ext cx="1542422" cy="871804"/>
          </a:xfrm>
          <a:prstGeom prst="rect">
            <a:avLst/>
          </a:prstGeom>
        </p:spPr>
      </p:pic>
      <p:sp>
        <p:nvSpPr>
          <p:cNvPr id="7" name="תיבת טקסט 6">
            <a:extLst>
              <a:ext uri="{FF2B5EF4-FFF2-40B4-BE49-F238E27FC236}">
                <a16:creationId xmlns:a16="http://schemas.microsoft.com/office/drawing/2014/main" id="{7704C894-1EC0-BD27-CB8F-A2CB7DAFF937}"/>
              </a:ext>
            </a:extLst>
          </p:cNvPr>
          <p:cNvSpPr txBox="1"/>
          <p:nvPr/>
        </p:nvSpPr>
        <p:spPr>
          <a:xfrm>
            <a:off x="1011185" y="1368087"/>
            <a:ext cx="7612380" cy="461665"/>
          </a:xfrm>
          <a:prstGeom prst="rect">
            <a:avLst/>
          </a:prstGeom>
          <a:noFill/>
        </p:spPr>
        <p:txBody>
          <a:bodyPr wrap="square" rtlCol="1">
            <a:spAutoFit/>
          </a:bodyPr>
          <a:lstStyle/>
          <a:p>
            <a:pPr algn="r"/>
            <a:r>
              <a:rPr lang="ar-SA" sz="2400" dirty="0" err="1"/>
              <a:t>تَذْويت</a:t>
            </a:r>
            <a:r>
              <a:rPr lang="ar-SA" sz="2400" dirty="0"/>
              <a:t> مُصْطَلَحَات بمُساعدة قطعة مَعْلومات وأسئِلَة </a:t>
            </a:r>
            <a:r>
              <a:rPr lang="he-IL" sz="2400" dirty="0"/>
              <a:t>(</a:t>
            </a:r>
            <a:r>
              <a:rPr lang="ar-SA" sz="2400" dirty="0"/>
              <a:t>الصَّفحات</a:t>
            </a:r>
            <a:r>
              <a:rPr lang="he-IL" sz="2400" dirty="0"/>
              <a:t> 129-127)</a:t>
            </a:r>
          </a:p>
        </p:txBody>
      </p:sp>
      <p:sp>
        <p:nvSpPr>
          <p:cNvPr id="9" name="תיבת טקסט 8">
            <a:extLst>
              <a:ext uri="{FF2B5EF4-FFF2-40B4-BE49-F238E27FC236}">
                <a16:creationId xmlns:a16="http://schemas.microsoft.com/office/drawing/2014/main" id="{DEB50291-34C5-0A28-EDF6-CE53E29E62B7}"/>
              </a:ext>
            </a:extLst>
          </p:cNvPr>
          <p:cNvSpPr txBox="1"/>
          <p:nvPr/>
        </p:nvSpPr>
        <p:spPr>
          <a:xfrm>
            <a:off x="3257550" y="598954"/>
            <a:ext cx="4572000" cy="584775"/>
          </a:xfrm>
          <a:prstGeom prst="rect">
            <a:avLst/>
          </a:prstGeom>
          <a:noFill/>
        </p:spPr>
        <p:txBody>
          <a:bodyPr wrap="square">
            <a:spAutoFit/>
          </a:bodyPr>
          <a:lstStyle/>
          <a:p>
            <a:pPr algn="ctr"/>
            <a:r>
              <a:rPr lang="ar-SA" sz="3200" b="1" dirty="0">
                <a:solidFill>
                  <a:schemeClr val="accent6">
                    <a:lumMod val="50000"/>
                  </a:schemeClr>
                </a:solidFill>
              </a:rPr>
              <a:t>احتياجات البقاء لَدَى النَّبات</a:t>
            </a:r>
            <a:endParaRPr lang="he-IL" sz="3200" b="1" dirty="0">
              <a:solidFill>
                <a:schemeClr val="accent6">
                  <a:lumMod val="50000"/>
                </a:schemeClr>
              </a:solidFill>
            </a:endParaRPr>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35686" y="9113"/>
            <a:ext cx="1208314" cy="800348"/>
          </a:xfrm>
          <a:prstGeom prst="rect">
            <a:avLst/>
          </a:prstGeom>
        </p:spPr>
      </p:pic>
      <p:pic>
        <p:nvPicPr>
          <p:cNvPr id="4" name="תמונה 3"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518" y="2261638"/>
            <a:ext cx="7789362" cy="4498550"/>
          </a:xfrm>
          <a:prstGeom prst="rect">
            <a:avLst/>
          </a:prstGeom>
        </p:spPr>
      </p:pic>
    </p:spTree>
    <p:extLst>
      <p:ext uri="{BB962C8B-B14F-4D97-AF65-F5344CB8AC3E}">
        <p14:creationId xmlns:p14="http://schemas.microsoft.com/office/powerpoint/2010/main" val="216621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239974" y="163052"/>
            <a:ext cx="1542422" cy="871804"/>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35686" y="9113"/>
            <a:ext cx="1208314" cy="800348"/>
          </a:xfrm>
          <a:prstGeom prst="rect">
            <a:avLst/>
          </a:prstGeom>
        </p:spPr>
      </p:pic>
      <p:pic>
        <p:nvPicPr>
          <p:cNvPr id="8" name="תמונה 7"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180" y="461548"/>
            <a:ext cx="4753639" cy="5934904"/>
          </a:xfrm>
          <a:prstGeom prst="rect">
            <a:avLst/>
          </a:prstGeom>
        </p:spPr>
      </p:pic>
    </p:spTree>
    <p:extLst>
      <p:ext uri="{BB962C8B-B14F-4D97-AF65-F5344CB8AC3E}">
        <p14:creationId xmlns:p14="http://schemas.microsoft.com/office/powerpoint/2010/main" val="277481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8230" y="365760"/>
            <a:ext cx="8736593" cy="1861392"/>
          </a:xfrm>
        </p:spPr>
        <p:txBody>
          <a:bodyPr>
            <a:normAutofit/>
          </a:bodyPr>
          <a:lstStyle/>
          <a:p>
            <a:pPr algn="r"/>
            <a:r>
              <a:rPr lang="ar-SA" sz="4800" b="1" dirty="0">
                <a:solidFill>
                  <a:schemeClr val="accent6">
                    <a:lumMod val="75000"/>
                  </a:schemeClr>
                </a:solidFill>
              </a:rPr>
              <a:t>تَلخيص</a:t>
            </a:r>
            <a:r>
              <a:rPr lang="he-IL" sz="4800" b="1" dirty="0">
                <a:solidFill>
                  <a:schemeClr val="accent6">
                    <a:lumMod val="75000"/>
                  </a:schemeClr>
                </a:solidFill>
              </a:rPr>
              <a:t>: </a:t>
            </a:r>
            <a:r>
              <a:rPr lang="ar-SA" sz="4800" b="1" dirty="0">
                <a:solidFill>
                  <a:schemeClr val="accent6">
                    <a:lumMod val="75000"/>
                  </a:schemeClr>
                </a:solidFill>
              </a:rPr>
              <a:t>أُسُس، ظَواهِر وعَمَلِيَّات</a:t>
            </a:r>
            <a:endParaRPr lang="en-US" sz="4800" b="1" dirty="0">
              <a:solidFill>
                <a:schemeClr val="accent6">
                  <a:lumMod val="75000"/>
                </a:schemeClr>
              </a:solidFill>
              <a:cs typeface="+mn-cs"/>
            </a:endParaRPr>
          </a:p>
        </p:txBody>
      </p:sp>
      <p:pic>
        <p:nvPicPr>
          <p:cNvPr id="5" name="תמונה 4"/>
          <p:cNvPicPr>
            <a:picLocks noChangeAspect="1"/>
          </p:cNvPicPr>
          <p:nvPr/>
        </p:nvPicPr>
        <p:blipFill>
          <a:blip r:embed="rId3"/>
          <a:stretch>
            <a:fillRect/>
          </a:stretch>
        </p:blipFill>
        <p:spPr>
          <a:xfrm>
            <a:off x="7894212" y="12161"/>
            <a:ext cx="1249788" cy="707197"/>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0" y="9113"/>
            <a:ext cx="1208314" cy="800348"/>
          </a:xfrm>
          <a:prstGeom prst="rect">
            <a:avLst/>
          </a:prstGeom>
        </p:spPr>
      </p:pic>
      <p:pic>
        <p:nvPicPr>
          <p:cNvPr id="7" name="תמונה 6"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57" y="1886837"/>
            <a:ext cx="8333268" cy="4245022"/>
          </a:xfrm>
          <a:prstGeom prst="rect">
            <a:avLst/>
          </a:prstGeom>
        </p:spPr>
      </p:pic>
      <p:sp>
        <p:nvSpPr>
          <p:cNvPr id="8" name="מציין מיקום תוכן 7"/>
          <p:cNvSpPr>
            <a:spLocks noGrp="1"/>
          </p:cNvSpPr>
          <p:nvPr>
            <p:ph idx="1"/>
          </p:nvPr>
        </p:nvSpPr>
        <p:spPr>
          <a:xfrm>
            <a:off x="-140405" y="6858000"/>
            <a:ext cx="7886700" cy="4351337"/>
          </a:xfrm>
        </p:spPr>
        <p:txBody>
          <a:bodyPr/>
          <a:lstStyle/>
          <a:p>
            <a:endParaRPr lang="he-IL" dirty="0"/>
          </a:p>
        </p:txBody>
      </p:sp>
    </p:spTree>
    <p:extLst>
      <p:ext uri="{BB962C8B-B14F-4D97-AF65-F5344CB8AC3E}">
        <p14:creationId xmlns:p14="http://schemas.microsoft.com/office/powerpoint/2010/main" val="76188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1004934"/>
            <a:ext cx="7705630" cy="1475715"/>
          </a:xfrm>
        </p:spPr>
        <p:txBody>
          <a:bodyPr>
            <a:normAutofit/>
          </a:bodyPr>
          <a:lstStyle/>
          <a:p>
            <a:pPr algn="r"/>
            <a:r>
              <a:rPr lang="ar-SA" sz="4400" b="1" dirty="0">
                <a:solidFill>
                  <a:schemeClr val="accent6">
                    <a:lumMod val="75000"/>
                  </a:schemeClr>
                </a:solidFill>
                <a:cs typeface="+mn-cs"/>
              </a:rPr>
              <a:t>تلخيص</a:t>
            </a:r>
            <a:r>
              <a:rPr lang="he-IL" sz="4400" b="1" dirty="0">
                <a:solidFill>
                  <a:schemeClr val="accent6">
                    <a:lumMod val="75000"/>
                  </a:schemeClr>
                </a:solidFill>
                <a:cs typeface="+mn-cs"/>
              </a:rPr>
              <a:t>: </a:t>
            </a:r>
            <a:r>
              <a:rPr lang="ar-SA" sz="4400" b="1" dirty="0">
                <a:solidFill>
                  <a:schemeClr val="accent6">
                    <a:lumMod val="75000"/>
                  </a:schemeClr>
                </a:solidFill>
                <a:cs typeface="+mn-cs"/>
              </a:rPr>
              <a:t>مهارات</a:t>
            </a:r>
            <a:endParaRPr lang="en-US" sz="4400" b="1" dirty="0">
              <a:solidFill>
                <a:schemeClr val="accent6">
                  <a:lumMod val="75000"/>
                </a:schemeClr>
              </a:solidFill>
              <a:cs typeface="+mn-cs"/>
            </a:endParaRPr>
          </a:p>
        </p:txBody>
      </p:sp>
      <p:pic>
        <p:nvPicPr>
          <p:cNvPr id="5" name="תמונה 4"/>
          <p:cNvPicPr>
            <a:picLocks noChangeAspect="1"/>
          </p:cNvPicPr>
          <p:nvPr/>
        </p:nvPicPr>
        <p:blipFill>
          <a:blip r:embed="rId3"/>
          <a:stretch>
            <a:fillRect/>
          </a:stretch>
        </p:blipFill>
        <p:spPr>
          <a:xfrm>
            <a:off x="7714581" y="0"/>
            <a:ext cx="1249788" cy="707197"/>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0" y="9113"/>
            <a:ext cx="1208314" cy="800348"/>
          </a:xfrm>
          <a:prstGeom prst="rect">
            <a:avLst/>
          </a:prstGeom>
        </p:spPr>
      </p:pic>
      <p:pic>
        <p:nvPicPr>
          <p:cNvPr id="7" name="תמונה 6"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84" y="2262024"/>
            <a:ext cx="8907871" cy="3331952"/>
          </a:xfrm>
          <a:prstGeom prst="rect">
            <a:avLst/>
          </a:prstGeom>
        </p:spPr>
      </p:pic>
    </p:spTree>
    <p:extLst>
      <p:ext uri="{BB962C8B-B14F-4D97-AF65-F5344CB8AC3E}">
        <p14:creationId xmlns:p14="http://schemas.microsoft.com/office/powerpoint/2010/main" val="220933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4" y="679010"/>
            <a:ext cx="7881505" cy="1526104"/>
          </a:xfrm>
        </p:spPr>
        <p:txBody>
          <a:bodyPr>
            <a:normAutofit/>
          </a:bodyPr>
          <a:lstStyle/>
          <a:p>
            <a:pPr algn="r"/>
            <a:r>
              <a:rPr lang="ar-SA" sz="4000" b="1" dirty="0">
                <a:solidFill>
                  <a:schemeClr val="accent6">
                    <a:lumMod val="75000"/>
                  </a:schemeClr>
                </a:solidFill>
                <a:cs typeface="+mn-cs"/>
              </a:rPr>
              <a:t>نَظْرَة مُجَدَّدة</a:t>
            </a:r>
            <a:r>
              <a:rPr lang="he-IL" sz="4000" b="1" dirty="0">
                <a:solidFill>
                  <a:schemeClr val="accent6">
                    <a:lumMod val="75000"/>
                  </a:schemeClr>
                </a:solidFill>
                <a:cs typeface="+mn-cs"/>
              </a:rPr>
              <a:t>: </a:t>
            </a:r>
            <a:r>
              <a:rPr lang="ar-SA" sz="4000" b="1" dirty="0">
                <a:solidFill>
                  <a:schemeClr val="accent6">
                    <a:lumMod val="75000"/>
                  </a:schemeClr>
                </a:solidFill>
                <a:cs typeface="+mn-cs"/>
              </a:rPr>
              <a:t>مهمّة </a:t>
            </a:r>
            <a:r>
              <a:rPr lang="ar-SA" sz="4000" b="1" dirty="0" err="1">
                <a:solidFill>
                  <a:schemeClr val="accent6">
                    <a:lumMod val="75000"/>
                  </a:schemeClr>
                </a:solidFill>
                <a:cs typeface="+mn-cs"/>
              </a:rPr>
              <a:t>تَلْخيصِيَّة</a:t>
            </a:r>
            <a:r>
              <a:rPr lang="he-IL" sz="4000" b="1" dirty="0">
                <a:solidFill>
                  <a:schemeClr val="accent6">
                    <a:lumMod val="75000"/>
                  </a:schemeClr>
                </a:solidFill>
                <a:cs typeface="+mn-cs"/>
              </a:rPr>
              <a:t> (</a:t>
            </a:r>
            <a:r>
              <a:rPr lang="ar-SA" sz="4000" b="1" dirty="0">
                <a:solidFill>
                  <a:schemeClr val="accent6">
                    <a:lumMod val="75000"/>
                  </a:schemeClr>
                </a:solidFill>
                <a:cs typeface="+mn-cs"/>
              </a:rPr>
              <a:t>صفحة</a:t>
            </a:r>
            <a:r>
              <a:rPr lang="he-IL" sz="4000" b="1" dirty="0">
                <a:solidFill>
                  <a:schemeClr val="accent6">
                    <a:lumMod val="75000"/>
                  </a:schemeClr>
                </a:solidFill>
                <a:cs typeface="+mn-cs"/>
              </a:rPr>
              <a:t> 131)</a:t>
            </a:r>
            <a:endParaRPr lang="en-US" sz="4000" b="1" dirty="0">
              <a:solidFill>
                <a:schemeClr val="accent6">
                  <a:lumMod val="75000"/>
                </a:schemeClr>
              </a:solidFill>
              <a:cs typeface="+mn-cs"/>
            </a:endParaRPr>
          </a:p>
        </p:txBody>
      </p:sp>
      <p:sp>
        <p:nvSpPr>
          <p:cNvPr id="5" name="TextBox 4"/>
          <p:cNvSpPr txBox="1"/>
          <p:nvPr/>
        </p:nvSpPr>
        <p:spPr>
          <a:xfrm>
            <a:off x="911072" y="6084465"/>
            <a:ext cx="6998329" cy="369332"/>
          </a:xfrm>
          <a:prstGeom prst="rect">
            <a:avLst/>
          </a:prstGeom>
          <a:noFill/>
        </p:spPr>
        <p:txBody>
          <a:bodyPr wrap="square" rtlCol="0">
            <a:spAutoFit/>
          </a:bodyPr>
          <a:lstStyle/>
          <a:p>
            <a:r>
              <a:rPr lang="ar-SA" b="1" dirty="0">
                <a:solidFill>
                  <a:srgbClr val="FF0000"/>
                </a:solidFill>
              </a:rPr>
              <a:t>تتمة المهمة في كتاب التدريس</a:t>
            </a:r>
            <a:endParaRPr lang="en-US" b="1" dirty="0">
              <a:solidFill>
                <a:srgbClr val="FF0000"/>
              </a:solidFill>
            </a:endParaRPr>
          </a:p>
        </p:txBody>
      </p:sp>
      <p:pic>
        <p:nvPicPr>
          <p:cNvPr id="6" name="תמונה 5"/>
          <p:cNvPicPr>
            <a:picLocks noChangeAspect="1"/>
          </p:cNvPicPr>
          <p:nvPr/>
        </p:nvPicPr>
        <p:blipFill>
          <a:blip r:embed="rId3"/>
          <a:stretch>
            <a:fillRect/>
          </a:stretch>
        </p:blipFill>
        <p:spPr>
          <a:xfrm>
            <a:off x="7758614" y="108264"/>
            <a:ext cx="1249788" cy="707197"/>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0" y="9113"/>
            <a:ext cx="1208314" cy="800348"/>
          </a:xfrm>
          <a:prstGeom prst="rect">
            <a:avLst/>
          </a:prstGeom>
        </p:spPr>
      </p:pic>
      <p:pic>
        <p:nvPicPr>
          <p:cNvPr id="12" name="תמונה 11"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41" y="1795234"/>
            <a:ext cx="8799787" cy="4078820"/>
          </a:xfrm>
          <a:prstGeom prst="rect">
            <a:avLst/>
          </a:prstGeom>
        </p:spPr>
      </p:pic>
    </p:spTree>
    <p:extLst>
      <p:ext uri="{BB962C8B-B14F-4D97-AF65-F5344CB8AC3E}">
        <p14:creationId xmlns:p14="http://schemas.microsoft.com/office/powerpoint/2010/main" val="213843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239974" y="163052"/>
            <a:ext cx="1542422" cy="871804"/>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35686" y="9113"/>
            <a:ext cx="1208314" cy="800348"/>
          </a:xfrm>
          <a:prstGeom prst="rect">
            <a:avLst/>
          </a:prstGeom>
        </p:spPr>
      </p:pic>
      <p:pic>
        <p:nvPicPr>
          <p:cNvPr id="2" name="תמונה 1"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9782" y="1290933"/>
            <a:ext cx="6115904" cy="5115639"/>
          </a:xfrm>
          <a:prstGeom prst="rect">
            <a:avLst/>
          </a:prstGeom>
        </p:spPr>
      </p:pic>
    </p:spTree>
    <p:extLst>
      <p:ext uri="{BB962C8B-B14F-4D97-AF65-F5344CB8AC3E}">
        <p14:creationId xmlns:p14="http://schemas.microsoft.com/office/powerpoint/2010/main" val="360387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221868" y="63348"/>
            <a:ext cx="1244793" cy="703579"/>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20718" y="-33421"/>
            <a:ext cx="1208314" cy="800348"/>
          </a:xfrm>
          <a:prstGeom prst="rect">
            <a:avLst/>
          </a:prstGeom>
        </p:spPr>
      </p:pic>
      <p:pic>
        <p:nvPicPr>
          <p:cNvPr id="2" name="תמונה 1"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771" y="646640"/>
            <a:ext cx="7800903" cy="6040874"/>
          </a:xfrm>
          <a:prstGeom prst="rect">
            <a:avLst/>
          </a:prstGeom>
        </p:spPr>
      </p:pic>
    </p:spTree>
    <p:extLst>
      <p:ext uri="{BB962C8B-B14F-4D97-AF65-F5344CB8AC3E}">
        <p14:creationId xmlns:p14="http://schemas.microsoft.com/office/powerpoint/2010/main" val="367093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4800" b="1" dirty="0">
                <a:solidFill>
                  <a:schemeClr val="accent6">
                    <a:lumMod val="75000"/>
                  </a:schemeClr>
                </a:solidFill>
              </a:rPr>
              <a:t>تَمَّ وَلَم يَكْتَمِل</a:t>
            </a:r>
            <a:endParaRPr lang="en-US" sz="4800" b="1" dirty="0">
              <a:solidFill>
                <a:schemeClr val="accent6">
                  <a:lumMod val="75000"/>
                </a:schemeClr>
              </a:solidFill>
              <a:cs typeface="+mn-cs"/>
            </a:endParaRPr>
          </a:p>
        </p:txBody>
      </p:sp>
      <p:sp>
        <p:nvSpPr>
          <p:cNvPr id="3" name="מציין מיקום תוכן 2"/>
          <p:cNvSpPr>
            <a:spLocks noGrp="1"/>
          </p:cNvSpPr>
          <p:nvPr>
            <p:ph idx="1"/>
          </p:nvPr>
        </p:nvSpPr>
        <p:spPr>
          <a:xfrm>
            <a:off x="304800" y="1828801"/>
            <a:ext cx="8567057" cy="4351337"/>
          </a:xfrm>
        </p:spPr>
        <p:txBody>
          <a:bodyPr>
            <a:normAutofit/>
          </a:bodyPr>
          <a:lstStyle/>
          <a:p>
            <a:pPr marL="0" indent="0" algn="ctr">
              <a:buNone/>
            </a:pPr>
            <a:r>
              <a:rPr lang="ar-SA" sz="4000" b="1"/>
              <a:t>عارِضَةٌ مُرافِقَةٌ لِلتَّعلُّمِ</a:t>
            </a:r>
            <a:endParaRPr lang="he-IL" sz="4000" b="1" dirty="0"/>
          </a:p>
          <a:p>
            <a:pPr marL="0" indent="0" algn="ctr">
              <a:buNone/>
            </a:pPr>
            <a:r>
              <a:rPr lang="ar-SA" sz="4000" b="1" dirty="0">
                <a:solidFill>
                  <a:srgbClr val="B31013"/>
                </a:solidFill>
              </a:rPr>
              <a:t>ننتَقِل للفَصْل</a:t>
            </a:r>
            <a:r>
              <a:rPr lang="he-IL" sz="4000" b="1" dirty="0">
                <a:solidFill>
                  <a:srgbClr val="B31013"/>
                </a:solidFill>
              </a:rPr>
              <a:t> </a:t>
            </a:r>
            <a:r>
              <a:rPr lang="ar-SA" sz="4000" b="1" dirty="0">
                <a:solidFill>
                  <a:srgbClr val="B31013"/>
                </a:solidFill>
              </a:rPr>
              <a:t>الرابع:</a:t>
            </a:r>
          </a:p>
          <a:p>
            <a:pPr marL="0" indent="0" algn="ctr">
              <a:buNone/>
            </a:pPr>
            <a:r>
              <a:rPr lang="ar-SA" sz="4000" b="1" dirty="0">
                <a:solidFill>
                  <a:srgbClr val="B31013"/>
                </a:solidFill>
              </a:rPr>
              <a:t>البَدْء مِن جَديد</a:t>
            </a:r>
            <a:endParaRPr lang="he-IL" sz="4000" b="1" dirty="0"/>
          </a:p>
        </p:txBody>
      </p:sp>
      <p:pic>
        <p:nvPicPr>
          <p:cNvPr id="5" name="תמונה 4"/>
          <p:cNvPicPr>
            <a:picLocks noChangeAspect="1"/>
          </p:cNvPicPr>
          <p:nvPr/>
        </p:nvPicPr>
        <p:blipFill>
          <a:blip r:embed="rId2"/>
          <a:stretch>
            <a:fillRect/>
          </a:stretch>
        </p:blipFill>
        <p:spPr>
          <a:xfrm>
            <a:off x="7704295" y="55688"/>
            <a:ext cx="1249788" cy="707197"/>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3"/>
          <a:stretch>
            <a:fillRect/>
          </a:stretch>
        </p:blipFill>
        <p:spPr>
          <a:xfrm>
            <a:off x="0" y="9113"/>
            <a:ext cx="1208314" cy="800348"/>
          </a:xfrm>
          <a:prstGeom prst="rect">
            <a:avLst/>
          </a:prstGeom>
        </p:spPr>
      </p:pic>
    </p:spTree>
    <p:extLst>
      <p:ext uri="{BB962C8B-B14F-4D97-AF65-F5344CB8AC3E}">
        <p14:creationId xmlns:p14="http://schemas.microsoft.com/office/powerpoint/2010/main" val="410447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4800" b="1" dirty="0">
                <a:solidFill>
                  <a:schemeClr val="accent6">
                    <a:lumMod val="50000"/>
                  </a:schemeClr>
                </a:solidFill>
                <a:cs typeface="+mn-cs"/>
              </a:rPr>
              <a:t>زِيارَة للمَشْتَل</a:t>
            </a:r>
            <a:r>
              <a:rPr lang="he-IL" sz="4800" b="1" dirty="0">
                <a:solidFill>
                  <a:schemeClr val="accent6">
                    <a:lumMod val="50000"/>
                  </a:schemeClr>
                </a:solidFill>
                <a:cs typeface="+mn-cs"/>
              </a:rPr>
              <a:t> (</a:t>
            </a:r>
            <a:r>
              <a:rPr lang="ar-SA" sz="4800" b="1" dirty="0">
                <a:solidFill>
                  <a:schemeClr val="accent6">
                    <a:lumMod val="50000"/>
                  </a:schemeClr>
                </a:solidFill>
                <a:cs typeface="+mn-cs"/>
              </a:rPr>
              <a:t>صفحة</a:t>
            </a:r>
            <a:r>
              <a:rPr lang="he-IL" sz="4800" b="1" dirty="0">
                <a:solidFill>
                  <a:schemeClr val="accent6">
                    <a:lumMod val="50000"/>
                  </a:schemeClr>
                </a:solidFill>
                <a:cs typeface="+mn-cs"/>
              </a:rPr>
              <a:t> 120)</a:t>
            </a:r>
            <a:endParaRPr lang="en-US" sz="4800" b="1" dirty="0">
              <a:solidFill>
                <a:schemeClr val="accent6">
                  <a:lumMod val="50000"/>
                </a:schemeClr>
              </a:solidFill>
              <a:cs typeface="+mn-cs"/>
            </a:endParaRPr>
          </a:p>
        </p:txBody>
      </p:sp>
      <p:sp>
        <p:nvSpPr>
          <p:cNvPr id="5" name="TextBox 4"/>
          <p:cNvSpPr txBox="1"/>
          <p:nvPr/>
        </p:nvSpPr>
        <p:spPr>
          <a:xfrm>
            <a:off x="72428" y="1756372"/>
            <a:ext cx="2190938" cy="4031873"/>
          </a:xfrm>
          <a:prstGeom prst="rect">
            <a:avLst/>
          </a:prstGeom>
          <a:noFill/>
        </p:spPr>
        <p:txBody>
          <a:bodyPr wrap="square" rtlCol="0">
            <a:spAutoFit/>
          </a:bodyPr>
          <a:lstStyle/>
          <a:p>
            <a:pPr algn="r"/>
            <a:endParaRPr lang="he-IL" sz="3200" b="1" dirty="0"/>
          </a:p>
          <a:p>
            <a:pPr algn="r"/>
            <a:endParaRPr lang="he-IL" sz="3200" b="1" dirty="0"/>
          </a:p>
          <a:p>
            <a:pPr algn="r"/>
            <a:endParaRPr lang="he-IL" sz="3200" b="1" dirty="0"/>
          </a:p>
          <a:p>
            <a:pPr algn="r"/>
            <a:endParaRPr lang="he-IL" sz="3200" b="1" dirty="0"/>
          </a:p>
          <a:p>
            <a:pPr algn="r"/>
            <a:endParaRPr lang="he-IL" sz="3200" b="1" dirty="0"/>
          </a:p>
          <a:p>
            <a:pPr algn="r"/>
            <a:r>
              <a:rPr lang="ar-SA" sz="3200" b="1" dirty="0"/>
              <a:t>ماذا تَحْتاج النَّباتات لتَنْمو وَتَتَطَوَّر</a:t>
            </a:r>
            <a:endParaRPr lang="he-IL" sz="3200" b="1" dirty="0"/>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3"/>
          <a:stretch>
            <a:fillRect/>
          </a:stretch>
        </p:blipFill>
        <p:spPr>
          <a:xfrm>
            <a:off x="7935686" y="0"/>
            <a:ext cx="1208314" cy="800348"/>
          </a:xfrm>
          <a:prstGeom prst="rect">
            <a:avLst/>
          </a:prstGeom>
        </p:spPr>
      </p:pic>
      <p:pic>
        <p:nvPicPr>
          <p:cNvPr id="6" name="מציין מיקום תוכן 5" descr="גזירת מסך"/>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39809" y="1436906"/>
            <a:ext cx="6108775" cy="5019253"/>
          </a:xfrm>
        </p:spPr>
      </p:pic>
    </p:spTree>
    <p:extLst>
      <p:ext uri="{BB962C8B-B14F-4D97-AF65-F5344CB8AC3E}">
        <p14:creationId xmlns:p14="http://schemas.microsoft.com/office/powerpoint/2010/main" val="161288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4800" b="1" dirty="0">
                <a:solidFill>
                  <a:schemeClr val="accent6">
                    <a:lumMod val="50000"/>
                  </a:schemeClr>
                </a:solidFill>
              </a:rPr>
              <a:t>احتياجات البقاء لَدَى النَّبات</a:t>
            </a:r>
            <a:endParaRPr lang="en-US" sz="4800" b="1" dirty="0">
              <a:solidFill>
                <a:schemeClr val="accent6">
                  <a:lumMod val="75000"/>
                </a:schemeClr>
              </a:solidFill>
              <a:cs typeface="+mn-cs"/>
            </a:endParaRPr>
          </a:p>
        </p:txBody>
      </p:sp>
      <p:sp>
        <p:nvSpPr>
          <p:cNvPr id="3" name="מציין מיקום תוכן 2"/>
          <p:cNvSpPr>
            <a:spLocks noGrp="1"/>
          </p:cNvSpPr>
          <p:nvPr>
            <p:ph idx="1"/>
          </p:nvPr>
        </p:nvSpPr>
        <p:spPr>
          <a:xfrm>
            <a:off x="633845" y="1691323"/>
            <a:ext cx="8356246" cy="4488816"/>
          </a:xfrm>
        </p:spPr>
        <p:txBody>
          <a:bodyPr>
            <a:normAutofit/>
          </a:bodyPr>
          <a:lstStyle/>
          <a:p>
            <a:pPr marL="0" indent="0">
              <a:buNone/>
            </a:pPr>
            <a:r>
              <a:rPr lang="ar-SA" sz="3600" b="1" dirty="0">
                <a:solidFill>
                  <a:schemeClr val="accent6">
                    <a:lumMod val="75000"/>
                  </a:schemeClr>
                </a:solidFill>
              </a:rPr>
              <a:t>مهمَّة</a:t>
            </a:r>
            <a:r>
              <a:rPr lang="he-IL" sz="3600" b="1" dirty="0">
                <a:solidFill>
                  <a:schemeClr val="accent6">
                    <a:lumMod val="75000"/>
                  </a:schemeClr>
                </a:solidFill>
              </a:rPr>
              <a:t>:</a:t>
            </a:r>
            <a:r>
              <a:rPr lang="ar-SA" sz="3600" b="1" dirty="0">
                <a:solidFill>
                  <a:schemeClr val="accent6">
                    <a:lumMod val="75000"/>
                  </a:schemeClr>
                </a:solidFill>
              </a:rPr>
              <a:t> نَصُوغُ فَرضيَّة لسُؤالِ البَحْثِ</a:t>
            </a:r>
            <a:endParaRPr lang="he-IL" sz="3600" b="1" dirty="0">
              <a:solidFill>
                <a:schemeClr val="accent6">
                  <a:lumMod val="75000"/>
                </a:schemeClr>
              </a:solidFill>
            </a:endParaRPr>
          </a:p>
          <a:p>
            <a:pPr marL="0" indent="0">
              <a:buNone/>
            </a:pPr>
            <a:r>
              <a:rPr lang="he-IL" sz="3600" b="1" dirty="0">
                <a:solidFill>
                  <a:schemeClr val="accent6">
                    <a:lumMod val="75000"/>
                  </a:schemeClr>
                </a:solidFill>
              </a:rPr>
              <a:t>(</a:t>
            </a:r>
            <a:r>
              <a:rPr lang="ar-SA" sz="3600" b="1" dirty="0">
                <a:solidFill>
                  <a:schemeClr val="accent6">
                    <a:lumMod val="75000"/>
                  </a:schemeClr>
                </a:solidFill>
              </a:rPr>
              <a:t>صفحة</a:t>
            </a:r>
            <a:r>
              <a:rPr lang="he-IL" sz="3600" b="1" dirty="0">
                <a:solidFill>
                  <a:schemeClr val="accent6">
                    <a:lumMod val="75000"/>
                  </a:schemeClr>
                </a:solidFill>
              </a:rPr>
              <a:t> 122)</a:t>
            </a:r>
            <a:endParaRPr lang="en-US" sz="3600" b="1" dirty="0">
              <a:solidFill>
                <a:schemeClr val="accent6">
                  <a:lumMod val="75000"/>
                </a:schemeClr>
              </a:solidFill>
            </a:endParaRPr>
          </a:p>
        </p:txBody>
      </p:sp>
      <p:pic>
        <p:nvPicPr>
          <p:cNvPr id="6" name="תמונה 5"/>
          <p:cNvPicPr>
            <a:picLocks noChangeAspect="1"/>
          </p:cNvPicPr>
          <p:nvPr/>
        </p:nvPicPr>
        <p:blipFill>
          <a:blip r:embed="rId3"/>
          <a:stretch>
            <a:fillRect/>
          </a:stretch>
        </p:blipFill>
        <p:spPr>
          <a:xfrm>
            <a:off x="7735827" y="0"/>
            <a:ext cx="1249788" cy="707197"/>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0" y="9113"/>
            <a:ext cx="1208314" cy="800348"/>
          </a:xfrm>
          <a:prstGeom prst="rect">
            <a:avLst/>
          </a:prstGeom>
        </p:spPr>
      </p:pic>
      <p:pic>
        <p:nvPicPr>
          <p:cNvPr id="5" name="תמונה 4"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3" y="3022612"/>
            <a:ext cx="8995544" cy="3019841"/>
          </a:xfrm>
          <a:prstGeom prst="rect">
            <a:avLst/>
          </a:prstGeom>
        </p:spPr>
      </p:pic>
    </p:spTree>
    <p:extLst>
      <p:ext uri="{BB962C8B-B14F-4D97-AF65-F5344CB8AC3E}">
        <p14:creationId xmlns:p14="http://schemas.microsoft.com/office/powerpoint/2010/main" val="322585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0" y="178961"/>
            <a:ext cx="1193921" cy="674825"/>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35686" y="0"/>
            <a:ext cx="1208314" cy="800348"/>
          </a:xfrm>
          <a:prstGeom prst="rect">
            <a:avLst/>
          </a:prstGeom>
        </p:spPr>
      </p:pic>
      <p:pic>
        <p:nvPicPr>
          <p:cNvPr id="3" name="תמונה 2"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60" y="2281076"/>
            <a:ext cx="8243636" cy="3143539"/>
          </a:xfrm>
          <a:prstGeom prst="rect">
            <a:avLst/>
          </a:prstGeom>
        </p:spPr>
      </p:pic>
    </p:spTree>
    <p:extLst>
      <p:ext uri="{BB962C8B-B14F-4D97-AF65-F5344CB8AC3E}">
        <p14:creationId xmlns:p14="http://schemas.microsoft.com/office/powerpoint/2010/main" val="132666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140386" y="107159"/>
            <a:ext cx="1330794" cy="752188"/>
          </a:xfrm>
          <a:prstGeom prst="rect">
            <a:avLst/>
          </a:prstGeom>
        </p:spPr>
      </p:pic>
      <p:sp>
        <p:nvSpPr>
          <p:cNvPr id="4" name="תיבת טקסט 3">
            <a:extLst>
              <a:ext uri="{FF2B5EF4-FFF2-40B4-BE49-F238E27FC236}">
                <a16:creationId xmlns:a16="http://schemas.microsoft.com/office/drawing/2014/main" id="{9F3CB9D6-36D9-4638-0A99-313AE57155D9}"/>
              </a:ext>
            </a:extLst>
          </p:cNvPr>
          <p:cNvSpPr txBox="1"/>
          <p:nvPr/>
        </p:nvSpPr>
        <p:spPr>
          <a:xfrm>
            <a:off x="0" y="859347"/>
            <a:ext cx="9144000" cy="1138773"/>
          </a:xfrm>
          <a:prstGeom prst="rect">
            <a:avLst/>
          </a:prstGeom>
          <a:noFill/>
        </p:spPr>
        <p:txBody>
          <a:bodyPr wrap="square">
            <a:spAutoFit/>
          </a:bodyPr>
          <a:lstStyle/>
          <a:p>
            <a:pPr algn="r"/>
            <a:r>
              <a:rPr lang="ar-SA" sz="3600" b="1" i="0" u="none" strike="noStrike" baseline="0" dirty="0">
                <a:solidFill>
                  <a:schemeClr val="accent6">
                    <a:lumMod val="50000"/>
                  </a:schemeClr>
                </a:solidFill>
                <a:latin typeface="Bnarkisim"/>
              </a:rPr>
              <a:t>مهَمَّة</a:t>
            </a:r>
            <a:r>
              <a:rPr lang="he-IL" sz="3600" b="1" i="0" u="none" strike="noStrike" baseline="0" dirty="0">
                <a:solidFill>
                  <a:schemeClr val="accent6">
                    <a:lumMod val="50000"/>
                  </a:schemeClr>
                </a:solidFill>
                <a:latin typeface="Bnarkisim"/>
              </a:rPr>
              <a:t> (</a:t>
            </a:r>
            <a:r>
              <a:rPr lang="ar-SA" sz="3600" b="1" i="0" u="none" strike="noStrike" baseline="0" dirty="0">
                <a:solidFill>
                  <a:schemeClr val="accent6">
                    <a:lumMod val="50000"/>
                  </a:schemeClr>
                </a:solidFill>
                <a:latin typeface="Bnarkisim"/>
              </a:rPr>
              <a:t>تَجْرِبَة</a:t>
            </a:r>
            <a:r>
              <a:rPr lang="he-IL" sz="3600" b="1" i="0" u="none" strike="noStrike" baseline="0" dirty="0">
                <a:solidFill>
                  <a:schemeClr val="accent6">
                    <a:lumMod val="50000"/>
                  </a:schemeClr>
                </a:solidFill>
                <a:latin typeface="Bnarkisim"/>
              </a:rPr>
              <a:t>): </a:t>
            </a:r>
            <a:r>
              <a:rPr lang="ar-SA" sz="3600" b="1" dirty="0">
                <a:solidFill>
                  <a:schemeClr val="accent6">
                    <a:lumMod val="50000"/>
                  </a:schemeClr>
                </a:solidFill>
                <a:latin typeface="Bnarkisim"/>
              </a:rPr>
              <a:t>هَل يَحْتَاج النَّبَاتُ للضَّوْءِ كَي يَنْمُو (</a:t>
            </a:r>
            <a:r>
              <a:rPr lang="ar-SA" sz="3200" b="1" dirty="0">
                <a:solidFill>
                  <a:schemeClr val="accent6">
                    <a:lumMod val="50000"/>
                  </a:schemeClr>
                </a:solidFill>
                <a:latin typeface="Bnarkisim"/>
              </a:rPr>
              <a:t>الصَّفْحات</a:t>
            </a:r>
            <a:r>
              <a:rPr lang="he-IL" sz="3200" b="1" i="0" u="none" strike="noStrike" baseline="0" dirty="0">
                <a:solidFill>
                  <a:schemeClr val="accent6">
                    <a:lumMod val="50000"/>
                  </a:schemeClr>
                </a:solidFill>
                <a:latin typeface="Bnarkisim"/>
              </a:rPr>
              <a:t> 126-123)</a:t>
            </a:r>
            <a:endParaRPr lang="he-IL" sz="3200" b="1" dirty="0">
              <a:solidFill>
                <a:schemeClr val="accent6">
                  <a:lumMod val="50000"/>
                </a:schemeClr>
              </a:solidFill>
            </a:endParaRPr>
          </a:p>
        </p:txBody>
      </p:sp>
      <p:sp>
        <p:nvSpPr>
          <p:cNvPr id="6" name="TextBox 5"/>
          <p:cNvSpPr txBox="1"/>
          <p:nvPr/>
        </p:nvSpPr>
        <p:spPr>
          <a:xfrm>
            <a:off x="1665839" y="2877544"/>
            <a:ext cx="7143184" cy="461665"/>
          </a:xfrm>
          <a:prstGeom prst="rect">
            <a:avLst/>
          </a:prstGeom>
          <a:noFill/>
        </p:spPr>
        <p:txBody>
          <a:bodyPr wrap="square" rtlCol="0">
            <a:spAutoFit/>
          </a:bodyPr>
          <a:lstStyle/>
          <a:p>
            <a:pPr algn="ctr"/>
            <a:r>
              <a:rPr lang="ar-SA" sz="2400" dirty="0"/>
              <a:t>تعليمات لبناء نِظام التَّجْرِبَة مَوجودَة صَفْحة 124</a:t>
            </a:r>
            <a:endParaRPr lang="en-US" sz="2400" dirty="0"/>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21278" y="-7572"/>
            <a:ext cx="1208314" cy="800348"/>
          </a:xfrm>
          <a:prstGeom prst="rect">
            <a:avLst/>
          </a:prstGeom>
        </p:spPr>
      </p:pic>
      <p:pic>
        <p:nvPicPr>
          <p:cNvPr id="3" name="תמונה 2"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8681" y="3367079"/>
            <a:ext cx="3486637" cy="123842"/>
          </a:xfrm>
          <a:prstGeom prst="rect">
            <a:avLst/>
          </a:prstGeom>
        </p:spPr>
      </p:pic>
      <p:pic>
        <p:nvPicPr>
          <p:cNvPr id="8" name="תמונה 7" descr="גזירת מסך"/>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520" y="3943441"/>
            <a:ext cx="8306960" cy="2381583"/>
          </a:xfrm>
          <a:prstGeom prst="rect">
            <a:avLst/>
          </a:prstGeom>
        </p:spPr>
      </p:pic>
    </p:spTree>
    <p:extLst>
      <p:ext uri="{BB962C8B-B14F-4D97-AF65-F5344CB8AC3E}">
        <p14:creationId xmlns:p14="http://schemas.microsoft.com/office/powerpoint/2010/main" val="390370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63795" y="773166"/>
            <a:ext cx="7886700" cy="1325562"/>
          </a:xfrm>
        </p:spPr>
        <p:txBody>
          <a:bodyPr>
            <a:normAutofit/>
          </a:bodyPr>
          <a:lstStyle/>
          <a:p>
            <a:pPr algn="ctr"/>
            <a:r>
              <a:rPr lang="ar-SA" sz="3600" b="1" dirty="0">
                <a:solidFill>
                  <a:schemeClr val="accent6">
                    <a:lumMod val="75000"/>
                  </a:schemeClr>
                </a:solidFill>
                <a:cs typeface="+mn-cs"/>
              </a:rPr>
              <a:t>جدول لتنظيم النتائج في بداية التجربة (صفحة124)</a:t>
            </a:r>
            <a:endParaRPr lang="en-US" sz="3600" b="1" dirty="0">
              <a:solidFill>
                <a:schemeClr val="accent6">
                  <a:lumMod val="75000"/>
                </a:schemeClr>
              </a:solidFill>
              <a:cs typeface="+mn-cs"/>
            </a:endParaRPr>
          </a:p>
        </p:txBody>
      </p:sp>
      <p:pic>
        <p:nvPicPr>
          <p:cNvPr id="5" name="תמונה 4"/>
          <p:cNvPicPr>
            <a:picLocks noChangeAspect="1"/>
          </p:cNvPicPr>
          <p:nvPr/>
        </p:nvPicPr>
        <p:blipFill>
          <a:blip r:embed="rId3"/>
          <a:stretch>
            <a:fillRect/>
          </a:stretch>
        </p:blipFill>
        <p:spPr>
          <a:xfrm>
            <a:off x="7821989" y="65969"/>
            <a:ext cx="1249788" cy="707197"/>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0" y="9113"/>
            <a:ext cx="1208314" cy="800348"/>
          </a:xfrm>
          <a:prstGeom prst="rect">
            <a:avLst/>
          </a:prstGeom>
        </p:spPr>
      </p:pic>
      <p:pic>
        <p:nvPicPr>
          <p:cNvPr id="4" name="מציין מיקום תוכן 3" descr="גזירת מסך"/>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47284" y="2032518"/>
            <a:ext cx="6858958" cy="3943901"/>
          </a:xfrm>
        </p:spPr>
      </p:pic>
    </p:spTree>
    <p:extLst>
      <p:ext uri="{BB962C8B-B14F-4D97-AF65-F5344CB8AC3E}">
        <p14:creationId xmlns:p14="http://schemas.microsoft.com/office/powerpoint/2010/main" val="227180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3845" y="778598"/>
            <a:ext cx="7948840" cy="912724"/>
          </a:xfrm>
        </p:spPr>
        <p:txBody>
          <a:bodyPr>
            <a:normAutofit/>
          </a:bodyPr>
          <a:lstStyle/>
          <a:p>
            <a:pPr algn="ctr"/>
            <a:r>
              <a:rPr lang="ar-SA" sz="3600" b="1" dirty="0">
                <a:solidFill>
                  <a:schemeClr val="accent6">
                    <a:lumMod val="75000"/>
                  </a:schemeClr>
                </a:solidFill>
                <a:cs typeface="+mn-cs"/>
              </a:rPr>
              <a:t>جَدْوَل لِتَنْظيم النَّتائِج </a:t>
            </a:r>
            <a:r>
              <a:rPr lang="he-IL" sz="3600" b="1" dirty="0">
                <a:solidFill>
                  <a:schemeClr val="accent6">
                    <a:lumMod val="75000"/>
                  </a:schemeClr>
                </a:solidFill>
                <a:cs typeface="+mn-cs"/>
              </a:rPr>
              <a:t>(</a:t>
            </a:r>
            <a:r>
              <a:rPr lang="ar-SA" sz="3600" b="1" dirty="0">
                <a:solidFill>
                  <a:schemeClr val="accent6">
                    <a:lumMod val="75000"/>
                  </a:schemeClr>
                </a:solidFill>
                <a:cs typeface="+mn-cs"/>
              </a:rPr>
              <a:t>بَعْدَ أسبوعَيْن صَفْحَة 125)</a:t>
            </a:r>
            <a:endParaRPr lang="en-US" sz="3600" b="1" dirty="0">
              <a:solidFill>
                <a:schemeClr val="accent6">
                  <a:lumMod val="75000"/>
                </a:schemeClr>
              </a:solidFill>
              <a:cs typeface="+mn-cs"/>
            </a:endParaRPr>
          </a:p>
        </p:txBody>
      </p:sp>
      <p:pic>
        <p:nvPicPr>
          <p:cNvPr id="5" name="תמונה 4"/>
          <p:cNvPicPr>
            <a:picLocks noChangeAspect="1"/>
          </p:cNvPicPr>
          <p:nvPr/>
        </p:nvPicPr>
        <p:blipFill>
          <a:blip r:embed="rId3"/>
          <a:stretch>
            <a:fillRect/>
          </a:stretch>
        </p:blipFill>
        <p:spPr>
          <a:xfrm>
            <a:off x="7713348" y="0"/>
            <a:ext cx="1249788" cy="707197"/>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0" y="9113"/>
            <a:ext cx="1208314" cy="800348"/>
          </a:xfrm>
          <a:prstGeom prst="rect">
            <a:avLst/>
          </a:prstGeom>
        </p:spPr>
      </p:pic>
      <p:pic>
        <p:nvPicPr>
          <p:cNvPr id="9" name="מציין מיקום תוכן 8" descr="גזירת מסך"/>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71213" y="2005871"/>
            <a:ext cx="7567029" cy="4382571"/>
          </a:xfrm>
        </p:spPr>
      </p:pic>
    </p:spTree>
    <p:extLst>
      <p:ext uri="{BB962C8B-B14F-4D97-AF65-F5344CB8AC3E}">
        <p14:creationId xmlns:p14="http://schemas.microsoft.com/office/powerpoint/2010/main" val="91208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0" y="137324"/>
            <a:ext cx="1244794" cy="703579"/>
          </a:xfrm>
          <a:prstGeom prst="rect">
            <a:avLst/>
          </a:prstGeom>
        </p:spPr>
      </p:pic>
      <p:sp>
        <p:nvSpPr>
          <p:cNvPr id="6" name="TextBox 5"/>
          <p:cNvSpPr txBox="1"/>
          <p:nvPr/>
        </p:nvSpPr>
        <p:spPr>
          <a:xfrm>
            <a:off x="94882" y="3520559"/>
            <a:ext cx="1118103" cy="1077218"/>
          </a:xfrm>
          <a:prstGeom prst="rect">
            <a:avLst/>
          </a:prstGeom>
          <a:noFill/>
        </p:spPr>
        <p:txBody>
          <a:bodyPr wrap="square" rtlCol="0">
            <a:spAutoFit/>
          </a:bodyPr>
          <a:lstStyle/>
          <a:p>
            <a:pPr algn="r"/>
            <a:r>
              <a:rPr lang="ar-SA" sz="3200" b="1" dirty="0">
                <a:solidFill>
                  <a:srgbClr val="FF0000"/>
                </a:solidFill>
              </a:rPr>
              <a:t>صفحة</a:t>
            </a:r>
          </a:p>
          <a:p>
            <a:pPr algn="r"/>
            <a:r>
              <a:rPr lang="ar-SA" sz="3200" b="1" dirty="0">
                <a:solidFill>
                  <a:srgbClr val="FF0000"/>
                </a:solidFill>
              </a:rPr>
              <a:t>125</a:t>
            </a:r>
            <a:endParaRPr lang="en-US" sz="3200" b="1" dirty="0">
              <a:solidFill>
                <a:srgbClr val="FF0000"/>
              </a:solidFill>
            </a:endParaRPr>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35686" y="9113"/>
            <a:ext cx="1208314" cy="800348"/>
          </a:xfrm>
          <a:prstGeom prst="rect">
            <a:avLst/>
          </a:prstGeom>
        </p:spPr>
      </p:pic>
      <p:pic>
        <p:nvPicPr>
          <p:cNvPr id="3" name="תמונה 2"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516" y="1117272"/>
            <a:ext cx="7828554" cy="4999323"/>
          </a:xfrm>
          <a:prstGeom prst="rect">
            <a:avLst/>
          </a:prstGeom>
        </p:spPr>
      </p:pic>
    </p:spTree>
    <p:extLst>
      <p:ext uri="{BB962C8B-B14F-4D97-AF65-F5344CB8AC3E}">
        <p14:creationId xmlns:p14="http://schemas.microsoft.com/office/powerpoint/2010/main" val="403730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3000">
              <a:schemeClr val="accent6">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3"/>
          <a:stretch>
            <a:fillRect/>
          </a:stretch>
        </p:blipFill>
        <p:spPr>
          <a:xfrm>
            <a:off x="190121" y="0"/>
            <a:ext cx="1311616" cy="741348"/>
          </a:xfrm>
          <a:prstGeom prst="rect">
            <a:avLst/>
          </a:prstGeom>
        </p:spPr>
      </p:pic>
      <p:sp>
        <p:nvSpPr>
          <p:cNvPr id="6" name="TextBox 5"/>
          <p:cNvSpPr txBox="1"/>
          <p:nvPr/>
        </p:nvSpPr>
        <p:spPr>
          <a:xfrm>
            <a:off x="190120" y="2236206"/>
            <a:ext cx="1502877" cy="461665"/>
          </a:xfrm>
          <a:prstGeom prst="rect">
            <a:avLst/>
          </a:prstGeom>
          <a:noFill/>
        </p:spPr>
        <p:txBody>
          <a:bodyPr wrap="square" rtlCol="0">
            <a:spAutoFit/>
          </a:bodyPr>
          <a:lstStyle/>
          <a:p>
            <a:pPr algn="r" rtl="1"/>
            <a:r>
              <a:rPr lang="ar-SA" sz="2400" b="1" dirty="0">
                <a:solidFill>
                  <a:srgbClr val="FF0000"/>
                </a:solidFill>
              </a:rPr>
              <a:t>صفحة</a:t>
            </a:r>
            <a:r>
              <a:rPr lang="he-IL" sz="2400" b="1" dirty="0">
                <a:solidFill>
                  <a:srgbClr val="FF0000"/>
                </a:solidFill>
              </a:rPr>
              <a:t> 126</a:t>
            </a:r>
            <a:endParaRPr lang="en-US" sz="2400" b="1" dirty="0">
              <a:solidFill>
                <a:srgbClr val="FF0000"/>
              </a:solidFill>
            </a:endParaRPr>
          </a:p>
        </p:txBody>
      </p:sp>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a:stretch>
            <a:fillRect/>
          </a:stretch>
        </p:blipFill>
        <p:spPr>
          <a:xfrm>
            <a:off x="7935686" y="0"/>
            <a:ext cx="1208314" cy="800348"/>
          </a:xfrm>
          <a:prstGeom prst="rect">
            <a:avLst/>
          </a:prstGeom>
        </p:spPr>
      </p:pic>
      <p:pic>
        <p:nvPicPr>
          <p:cNvPr id="4" name="תמונה 3" descr="גזירת מסך"/>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0812" y="775917"/>
            <a:ext cx="5497140" cy="5409730"/>
          </a:xfrm>
          <a:prstGeom prst="rect">
            <a:avLst/>
          </a:prstGeom>
        </p:spPr>
      </p:pic>
    </p:spTree>
    <p:extLst>
      <p:ext uri="{BB962C8B-B14F-4D97-AF65-F5344CB8AC3E}">
        <p14:creationId xmlns:p14="http://schemas.microsoft.com/office/powerpoint/2010/main" val="92612572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TM02892315[[fn=קווים דקיקים]]</Template>
  <TotalTime>4325</TotalTime>
  <Words>1284</Words>
  <Application>Microsoft Office PowerPoint</Application>
  <PresentationFormat>‫הצגה על המסך (4:3)</PresentationFormat>
  <Paragraphs>96</Paragraphs>
  <Slides>19</Slides>
  <Notes>18</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19</vt:i4>
      </vt:variant>
    </vt:vector>
  </HeadingPairs>
  <TitlesOfParts>
    <vt:vector size="26" baseType="lpstr">
      <vt:lpstr>Arial</vt:lpstr>
      <vt:lpstr>Bnarkisim</vt:lpstr>
      <vt:lpstr>Calibri</vt:lpstr>
      <vt:lpstr>Calibri Light</vt:lpstr>
      <vt:lpstr>Wingdings 2</vt:lpstr>
      <vt:lpstr>HDOfficeLightV0</vt:lpstr>
      <vt:lpstr>1_HDOfficeLightV0</vt:lpstr>
      <vt:lpstr>علوم وتكنولوجيا للصف الثالث</vt:lpstr>
      <vt:lpstr>زِيارَة للمَشْتَل (صفحة 120)</vt:lpstr>
      <vt:lpstr>احتياجات البقاء لَدَى النَّبات</vt:lpstr>
      <vt:lpstr>מצגת של PowerPoint‏</vt:lpstr>
      <vt:lpstr>מצגת של PowerPoint‏</vt:lpstr>
      <vt:lpstr>جدول لتنظيم النتائج في بداية التجربة (صفحة124)</vt:lpstr>
      <vt:lpstr>جَدْوَل لِتَنْظيم النَّتائِج (بَعْدَ أسبوعَيْن صَفْحَة 125)</vt:lpstr>
      <vt:lpstr>מצגת של PowerPoint‏</vt:lpstr>
      <vt:lpstr>מצגת של PowerPoint‏</vt:lpstr>
      <vt:lpstr>تَخْطيط صَحيح للتَّجْرِبَة (صفحة 126)</vt:lpstr>
      <vt:lpstr>מצגת של PowerPoint‏</vt:lpstr>
      <vt:lpstr>מצגת של PowerPoint‏</vt:lpstr>
      <vt:lpstr>מצגת של PowerPoint‏</vt:lpstr>
      <vt:lpstr>تَلخيص: أُسُس، ظَواهِر وعَمَلِيَّات</vt:lpstr>
      <vt:lpstr>تلخيص: مهارات</vt:lpstr>
      <vt:lpstr>نَظْرَة مُجَدَّدة: مهمّة تَلْخيصِيَّة (صفحة 131)</vt:lpstr>
      <vt:lpstr>מצגת של PowerPoint‏</vt:lpstr>
      <vt:lpstr>מצגת של PowerPoint‏</vt:lpstr>
      <vt:lpstr>تَمَّ وَلَم يَكْتَمِل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noga mishan</cp:lastModifiedBy>
  <cp:revision>167</cp:revision>
  <dcterms:created xsi:type="dcterms:W3CDTF">2019-05-25T18:59:51Z</dcterms:created>
  <dcterms:modified xsi:type="dcterms:W3CDTF">2024-01-12T05:06:14Z</dcterms:modified>
</cp:coreProperties>
</file>