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99" r:id="rId2"/>
    <p:sldId id="295" r:id="rId3"/>
    <p:sldId id="257" r:id="rId4"/>
    <p:sldId id="259" r:id="rId5"/>
    <p:sldId id="260" r:id="rId6"/>
    <p:sldId id="262" r:id="rId7"/>
    <p:sldId id="276" r:id="rId8"/>
    <p:sldId id="284" r:id="rId9"/>
    <p:sldId id="263" r:id="rId10"/>
    <p:sldId id="264" r:id="rId11"/>
    <p:sldId id="277" r:id="rId12"/>
    <p:sldId id="265" r:id="rId13"/>
    <p:sldId id="266" r:id="rId14"/>
    <p:sldId id="286" r:id="rId15"/>
    <p:sldId id="267" r:id="rId16"/>
    <p:sldId id="294" r:id="rId17"/>
    <p:sldId id="300" r:id="rId18"/>
    <p:sldId id="268" r:id="rId19"/>
    <p:sldId id="301" r:id="rId20"/>
    <p:sldId id="290" r:id="rId21"/>
    <p:sldId id="292" r:id="rId22"/>
    <p:sldId id="291" r:id="rId23"/>
    <p:sldId id="270" r:id="rId24"/>
    <p:sldId id="271" r:id="rId25"/>
    <p:sldId id="272" r:id="rId26"/>
    <p:sldId id="285" r:id="rId27"/>
    <p:sldId id="293" r:id="rId28"/>
    <p:sldId id="273" r:id="rId29"/>
    <p:sldId id="302" r:id="rId30"/>
    <p:sldId id="274" r:id="rId31"/>
    <p:sldId id="303" r:id="rId32"/>
    <p:sldId id="275" r:id="rId33"/>
    <p:sldId id="29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5080" autoAdjust="0"/>
  </p:normalViewPr>
  <p:slideViewPr>
    <p:cSldViewPr snapToGrid="0">
      <p:cViewPr varScale="1">
        <p:scale>
          <a:sx n="63" d="100"/>
          <a:sy n="63" d="100"/>
        </p:scale>
        <p:origin x="32" y="52"/>
      </p:cViewPr>
      <p:guideLst>
        <p:guide orient="horz" pos="219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4CF55B6-124B-4080-A2B9-0379D3A6B9B0}" type="datetimeFigureOut">
              <a:rPr lang="he-IL" smtClean="0"/>
              <a:t>י"א/שבט/תשפ"ד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E30F598-FF0F-45FE-8631-9D8F405B3AC7}" type="slidenum">
              <a:rPr lang="he-IL" smtClean="0"/>
              <a:t>‹#›</a:t>
            </a:fld>
            <a:endParaRPr lang="he-IL"/>
          </a:p>
        </p:txBody>
      </p:sp>
    </p:spTree>
    <p:extLst>
      <p:ext uri="{BB962C8B-B14F-4D97-AF65-F5344CB8AC3E}">
        <p14:creationId xmlns:p14="http://schemas.microsoft.com/office/powerpoint/2010/main" val="217356016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פרק שני: ממים למים — מצבי צבירה</a:t>
            </a:r>
            <a:r>
              <a:rPr lang="he-IL" dirty="0"/>
              <a:t>. הפרק עוסק במושגים נפח וכמות כתכונות של חומר. כמו כן, הפרק עוסק במאפיינים של שלושת מצבי הצבירה של החומר (גז, נוזל ומוצק), בשינויים של מצבי צבירה ובשימושים שעושה האדם בחיי היומיום בעיקרון של מעבר חומרים ממצב צבירה אחד לאחר.</a:t>
            </a:r>
          </a:p>
          <a:p>
            <a:r>
              <a:rPr lang="he-IL" dirty="0"/>
              <a:t>הפרק מרחיב ומבסס באופן ספירלי את ההיכרות עם תכונות חומרים בשני היבטים: תכונות אינטנסיביות של חומרים — שאינן תלויות בכמות החומר (לדוגמה: מסיסות, מגנטיות, קשיות) ותכונות אקסטנסיביות של חומרים — תכונות שתלויות בכמות החומר (למשל, נפח).</a:t>
            </a:r>
          </a:p>
          <a:p>
            <a:r>
              <a:rPr lang="he-IL" dirty="0"/>
              <a:t>בפרק מתייחסים ל"שינויים הפיכים בחומר" כדוגמת העברה של חומרים ממצב צבירה אחד לאחר. ההבניה של מושגים ועקרונות אלה נעשית בהקשר לתופעות בסביבה הטבעית והמלאכותית בדגש על שינויי מזג אוויר ומחזור המים.</a:t>
            </a:r>
          </a:p>
          <a:p>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a:t>
            </a:fld>
            <a:endParaRPr lang="he-IL"/>
          </a:p>
        </p:txBody>
      </p:sp>
    </p:spTree>
    <p:extLst>
      <p:ext uri="{BB962C8B-B14F-4D97-AF65-F5344CB8AC3E}">
        <p14:creationId xmlns:p14="http://schemas.microsoft.com/office/powerpoint/2010/main" val="1627940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לערוך המשגה לעקרונות שטופלו במשימה הקודמת וכן להרחיב את הדיון על אודות ניצול התכונות של מצבי הצבירה השונים של החומר לשימושים השונים. חשוב להדגיש את התכונות המאפיינות את מצבי הצבירה השונים של החומר ולניצולן על ידי האדם. התכונה שנשמרת במוצקים ואינה נשמרת בנוזלים ובגזים היא הצורה. רוב החומרים שהאדם מוביל בצינורות ממקום למקום נמצאים במצב צבירה נוזל או במצב צבירה גז. מכיוון שלנוזלים ולגזים יש תכונה משותפת - זרימה, נוהגים להוביל אותם ממקום למקום בתוך מערכות של צינורות. האדם מנצל את התכונה של המוצק לשמור על צורתו כדי לבנות מוצרים שבהם חשוב שהצורה שלהם תישמר.</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10</a:t>
            </a:fld>
            <a:endParaRPr lang="he-IL"/>
          </a:p>
        </p:txBody>
      </p:sp>
    </p:spTree>
    <p:extLst>
      <p:ext uri="{BB962C8B-B14F-4D97-AF65-F5344CB8AC3E}">
        <p14:creationId xmlns:p14="http://schemas.microsoft.com/office/powerpoint/2010/main" val="923909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162, משימה </a:t>
            </a:r>
            <a:r>
              <a:rPr lang="he-IL" b="1" dirty="0"/>
              <a:t>תכונות של נוזלים ומוצקים.</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11</a:t>
            </a:fld>
            <a:endParaRPr lang="he-IL"/>
          </a:p>
        </p:txBody>
      </p:sp>
    </p:spTree>
    <p:extLst>
      <p:ext uri="{BB962C8B-B14F-4D97-AF65-F5344CB8AC3E}">
        <p14:creationId xmlns:p14="http://schemas.microsoft.com/office/powerpoint/2010/main" val="2742711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ההתמודדות עם החידה מאפשרת ליישם את עקרון שימור הנפח והכמות של מוצקים בפתרון טכנולוגי. השאלה המרכזית שעולה היא "האם מכמות נתונה של חומר מוצק אפשר להכין כתר בעל נפח גדול יותר?". פתרון החידה יתברר לאחר המעשה, לאחר שהקבוצות מכינות את הכתרים מכמות שווה של פלסטלינה, שואלים: "איזו קבוצה בנתה את הכתר בעל הנפח הגדול ביותר?", ומתעדים את התשובות של התלמידים. לאחר מכן משתמשים בכלי גדול למדידת נפח נוזלים ובודקים את נפח הכתרים. התוצאה היא כמובן שלכולם יש את אותו הנפח.</a:t>
            </a:r>
          </a:p>
          <a:p>
            <a:endParaRPr lang="he-IL" dirty="0"/>
          </a:p>
          <a:p>
            <a:r>
              <a:rPr lang="he-IL" dirty="0"/>
              <a:t>הסבר לשאלה 3 במשימה שבעמוד זה:</a:t>
            </a:r>
          </a:p>
          <a:p>
            <a:pPr algn="r"/>
            <a:r>
              <a:rPr lang="he-IL" sz="1800" b="0" i="0" u="none" strike="noStrike" baseline="0" dirty="0">
                <a:latin typeface="NarkisimMFO"/>
              </a:rPr>
              <a:t>ההסבר הוא שלכל הקבוצות הייתה אותה כמות של פלסטלינה. לכמות הזו יש נפח. אם לא הוספנו פלסטלינה, אז גם הנפח שלה לא השתנה. ומכאן עולה שהדרישה של המלכה הייתה בלתי אפשרית לביצוע. מובן שניתן לייצר כתרים שונים בצורות שונות ובגדלים שונים, שכן את הזהב אפשר לרדד.</a:t>
            </a:r>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12</a:t>
            </a:fld>
            <a:endParaRPr lang="he-IL"/>
          </a:p>
        </p:txBody>
      </p:sp>
    </p:spTree>
    <p:extLst>
      <p:ext uri="{BB962C8B-B14F-4D97-AF65-F5344CB8AC3E}">
        <p14:creationId xmlns:p14="http://schemas.microsoft.com/office/powerpoint/2010/main" val="379931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תת הפרק </a:t>
            </a:r>
            <a:r>
              <a:rPr lang="he-IL" sz="1800" dirty="0"/>
              <a:t>חומרים משנים מצב צבירה </a:t>
            </a:r>
            <a:r>
              <a:rPr lang="he-IL" sz="1800" b="0" i="0" u="none" strike="noStrike" baseline="0" dirty="0">
                <a:latin typeface="NarkisimMFO"/>
              </a:rPr>
              <a:t>עוסק בשינויים במצבי הצבירה של החומר הנגרמים בעקבות שינויי טמפרטורה. שינויים אלה הם דוגמה לשינויים הפיכים. כלומר, בעקבות השינוי החומר לא השתנה אלא רק מצב הצבירה שבו הוא נמצא.</a:t>
            </a:r>
          </a:p>
          <a:p>
            <a:pPr algn="r"/>
            <a:r>
              <a:rPr lang="he-IL" sz="1800" b="0" i="0" u="none" strike="noStrike" baseline="0" dirty="0">
                <a:latin typeface="NarkisimMFO"/>
              </a:rPr>
              <a:t>כל אחד מהניסויים מלווה בקטע מידע מתאים לצורך המשגה.</a:t>
            </a:r>
          </a:p>
          <a:p>
            <a:pPr algn="r"/>
            <a:r>
              <a:rPr lang="he-IL" dirty="0"/>
              <a:t>בחלק א התלמידים מתבקשים לעקוב אחר השינויים שעובר קרח כתוש שהוצא מהמקרר ושוהה כעת בטמפרטורת הסביבה.</a:t>
            </a:r>
          </a:p>
          <a:p>
            <a:pPr algn="r"/>
            <a:r>
              <a:rPr lang="he-IL" dirty="0"/>
              <a:t>ההתוודעות לשינויי הטמפרטורה חיונית להבנת הגורם שחולל את שינוי מצב הצבירה של הקרח ממוצק לנוזל.</a:t>
            </a:r>
          </a:p>
          <a:p>
            <a:pPr algn="r"/>
            <a:r>
              <a:rPr lang="he-IL" dirty="0"/>
              <a:t>מומלץ להציג בפני התלמידים את התמונות שבשקופית ולשאול מה יקרה לקרח, ומה גרם לשינוי?</a:t>
            </a:r>
          </a:p>
          <a:p>
            <a:pPr algn="r"/>
            <a:r>
              <a:rPr lang="he-IL" dirty="0"/>
              <a:t>לאחר מכן ממשיכים לספר הלימוד.</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13</a:t>
            </a:fld>
            <a:endParaRPr lang="he-IL"/>
          </a:p>
        </p:txBody>
      </p:sp>
    </p:spTree>
    <p:extLst>
      <p:ext uri="{BB962C8B-B14F-4D97-AF65-F5344CB8AC3E}">
        <p14:creationId xmlns:p14="http://schemas.microsoft.com/office/powerpoint/2010/main" val="2734427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בעמוד 167, המשימה </a:t>
            </a:r>
            <a:r>
              <a:rPr lang="he-IL" b="1" dirty="0"/>
              <a:t>מה קרה לקרח?</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14</a:t>
            </a:fld>
            <a:endParaRPr lang="he-IL"/>
          </a:p>
        </p:txBody>
      </p:sp>
    </p:spTree>
    <p:extLst>
      <p:ext uri="{BB962C8B-B14F-4D97-AF65-F5344CB8AC3E}">
        <p14:creationId xmlns:p14="http://schemas.microsoft.com/office/powerpoint/2010/main" val="2012568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1" i="0" u="none" strike="noStrike" baseline="0" dirty="0">
                <a:latin typeface="NarkisimMFOBold"/>
              </a:rPr>
              <a:t>בניסוי 1 </a:t>
            </a:r>
            <a:r>
              <a:rPr lang="he-IL" sz="1800" b="0" i="0" u="none" strike="noStrike" baseline="0" dirty="0">
                <a:latin typeface="NarkisimMFO"/>
              </a:rPr>
              <a:t>בודקים מה קורה למים שהונחו בכלי על אדן החלון (אידוי איטי). ניסוי זה נועד להציג את תופעת ההתאדות ולעורר את השאלה </a:t>
            </a:r>
            <a:r>
              <a:rPr lang="he-IL" sz="1800" b="1" i="0" u="none" strike="noStrike" baseline="0" dirty="0">
                <a:latin typeface="NarkisimMFOBold"/>
              </a:rPr>
              <a:t>לאן המים נעלמו</a:t>
            </a:r>
            <a:r>
              <a:rPr lang="he-IL" sz="1800" b="0" i="0" u="none" strike="noStrike" baseline="0" dirty="0">
                <a:latin typeface="NarkisimMFO"/>
              </a:rPr>
              <a:t>.</a:t>
            </a:r>
          </a:p>
          <a:p>
            <a:pPr algn="r"/>
            <a:r>
              <a:rPr lang="he-IL" sz="1800" b="0" i="0" u="none" strike="noStrike" baseline="0" dirty="0">
                <a:latin typeface="NarkisimMFO"/>
              </a:rPr>
              <a:t>לפני ביצוע הניסוי מומלץ להציג את התמונה ולשאול מה יקרה למים בכלי שהונח על אדן החלון.</a:t>
            </a:r>
          </a:p>
          <a:p>
            <a:pPr algn="r"/>
            <a:r>
              <a:rPr lang="he-IL" sz="1800" b="0" i="0" u="none" strike="noStrike" baseline="0" dirty="0">
                <a:latin typeface="NarkisimMFO"/>
              </a:rPr>
              <a:t>לאחר מכן עוברים לפעילות בספר הניסוי.</a:t>
            </a:r>
          </a:p>
          <a:p>
            <a:pPr algn="r"/>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15</a:t>
            </a:fld>
            <a:endParaRPr lang="he-IL"/>
          </a:p>
        </p:txBody>
      </p:sp>
    </p:spTree>
    <p:extLst>
      <p:ext uri="{BB962C8B-B14F-4D97-AF65-F5344CB8AC3E}">
        <p14:creationId xmlns:p14="http://schemas.microsoft.com/office/powerpoint/2010/main" val="503475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1" dirty="0"/>
              <a:t>בניסוי 2 </a:t>
            </a:r>
            <a:r>
              <a:rPr lang="he-IL" sz="1800" dirty="0"/>
              <a:t>בודקים מה קורה למים בעקבות חימום (אידוי מהיר). מטעמי בטיחות בעת שימוש באש יש לבצע המשימה בהדגמה בלבד.</a:t>
            </a:r>
          </a:p>
          <a:p>
            <a:pPr algn="r"/>
            <a:r>
              <a:rPr lang="he-IL" sz="1800" dirty="0"/>
              <a:t>בניסוי מחממים מים (מספקים אנרגיה), מודדים בעזרת מד טמפרטורה את הטמפרטורה של המים במרווחי זמן קצובים עד לרתיחתם. בשעת</a:t>
            </a:r>
          </a:p>
          <a:p>
            <a:pPr algn="r"/>
            <a:r>
              <a:rPr lang="he-IL" sz="1800" dirty="0"/>
              <a:t>הרתיחה טמפרטורת המים מתייצבת (מים טהורים בלחץ אטמוספרי אחד רותחים ב– 100 מעלות צלזיוס) ואינה משתנה.</a:t>
            </a:r>
          </a:p>
          <a:p>
            <a:pPr algn="r"/>
            <a:r>
              <a:rPr lang="he-IL" sz="1800" dirty="0"/>
              <a:t>כהרחבה מומלץ לנצל את תוצאות המדידה של הטמפרטורה לבניית גרף רציף המתאר את עליית הטמפרטורה כפונקציה של זמן. הגרף עתיד</a:t>
            </a:r>
          </a:p>
          <a:p>
            <a:pPr algn="r"/>
            <a:r>
              <a:rPr lang="he-IL" sz="1800" dirty="0"/>
              <a:t>להמחיש את העלייה ההדרגתית של הטמפרטורה עם אספקת האנרגיה ואת התייצבותה בנקודת הרתיחה. מניסויים אלה עולה המסקנה כי חימום של מים במצב צבירה נוזל גורם להם לשנות את מצבם למצב צבירה גז ואדים.</a:t>
            </a:r>
          </a:p>
          <a:p>
            <a:pPr algn="r"/>
            <a:endParaRPr lang="he-IL" sz="1800" dirty="0"/>
          </a:p>
          <a:p>
            <a:pPr algn="r"/>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16</a:t>
            </a:fld>
            <a:endParaRPr lang="he-IL"/>
          </a:p>
        </p:txBody>
      </p:sp>
    </p:spTree>
    <p:extLst>
      <p:ext uri="{BB962C8B-B14F-4D97-AF65-F5344CB8AC3E}">
        <p14:creationId xmlns:p14="http://schemas.microsoft.com/office/powerpoint/2010/main" val="290428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dirty="0"/>
              <a:t> </a:t>
            </a:r>
            <a:r>
              <a:rPr kumimoji="0" lang="he-IL" sz="1800" b="1" i="0" u="none" strike="noStrike" kern="1200" cap="none" spc="0" normalizeH="0" baseline="0" noProof="0" dirty="0">
                <a:ln>
                  <a:noFill/>
                </a:ln>
                <a:solidFill>
                  <a:prstClr val="black"/>
                </a:solidFill>
                <a:effectLst/>
                <a:uLnTx/>
                <a:uFillTx/>
                <a:latin typeface="NarkisimMFOBold"/>
                <a:ea typeface="+mn-ea"/>
                <a:cs typeface="+mn-cs"/>
              </a:rPr>
              <a:t>חושבים מדע – ניסוי מדעי. </a:t>
            </a:r>
            <a:r>
              <a:rPr kumimoji="0" lang="he-IL" sz="1800" b="0" i="0" u="none" strike="noStrike" kern="1200" cap="none" spc="0" normalizeH="0" baseline="0" noProof="0" dirty="0">
                <a:ln>
                  <a:noFill/>
                </a:ln>
                <a:solidFill>
                  <a:prstClr val="black"/>
                </a:solidFill>
                <a:effectLst/>
                <a:uLnTx/>
                <a:uFillTx/>
                <a:latin typeface="NarkisimMFOBold"/>
                <a:ea typeface="+mn-ea"/>
                <a:cs typeface="+mn-cs"/>
              </a:rPr>
              <a:t>רפלקציה על התהליך וחשיבה על חשיבה</a:t>
            </a:r>
            <a:r>
              <a:rPr kumimoji="0" lang="he-IL" sz="1800" b="1" i="0" u="none" strike="noStrike" kern="1200" cap="none" spc="0" normalizeH="0" baseline="0" noProof="0" dirty="0">
                <a:ln>
                  <a:noFill/>
                </a:ln>
                <a:solidFill>
                  <a:prstClr val="black"/>
                </a:solidFill>
                <a:effectLst/>
                <a:uLnTx/>
                <a:uFillTx/>
                <a:latin typeface="NarkisimMFOBold"/>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NarkisimMFO"/>
                <a:ea typeface="+mn-ea"/>
                <a:cs typeface="+mn-cs"/>
              </a:rPr>
              <a:t>חשוב למדוד את הטמפרטורה בתחילת הניסוי, במהלכו ובסופו כדי לעקוב אחר התהליך וכדי לתת תשובה מוסמכת של מהלך ההתרחשות בניסוי (למשל, התחממות המים). חשוב לזכור כי במקרה זה, המדד החזותי לאספקת אנרגיה הוא קריאת הטמפרטורה על גבי מד הטמפרטורה. כשעורכים ניסוי מדעי חשוב לבצע מדידות בעזרת כלי מדידה ולא להסתמך על החושים.</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solidFill>
                  <a:prstClr val="black"/>
                </a:solidFill>
              </a:rPr>
              <a:pPr/>
              <a:t>17</a:t>
            </a:fld>
            <a:endParaRPr lang="he-IL">
              <a:solidFill>
                <a:prstClr val="black"/>
              </a:solidFill>
            </a:endParaRPr>
          </a:p>
        </p:txBody>
      </p:sp>
    </p:spTree>
    <p:extLst>
      <p:ext uri="{BB962C8B-B14F-4D97-AF65-F5344CB8AC3E}">
        <p14:creationId xmlns:p14="http://schemas.microsoft.com/office/powerpoint/2010/main" val="1392031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לערוך </a:t>
            </a:r>
            <a:r>
              <a:rPr lang="he-IL" b="1" dirty="0"/>
              <a:t>המשגה </a:t>
            </a:r>
            <a:r>
              <a:rPr lang="he-IL" dirty="0"/>
              <a:t>לעקרונות שנחשפו במשימה הקודמת ולהרחיב את הדיון על השימושים השונים שעושה האדם ביכולת של חומרים לשנות מצבי צבירה. בקטע המידע שתי פסקאות שיחד בונות את רצף התהליך: מקרח למים בטקסט משולב תרשים הממחיש כיצד הוספה של חום למים במצב צבירה מוצק גורמת להם לעבור למצב צבירה נוזל — הקרח ניתך. </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18</a:t>
            </a:fld>
            <a:endParaRPr lang="he-IL"/>
          </a:p>
        </p:txBody>
      </p:sp>
    </p:spTree>
    <p:extLst>
      <p:ext uri="{BB962C8B-B14F-4D97-AF65-F5344CB8AC3E}">
        <p14:creationId xmlns:p14="http://schemas.microsoft.com/office/powerpoint/2010/main" val="4259930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לערוך </a:t>
            </a:r>
            <a:r>
              <a:rPr lang="he-IL" b="1" dirty="0"/>
              <a:t>המשגה </a:t>
            </a:r>
            <a:r>
              <a:rPr lang="he-IL" dirty="0"/>
              <a:t>לעקרונות שנחשפו במשימה הקודמת ולהרחיב את הדיון על השימושים השונים שעושה האדם ביכולת של חומרים לשנות מצבי צבירה. בקטע המידע שתי פסקאות שיחד בונות את רצף התהליך: מקרח למים בטקסט משולב תרשים הממחיש כיצד הוספה של חום למים במצב צבירה נוזל</a:t>
            </a:r>
            <a:r>
              <a:rPr lang="he-IL" baseline="0" dirty="0"/>
              <a:t> </a:t>
            </a:r>
            <a:r>
              <a:rPr lang="he-IL" dirty="0"/>
              <a:t>גורמת להם לעבור למצב צבירה גז — התאדות / רתיחה.</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solidFill>
                  <a:prstClr val="black"/>
                </a:solidFill>
              </a:rPr>
              <a:pPr/>
              <a:t>19</a:t>
            </a:fld>
            <a:endParaRPr lang="he-IL">
              <a:solidFill>
                <a:prstClr val="black"/>
              </a:solidFill>
            </a:endParaRPr>
          </a:p>
        </p:txBody>
      </p:sp>
    </p:spTree>
    <p:extLst>
      <p:ext uri="{BB962C8B-B14F-4D97-AF65-F5344CB8AC3E}">
        <p14:creationId xmlns:p14="http://schemas.microsoft.com/office/powerpoint/2010/main" val="4245123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מטרת השיר לרמוז על הקשר שבין שינויי מזג אוויר לבין מצב הצבירה של המים. מילות המפתח המודגשות בבית "ביום חורף אחד" (שלג, ברד, גשם, כפור, ערפל ועננים) שונות ממילות המפתח המודגשות בבית "ביום קיץ אחד" (מפלס מי הכנרת ירד, קרקע יבשה, עננים לבנים, לחות נמוכה/גבוהה). הצגה זו באה לרמוז על השינויים שבטבע ועל מחזוריות התופעות, וכן לאפשר לתלמידים להביע את דעתם על תופעות אלה.</a:t>
            </a:r>
          </a:p>
          <a:p>
            <a:r>
              <a:rPr lang="he-IL" dirty="0"/>
              <a:t>קוראים בית ראשון של השיר מתייחסים למילים המודגשות ומטרת ההדגשה ומבקשים מהתלמידים לשער מה יהיה התוכן של הבית השני ומה יודגש בו. לאחר מכן מפנים לקרוא בית שני ועונים על השאלה </a:t>
            </a:r>
            <a:r>
              <a:rPr lang="he-IL" b="1" dirty="0"/>
              <a:t>כיצד משתנים מצבי הצבירה של המים עם השינויים במזג האוויר?</a:t>
            </a:r>
          </a:p>
          <a:p>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a:t>
            </a:fld>
            <a:endParaRPr lang="he-IL"/>
          </a:p>
        </p:txBody>
      </p:sp>
    </p:spTree>
    <p:extLst>
      <p:ext uri="{BB962C8B-B14F-4D97-AF65-F5344CB8AC3E}">
        <p14:creationId xmlns:p14="http://schemas.microsoft.com/office/powerpoint/2010/main" val="2521866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שינוי אקלים וקיימות, המשימה </a:t>
            </a:r>
            <a:r>
              <a:rPr lang="he-IL" b="1" dirty="0"/>
              <a:t>מפעל השוקולד של חן </a:t>
            </a:r>
            <a:r>
              <a:rPr lang="he-IL" b="0" i="0" dirty="0">
                <a:effectLst/>
                <a:latin typeface="Almoni Neue DL 4.0 AAA"/>
              </a:rPr>
              <a:t>המשימה עוסקת בשלוש שיטות להפקת מוצרי שוקולד מחומר הגלם תוך יישום העיקרון המדעי של מעבר חומרים ממצב צבירה מוצק לנוזל (וההיפך).</a:t>
            </a:r>
            <a:endParaRPr lang="he-IL" b="1"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20</a:t>
            </a:fld>
            <a:endParaRPr lang="he-IL"/>
          </a:p>
        </p:txBody>
      </p:sp>
    </p:spTree>
    <p:extLst>
      <p:ext uri="{BB962C8B-B14F-4D97-AF65-F5344CB8AC3E}">
        <p14:creationId xmlns:p14="http://schemas.microsoft.com/office/powerpoint/2010/main" val="2370182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יחידת התוכן שינוי אקלים וקיימות, המשימה </a:t>
            </a:r>
            <a:r>
              <a:rPr lang="he-IL" b="1" dirty="0"/>
              <a:t>הפשרת קרחונים </a:t>
            </a:r>
            <a:r>
              <a:rPr lang="he-IL" dirty="0"/>
              <a:t>המשימה עוסקת בתופעת הפשרת הקרחונים בקטבים. </a:t>
            </a:r>
            <a:r>
              <a:rPr lang="he-IL" b="0" i="0" dirty="0">
                <a:effectLst/>
                <a:latin typeface="Almoni Neue DL 4.0 AAA"/>
              </a:rPr>
              <a:t>לטענת מומחי סביבה התחממות כדור הארץ תגרום להפשרת קרחונים בקטבים ולעלייה בגובה פני המים באוקיינוסים. במשימה זו בודקים התלמידים באמצעות ניסוי מהו סוג הקרחונים (ימיים או יבשתיים)  שעלול לגרום לעלייה בגובה פני המים באוקיינוסים.</a:t>
            </a:r>
            <a:endParaRPr lang="he-IL" b="1"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21</a:t>
            </a:fld>
            <a:endParaRPr lang="he-IL"/>
          </a:p>
        </p:txBody>
      </p:sp>
    </p:spTree>
    <p:extLst>
      <p:ext uri="{BB962C8B-B14F-4D97-AF65-F5344CB8AC3E}">
        <p14:creationId xmlns:p14="http://schemas.microsoft.com/office/powerpoint/2010/main" val="364496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יחידת התוכן שינוי אקלים וקיימות, המשימה </a:t>
            </a:r>
            <a:r>
              <a:rPr lang="he-IL" b="1" dirty="0"/>
              <a:t>דובי הקוטב- סיפור שחייבים לספר. </a:t>
            </a:r>
            <a:r>
              <a:rPr lang="he-IL" b="0" i="0" dirty="0">
                <a:effectLst/>
                <a:latin typeface="Almoni Neue DL 4.0 AAA"/>
              </a:rPr>
              <a:t>המשימה עוסקת בגורמים שעלולים להביא להכחדתו של דוב הקוטב ובדרכים להצלת דוב הקוטב מפני הכחדה.</a:t>
            </a:r>
            <a:endParaRPr lang="he-IL" b="1"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22</a:t>
            </a:fld>
            <a:endParaRPr lang="he-IL"/>
          </a:p>
        </p:txBody>
      </p:sp>
    </p:spTree>
    <p:extLst>
      <p:ext uri="{BB962C8B-B14F-4D97-AF65-F5344CB8AC3E}">
        <p14:creationId xmlns:p14="http://schemas.microsoft.com/office/powerpoint/2010/main" val="1054676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א של המשימה עוקבים אחר התעבות טיפות מים על דפנות של בקבוק קר. אחת התפיסות החלופיות להסבר התופעה היא שהבקבוק "הזיע". מכיוון שאי אפשר לראות אדים קשה להבין שטיפות המים נוצרו מאדים שהתעבו על הדופן הקרה של הבקבוק. חשוב להבהיר לתלמידים שהבקבוק היה קר )ולא חם כמו שקורה בהזעה(, להראות להם שהבקבוק אטום וסגור ולנגב את הבקבוק מדי פעם כדי להראות שהתופעה מתרחשת שוב. ההסבר לתופעה: אדי המים שבאוויר פוגעים בדופן הקרה של הבקבוק ומתעבים לטיפות מים.</a:t>
            </a:r>
          </a:p>
          <a:p>
            <a:endParaRPr lang="he-IL" dirty="0"/>
          </a:p>
          <a:p>
            <a:r>
              <a:rPr lang="he-IL" dirty="0"/>
              <a:t>מוצע להציג במליאת הכיתה את התופעה ולבקש מהתלמידים להסביר את התופעה לאחר מכן עוברים לפעילות בספר הלימוד. </a:t>
            </a:r>
          </a:p>
          <a:p>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23</a:t>
            </a:fld>
            <a:endParaRPr lang="he-IL"/>
          </a:p>
        </p:txBody>
      </p:sp>
    </p:spTree>
    <p:extLst>
      <p:ext uri="{BB962C8B-B14F-4D97-AF65-F5344CB8AC3E}">
        <p14:creationId xmlns:p14="http://schemas.microsoft.com/office/powerpoint/2010/main" val="4263603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ב התלמידים מתנסים בהקפאת מים בעזרת תערובת מקררת. התלמידים מתבקשים לעקוב אחר שינויי הטמפרטורה עד לקפיאת המים בתוך המבחנה. בדומה לטמפרטורת הרתיחה של המים, גם נקודת הקיפאון היא נקודה קבועה — מים טהורים בלחץ של אטמוספרה אחת קופאים ב– 0 מעלות צלזיוס. מומלץ לנצל את תוצאות מדידת הטמפרטורה לבניית גרף. הגרף עתיד להמחיש את הירידה ההדרגתית של הטמפרטורה עם גריעת החום ואת התייצבותה בנקודת הקיפאון. מניסויים אלה עולה המסקנה כי קירור (גריעת חום) של מים במצב צבירה נוזל גורם להם לשנות את מצבם למצב צבירה מוצק (קרח).</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24</a:t>
            </a:fld>
            <a:endParaRPr lang="he-IL"/>
          </a:p>
        </p:txBody>
      </p:sp>
    </p:spTree>
    <p:extLst>
      <p:ext uri="{BB962C8B-B14F-4D97-AF65-F5344CB8AC3E}">
        <p14:creationId xmlns:p14="http://schemas.microsoft.com/office/powerpoint/2010/main" val="1311299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לערוך המשגה לעקרונות שנחשפו במשימה הקודמת ולהרחיב את הדיון על השימושים השונים שעושה האדם ביכולת של חומרים לשנות מצבי צבירה. בקטע שתי פסקאות שיחד בונות את הרצף של התהליך: מאדים למים. בקטע תרשים. התרשים ממחיש כיצד גריעה של חום (קירור) מאדי המים גרמה להם לעבור ממצב צבירה גז למצב צבירה נוזל - האדים התעבו. </a:t>
            </a:r>
          </a:p>
          <a:p>
            <a:endParaRPr lang="he-IL" dirty="0"/>
          </a:p>
          <a:p>
            <a:r>
              <a:rPr lang="he-IL" dirty="0"/>
              <a:t>מומלץ להציג בפני הילדים את המצגת עננים שהיא תופעה בטבע הנוצרת מתהליך התקררות והתעבות אדי מים.</a:t>
            </a:r>
          </a:p>
          <a:p>
            <a:r>
              <a:rPr lang="he-IL" dirty="0"/>
              <a:t>המצגת נמצאת באתר במבט חדש, מדור ספרי לימוד כיתה ד, מערכי שיעור שער שלישי.</a:t>
            </a:r>
          </a:p>
          <a:p>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25</a:t>
            </a:fld>
            <a:endParaRPr lang="he-IL"/>
          </a:p>
        </p:txBody>
      </p:sp>
    </p:spTree>
    <p:extLst>
      <p:ext uri="{BB962C8B-B14F-4D97-AF65-F5344CB8AC3E}">
        <p14:creationId xmlns:p14="http://schemas.microsoft.com/office/powerpoint/2010/main" val="185274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לערוך המשגה לעקרונות שנחשפו במשימה הקודמת ולהרחיב את הדיון על השימושים השונים שעושה האדם ביכולת של חומרים לשנות מצבי צבירה. בקטע שתי פסקאות שיחד בונות את הרצף של התהליך: מאדים למים נוזליים. בקטע משולב תרשים. התרשים ממחיש כיצד גריעת חום (קירור) ממים במצב צבירה נוזל גרמה למים לעבור למצב צבירה מוצק — המים קפאו.</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26</a:t>
            </a:fld>
            <a:endParaRPr lang="he-IL"/>
          </a:p>
        </p:txBody>
      </p:sp>
    </p:spTree>
    <p:extLst>
      <p:ext uri="{BB962C8B-B14F-4D97-AF65-F5344CB8AC3E}">
        <p14:creationId xmlns:p14="http://schemas.microsoft.com/office/powerpoint/2010/main" val="3927446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חומרים וטכנולוגיה, המשימה ה</a:t>
            </a:r>
            <a:r>
              <a:rPr lang="he-IL" b="1" dirty="0"/>
              <a:t>סוד של הכנת גלידה בבית</a:t>
            </a:r>
            <a:r>
              <a:rPr lang="he-IL" dirty="0"/>
              <a:t>. </a:t>
            </a:r>
            <a:r>
              <a:rPr lang="he-IL" b="0" i="0" dirty="0">
                <a:effectLst/>
                <a:latin typeface="Almoni Neue DL 4.0 AAA"/>
              </a:rPr>
              <a:t>במשימה התלמידים לומדים עקרונות מדעיים ומשתמשים בהם להכנת מוצר (גלידה ביתית) ולשיפורו. הכנת המוצר משלבת חשיבה מדעית, חשיבה מתמטית, חשיבה הנדסית  וחשיבה טכנולוגית.</a:t>
            </a:r>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27</a:t>
            </a:fld>
            <a:endParaRPr lang="he-IL"/>
          </a:p>
        </p:txBody>
      </p:sp>
    </p:spTree>
    <p:extLst>
      <p:ext uri="{BB962C8B-B14F-4D97-AF65-F5344CB8AC3E}">
        <p14:creationId xmlns:p14="http://schemas.microsoft.com/office/powerpoint/2010/main" val="2641685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בפעילות מכינים התלמידים מיישמים את העיקרון המדעי של העברת חומר ממצב צבירה נוזל למצב צבירה מוצק בתהליך של ייצור מוצר. הפעילות מזמנת דיון חוזר במושגים מסיסות, תמיסה והתמוססות. תהליך עיבוד החומרים שבו התלמידים מתנסים נקרא יציקה (מזיגה של נוזל לתבנית במטרה להפוך אותו למוצק).</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28</a:t>
            </a:fld>
            <a:endParaRPr lang="he-IL"/>
          </a:p>
        </p:txBody>
      </p:sp>
    </p:spTree>
    <p:extLst>
      <p:ext uri="{BB962C8B-B14F-4D97-AF65-F5344CB8AC3E}">
        <p14:creationId xmlns:p14="http://schemas.microsoft.com/office/powerpoint/2010/main" val="2317902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בתמונה 1 הילד</a:t>
            </a:r>
            <a:r>
              <a:rPr lang="he-IL" baseline="0" dirty="0"/>
              <a:t> אוכל קרח (כמעט נקי). בתמונה 2 הילדה אוכלת תמיסת מים. שימו לב:</a:t>
            </a:r>
            <a:r>
              <a:rPr lang="en-US" baseline="0" dirty="0"/>
              <a:t> </a:t>
            </a:r>
            <a:r>
              <a:rPr lang="he-IL" baseline="0" dirty="0"/>
              <a:t>במשימה מופיעות שאלות נוספות.</a:t>
            </a:r>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solidFill>
                  <a:prstClr val="black"/>
                </a:solidFill>
              </a:rPr>
              <a:pPr/>
              <a:t>29</a:t>
            </a:fld>
            <a:endParaRPr lang="he-IL">
              <a:solidFill>
                <a:prstClr val="black"/>
              </a:solidFill>
            </a:endParaRPr>
          </a:p>
        </p:txBody>
      </p:sp>
    </p:spTree>
    <p:extLst>
      <p:ext uri="{BB962C8B-B14F-4D97-AF65-F5344CB8AC3E}">
        <p14:creationId xmlns:p14="http://schemas.microsoft.com/office/powerpoint/2010/main" val="2077386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א של המשימה התלמידים מתבקשים למיין חומרים על פי מצבי הצבירה שלהם, בהסתמך על הידע הקודם שלהם, ולהסביר כיצד ידעו לזהות כל אחד ממצבי הצבירה. את תשובותיהם הם יוכלו לבדוק לאחר ביצוע המשימה "תכונות של נוזלים, מוצקים וגזים" (שקופית 7).</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3</a:t>
            </a:fld>
            <a:endParaRPr lang="he-IL"/>
          </a:p>
        </p:txBody>
      </p:sp>
    </p:spTree>
    <p:extLst>
      <p:ext uri="{BB962C8B-B14F-4D97-AF65-F5344CB8AC3E}">
        <p14:creationId xmlns:p14="http://schemas.microsoft.com/office/powerpoint/2010/main" val="552216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משלימים את המושגים שחסרים במשפטי הסיכום.</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30</a:t>
            </a:fld>
            <a:endParaRPr lang="he-IL"/>
          </a:p>
        </p:txBody>
      </p:sp>
    </p:spTree>
    <p:extLst>
      <p:ext uri="{BB962C8B-B14F-4D97-AF65-F5344CB8AC3E}">
        <p14:creationId xmlns:p14="http://schemas.microsoft.com/office/powerpoint/2010/main" val="2307683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מביאים את התלמידים למודעות אודות המיומנויות שנלמדו והופעלו. חשוב לציין את ההקשר של השימוש במיומנויות.</a:t>
            </a:r>
          </a:p>
          <a:p>
            <a:r>
              <a:rPr lang="he-IL" dirty="0"/>
              <a:t>דוגמאות:</a:t>
            </a:r>
          </a:p>
          <a:p>
            <a:r>
              <a:rPr lang="he-IL" dirty="0"/>
              <a:t>הצגנו תהליכים בתרשימים: מעבר מים ממצב צבירה </a:t>
            </a:r>
            <a:r>
              <a:rPr lang="he-IL"/>
              <a:t>אחד למצב צבירה שני.</a:t>
            </a:r>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31</a:t>
            </a:fld>
            <a:endParaRPr lang="he-IL"/>
          </a:p>
        </p:txBody>
      </p:sp>
    </p:spTree>
    <p:extLst>
      <p:ext uri="{BB962C8B-B14F-4D97-AF65-F5344CB8AC3E}">
        <p14:creationId xmlns:p14="http://schemas.microsoft.com/office/powerpoint/2010/main" val="128088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המשימות שמופיעות בתבנית זו יכולות לשמש ככלים להערכה מעצבת.</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32</a:t>
            </a:fld>
            <a:endParaRPr lang="he-IL"/>
          </a:p>
        </p:txBody>
      </p:sp>
    </p:spTree>
    <p:extLst>
      <p:ext uri="{BB962C8B-B14F-4D97-AF65-F5344CB8AC3E}">
        <p14:creationId xmlns:p14="http://schemas.microsoft.com/office/powerpoint/2010/main" val="2623672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ב של המשימה התלמידים מתוודעים למושג </a:t>
            </a:r>
            <a:r>
              <a:rPr lang="he-IL" b="1" dirty="0"/>
              <a:t>כמות </a:t>
            </a:r>
            <a:r>
              <a:rPr lang="he-IL" dirty="0"/>
              <a:t>ובודקים מה קורה לכמות החומר כאשר מוסיפים חומר או גורעים חומר.</a:t>
            </a:r>
          </a:p>
          <a:p>
            <a:r>
              <a:rPr lang="he-IL" dirty="0"/>
              <a:t>שימו לב: יש לבצע את הבדיקה בחומר במצב צבירה מוצק וכן בחומר במצב צבירה נוזל. התלמידים מתנסים במדידת כמות חומר בעזרת מאזניים.</a:t>
            </a:r>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ביצוע המדידה</a:t>
            </a:r>
            <a:r>
              <a:rPr lang="he-IL" baseline="0" dirty="0"/>
              <a:t> </a:t>
            </a:r>
            <a:r>
              <a:rPr lang="he-IL" dirty="0"/>
              <a:t>מוצע לסכם בעזרת דיון במליאה על חשיבות השימוש במכשיר (במקרה הזה מאזניים) לביצוע מדידה. מכשיר המדידה מונע טעויות הנובעות מקליטת מידע באמצעות החושים שעלולה להיות מטעה.</a:t>
            </a:r>
          </a:p>
          <a:p>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4</a:t>
            </a:fld>
            <a:endParaRPr lang="he-IL"/>
          </a:p>
        </p:txBody>
      </p:sp>
    </p:spTree>
    <p:extLst>
      <p:ext uri="{BB962C8B-B14F-4D97-AF65-F5344CB8AC3E}">
        <p14:creationId xmlns:p14="http://schemas.microsoft.com/office/powerpoint/2010/main" val="1380292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ג של המשימה התלמידים מתוודעים למושג </a:t>
            </a:r>
            <a:r>
              <a:rPr lang="he-IL" b="1" dirty="0"/>
              <a:t>נפח.</a:t>
            </a:r>
            <a:r>
              <a:rPr lang="he-IL" dirty="0"/>
              <a:t> המושג נפח הוא מושג מופשט ולכן דרושה המחשה. התלמידים מתבקשים</a:t>
            </a:r>
          </a:p>
          <a:p>
            <a:r>
              <a:rPr lang="he-IL" dirty="0"/>
              <a:t>לשער האם מוצקים, נוזלים וגזים תופסים מקום ולהציע דרך להוכחה. לאחר מכן עוברים לספר הלימוד להכנת המשימה. </a:t>
            </a:r>
          </a:p>
          <a:p>
            <a:endParaRPr lang="he-IL" dirty="0"/>
          </a:p>
          <a:p>
            <a:r>
              <a:rPr lang="he-IL" dirty="0"/>
              <a:t>דוגמאות להמחשה טרום הכנת המשימה בספר:</a:t>
            </a:r>
          </a:p>
          <a:p>
            <a:r>
              <a:rPr lang="he-IL" dirty="0"/>
              <a:t>אפשר לכלוא אוויר בשקית ולהראות שהאוויר תופס מקום בשקית. באופן דומה אפשר למלא מים בכלי ולהראות את המקום שתפסו המים. אפשר לקחת קופסה קטנה מלאה בגופים, להראות שאין יותר מקום בקופסה ואז להכניס גוף נוסף וכדומה. </a:t>
            </a:r>
          </a:p>
          <a:p>
            <a:endParaRPr lang="he-IL" dirty="0"/>
          </a:p>
          <a:p>
            <a:r>
              <a:rPr lang="he-IL" dirty="0"/>
              <a:t>ההמחשה שלחומרים במצב צבירה נוזל יש נפח נעשית באמצעות הוספה (אפשר גם גריעה) של מים שנתונים במשורה. כאן המקום להסביר</a:t>
            </a:r>
          </a:p>
          <a:p>
            <a:r>
              <a:rPr lang="he-IL" dirty="0"/>
              <a:t>לתלמידים: מהי משורה ומהן יחידות המידה למדידת נפח (סמ"ק, מ"ק). ההמחשה שלחומרים במצב צבירה מוצק יש נפח נעשית באמצעות</a:t>
            </a:r>
          </a:p>
          <a:p>
            <a:r>
              <a:rPr lang="he-IL" dirty="0"/>
              <a:t>הכנסת חפץ לתוך מים שנמצאים במשורה. גובה פני המים עולה. ההפרש בין נפח המים עם הגוף לנפח המים ללא הגוף הוא נפח הגוף.</a:t>
            </a:r>
          </a:p>
          <a:p>
            <a:r>
              <a:rPr lang="he-IL" dirty="0"/>
              <a:t>כאן המקום לבצע המשגה למונח נפח במשמעות של המקום שתופס גוף.</a:t>
            </a:r>
          </a:p>
          <a:p>
            <a:endParaRPr lang="he-IL" dirty="0"/>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5</a:t>
            </a:fld>
            <a:endParaRPr lang="he-IL"/>
          </a:p>
        </p:txBody>
      </p:sp>
    </p:spTree>
    <p:extLst>
      <p:ext uri="{BB962C8B-B14F-4D97-AF65-F5344CB8AC3E}">
        <p14:creationId xmlns:p14="http://schemas.microsoft.com/office/powerpoint/2010/main" val="1722159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עורכים המשגה למכשירי המדידה שבאמצעותם מודדים נפח וכמות. חשוב להעלות את השאלה מדוע חשוב להשתמש במכשירי מדידה ולא להסתמך על החושים שלנו. החושים מספקים לנו מידע סובייקטיבי ולכן אי אפשר לסמוך עליהם. כדי להמחיש לתלמידים את חשיבות השימוש בכלי מדידה מומלץ להניח בכלי אחד כמות מסוימת של חומר אחד ובכלי אחר כמות דומה של חומר שני ולבקש מהם להעריך בעזרת שימוש בחוש הראייה בלבד: באיזה כלי יש כמות גדולה יותר של חומר. יש להניח שיהיו חילוקי דעות. השימוש במאזניים יכריע בתשובה.</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6</a:t>
            </a:fld>
            <a:endParaRPr lang="he-IL"/>
          </a:p>
        </p:txBody>
      </p:sp>
    </p:spTree>
    <p:extLst>
      <p:ext uri="{BB962C8B-B14F-4D97-AF65-F5344CB8AC3E}">
        <p14:creationId xmlns:p14="http://schemas.microsoft.com/office/powerpoint/2010/main" val="3261536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159 משימה </a:t>
            </a:r>
            <a:r>
              <a:rPr lang="he-IL" b="1" dirty="0"/>
              <a:t>חושבים מדע וטכנולוגיה: מכשירי מדידה</a:t>
            </a:r>
            <a:r>
              <a:rPr lang="he-IL" dirty="0"/>
              <a:t>.</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7</a:t>
            </a:fld>
            <a:endParaRPr lang="he-IL"/>
          </a:p>
        </p:txBody>
      </p:sp>
    </p:spTree>
    <p:extLst>
      <p:ext uri="{BB962C8B-B14F-4D97-AF65-F5344CB8AC3E}">
        <p14:creationId xmlns:p14="http://schemas.microsoft.com/office/powerpoint/2010/main" val="953626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א: התלמידים חוקרים את התכונות המשותפות לחומרים במצב צבירה נוזל - כולם זורמים/נשפכים, מקבלים את צורת הכלי ויש להם נפח וכמות.</a:t>
            </a:r>
          </a:p>
          <a:p>
            <a:r>
              <a:rPr lang="he-IL" dirty="0"/>
              <a:t>הם חוקרים גם את התכונות של חומרים במצב צבירה מוצק - לכולם יש צורה קבועה, נפח וכמות.</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8</a:t>
            </a:fld>
            <a:endParaRPr lang="he-IL"/>
          </a:p>
        </p:txBody>
      </p:sp>
    </p:spTree>
    <p:extLst>
      <p:ext uri="{BB962C8B-B14F-4D97-AF65-F5344CB8AC3E}">
        <p14:creationId xmlns:p14="http://schemas.microsoft.com/office/powerpoint/2010/main" val="3361372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בפעילות  זו ניתן לראות שאפשר לכלוא גז במזרק או בשקית ולהראות שהוא תופס מקום. מפעולת הניפוח אפשר להסיק כי הגז מתפשט בתוך הכלי, ממלא את כולו ומקבל את צורת הכלי.</a:t>
            </a:r>
          </a:p>
        </p:txBody>
      </p:sp>
      <p:sp>
        <p:nvSpPr>
          <p:cNvPr id="4" name="מציין מיקום של מספר שקופית 3"/>
          <p:cNvSpPr>
            <a:spLocks noGrp="1"/>
          </p:cNvSpPr>
          <p:nvPr>
            <p:ph type="sldNum" sz="quarter" idx="5"/>
          </p:nvPr>
        </p:nvSpPr>
        <p:spPr/>
        <p:txBody>
          <a:bodyPr/>
          <a:lstStyle/>
          <a:p>
            <a:fld id="{DE30F598-FF0F-45FE-8631-9D8F405B3AC7}" type="slidenum">
              <a:rPr lang="he-IL" smtClean="0"/>
              <a:t>9</a:t>
            </a:fld>
            <a:endParaRPr lang="he-IL"/>
          </a:p>
        </p:txBody>
      </p:sp>
    </p:spTree>
    <p:extLst>
      <p:ext uri="{BB962C8B-B14F-4D97-AF65-F5344CB8AC3E}">
        <p14:creationId xmlns:p14="http://schemas.microsoft.com/office/powerpoint/2010/main" val="1763750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לחץ כדי לערוך סגנונות טקסט של תבנית בסיס</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e-IL"/>
              <a:t>לחץ כדי לערוך סגנון כותרת של תבנית בסיס</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1/21/2024</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tm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tm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8.tm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tm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2.tm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tm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4.emf"/><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6.tm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7.tm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8.tm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tm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9.tm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1.tmp"/><Relationship Id="rId5" Type="http://schemas.openxmlformats.org/officeDocument/2006/relationships/image" Target="../media/image40.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2.tm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youtube.com/watch?v=_saOHGzY8p4" TargetMode="Externa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5.tmp"/><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6.tm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7.tmp"/><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11" Type="http://schemas.microsoft.com/office/2007/relationships/hdphoto" Target="../media/hdphoto2.wdp"/><Relationship Id="rId5" Type="http://schemas.microsoft.com/office/2007/relationships/hdphoto" Target="../media/hdphoto1.wdp"/><Relationship Id="rId1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0.tmp"/><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1.tmp"/><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2.tmp"/><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tm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tm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tm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tmp"/><Relationship Id="rId5" Type="http://schemas.openxmlformats.org/officeDocument/2006/relationships/image" Target="../media/image16.tm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tm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כותרת 1">
            <a:extLst>
              <a:ext uri="{FF2B5EF4-FFF2-40B4-BE49-F238E27FC236}">
                <a16:creationId xmlns:a16="http://schemas.microsoft.com/office/drawing/2014/main" id="{7DD974F7-C43C-5C90-22A5-A3246AFD9171}"/>
              </a:ext>
            </a:extLst>
          </p:cNvPr>
          <p:cNvSpPr>
            <a:spLocks noGrp="1"/>
          </p:cNvSpPr>
          <p:nvPr>
            <p:ph type="ctrTitle"/>
          </p:nvPr>
        </p:nvSpPr>
        <p:spPr>
          <a:xfrm>
            <a:off x="1042020" y="725557"/>
            <a:ext cx="9361153" cy="1321904"/>
          </a:xfrm>
        </p:spPr>
        <p:txBody>
          <a:bodyPr>
            <a:noAutofit/>
          </a:bodyPr>
          <a:lstStyle/>
          <a:p>
            <a:r>
              <a:rPr lang="ar-SA" b="1" dirty="0">
                <a:solidFill>
                  <a:schemeClr val="bg1"/>
                </a:solidFill>
              </a:rPr>
              <a:t>علوم وتكنولوجيا للصف الرابع</a:t>
            </a:r>
            <a:endParaRPr lang="he-IL" dirty="0"/>
          </a:p>
        </p:txBody>
      </p:sp>
      <p:pic>
        <p:nvPicPr>
          <p:cNvPr id="5" name="Picture 2" descr="התזת מים חינם איור טבע">
            <a:extLst>
              <a:ext uri="{FF2B5EF4-FFF2-40B4-BE49-F238E27FC236}">
                <a16:creationId xmlns:a16="http://schemas.microsoft.com/office/drawing/2014/main" id="{BEF0BBB0-48A5-5043-B992-CAE2D6A724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5908" y="0"/>
            <a:ext cx="4446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0983686" y="9113"/>
            <a:ext cx="1208314" cy="800348"/>
          </a:xfrm>
          <a:prstGeom prst="rect">
            <a:avLst/>
          </a:prstGeom>
        </p:spPr>
      </p:pic>
      <p:sp>
        <p:nvSpPr>
          <p:cNvPr id="9" name="מלבן 8"/>
          <p:cNvSpPr/>
          <p:nvPr/>
        </p:nvSpPr>
        <p:spPr>
          <a:xfrm>
            <a:off x="1042021" y="3244334"/>
            <a:ext cx="10105207" cy="2985433"/>
          </a:xfrm>
          <a:prstGeom prst="rect">
            <a:avLst/>
          </a:prstGeom>
        </p:spPr>
        <p:txBody>
          <a:bodyPr wrap="square">
            <a:spAutoFit/>
          </a:bodyPr>
          <a:lstStyle/>
          <a:p>
            <a:pPr algn="ctr"/>
            <a:r>
              <a:rPr lang="ar-SA" sz="4400" b="1" dirty="0">
                <a:solidFill>
                  <a:schemeClr val="bg1"/>
                </a:solidFill>
              </a:rPr>
              <a:t>عَارِضَةٌ مُرافِقَةٌ للتَّعلُّم</a:t>
            </a:r>
          </a:p>
          <a:p>
            <a:pPr algn="ctr"/>
            <a:endParaRPr lang="en-US" sz="3600" b="1" dirty="0">
              <a:solidFill>
                <a:schemeClr val="bg1"/>
              </a:solidFill>
            </a:endParaRPr>
          </a:p>
          <a:p>
            <a:pPr algn="ctr"/>
            <a:r>
              <a:rPr lang="ar-SA" sz="3600" b="1" dirty="0">
                <a:solidFill>
                  <a:schemeClr val="bg1"/>
                </a:solidFill>
              </a:rPr>
              <a:t>الباب الثالث: الماء والهواء في الارض والسَّماء</a:t>
            </a:r>
          </a:p>
          <a:p>
            <a:pPr algn="ctr"/>
            <a:endParaRPr lang="ar-SA" sz="3600" b="1" dirty="0">
              <a:solidFill>
                <a:schemeClr val="bg1"/>
              </a:solidFill>
            </a:endParaRPr>
          </a:p>
          <a:p>
            <a:pPr algn="ctr"/>
            <a:r>
              <a:rPr lang="ar-SA" sz="3600" b="1" dirty="0">
                <a:solidFill>
                  <a:schemeClr val="bg1"/>
                </a:solidFill>
              </a:rPr>
              <a:t>الفصل الثاني: من الماء الى الماء- حالات المادّة</a:t>
            </a:r>
          </a:p>
        </p:txBody>
      </p:sp>
    </p:spTree>
    <p:extLst>
      <p:ext uri="{BB962C8B-B14F-4D97-AF65-F5344CB8AC3E}">
        <p14:creationId xmlns:p14="http://schemas.microsoft.com/office/powerpoint/2010/main" val="1577275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161944" y="-803247"/>
            <a:ext cx="10096148" cy="1464726"/>
          </a:xfrm>
        </p:spPr>
        <p:txBody>
          <a:bodyPr>
            <a:normAutofit/>
          </a:bodyPr>
          <a:lstStyle/>
          <a:p>
            <a:pPr algn="r"/>
            <a:r>
              <a:rPr lang="ar-SA" sz="3600" b="1" dirty="0">
                <a:solidFill>
                  <a:schemeClr val="bg1"/>
                </a:solidFill>
                <a:latin typeface="Arial" panose="020B0604020202020204" pitchFamily="34" charset="0"/>
                <a:cs typeface="Arial" panose="020B0604020202020204" pitchFamily="34" charset="0"/>
              </a:rPr>
              <a:t>مهمَّة </a:t>
            </a:r>
            <a:r>
              <a:rPr lang="he-IL" sz="3600" b="1" dirty="0">
                <a:solidFill>
                  <a:schemeClr val="bg1"/>
                </a:solidFill>
                <a:latin typeface="Arial" panose="020B0604020202020204" pitchFamily="34" charset="0"/>
                <a:cs typeface="Arial" panose="020B0604020202020204" pitchFamily="34" charset="0"/>
              </a:rPr>
              <a:t>: </a:t>
            </a:r>
            <a:r>
              <a:rPr lang="ar-SA" sz="3600" b="1" dirty="0">
                <a:solidFill>
                  <a:schemeClr val="bg2">
                    <a:lumMod val="75000"/>
                  </a:schemeClr>
                </a:solidFill>
                <a:latin typeface="Arial" panose="020B0604020202020204" pitchFamily="34" charset="0"/>
                <a:cs typeface="Arial" panose="020B0604020202020204" pitchFamily="34" charset="0"/>
              </a:rPr>
              <a:t>ال</a:t>
            </a:r>
            <a:r>
              <a:rPr lang="ar-SA" sz="3600" b="1" dirty="0">
                <a:solidFill>
                  <a:schemeClr val="bg2">
                    <a:lumMod val="75000"/>
                  </a:schemeClr>
                </a:solidFill>
                <a:latin typeface="Arial" panose="020B0604020202020204" pitchFamily="34" charset="0"/>
                <a:ea typeface="+mn-ea"/>
                <a:cs typeface="Arial" panose="020B0604020202020204" pitchFamily="34" charset="0"/>
              </a:rPr>
              <a:t>مواد الصلبة، السائِلة والغازِيَّة في البيئة</a:t>
            </a:r>
            <a:r>
              <a:rPr lang="he-IL" sz="2800" b="1" dirty="0">
                <a:solidFill>
                  <a:schemeClr val="accent1">
                    <a:lumMod val="75000"/>
                  </a:schemeClr>
                </a:solidFill>
                <a:latin typeface="Arial" panose="020B0604020202020204" pitchFamily="34" charset="0"/>
                <a:cs typeface="Arial" panose="020B0604020202020204" pitchFamily="34" charset="0"/>
              </a:rPr>
              <a:t>(</a:t>
            </a:r>
            <a:r>
              <a:rPr lang="ar-SA" sz="2800" b="1" dirty="0">
                <a:solidFill>
                  <a:schemeClr val="accent1">
                    <a:lumMod val="75000"/>
                  </a:schemeClr>
                </a:solidFill>
                <a:latin typeface="Arial" panose="020B0604020202020204" pitchFamily="34" charset="0"/>
                <a:cs typeface="Arial" panose="020B0604020202020204" pitchFamily="34" charset="0"/>
              </a:rPr>
              <a:t>الصفحات</a:t>
            </a:r>
            <a:r>
              <a:rPr lang="he-IL" sz="2800" b="1" dirty="0">
                <a:solidFill>
                  <a:schemeClr val="accent1">
                    <a:lumMod val="75000"/>
                  </a:schemeClr>
                </a:solidFill>
                <a:latin typeface="Arial" panose="020B0604020202020204" pitchFamily="34" charset="0"/>
                <a:cs typeface="Arial" panose="020B0604020202020204" pitchFamily="34" charset="0"/>
              </a:rPr>
              <a:t>165-164)</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1301938" y="0"/>
            <a:ext cx="890062" cy="58954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156" y="708268"/>
            <a:ext cx="10761688" cy="6116931"/>
          </a:xfrm>
          <a:prstGeom prst="rect">
            <a:avLst/>
          </a:prstGeom>
        </p:spPr>
      </p:pic>
      <p:sp>
        <p:nvSpPr>
          <p:cNvPr id="6" name="TextBox 5"/>
          <p:cNvSpPr txBox="1"/>
          <p:nvPr/>
        </p:nvSpPr>
        <p:spPr>
          <a:xfrm>
            <a:off x="4557008" y="6330397"/>
            <a:ext cx="2833040" cy="369332"/>
          </a:xfrm>
          <a:prstGeom prst="rect">
            <a:avLst/>
          </a:prstGeom>
          <a:solidFill>
            <a:schemeClr val="accent5">
              <a:lumMod val="20000"/>
              <a:lumOff val="80000"/>
            </a:schemeClr>
          </a:solidFill>
        </p:spPr>
        <p:txBody>
          <a:bodyPr wrap="square" rtlCol="1">
            <a:spAutoFit/>
          </a:bodyPr>
          <a:lstStyle/>
          <a:p>
            <a:r>
              <a:rPr lang="ar-SA" b="1" dirty="0">
                <a:solidFill>
                  <a:schemeClr val="bg1"/>
                </a:solidFill>
              </a:rPr>
              <a:t>صلب   سائل    </a:t>
            </a:r>
            <a:r>
              <a:rPr lang="ar-SA" b="1" dirty="0" err="1">
                <a:solidFill>
                  <a:schemeClr val="bg1"/>
                </a:solidFill>
              </a:rPr>
              <a:t>غاز</a:t>
            </a:r>
            <a:r>
              <a:rPr lang="ar-SA" b="1" dirty="0" err="1"/>
              <a:t>غاز</a:t>
            </a:r>
            <a:endParaRPr lang="he-IL" b="1" dirty="0"/>
          </a:p>
        </p:txBody>
      </p:sp>
    </p:spTree>
    <p:extLst>
      <p:ext uri="{BB962C8B-B14F-4D97-AF65-F5344CB8AC3E}">
        <p14:creationId xmlns:p14="http://schemas.microsoft.com/office/powerpoint/2010/main" val="2533048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0"/>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6989" y="400174"/>
            <a:ext cx="5858021" cy="6148768"/>
          </a:xfrm>
          <a:prstGeom prst="rect">
            <a:avLst/>
          </a:prstGeom>
        </p:spPr>
      </p:pic>
    </p:spTree>
    <p:extLst>
      <p:ext uri="{BB962C8B-B14F-4D97-AF65-F5344CB8AC3E}">
        <p14:creationId xmlns:p14="http://schemas.microsoft.com/office/powerpoint/2010/main" val="3586665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תיבת טקסט 1">
            <a:extLst>
              <a:ext uri="{FF2B5EF4-FFF2-40B4-BE49-F238E27FC236}">
                <a16:creationId xmlns:a16="http://schemas.microsoft.com/office/drawing/2014/main" id="{36CDA6E8-375E-33F5-0B4F-6CCED8A73B48}"/>
              </a:ext>
            </a:extLst>
          </p:cNvPr>
          <p:cNvSpPr txBox="1"/>
          <p:nvPr/>
        </p:nvSpPr>
        <p:spPr>
          <a:xfrm>
            <a:off x="2703028" y="175098"/>
            <a:ext cx="7063541" cy="584775"/>
          </a:xfrm>
          <a:prstGeom prst="rect">
            <a:avLst/>
          </a:prstGeom>
          <a:noFill/>
        </p:spPr>
        <p:txBody>
          <a:bodyPr wrap="square" rtlCol="1">
            <a:spAutoFit/>
          </a:bodyPr>
          <a:lstStyle/>
          <a:p>
            <a:pPr algn="r"/>
            <a:r>
              <a:rPr lang="ar-SA" sz="3200" b="1" dirty="0">
                <a:solidFill>
                  <a:schemeClr val="bg2">
                    <a:lumMod val="75000"/>
                  </a:schemeClr>
                </a:solidFill>
                <a:latin typeface="Arial" panose="020B0604020202020204" pitchFamily="34" charset="0"/>
                <a:cs typeface="Arial" panose="020B0604020202020204" pitchFamily="34" charset="0"/>
              </a:rPr>
              <a:t>نُفَكِّر وَنَصْنَع تِكنولوجْيا </a:t>
            </a:r>
            <a:r>
              <a:rPr lang="he-IL" sz="3200" b="1" dirty="0">
                <a:solidFill>
                  <a:schemeClr val="bg2">
                    <a:lumMod val="75000"/>
                  </a:schemeClr>
                </a:solidFill>
                <a:latin typeface="Arial" panose="020B0604020202020204" pitchFamily="34" charset="0"/>
                <a:cs typeface="Arial" panose="020B0604020202020204" pitchFamily="34" charset="0"/>
              </a:rPr>
              <a:t>(</a:t>
            </a:r>
            <a:r>
              <a:rPr lang="ar-SA" sz="3200" b="1" dirty="0">
                <a:solidFill>
                  <a:schemeClr val="bg2">
                    <a:lumMod val="75000"/>
                  </a:schemeClr>
                </a:solidFill>
                <a:latin typeface="Arial" panose="020B0604020202020204" pitchFamily="34" charset="0"/>
                <a:cs typeface="Arial" panose="020B0604020202020204" pitchFamily="34" charset="0"/>
              </a:rPr>
              <a:t>صفحة</a:t>
            </a:r>
            <a:r>
              <a:rPr lang="he-IL" sz="3200" b="1" dirty="0">
                <a:solidFill>
                  <a:schemeClr val="bg2">
                    <a:lumMod val="75000"/>
                  </a:schemeClr>
                </a:solidFill>
                <a:latin typeface="Arial" panose="020B0604020202020204" pitchFamily="34" charset="0"/>
                <a:cs typeface="Arial" panose="020B0604020202020204" pitchFamily="34" charset="0"/>
              </a:rPr>
              <a:t> 166)</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09181" y="67311"/>
            <a:ext cx="1208314" cy="800348"/>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3200" y="1094347"/>
            <a:ext cx="9349836" cy="5526363"/>
          </a:xfrm>
          <a:prstGeom prst="rect">
            <a:avLst/>
          </a:prstGeom>
        </p:spPr>
      </p:pic>
    </p:spTree>
    <p:extLst>
      <p:ext uri="{BB962C8B-B14F-4D97-AF65-F5344CB8AC3E}">
        <p14:creationId xmlns:p14="http://schemas.microsoft.com/office/powerpoint/2010/main" val="3037271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3175065" y="-135511"/>
            <a:ext cx="5223501" cy="954158"/>
          </a:xfrm>
        </p:spPr>
        <p:txBody>
          <a:bodyPr>
            <a:normAutofit/>
          </a:bodyPr>
          <a:lstStyle/>
          <a:p>
            <a:pPr algn="ctr"/>
            <a:r>
              <a:rPr lang="ar-SA" sz="3600" b="1" dirty="0">
                <a:solidFill>
                  <a:schemeClr val="bg2">
                    <a:lumMod val="75000"/>
                  </a:schemeClr>
                </a:solidFill>
                <a:latin typeface="Arial" panose="020B0604020202020204" pitchFamily="34" charset="0"/>
                <a:cs typeface="Arial" panose="020B0604020202020204" pitchFamily="34" charset="0"/>
              </a:rPr>
              <a:t>المواد تُغَيِّر حَالَتَها</a:t>
            </a:r>
            <a:endParaRPr lang="he-IL" sz="3600" b="1" dirty="0">
              <a:solidFill>
                <a:schemeClr val="bg2">
                  <a:lumMod val="75000"/>
                </a:schemeClr>
              </a:solidFill>
              <a:latin typeface="Arial" panose="020B0604020202020204" pitchFamily="34" charset="0"/>
              <a:cs typeface="Arial" panose="020B0604020202020204" pitchFamily="34" charset="0"/>
            </a:endParaRPr>
          </a:p>
        </p:txBody>
      </p:sp>
      <p:sp>
        <p:nvSpPr>
          <p:cNvPr id="2" name="תיבת טקסט 1">
            <a:extLst>
              <a:ext uri="{FF2B5EF4-FFF2-40B4-BE49-F238E27FC236}">
                <a16:creationId xmlns:a16="http://schemas.microsoft.com/office/drawing/2014/main" id="{047250E3-5943-DB17-F379-D0AA1AA9F669}"/>
              </a:ext>
            </a:extLst>
          </p:cNvPr>
          <p:cNvSpPr txBox="1"/>
          <p:nvPr/>
        </p:nvSpPr>
        <p:spPr>
          <a:xfrm>
            <a:off x="1042021" y="800557"/>
            <a:ext cx="8280493" cy="584775"/>
          </a:xfrm>
          <a:prstGeom prst="rect">
            <a:avLst/>
          </a:prstGeom>
          <a:noFill/>
        </p:spPr>
        <p:txBody>
          <a:bodyPr wrap="square" rtlCol="1">
            <a:spAutoFit/>
          </a:bodyPr>
          <a:lstStyle/>
          <a:p>
            <a:pPr algn="r"/>
            <a:r>
              <a:rPr lang="ar-SA" sz="3200" b="1" dirty="0">
                <a:solidFill>
                  <a:schemeClr val="bg1"/>
                </a:solidFill>
                <a:latin typeface="Arial" panose="020B0604020202020204" pitchFamily="34" charset="0"/>
                <a:cs typeface="Arial" panose="020B0604020202020204" pitchFamily="34" charset="0"/>
              </a:rPr>
              <a:t>مَهمَّة </a:t>
            </a:r>
            <a:r>
              <a:rPr lang="he-IL" sz="3200" b="1" dirty="0">
                <a:solidFill>
                  <a:schemeClr val="bg1"/>
                </a:solidFill>
                <a:latin typeface="Arial" panose="020B0604020202020204" pitchFamily="34" charset="0"/>
                <a:cs typeface="Arial" panose="020B0604020202020204" pitchFamily="34" charset="0"/>
              </a:rPr>
              <a:t>: </a:t>
            </a:r>
            <a:r>
              <a:rPr lang="ar-SA" sz="3200" b="1" dirty="0">
                <a:solidFill>
                  <a:schemeClr val="bg2">
                    <a:lumMod val="75000"/>
                  </a:schemeClr>
                </a:solidFill>
                <a:latin typeface="Arial" panose="020B0604020202020204" pitchFamily="34" charset="0"/>
                <a:cs typeface="Arial" panose="020B0604020202020204" pitchFamily="34" charset="0"/>
              </a:rPr>
              <a:t>ماذا يحدث للماء عند تَسْخينِه</a:t>
            </a:r>
            <a:r>
              <a:rPr lang="he-IL" sz="3200" b="1" dirty="0">
                <a:solidFill>
                  <a:schemeClr val="bg2">
                    <a:lumMod val="75000"/>
                  </a:schemeClr>
                </a:solidFill>
                <a:latin typeface="Arial" panose="020B0604020202020204" pitchFamily="34" charset="0"/>
                <a:cs typeface="Arial" panose="020B0604020202020204" pitchFamily="34" charset="0"/>
              </a:rPr>
              <a:t> – </a:t>
            </a:r>
            <a:r>
              <a:rPr lang="ar-SA" sz="3200" b="1" dirty="0">
                <a:solidFill>
                  <a:schemeClr val="bg2">
                    <a:lumMod val="75000"/>
                  </a:schemeClr>
                </a:solidFill>
                <a:latin typeface="Arial" panose="020B0604020202020204" pitchFamily="34" charset="0"/>
                <a:cs typeface="Arial" panose="020B0604020202020204" pitchFamily="34" charset="0"/>
              </a:rPr>
              <a:t>تَجربة</a:t>
            </a:r>
            <a:endParaRPr lang="he-IL" sz="3200" b="1" dirty="0">
              <a:solidFill>
                <a:schemeClr val="bg2">
                  <a:lumMod val="75000"/>
                </a:schemeClr>
              </a:solidFill>
              <a:latin typeface="Arial" panose="020B0604020202020204" pitchFamily="34" charset="0"/>
              <a:cs typeface="Arial" panose="020B0604020202020204" pitchFamily="34" charset="0"/>
            </a:endParaRPr>
          </a:p>
        </p:txBody>
      </p:sp>
      <p:sp>
        <p:nvSpPr>
          <p:cNvPr id="3" name="תיבת טקסט 2">
            <a:extLst>
              <a:ext uri="{FF2B5EF4-FFF2-40B4-BE49-F238E27FC236}">
                <a16:creationId xmlns:a16="http://schemas.microsoft.com/office/drawing/2014/main" id="{87A800B8-57C5-FACC-F1BA-C925642B6C1C}"/>
              </a:ext>
            </a:extLst>
          </p:cNvPr>
          <p:cNvSpPr txBox="1"/>
          <p:nvPr/>
        </p:nvSpPr>
        <p:spPr>
          <a:xfrm>
            <a:off x="3175066" y="1629931"/>
            <a:ext cx="6527754" cy="523220"/>
          </a:xfrm>
          <a:prstGeom prst="rect">
            <a:avLst/>
          </a:prstGeom>
          <a:noFill/>
        </p:spPr>
        <p:txBody>
          <a:bodyPr wrap="square" rtlCol="1">
            <a:spAutoFit/>
          </a:bodyPr>
          <a:lstStyle/>
          <a:p>
            <a:pPr algn="r"/>
            <a:r>
              <a:rPr lang="ar-SA" sz="2800" b="1" dirty="0">
                <a:solidFill>
                  <a:schemeClr val="bg2">
                    <a:lumMod val="75000"/>
                  </a:schemeClr>
                </a:solidFill>
                <a:latin typeface="Arial" panose="020B0604020202020204" pitchFamily="34" charset="0"/>
                <a:cs typeface="Arial" panose="020B0604020202020204" pitchFamily="34" charset="0"/>
              </a:rPr>
              <a:t>القسم أ</a:t>
            </a:r>
            <a:r>
              <a:rPr lang="he-IL" sz="2800" b="1" dirty="0">
                <a:solidFill>
                  <a:schemeClr val="bg2">
                    <a:lumMod val="75000"/>
                  </a:schemeClr>
                </a:solidFill>
                <a:latin typeface="Arial" panose="020B0604020202020204" pitchFamily="34" charset="0"/>
                <a:cs typeface="Arial" panose="020B0604020202020204" pitchFamily="34" charset="0"/>
              </a:rPr>
              <a:t>: </a:t>
            </a:r>
            <a:r>
              <a:rPr lang="ar-SA" sz="2800" b="1" dirty="0">
                <a:solidFill>
                  <a:schemeClr val="bg2">
                    <a:lumMod val="75000"/>
                  </a:schemeClr>
                </a:solidFill>
                <a:latin typeface="Arial" panose="020B0604020202020204" pitchFamily="34" charset="0"/>
                <a:cs typeface="Arial" panose="020B0604020202020204" pitchFamily="34" charset="0"/>
              </a:rPr>
              <a:t>من الجليد الى</a:t>
            </a:r>
            <a:r>
              <a:rPr lang="he-IL" sz="2800" b="1" dirty="0">
                <a:solidFill>
                  <a:schemeClr val="bg2">
                    <a:lumMod val="75000"/>
                  </a:schemeClr>
                </a:solidFill>
                <a:latin typeface="Arial" panose="020B0604020202020204" pitchFamily="34" charset="0"/>
                <a:cs typeface="Arial" panose="020B0604020202020204" pitchFamily="34" charset="0"/>
              </a:rPr>
              <a:t>... </a:t>
            </a:r>
            <a:r>
              <a:rPr lang="ar-SA" sz="2800" b="1" dirty="0">
                <a:solidFill>
                  <a:schemeClr val="bg2">
                    <a:lumMod val="75000"/>
                  </a:schemeClr>
                </a:solidFill>
                <a:latin typeface="Arial" panose="020B0604020202020204" pitchFamily="34" charset="0"/>
                <a:cs typeface="Arial" panose="020B0604020202020204" pitchFamily="34" charset="0"/>
              </a:rPr>
              <a:t>من صلب الى</a:t>
            </a:r>
            <a:r>
              <a:rPr lang="he-IL" sz="2800" b="1" dirty="0">
                <a:solidFill>
                  <a:schemeClr val="bg2">
                    <a:lumMod val="75000"/>
                  </a:schemeClr>
                </a:solidFill>
                <a:latin typeface="Arial" panose="020B0604020202020204" pitchFamily="34" charset="0"/>
                <a:cs typeface="Arial" panose="020B0604020202020204" pitchFamily="34" charset="0"/>
              </a:rPr>
              <a:t>... (</a:t>
            </a:r>
            <a:r>
              <a:rPr lang="ar-SA" sz="2000" b="1" dirty="0">
                <a:solidFill>
                  <a:schemeClr val="bg2">
                    <a:lumMod val="75000"/>
                  </a:schemeClr>
                </a:solidFill>
                <a:latin typeface="Arial" panose="020B0604020202020204" pitchFamily="34" charset="0"/>
                <a:cs typeface="Arial" panose="020B0604020202020204" pitchFamily="34" charset="0"/>
              </a:rPr>
              <a:t>صفحة</a:t>
            </a:r>
            <a:r>
              <a:rPr lang="he-IL" sz="2000" b="1" dirty="0">
                <a:solidFill>
                  <a:schemeClr val="bg2">
                    <a:lumMod val="75000"/>
                  </a:schemeClr>
                </a:solidFill>
                <a:latin typeface="Arial" panose="020B0604020202020204" pitchFamily="34" charset="0"/>
                <a:cs typeface="Arial" panose="020B0604020202020204" pitchFamily="34" charset="0"/>
              </a:rPr>
              <a:t> 167</a:t>
            </a:r>
            <a:r>
              <a:rPr lang="he-IL" sz="2800" b="1" dirty="0">
                <a:solidFill>
                  <a:schemeClr val="bg2">
                    <a:lumMod val="75000"/>
                  </a:schemeClr>
                </a:solidFill>
                <a:latin typeface="Arial" panose="020B0604020202020204" pitchFamily="34" charset="0"/>
                <a:cs typeface="Arial" panose="020B0604020202020204" pitchFamily="34" charset="0"/>
              </a:rPr>
              <a:t>)</a:t>
            </a:r>
          </a:p>
        </p:txBody>
      </p:sp>
      <p:pic>
        <p:nvPicPr>
          <p:cNvPr id="10" name="תמונה 9"/>
          <p:cNvPicPr>
            <a:picLocks noChangeAspect="1"/>
          </p:cNvPicPr>
          <p:nvPr/>
        </p:nvPicPr>
        <p:blipFill>
          <a:blip r:embed="rId4"/>
          <a:stretch>
            <a:fillRect/>
          </a:stretch>
        </p:blipFill>
        <p:spPr>
          <a:xfrm>
            <a:off x="2928025" y="2397749"/>
            <a:ext cx="2952262" cy="4102947"/>
          </a:xfrm>
          <a:prstGeom prst="rect">
            <a:avLst/>
          </a:prstGeom>
        </p:spPr>
      </p:pic>
      <p:pic>
        <p:nvPicPr>
          <p:cNvPr id="12" name="תמונה 11"/>
          <p:cNvPicPr>
            <a:picLocks noChangeAspect="1"/>
          </p:cNvPicPr>
          <p:nvPr/>
        </p:nvPicPr>
        <p:blipFill>
          <a:blip r:embed="rId5"/>
          <a:stretch>
            <a:fillRect/>
          </a:stretch>
        </p:blipFill>
        <p:spPr>
          <a:xfrm>
            <a:off x="6625610" y="2397749"/>
            <a:ext cx="3077210" cy="4102947"/>
          </a:xfrm>
          <a:prstGeom prst="rect">
            <a:avLst/>
          </a:prstGeom>
        </p:spPr>
      </p:pic>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0983686" y="18299"/>
            <a:ext cx="1208314" cy="800348"/>
          </a:xfrm>
          <a:prstGeom prst="rect">
            <a:avLst/>
          </a:prstGeom>
        </p:spPr>
      </p:pic>
      <p:pic>
        <p:nvPicPr>
          <p:cNvPr id="6" name="תמונה 5"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8439" y="1319597"/>
            <a:ext cx="2143122" cy="1465025"/>
          </a:xfrm>
          <a:prstGeom prst="rect">
            <a:avLst/>
          </a:prstGeom>
        </p:spPr>
      </p:pic>
      <p:sp>
        <p:nvSpPr>
          <p:cNvPr id="8" name="TextBox 7"/>
          <p:cNvSpPr txBox="1"/>
          <p:nvPr/>
        </p:nvSpPr>
        <p:spPr>
          <a:xfrm>
            <a:off x="9998439" y="2526561"/>
            <a:ext cx="569627" cy="184666"/>
          </a:xfrm>
          <a:prstGeom prst="rect">
            <a:avLst/>
          </a:prstGeom>
          <a:solidFill>
            <a:schemeClr val="accent5">
              <a:lumMod val="20000"/>
              <a:lumOff val="80000"/>
            </a:schemeClr>
          </a:solidFill>
        </p:spPr>
        <p:txBody>
          <a:bodyPr wrap="square" rtlCol="1">
            <a:spAutoFit/>
          </a:bodyPr>
          <a:lstStyle/>
          <a:p>
            <a:endParaRPr lang="he-IL" dirty="0"/>
          </a:p>
        </p:txBody>
      </p:sp>
    </p:spTree>
    <p:extLst>
      <p:ext uri="{BB962C8B-B14F-4D97-AF65-F5344CB8AC3E}">
        <p14:creationId xmlns:p14="http://schemas.microsoft.com/office/powerpoint/2010/main" val="3980830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5011"/>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2576" y="1322257"/>
            <a:ext cx="5981700" cy="5483225"/>
          </a:xfrm>
          <a:prstGeom prst="rect">
            <a:avLst/>
          </a:prstGeom>
        </p:spPr>
      </p:pic>
    </p:spTree>
    <p:extLst>
      <p:ext uri="{BB962C8B-B14F-4D97-AF65-F5344CB8AC3E}">
        <p14:creationId xmlns:p14="http://schemas.microsoft.com/office/powerpoint/2010/main" val="3725650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2" name="תמונה 1">
            <a:extLst>
              <a:ext uri="{FF2B5EF4-FFF2-40B4-BE49-F238E27FC236}">
                <a16:creationId xmlns:a16="http://schemas.microsoft.com/office/drawing/2014/main" id="{ECE328D3-4E6E-8A1B-8EF8-A55F3E3871BB}"/>
              </a:ext>
            </a:extLst>
          </p:cNvPr>
          <p:cNvPicPr>
            <a:picLocks noChangeAspect="1"/>
          </p:cNvPicPr>
          <p:nvPr/>
        </p:nvPicPr>
        <p:blipFill>
          <a:blip r:embed="rId4"/>
          <a:stretch>
            <a:fillRect/>
          </a:stretch>
        </p:blipFill>
        <p:spPr>
          <a:xfrm>
            <a:off x="6787829" y="2401272"/>
            <a:ext cx="4889924" cy="4255676"/>
          </a:xfrm>
          <a:prstGeom prst="ellipse">
            <a:avLst/>
          </a:prstGeom>
          <a:ln>
            <a:noFill/>
          </a:ln>
          <a:effectLst>
            <a:softEdge rad="112500"/>
          </a:effectLst>
        </p:spPr>
      </p:pic>
      <p:sp>
        <p:nvSpPr>
          <p:cNvPr id="11" name="תיבת טקסט 10">
            <a:extLst>
              <a:ext uri="{FF2B5EF4-FFF2-40B4-BE49-F238E27FC236}">
                <a16:creationId xmlns:a16="http://schemas.microsoft.com/office/drawing/2014/main" id="{59D7EB65-6F2B-7359-230A-B21BCE49A429}"/>
              </a:ext>
            </a:extLst>
          </p:cNvPr>
          <p:cNvSpPr txBox="1"/>
          <p:nvPr/>
        </p:nvSpPr>
        <p:spPr>
          <a:xfrm>
            <a:off x="1966706" y="338243"/>
            <a:ext cx="7178536" cy="584775"/>
          </a:xfrm>
          <a:prstGeom prst="rect">
            <a:avLst/>
          </a:prstGeom>
          <a:noFill/>
        </p:spPr>
        <p:txBody>
          <a:bodyPr wrap="square">
            <a:spAutoFit/>
          </a:bodyPr>
          <a:lstStyle/>
          <a:p>
            <a:pPr algn="r"/>
            <a:r>
              <a:rPr lang="ar-SA" sz="3200" b="1" dirty="0">
                <a:solidFill>
                  <a:schemeClr val="bg1"/>
                </a:solidFill>
                <a:latin typeface="Arial" panose="020B0604020202020204" pitchFamily="34" charset="0"/>
                <a:cs typeface="Arial" panose="020B0604020202020204" pitchFamily="34" charset="0"/>
              </a:rPr>
              <a:t>مهمَّة </a:t>
            </a:r>
            <a:r>
              <a:rPr lang="he-IL" sz="3200" b="1" dirty="0">
                <a:solidFill>
                  <a:schemeClr val="bg1"/>
                </a:solidFill>
                <a:latin typeface="Arial" panose="020B0604020202020204" pitchFamily="34" charset="0"/>
                <a:cs typeface="Arial" panose="020B0604020202020204" pitchFamily="34" charset="0"/>
              </a:rPr>
              <a:t>: </a:t>
            </a:r>
            <a:r>
              <a:rPr lang="ar-SA" sz="3200" b="1" dirty="0">
                <a:solidFill>
                  <a:schemeClr val="bg1"/>
                </a:solidFill>
                <a:latin typeface="Arial" panose="020B0604020202020204" pitchFamily="34" charset="0"/>
                <a:cs typeface="Arial" panose="020B0604020202020204" pitchFamily="34" charset="0"/>
              </a:rPr>
              <a:t>ماذا يحدث للماء عندما نُسَخِّنهُ؟</a:t>
            </a:r>
            <a:endParaRPr lang="he-IL" sz="3200" b="1" dirty="0">
              <a:solidFill>
                <a:schemeClr val="bg2">
                  <a:lumMod val="75000"/>
                </a:schemeClr>
              </a:solidFill>
              <a:latin typeface="Arial" panose="020B0604020202020204" pitchFamily="34" charset="0"/>
              <a:cs typeface="Arial" panose="020B0604020202020204" pitchFamily="34" charset="0"/>
            </a:endParaRPr>
          </a:p>
        </p:txBody>
      </p:sp>
      <p:sp>
        <p:nvSpPr>
          <p:cNvPr id="12" name="תיבת טקסט 11">
            <a:extLst>
              <a:ext uri="{FF2B5EF4-FFF2-40B4-BE49-F238E27FC236}">
                <a16:creationId xmlns:a16="http://schemas.microsoft.com/office/drawing/2014/main" id="{27FE1857-A177-3752-2FA3-9AA8E669BDFB}"/>
              </a:ext>
            </a:extLst>
          </p:cNvPr>
          <p:cNvSpPr txBox="1"/>
          <p:nvPr/>
        </p:nvSpPr>
        <p:spPr>
          <a:xfrm>
            <a:off x="2683239" y="1051269"/>
            <a:ext cx="6840676" cy="523220"/>
          </a:xfrm>
          <a:prstGeom prst="rect">
            <a:avLst/>
          </a:prstGeom>
          <a:noFill/>
        </p:spPr>
        <p:txBody>
          <a:bodyPr wrap="square" rtlCol="1">
            <a:spAutoFit/>
          </a:bodyPr>
          <a:lstStyle/>
          <a:p>
            <a:pPr algn="ctr"/>
            <a:r>
              <a:rPr lang="ar-SA" sz="2800" b="1" dirty="0">
                <a:solidFill>
                  <a:schemeClr val="bg2">
                    <a:lumMod val="75000"/>
                  </a:schemeClr>
                </a:solidFill>
                <a:latin typeface="Arial" panose="020B0604020202020204" pitchFamily="34" charset="0"/>
                <a:cs typeface="Arial" panose="020B0604020202020204" pitchFamily="34" charset="0"/>
              </a:rPr>
              <a:t>القسم ب</a:t>
            </a:r>
            <a:r>
              <a:rPr lang="he-IL" sz="2800" b="1" dirty="0">
                <a:solidFill>
                  <a:schemeClr val="bg2">
                    <a:lumMod val="75000"/>
                  </a:schemeClr>
                </a:solidFill>
                <a:latin typeface="Arial" panose="020B0604020202020204" pitchFamily="34" charset="0"/>
                <a:cs typeface="Arial" panose="020B0604020202020204" pitchFamily="34" charset="0"/>
              </a:rPr>
              <a:t>: </a:t>
            </a:r>
            <a:r>
              <a:rPr lang="ar-SA" sz="2800" b="1" dirty="0">
                <a:solidFill>
                  <a:schemeClr val="bg2">
                    <a:lumMod val="75000"/>
                  </a:schemeClr>
                </a:solidFill>
                <a:latin typeface="Arial" panose="020B0604020202020204" pitchFamily="34" charset="0"/>
                <a:cs typeface="Arial" panose="020B0604020202020204" pitchFamily="34" charset="0"/>
              </a:rPr>
              <a:t>من الماء الى</a:t>
            </a:r>
            <a:r>
              <a:rPr lang="he-IL" sz="2800" b="1" dirty="0">
                <a:solidFill>
                  <a:schemeClr val="bg2">
                    <a:lumMod val="75000"/>
                  </a:schemeClr>
                </a:solidFill>
                <a:latin typeface="Arial" panose="020B0604020202020204" pitchFamily="34" charset="0"/>
                <a:cs typeface="Arial" panose="020B0604020202020204" pitchFamily="34" charset="0"/>
              </a:rPr>
              <a:t>... </a:t>
            </a:r>
            <a:r>
              <a:rPr lang="ar-SA" sz="2800" b="1" dirty="0">
                <a:solidFill>
                  <a:schemeClr val="bg2">
                    <a:lumMod val="75000"/>
                  </a:schemeClr>
                </a:solidFill>
                <a:latin typeface="Arial" panose="020B0604020202020204" pitchFamily="34" charset="0"/>
                <a:cs typeface="Arial" panose="020B0604020202020204" pitchFamily="34" charset="0"/>
              </a:rPr>
              <a:t>من سائل الى...</a:t>
            </a:r>
            <a:r>
              <a:rPr lang="he-IL" sz="2400" b="1" dirty="0">
                <a:solidFill>
                  <a:schemeClr val="bg2">
                    <a:lumMod val="75000"/>
                  </a:schemeClr>
                </a:solidFill>
                <a:latin typeface="Arial" panose="020B0604020202020204" pitchFamily="34" charset="0"/>
                <a:cs typeface="Arial" panose="020B0604020202020204" pitchFamily="34" charset="0"/>
              </a:rPr>
              <a:t>(169-167)</a:t>
            </a:r>
          </a:p>
        </p:txBody>
      </p:sp>
      <p:pic>
        <p:nvPicPr>
          <p:cNvPr id="4" name="תמונה 3">
            <a:extLst>
              <a:ext uri="{FF2B5EF4-FFF2-40B4-BE49-F238E27FC236}">
                <a16:creationId xmlns:a16="http://schemas.microsoft.com/office/drawing/2014/main" id="{670E48C3-468A-7724-6E68-40B883C85893}"/>
              </a:ext>
            </a:extLst>
          </p:cNvPr>
          <p:cNvPicPr>
            <a:picLocks noChangeAspect="1"/>
          </p:cNvPicPr>
          <p:nvPr/>
        </p:nvPicPr>
        <p:blipFill>
          <a:blip r:embed="rId5">
            <a:clrChange>
              <a:clrFrom>
                <a:srgbClr val="E0F4FD"/>
              </a:clrFrom>
              <a:clrTo>
                <a:srgbClr val="E0F4FD">
                  <a:alpha val="0"/>
                </a:srgbClr>
              </a:clrTo>
            </a:clrChange>
          </a:blip>
          <a:stretch>
            <a:fillRect/>
          </a:stretch>
        </p:blipFill>
        <p:spPr>
          <a:xfrm>
            <a:off x="205250" y="2009216"/>
            <a:ext cx="5196112" cy="4133627"/>
          </a:xfrm>
          <a:prstGeom prst="ellipse">
            <a:avLst/>
          </a:prstGeom>
          <a:ln>
            <a:noFill/>
          </a:ln>
          <a:effectLst>
            <a:softEdge rad="112500"/>
          </a:effectLst>
        </p:spPr>
      </p:pic>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0983686" y="9113"/>
            <a:ext cx="1208314" cy="800348"/>
          </a:xfrm>
          <a:prstGeom prst="rect">
            <a:avLst/>
          </a:prstGeom>
        </p:spPr>
      </p:pic>
      <p:pic>
        <p:nvPicPr>
          <p:cNvPr id="14" name="תמונה 13"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2125" y="775023"/>
            <a:ext cx="2143122" cy="1465025"/>
          </a:xfrm>
          <a:prstGeom prst="rect">
            <a:avLst/>
          </a:prstGeom>
        </p:spPr>
      </p:pic>
      <p:sp>
        <p:nvSpPr>
          <p:cNvPr id="3" name="TextBox 2"/>
          <p:cNvSpPr txBox="1"/>
          <p:nvPr/>
        </p:nvSpPr>
        <p:spPr>
          <a:xfrm>
            <a:off x="7566171" y="1939607"/>
            <a:ext cx="2918298" cy="461665"/>
          </a:xfrm>
          <a:prstGeom prst="rect">
            <a:avLst/>
          </a:prstGeom>
          <a:solidFill>
            <a:schemeClr val="bg2">
              <a:lumMod val="60000"/>
              <a:lumOff val="40000"/>
            </a:schemeClr>
          </a:solidFill>
        </p:spPr>
        <p:txBody>
          <a:bodyPr wrap="square" rtlCol="0">
            <a:spAutoFit/>
          </a:bodyPr>
          <a:lstStyle/>
          <a:p>
            <a:pPr algn="ctr"/>
            <a:r>
              <a:rPr lang="ar-SA" sz="2400" b="1" dirty="0">
                <a:solidFill>
                  <a:schemeClr val="bg1"/>
                </a:solidFill>
              </a:rPr>
              <a:t>تجربة</a:t>
            </a:r>
            <a:r>
              <a:rPr lang="he-IL" sz="2400" b="1" dirty="0">
                <a:solidFill>
                  <a:schemeClr val="bg1"/>
                </a:solidFill>
              </a:rPr>
              <a:t> 1: </a:t>
            </a:r>
            <a:r>
              <a:rPr lang="ar-SA" sz="2400" b="1" dirty="0">
                <a:solidFill>
                  <a:schemeClr val="bg1"/>
                </a:solidFill>
              </a:rPr>
              <a:t>صفحة</a:t>
            </a:r>
            <a:r>
              <a:rPr lang="he-IL" sz="2400" b="1" dirty="0">
                <a:solidFill>
                  <a:schemeClr val="bg1"/>
                </a:solidFill>
              </a:rPr>
              <a:t>167 </a:t>
            </a:r>
            <a:endParaRPr lang="en-US" sz="2400" b="1" dirty="0">
              <a:solidFill>
                <a:schemeClr val="bg1"/>
              </a:solidFill>
            </a:endParaRPr>
          </a:p>
        </p:txBody>
      </p:sp>
    </p:spTree>
    <p:extLst>
      <p:ext uri="{BB962C8B-B14F-4D97-AF65-F5344CB8AC3E}">
        <p14:creationId xmlns:p14="http://schemas.microsoft.com/office/powerpoint/2010/main" val="2589252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תיבת טקסט 1">
            <a:extLst>
              <a:ext uri="{FF2B5EF4-FFF2-40B4-BE49-F238E27FC236}">
                <a16:creationId xmlns:a16="http://schemas.microsoft.com/office/drawing/2014/main" id="{24E0CBED-B1DC-F0A0-7E25-C065756129EF}"/>
              </a:ext>
            </a:extLst>
          </p:cNvPr>
          <p:cNvSpPr txBox="1"/>
          <p:nvPr/>
        </p:nvSpPr>
        <p:spPr>
          <a:xfrm>
            <a:off x="3589506" y="1557296"/>
            <a:ext cx="6969344" cy="461665"/>
          </a:xfrm>
          <a:prstGeom prst="rect">
            <a:avLst/>
          </a:prstGeom>
          <a:noFill/>
        </p:spPr>
        <p:txBody>
          <a:bodyPr wrap="square" rtlCol="1">
            <a:spAutoFit/>
          </a:bodyPr>
          <a:lstStyle/>
          <a:p>
            <a:r>
              <a:rPr lang="ar-SA" sz="2400" b="1" dirty="0">
                <a:solidFill>
                  <a:schemeClr val="bg1"/>
                </a:solidFill>
                <a:latin typeface="Arial" panose="020B0604020202020204" pitchFamily="34" charset="0"/>
                <a:cs typeface="Arial" panose="020B0604020202020204" pitchFamily="34" charset="0"/>
              </a:rPr>
              <a:t>تجربة </a:t>
            </a:r>
            <a:r>
              <a:rPr lang="he-IL" sz="2400" b="1" dirty="0">
                <a:solidFill>
                  <a:schemeClr val="bg1"/>
                </a:solidFill>
                <a:latin typeface="Arial" panose="020B0604020202020204" pitchFamily="34" charset="0"/>
                <a:cs typeface="Arial" panose="020B0604020202020204" pitchFamily="34" charset="0"/>
              </a:rPr>
              <a:t>2  </a:t>
            </a:r>
            <a:r>
              <a:rPr lang="ar-SA" sz="2400" b="1" dirty="0">
                <a:solidFill>
                  <a:schemeClr val="bg1"/>
                </a:solidFill>
                <a:latin typeface="Arial" panose="020B0604020202020204" pitchFamily="34" charset="0"/>
                <a:cs typeface="Arial" panose="020B0604020202020204" pitchFamily="34" charset="0"/>
              </a:rPr>
              <a:t>عرض من قبل المعلِّم </a:t>
            </a:r>
            <a:r>
              <a:rPr lang="he-IL" sz="2400" b="1" dirty="0">
                <a:solidFill>
                  <a:schemeClr val="bg1"/>
                </a:solidFill>
                <a:latin typeface="Arial" panose="020B0604020202020204" pitchFamily="34" charset="0"/>
                <a:cs typeface="Arial" panose="020B0604020202020204" pitchFamily="34" charset="0"/>
              </a:rPr>
              <a:t>(</a:t>
            </a:r>
            <a:r>
              <a:rPr lang="ar-SA" sz="2400" b="1" dirty="0">
                <a:solidFill>
                  <a:schemeClr val="bg1"/>
                </a:solidFill>
                <a:latin typeface="Arial" panose="020B0604020202020204" pitchFamily="34" charset="0"/>
                <a:cs typeface="Arial" panose="020B0604020202020204" pitchFamily="34" charset="0"/>
              </a:rPr>
              <a:t>صفحة</a:t>
            </a:r>
            <a:r>
              <a:rPr lang="he-IL" sz="2400" b="1" dirty="0">
                <a:solidFill>
                  <a:schemeClr val="bg1"/>
                </a:solidFill>
                <a:latin typeface="Arial" panose="020B0604020202020204" pitchFamily="34" charset="0"/>
                <a:cs typeface="Arial" panose="020B0604020202020204" pitchFamily="34" charset="0"/>
              </a:rPr>
              <a:t> 168)</a:t>
            </a:r>
          </a:p>
        </p:txBody>
      </p:sp>
      <p:sp>
        <p:nvSpPr>
          <p:cNvPr id="4" name="תיבת טקסט 3">
            <a:extLst>
              <a:ext uri="{FF2B5EF4-FFF2-40B4-BE49-F238E27FC236}">
                <a16:creationId xmlns:a16="http://schemas.microsoft.com/office/drawing/2014/main" id="{AACCEF69-71A2-6B27-899E-6347ABBFDE79}"/>
              </a:ext>
            </a:extLst>
          </p:cNvPr>
          <p:cNvSpPr txBox="1"/>
          <p:nvPr/>
        </p:nvSpPr>
        <p:spPr>
          <a:xfrm>
            <a:off x="2973572" y="19541"/>
            <a:ext cx="7178536" cy="584775"/>
          </a:xfrm>
          <a:prstGeom prst="rect">
            <a:avLst/>
          </a:prstGeom>
          <a:noFill/>
        </p:spPr>
        <p:txBody>
          <a:bodyPr wrap="square">
            <a:spAutoFit/>
          </a:bodyPr>
          <a:lstStyle/>
          <a:p>
            <a:pPr algn="r"/>
            <a:r>
              <a:rPr lang="ar-SA" sz="3200" b="1" dirty="0">
                <a:solidFill>
                  <a:schemeClr val="bg1"/>
                </a:solidFill>
                <a:latin typeface="Arial" panose="020B0604020202020204" pitchFamily="34" charset="0"/>
                <a:cs typeface="Arial" panose="020B0604020202020204" pitchFamily="34" charset="0"/>
              </a:rPr>
              <a:t>مهمَّة </a:t>
            </a:r>
            <a:r>
              <a:rPr lang="he-IL" sz="3200" b="1" dirty="0">
                <a:solidFill>
                  <a:schemeClr val="bg1"/>
                </a:solidFill>
                <a:latin typeface="Arial" panose="020B0604020202020204" pitchFamily="34" charset="0"/>
                <a:cs typeface="Arial" panose="020B0604020202020204" pitchFamily="34" charset="0"/>
              </a:rPr>
              <a:t>: </a:t>
            </a:r>
            <a:r>
              <a:rPr lang="ar-SA" sz="3200" b="1" dirty="0">
                <a:solidFill>
                  <a:schemeClr val="bg1"/>
                </a:solidFill>
                <a:latin typeface="Arial" panose="020B0604020202020204" pitchFamily="34" charset="0"/>
                <a:cs typeface="Arial" panose="020B0604020202020204" pitchFamily="34" charset="0"/>
              </a:rPr>
              <a:t>ماذا يحدث للماء عندما نُسَخِّنهُ؟</a:t>
            </a:r>
            <a:endParaRPr lang="he-IL" sz="3200" b="1" dirty="0">
              <a:solidFill>
                <a:schemeClr val="bg2">
                  <a:lumMod val="75000"/>
                </a:schemeClr>
              </a:solidFill>
              <a:latin typeface="Arial" panose="020B0604020202020204" pitchFamily="34" charset="0"/>
              <a:cs typeface="Arial" panose="020B0604020202020204" pitchFamily="34" charset="0"/>
            </a:endParaRPr>
          </a:p>
        </p:txBody>
      </p:sp>
      <p:sp>
        <p:nvSpPr>
          <p:cNvPr id="10" name="תיבת טקסט 9">
            <a:extLst>
              <a:ext uri="{FF2B5EF4-FFF2-40B4-BE49-F238E27FC236}">
                <a16:creationId xmlns:a16="http://schemas.microsoft.com/office/drawing/2014/main" id="{249AA651-AFF6-8353-F563-69B9E3F7EC5B}"/>
              </a:ext>
            </a:extLst>
          </p:cNvPr>
          <p:cNvSpPr txBox="1"/>
          <p:nvPr/>
        </p:nvSpPr>
        <p:spPr>
          <a:xfrm>
            <a:off x="3589507" y="541506"/>
            <a:ext cx="5636458" cy="523220"/>
          </a:xfrm>
          <a:prstGeom prst="rect">
            <a:avLst/>
          </a:prstGeom>
          <a:noFill/>
        </p:spPr>
        <p:txBody>
          <a:bodyPr wrap="square" rtlCol="1">
            <a:spAutoFit/>
          </a:bodyPr>
          <a:lstStyle/>
          <a:p>
            <a:pPr algn="ctr"/>
            <a:r>
              <a:rPr lang="ar-SA" sz="2800" b="1" dirty="0">
                <a:solidFill>
                  <a:schemeClr val="bg2">
                    <a:lumMod val="75000"/>
                  </a:schemeClr>
                </a:solidFill>
                <a:latin typeface="Arial" panose="020B0604020202020204" pitchFamily="34" charset="0"/>
                <a:cs typeface="Arial" panose="020B0604020202020204" pitchFamily="34" charset="0"/>
              </a:rPr>
              <a:t>القسم ب</a:t>
            </a:r>
            <a:r>
              <a:rPr lang="he-IL" sz="2800" b="1" dirty="0">
                <a:solidFill>
                  <a:schemeClr val="bg2">
                    <a:lumMod val="75000"/>
                  </a:schemeClr>
                </a:solidFill>
                <a:latin typeface="Arial" panose="020B0604020202020204" pitchFamily="34" charset="0"/>
                <a:cs typeface="Arial" panose="020B0604020202020204" pitchFamily="34" charset="0"/>
              </a:rPr>
              <a:t>: </a:t>
            </a:r>
            <a:r>
              <a:rPr lang="ar-SA" sz="2800" b="1" dirty="0">
                <a:solidFill>
                  <a:schemeClr val="bg2">
                    <a:lumMod val="75000"/>
                  </a:schemeClr>
                </a:solidFill>
                <a:latin typeface="Arial" panose="020B0604020202020204" pitchFamily="34" charset="0"/>
                <a:cs typeface="Arial" panose="020B0604020202020204" pitchFamily="34" charset="0"/>
              </a:rPr>
              <a:t>من الماء الى</a:t>
            </a:r>
            <a:r>
              <a:rPr lang="he-IL" sz="2800" b="1" dirty="0">
                <a:solidFill>
                  <a:schemeClr val="bg2">
                    <a:lumMod val="75000"/>
                  </a:schemeClr>
                </a:solidFill>
                <a:latin typeface="Arial" panose="020B0604020202020204" pitchFamily="34" charset="0"/>
                <a:cs typeface="Arial" panose="020B0604020202020204" pitchFamily="34" charset="0"/>
              </a:rPr>
              <a:t>... </a:t>
            </a:r>
            <a:r>
              <a:rPr lang="ar-SA" sz="2800" b="1" dirty="0">
                <a:solidFill>
                  <a:schemeClr val="bg2">
                    <a:lumMod val="75000"/>
                  </a:schemeClr>
                </a:solidFill>
                <a:latin typeface="Arial" panose="020B0604020202020204" pitchFamily="34" charset="0"/>
                <a:cs typeface="Arial" panose="020B0604020202020204" pitchFamily="34" charset="0"/>
              </a:rPr>
              <a:t>من سائل الى...</a:t>
            </a:r>
            <a:r>
              <a:rPr lang="he-IL" sz="2800" b="1" dirty="0">
                <a:solidFill>
                  <a:schemeClr val="bg2">
                    <a:lumMod val="75000"/>
                  </a:schemeClr>
                </a:solidFill>
                <a:latin typeface="Arial" panose="020B0604020202020204" pitchFamily="34" charset="0"/>
                <a:cs typeface="Arial" panose="020B0604020202020204" pitchFamily="34" charset="0"/>
              </a:rPr>
              <a:t>.</a:t>
            </a:r>
          </a:p>
        </p:txBody>
      </p:sp>
      <p:pic>
        <p:nvPicPr>
          <p:cNvPr id="11" name="תמונה 10"/>
          <p:cNvPicPr>
            <a:picLocks noChangeAspect="1"/>
          </p:cNvPicPr>
          <p:nvPr/>
        </p:nvPicPr>
        <p:blipFill>
          <a:blip r:embed="rId4"/>
          <a:stretch>
            <a:fillRect/>
          </a:stretch>
        </p:blipFill>
        <p:spPr>
          <a:xfrm>
            <a:off x="2973572" y="2018961"/>
            <a:ext cx="6542002" cy="4442703"/>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0983686" y="9113"/>
            <a:ext cx="1208314" cy="800348"/>
          </a:xfrm>
          <a:prstGeom prst="rect">
            <a:avLst/>
          </a:prstGeom>
        </p:spPr>
      </p:pic>
    </p:spTree>
    <p:extLst>
      <p:ext uri="{BB962C8B-B14F-4D97-AF65-F5344CB8AC3E}">
        <p14:creationId xmlns:p14="http://schemas.microsoft.com/office/powerpoint/2010/main" val="4178923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תיבת טקסט 3">
            <a:extLst>
              <a:ext uri="{FF2B5EF4-FFF2-40B4-BE49-F238E27FC236}">
                <a16:creationId xmlns:a16="http://schemas.microsoft.com/office/drawing/2014/main" id="{AACCEF69-71A2-6B27-899E-6347ABBFDE79}"/>
              </a:ext>
            </a:extLst>
          </p:cNvPr>
          <p:cNvSpPr txBox="1"/>
          <p:nvPr/>
        </p:nvSpPr>
        <p:spPr>
          <a:xfrm>
            <a:off x="2926862" y="249118"/>
            <a:ext cx="7178536" cy="646331"/>
          </a:xfrm>
          <a:prstGeom prst="rect">
            <a:avLst/>
          </a:prstGeom>
          <a:noFill/>
        </p:spPr>
        <p:txBody>
          <a:bodyPr wrap="square">
            <a:spAutoFit/>
          </a:bodyPr>
          <a:lstStyle/>
          <a:p>
            <a:pPr algn="r"/>
            <a:r>
              <a:rPr lang="ar-SA" sz="3600" b="1" dirty="0">
                <a:solidFill>
                  <a:schemeClr val="bg2">
                    <a:lumMod val="75000"/>
                  </a:schemeClr>
                </a:solidFill>
                <a:latin typeface="Arial" panose="020B0604020202020204" pitchFamily="34" charset="0"/>
                <a:cs typeface="Arial" panose="020B0604020202020204" pitchFamily="34" charset="0"/>
              </a:rPr>
              <a:t>نفكِّر بطريقة عِلمِيّة </a:t>
            </a:r>
            <a:r>
              <a:rPr lang="he-IL" sz="2400" b="1" dirty="0">
                <a:solidFill>
                  <a:schemeClr val="bg2">
                    <a:lumMod val="75000"/>
                  </a:schemeClr>
                </a:solidFill>
                <a:latin typeface="Arial" panose="020B0604020202020204" pitchFamily="34" charset="0"/>
                <a:cs typeface="Arial" panose="020B0604020202020204" pitchFamily="34" charset="0"/>
              </a:rPr>
              <a:t>(</a:t>
            </a:r>
            <a:r>
              <a:rPr lang="ar-SA" sz="2400" b="1" dirty="0">
                <a:solidFill>
                  <a:schemeClr val="bg2">
                    <a:lumMod val="75000"/>
                  </a:schemeClr>
                </a:solidFill>
                <a:latin typeface="Arial" panose="020B0604020202020204" pitchFamily="34" charset="0"/>
                <a:cs typeface="Arial" panose="020B0604020202020204" pitchFamily="34" charset="0"/>
              </a:rPr>
              <a:t>صفحة</a:t>
            </a:r>
            <a:r>
              <a:rPr lang="he-IL" sz="2400" b="1" dirty="0">
                <a:solidFill>
                  <a:schemeClr val="bg2">
                    <a:lumMod val="75000"/>
                  </a:schemeClr>
                </a:solidFill>
                <a:latin typeface="Arial" panose="020B0604020202020204" pitchFamily="34" charset="0"/>
                <a:cs typeface="Arial" panose="020B0604020202020204" pitchFamily="34" charset="0"/>
              </a:rPr>
              <a:t> 168)</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046" y="1291456"/>
            <a:ext cx="10458772" cy="5386662"/>
          </a:xfrm>
          <a:prstGeom prst="rect">
            <a:avLst/>
          </a:prstGeom>
        </p:spPr>
      </p:pic>
    </p:spTree>
    <p:extLst>
      <p:ext uri="{BB962C8B-B14F-4D97-AF65-F5344CB8AC3E}">
        <p14:creationId xmlns:p14="http://schemas.microsoft.com/office/powerpoint/2010/main" val="3796069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618326" y="270192"/>
            <a:ext cx="9198033" cy="1059619"/>
          </a:xfrm>
        </p:spPr>
        <p:txBody>
          <a:bodyPr>
            <a:normAutofit fontScale="90000"/>
          </a:bodyPr>
          <a:lstStyle/>
          <a:p>
            <a:pPr algn="ctr"/>
            <a:r>
              <a:rPr lang="ar-SA" sz="3600" b="1" dirty="0">
                <a:solidFill>
                  <a:schemeClr val="bg1"/>
                </a:solidFill>
                <a:latin typeface="Arial" panose="020B0604020202020204" pitchFamily="34" charset="0"/>
                <a:cs typeface="Arial" panose="020B0604020202020204" pitchFamily="34" charset="0"/>
              </a:rPr>
              <a:t>مهمَّة </a:t>
            </a:r>
            <a:r>
              <a:rPr lang="he-IL" sz="3600" b="1" dirty="0">
                <a:solidFill>
                  <a:schemeClr val="bg1"/>
                </a:solidFill>
                <a:latin typeface="Arial" panose="020B0604020202020204" pitchFamily="34" charset="0"/>
                <a:cs typeface="Arial" panose="020B0604020202020204" pitchFamily="34" charset="0"/>
              </a:rPr>
              <a:t>:</a:t>
            </a:r>
            <a:r>
              <a:rPr lang="he-IL" sz="3600" b="1" dirty="0">
                <a:latin typeface="Arial" panose="020B0604020202020204" pitchFamily="34" charset="0"/>
                <a:cs typeface="Arial" panose="020B0604020202020204" pitchFamily="34" charset="0"/>
              </a:rPr>
              <a:t> </a:t>
            </a:r>
            <a:r>
              <a:rPr lang="ar-SA" sz="3600" b="1" dirty="0">
                <a:solidFill>
                  <a:schemeClr val="accent1"/>
                </a:solidFill>
                <a:latin typeface="Arial" panose="020B0604020202020204" pitchFamily="34" charset="0"/>
                <a:cs typeface="Arial" panose="020B0604020202020204" pitchFamily="34" charset="0"/>
              </a:rPr>
              <a:t>من الجليد الى الماء ومن الماء الى البخار</a:t>
            </a:r>
            <a:r>
              <a:rPr lang="he-IL" sz="3600" b="1" dirty="0">
                <a:solidFill>
                  <a:schemeClr val="bg2">
                    <a:lumMod val="75000"/>
                  </a:schemeClr>
                </a:solidFill>
                <a:latin typeface="Arial" panose="020B0604020202020204" pitchFamily="34" charset="0"/>
                <a:cs typeface="Arial" panose="020B0604020202020204" pitchFamily="34" charset="0"/>
              </a:rPr>
              <a:t>(</a:t>
            </a:r>
            <a:r>
              <a:rPr lang="ar-SA" sz="3600" b="1" dirty="0" err="1">
                <a:solidFill>
                  <a:schemeClr val="bg2">
                    <a:lumMod val="75000"/>
                  </a:schemeClr>
                </a:solidFill>
                <a:latin typeface="Arial" panose="020B0604020202020204" pitchFamily="34" charset="0"/>
                <a:cs typeface="Arial" panose="020B0604020202020204" pitchFamily="34" charset="0"/>
              </a:rPr>
              <a:t>تذْويت</a:t>
            </a:r>
            <a:r>
              <a:rPr lang="ar-SA" sz="3600" b="1" dirty="0">
                <a:solidFill>
                  <a:schemeClr val="bg2">
                    <a:lumMod val="75000"/>
                  </a:schemeClr>
                </a:solidFill>
                <a:latin typeface="Arial" panose="020B0604020202020204" pitchFamily="34" charset="0"/>
                <a:cs typeface="Arial" panose="020B0604020202020204" pitchFamily="34" charset="0"/>
              </a:rPr>
              <a:t> مُصطَلَحات</a:t>
            </a:r>
            <a:r>
              <a:rPr lang="he-IL" sz="3600" b="1" dirty="0">
                <a:solidFill>
                  <a:schemeClr val="bg2">
                    <a:lumMod val="75000"/>
                  </a:schemeClr>
                </a:solidFill>
                <a:latin typeface="Arial" panose="020B0604020202020204" pitchFamily="34" charset="0"/>
                <a:cs typeface="Arial" panose="020B0604020202020204" pitchFamily="34" charset="0"/>
              </a:rPr>
              <a:t>) </a:t>
            </a:r>
            <a:r>
              <a:rPr lang="ar-SA" sz="3200" b="1" dirty="0">
                <a:solidFill>
                  <a:schemeClr val="bg2">
                    <a:lumMod val="75000"/>
                  </a:schemeClr>
                </a:solidFill>
                <a:latin typeface="Arial" panose="020B0604020202020204" pitchFamily="34" charset="0"/>
                <a:cs typeface="Arial" panose="020B0604020202020204" pitchFamily="34" charset="0"/>
              </a:rPr>
              <a:t>صفحة </a:t>
            </a:r>
            <a:r>
              <a:rPr lang="he-IL" sz="3200" b="1" dirty="0">
                <a:solidFill>
                  <a:schemeClr val="bg2">
                    <a:lumMod val="75000"/>
                  </a:schemeClr>
                </a:solidFill>
                <a:latin typeface="Arial" panose="020B0604020202020204" pitchFamily="34" charset="0"/>
                <a:cs typeface="Arial" panose="020B0604020202020204" pitchFamily="34" charset="0"/>
              </a:rPr>
              <a:t>170</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010" y="1557076"/>
            <a:ext cx="10907098" cy="5145846"/>
          </a:xfrm>
          <a:prstGeom prst="rect">
            <a:avLst/>
          </a:prstGeom>
        </p:spPr>
      </p:pic>
    </p:spTree>
    <p:extLst>
      <p:ext uri="{BB962C8B-B14F-4D97-AF65-F5344CB8AC3E}">
        <p14:creationId xmlns:p14="http://schemas.microsoft.com/office/powerpoint/2010/main" val="4232885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648306" y="589547"/>
            <a:ext cx="9336525" cy="765313"/>
          </a:xfrm>
        </p:spPr>
        <p:txBody>
          <a:bodyPr>
            <a:normAutofit fontScale="90000"/>
          </a:bodyPr>
          <a:lstStyle/>
          <a:p>
            <a:pPr algn="ctr"/>
            <a:r>
              <a:rPr lang="ar-SA" sz="3600" b="1" dirty="0">
                <a:solidFill>
                  <a:schemeClr val="bg1"/>
                </a:solidFill>
                <a:latin typeface="Arial" panose="020B0604020202020204" pitchFamily="34" charset="0"/>
                <a:cs typeface="Arial" panose="020B0604020202020204" pitchFamily="34" charset="0"/>
              </a:rPr>
              <a:t>مهمَّة </a:t>
            </a:r>
            <a:r>
              <a:rPr lang="ar-SA" sz="3600" b="1" dirty="0">
                <a:solidFill>
                  <a:schemeClr val="accent1"/>
                </a:solidFill>
                <a:latin typeface="Arial" panose="020B0604020202020204" pitchFamily="34" charset="0"/>
                <a:cs typeface="Arial" panose="020B0604020202020204" pitchFamily="34" charset="0"/>
              </a:rPr>
              <a:t>من الجليد الى الماء ومن الماء الى البخار</a:t>
            </a:r>
            <a:r>
              <a:rPr lang="he-IL" sz="3600" b="1" dirty="0">
                <a:solidFill>
                  <a:schemeClr val="bg2">
                    <a:lumMod val="75000"/>
                  </a:schemeClr>
                </a:solidFill>
                <a:latin typeface="Arial" panose="020B0604020202020204" pitchFamily="34" charset="0"/>
                <a:cs typeface="Arial" panose="020B0604020202020204" pitchFamily="34" charset="0"/>
              </a:rPr>
              <a:t>(</a:t>
            </a:r>
            <a:r>
              <a:rPr lang="ar-SA" sz="3600" b="1" dirty="0" err="1">
                <a:solidFill>
                  <a:schemeClr val="bg2">
                    <a:lumMod val="75000"/>
                  </a:schemeClr>
                </a:solidFill>
                <a:latin typeface="Arial" panose="020B0604020202020204" pitchFamily="34" charset="0"/>
                <a:cs typeface="Arial" panose="020B0604020202020204" pitchFamily="34" charset="0"/>
              </a:rPr>
              <a:t>تذْويت</a:t>
            </a:r>
            <a:r>
              <a:rPr lang="ar-SA" sz="3600" b="1" dirty="0">
                <a:solidFill>
                  <a:schemeClr val="bg2">
                    <a:lumMod val="75000"/>
                  </a:schemeClr>
                </a:solidFill>
                <a:latin typeface="Arial" panose="020B0604020202020204" pitchFamily="34" charset="0"/>
                <a:cs typeface="Arial" panose="020B0604020202020204" pitchFamily="34" charset="0"/>
              </a:rPr>
              <a:t> مُصطَلَحات</a:t>
            </a:r>
            <a:r>
              <a:rPr lang="he-IL" sz="3600" b="1" dirty="0">
                <a:solidFill>
                  <a:schemeClr val="bg2">
                    <a:lumMod val="75000"/>
                  </a:schemeClr>
                </a:solidFill>
                <a:latin typeface="Arial" panose="020B0604020202020204" pitchFamily="34" charset="0"/>
                <a:cs typeface="Arial" panose="020B0604020202020204" pitchFamily="34" charset="0"/>
              </a:rPr>
              <a:t>) </a:t>
            </a:r>
            <a:r>
              <a:rPr lang="ar-SA" sz="3200" b="1" dirty="0">
                <a:solidFill>
                  <a:schemeClr val="bg2">
                    <a:lumMod val="75000"/>
                  </a:schemeClr>
                </a:solidFill>
                <a:latin typeface="Arial" panose="020B0604020202020204" pitchFamily="34" charset="0"/>
                <a:cs typeface="Arial" panose="020B0604020202020204" pitchFamily="34" charset="0"/>
              </a:rPr>
              <a:t>صفحة </a:t>
            </a:r>
            <a:r>
              <a:rPr lang="he-IL" sz="3200" b="1" dirty="0">
                <a:solidFill>
                  <a:schemeClr val="bg2">
                    <a:lumMod val="75000"/>
                  </a:schemeClr>
                </a:solidFill>
                <a:latin typeface="Arial" panose="020B0604020202020204" pitchFamily="34" charset="0"/>
                <a:cs typeface="Arial" panose="020B0604020202020204" pitchFamily="34" charset="0"/>
              </a:rPr>
              <a:t>171</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29035"/>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010" y="1527654"/>
            <a:ext cx="10781468" cy="4858155"/>
          </a:xfrm>
          <a:prstGeom prst="rect">
            <a:avLst/>
          </a:prstGeom>
        </p:spPr>
      </p:pic>
    </p:spTree>
    <p:extLst>
      <p:ext uri="{BB962C8B-B14F-4D97-AF65-F5344CB8AC3E}">
        <p14:creationId xmlns:p14="http://schemas.microsoft.com/office/powerpoint/2010/main" val="2193815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3" name="TextBox 2"/>
          <p:cNvSpPr txBox="1"/>
          <p:nvPr/>
        </p:nvSpPr>
        <p:spPr>
          <a:xfrm>
            <a:off x="-811943" y="-34543"/>
            <a:ext cx="10818779" cy="1077218"/>
          </a:xfrm>
          <a:prstGeom prst="rect">
            <a:avLst/>
          </a:prstGeom>
          <a:noFill/>
        </p:spPr>
        <p:txBody>
          <a:bodyPr wrap="square" rtlCol="0">
            <a:spAutoFit/>
          </a:bodyPr>
          <a:lstStyle/>
          <a:p>
            <a:pPr lvl="0" algn="r"/>
            <a:endParaRPr lang="ar-SA" sz="3200" b="1" dirty="0">
              <a:solidFill>
                <a:schemeClr val="bg2">
                  <a:lumMod val="75000"/>
                </a:schemeClr>
              </a:solidFill>
              <a:latin typeface="Arial" panose="020B0604020202020204" pitchFamily="34" charset="0"/>
              <a:cs typeface="Arial" panose="020B0604020202020204" pitchFamily="34" charset="0"/>
            </a:endParaRPr>
          </a:p>
          <a:p>
            <a:pPr lvl="0" algn="r"/>
            <a:r>
              <a:rPr lang="ar-SA" sz="3200" b="1" dirty="0">
                <a:solidFill>
                  <a:schemeClr val="bg2">
                    <a:lumMod val="75000"/>
                  </a:schemeClr>
                </a:solidFill>
                <a:latin typeface="Arial" panose="020B0604020202020204" pitchFamily="34" charset="0"/>
                <a:cs typeface="Arial" panose="020B0604020202020204" pitchFamily="34" charset="0"/>
              </a:rPr>
              <a:t>كَيف تَتَغَيَّر حالة المادة للماء مع تَغَيُّر حالة الطَّقْس؟</a:t>
            </a:r>
            <a:r>
              <a:rPr lang="he-IL" sz="3200" b="1" dirty="0">
                <a:solidFill>
                  <a:schemeClr val="bg2">
                    <a:lumMod val="75000"/>
                  </a:schemeClr>
                </a:solidFill>
                <a:latin typeface="Arial" panose="020B0604020202020204" pitchFamily="34" charset="0"/>
                <a:cs typeface="Arial" panose="020B0604020202020204" pitchFamily="34" charset="0"/>
              </a:rPr>
              <a:t> </a:t>
            </a:r>
            <a:r>
              <a:rPr lang="ar-SA" sz="3200" b="1" dirty="0">
                <a:solidFill>
                  <a:schemeClr val="bg1"/>
                </a:solidFill>
                <a:latin typeface="Arial" panose="020B0604020202020204" pitchFamily="34" charset="0"/>
                <a:cs typeface="Arial" panose="020B0604020202020204" pitchFamily="34" charset="0"/>
              </a:rPr>
              <a:t>صفحة</a:t>
            </a:r>
            <a:r>
              <a:rPr lang="he-IL" sz="3200" b="1" dirty="0">
                <a:solidFill>
                  <a:schemeClr val="bg1"/>
                </a:solidFill>
                <a:latin typeface="Arial" panose="020B0604020202020204" pitchFamily="34" charset="0"/>
                <a:cs typeface="Arial" panose="020B0604020202020204" pitchFamily="34" charset="0"/>
              </a:rPr>
              <a:t> 156</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874204" y="-24115"/>
            <a:ext cx="1208314" cy="800348"/>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796" y="1174936"/>
            <a:ext cx="11182407" cy="5683064"/>
          </a:xfrm>
          <a:prstGeom prst="rect">
            <a:avLst/>
          </a:prstGeom>
        </p:spPr>
      </p:pic>
    </p:spTree>
    <p:extLst>
      <p:ext uri="{BB962C8B-B14F-4D97-AF65-F5344CB8AC3E}">
        <p14:creationId xmlns:p14="http://schemas.microsoft.com/office/powerpoint/2010/main" val="570708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0"/>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428" y="800348"/>
            <a:ext cx="8794484" cy="5939132"/>
          </a:xfrm>
          <a:prstGeom prst="rect">
            <a:avLst/>
          </a:prstGeom>
        </p:spPr>
      </p:pic>
    </p:spTree>
    <p:extLst>
      <p:ext uri="{BB962C8B-B14F-4D97-AF65-F5344CB8AC3E}">
        <p14:creationId xmlns:p14="http://schemas.microsoft.com/office/powerpoint/2010/main" val="35022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0"/>
            <a:ext cx="1208314" cy="800348"/>
          </a:xfrm>
          <a:prstGeom prst="rect">
            <a:avLst/>
          </a:prstGeom>
        </p:spPr>
      </p:pic>
      <p:pic>
        <p:nvPicPr>
          <p:cNvPr id="1026" name="Picture 2" descr="C:\Users\user\Downloads\imag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9747" y="238816"/>
            <a:ext cx="7809874" cy="6408581"/>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6735" y="5801193"/>
            <a:ext cx="3309265" cy="846204"/>
          </a:xfrm>
          <a:prstGeom prst="rect">
            <a:avLst/>
          </a:prstGeom>
        </p:spPr>
      </p:pic>
    </p:spTree>
    <p:extLst>
      <p:ext uri="{BB962C8B-B14F-4D97-AF65-F5344CB8AC3E}">
        <p14:creationId xmlns:p14="http://schemas.microsoft.com/office/powerpoint/2010/main" val="2705481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1520" y="1064934"/>
            <a:ext cx="8668960" cy="5477640"/>
          </a:xfrm>
          <a:prstGeom prst="rect">
            <a:avLst/>
          </a:prstGeom>
        </p:spPr>
      </p:pic>
    </p:spTree>
    <p:extLst>
      <p:ext uri="{BB962C8B-B14F-4D97-AF65-F5344CB8AC3E}">
        <p14:creationId xmlns:p14="http://schemas.microsoft.com/office/powerpoint/2010/main" val="3704407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5" name="כותרת 3">
            <a:extLst>
              <a:ext uri="{FF2B5EF4-FFF2-40B4-BE49-F238E27FC236}">
                <a16:creationId xmlns:a16="http://schemas.microsoft.com/office/drawing/2014/main" id="{A11FCB9B-0696-0D75-B68C-9D477FCFE825}"/>
              </a:ext>
            </a:extLst>
          </p:cNvPr>
          <p:cNvSpPr>
            <a:spLocks noGrp="1"/>
          </p:cNvSpPr>
          <p:nvPr>
            <p:ph type="ctrTitle"/>
          </p:nvPr>
        </p:nvSpPr>
        <p:spPr>
          <a:xfrm>
            <a:off x="1648307" y="589547"/>
            <a:ext cx="8576688" cy="765313"/>
          </a:xfrm>
        </p:spPr>
        <p:txBody>
          <a:bodyPr>
            <a:normAutofit/>
          </a:bodyPr>
          <a:lstStyle/>
          <a:p>
            <a:pPr algn="ctr"/>
            <a:r>
              <a:rPr lang="ar-SA" sz="3600" b="1" dirty="0">
                <a:solidFill>
                  <a:schemeClr val="bg1"/>
                </a:solidFill>
                <a:latin typeface="Arial" panose="020B0604020202020204" pitchFamily="34" charset="0"/>
                <a:cs typeface="Arial" panose="020B0604020202020204" pitchFamily="34" charset="0"/>
              </a:rPr>
              <a:t>مَهمَّة </a:t>
            </a:r>
            <a:r>
              <a:rPr lang="he-IL" sz="3600" b="1" dirty="0">
                <a:solidFill>
                  <a:schemeClr val="bg1"/>
                </a:solidFill>
                <a:latin typeface="Arial" panose="020B0604020202020204" pitchFamily="34" charset="0"/>
                <a:cs typeface="Arial" panose="020B0604020202020204" pitchFamily="34" charset="0"/>
              </a:rPr>
              <a:t>: </a:t>
            </a:r>
            <a:r>
              <a:rPr lang="ar-SA" sz="3600" b="1" dirty="0">
                <a:solidFill>
                  <a:schemeClr val="bg1"/>
                </a:solidFill>
                <a:latin typeface="Arial" panose="020B0604020202020204" pitchFamily="34" charset="0"/>
                <a:cs typeface="Arial" panose="020B0604020202020204" pitchFamily="34" charset="0"/>
              </a:rPr>
              <a:t>ماذا يحدث للماء عندما نُبَرِّدهُ؟</a:t>
            </a:r>
            <a:endParaRPr lang="he-IL" sz="3600" b="1" dirty="0">
              <a:solidFill>
                <a:schemeClr val="bg2">
                  <a:lumMod val="75000"/>
                </a:schemeClr>
              </a:solidFill>
              <a:latin typeface="Arial" panose="020B0604020202020204" pitchFamily="34" charset="0"/>
              <a:cs typeface="Arial" panose="020B0604020202020204" pitchFamily="34" charset="0"/>
            </a:endParaRPr>
          </a:p>
        </p:txBody>
      </p:sp>
      <p:sp>
        <p:nvSpPr>
          <p:cNvPr id="9" name="תיבת טקסט 8">
            <a:extLst>
              <a:ext uri="{FF2B5EF4-FFF2-40B4-BE49-F238E27FC236}">
                <a16:creationId xmlns:a16="http://schemas.microsoft.com/office/drawing/2014/main" id="{BF1DC82C-A3B0-0181-7747-82F93533FB56}"/>
              </a:ext>
            </a:extLst>
          </p:cNvPr>
          <p:cNvSpPr txBox="1"/>
          <p:nvPr/>
        </p:nvSpPr>
        <p:spPr>
          <a:xfrm>
            <a:off x="2947482" y="1952617"/>
            <a:ext cx="6415544" cy="523220"/>
          </a:xfrm>
          <a:prstGeom prst="rect">
            <a:avLst/>
          </a:prstGeom>
          <a:noFill/>
        </p:spPr>
        <p:txBody>
          <a:bodyPr wrap="square" rtlCol="1">
            <a:spAutoFit/>
          </a:bodyPr>
          <a:lstStyle/>
          <a:p>
            <a:pPr algn="r"/>
            <a:r>
              <a:rPr lang="ar-SA" sz="2800" b="1" dirty="0">
                <a:solidFill>
                  <a:schemeClr val="bg2">
                    <a:lumMod val="75000"/>
                  </a:schemeClr>
                </a:solidFill>
                <a:latin typeface="Arial" panose="020B0604020202020204" pitchFamily="34" charset="0"/>
                <a:cs typeface="Arial" panose="020B0604020202020204" pitchFamily="34" charset="0"/>
              </a:rPr>
              <a:t>القسم أ</a:t>
            </a:r>
            <a:r>
              <a:rPr lang="he-IL" sz="2800" b="1" dirty="0">
                <a:solidFill>
                  <a:schemeClr val="bg2">
                    <a:lumMod val="75000"/>
                  </a:schemeClr>
                </a:solidFill>
                <a:latin typeface="Arial" panose="020B0604020202020204" pitchFamily="34" charset="0"/>
                <a:cs typeface="Arial" panose="020B0604020202020204" pitchFamily="34" charset="0"/>
              </a:rPr>
              <a:t>: </a:t>
            </a:r>
            <a:r>
              <a:rPr lang="ar-SA" sz="2800" b="1" dirty="0">
                <a:solidFill>
                  <a:schemeClr val="bg2">
                    <a:lumMod val="75000"/>
                  </a:schemeClr>
                </a:solidFill>
                <a:latin typeface="Arial" panose="020B0604020202020204" pitchFamily="34" charset="0"/>
                <a:cs typeface="Arial" panose="020B0604020202020204" pitchFamily="34" charset="0"/>
              </a:rPr>
              <a:t>من البُخار الى....من غاز الى.....</a:t>
            </a:r>
            <a:r>
              <a:rPr lang="ar-SA" sz="2000" b="1" dirty="0">
                <a:solidFill>
                  <a:schemeClr val="bg2">
                    <a:lumMod val="75000"/>
                  </a:schemeClr>
                </a:solidFill>
                <a:latin typeface="Arial" panose="020B0604020202020204" pitchFamily="34" charset="0"/>
                <a:cs typeface="Arial" panose="020B0604020202020204" pitchFamily="34" charset="0"/>
              </a:rPr>
              <a:t>(صفحة</a:t>
            </a:r>
            <a:r>
              <a:rPr lang="he-IL" sz="2000" b="1" dirty="0">
                <a:solidFill>
                  <a:schemeClr val="bg2">
                    <a:lumMod val="75000"/>
                  </a:schemeClr>
                </a:solidFill>
                <a:latin typeface="Arial" panose="020B0604020202020204" pitchFamily="34" charset="0"/>
                <a:cs typeface="Arial" panose="020B0604020202020204" pitchFamily="34" charset="0"/>
              </a:rPr>
              <a:t> 173)</a:t>
            </a:r>
          </a:p>
        </p:txBody>
      </p:sp>
      <p:pic>
        <p:nvPicPr>
          <p:cNvPr id="6146" name="Picture 2" descr="בקבוק זכוכית חינם תמונה ותמונה מזכוכית חינם">
            <a:extLst>
              <a:ext uri="{FF2B5EF4-FFF2-40B4-BE49-F238E27FC236}">
                <a16:creationId xmlns:a16="http://schemas.microsoft.com/office/drawing/2014/main" id="{96A21343-FB9E-97D8-B6B9-191FEFCE2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3026" y="2024571"/>
            <a:ext cx="2021889" cy="4671391"/>
          </a:xfrm>
          <a:prstGeom prst="rect">
            <a:avLst/>
          </a:prstGeom>
          <a:noFill/>
          <a:extLst>
            <a:ext uri="{909E8E84-426E-40DD-AFC4-6F175D3DCCD1}">
              <a14:hiddenFill xmlns:a14="http://schemas.microsoft.com/office/drawing/2010/main">
                <a:solidFill>
                  <a:srgbClr val="FFFFFF"/>
                </a:solidFill>
              </a14:hiddenFill>
            </a:ext>
          </a:extLst>
        </p:spPr>
      </p:pic>
      <p:sp>
        <p:nvSpPr>
          <p:cNvPr id="19" name="תיבת טקסט 18">
            <a:extLst>
              <a:ext uri="{FF2B5EF4-FFF2-40B4-BE49-F238E27FC236}">
                <a16:creationId xmlns:a16="http://schemas.microsoft.com/office/drawing/2014/main" id="{ACDB7054-FAB3-1754-C69A-5749488723C0}"/>
              </a:ext>
            </a:extLst>
          </p:cNvPr>
          <p:cNvSpPr txBox="1"/>
          <p:nvPr/>
        </p:nvSpPr>
        <p:spPr>
          <a:xfrm>
            <a:off x="233463" y="2966937"/>
            <a:ext cx="8725711" cy="1754326"/>
          </a:xfrm>
          <a:prstGeom prst="rect">
            <a:avLst/>
          </a:prstGeom>
          <a:noFill/>
        </p:spPr>
        <p:txBody>
          <a:bodyPr wrap="square" rtlCol="1">
            <a:spAutoFit/>
          </a:bodyPr>
          <a:lstStyle/>
          <a:p>
            <a:pPr algn="r">
              <a:lnSpc>
                <a:spcPct val="150000"/>
              </a:lnSpc>
            </a:pPr>
            <a:r>
              <a:rPr lang="ar-SA" sz="2400" b="0" i="0" u="none" strike="noStrike" baseline="0" dirty="0">
                <a:solidFill>
                  <a:schemeClr val="bg1"/>
                </a:solidFill>
                <a:latin typeface="Arial" panose="020B0604020202020204" pitchFamily="34" charset="0"/>
                <a:cs typeface="Arial" panose="020B0604020202020204" pitchFamily="34" charset="0"/>
              </a:rPr>
              <a:t>أمامكم قنينة زجاجيَّة فارغة كانت بالثَّلاجة لعِدَّة ساعات.</a:t>
            </a:r>
          </a:p>
          <a:p>
            <a:pPr algn="r">
              <a:lnSpc>
                <a:spcPct val="150000"/>
              </a:lnSpc>
            </a:pPr>
            <a:r>
              <a:rPr lang="ar-SA" sz="2400" b="0" i="0" u="none" strike="noStrike" baseline="0" dirty="0">
                <a:solidFill>
                  <a:schemeClr val="bg1"/>
                </a:solidFill>
                <a:latin typeface="Arial" panose="020B0604020202020204" pitchFamily="34" charset="0"/>
                <a:cs typeface="Arial" panose="020B0604020202020204" pitchFamily="34" charset="0"/>
              </a:rPr>
              <a:t>بعد عِدّة دقائِق تَغَطَّى</a:t>
            </a:r>
            <a:r>
              <a:rPr lang="ar-SA" sz="2400" b="0" i="0" u="none" strike="noStrike" dirty="0">
                <a:solidFill>
                  <a:schemeClr val="bg1"/>
                </a:solidFill>
                <a:latin typeface="Arial" panose="020B0604020202020204" pitchFamily="34" charset="0"/>
                <a:cs typeface="Arial" panose="020B0604020202020204" pitchFamily="34" charset="0"/>
              </a:rPr>
              <a:t> سَطْح القَنِّينَة الخارجي بِقَطَرات الماء</a:t>
            </a:r>
          </a:p>
          <a:p>
            <a:pPr algn="r">
              <a:lnSpc>
                <a:spcPct val="150000"/>
              </a:lnSpc>
            </a:pPr>
            <a:r>
              <a:rPr lang="ar-SA" sz="2400" baseline="0" dirty="0">
                <a:solidFill>
                  <a:schemeClr val="bg1"/>
                </a:solidFill>
                <a:latin typeface="Arial" panose="020B0604020202020204" pitchFamily="34" charset="0"/>
                <a:cs typeface="Arial" panose="020B0604020202020204" pitchFamily="34" charset="0"/>
              </a:rPr>
              <a:t>فَسِّروا</a:t>
            </a:r>
            <a:r>
              <a:rPr lang="ar-SA" sz="2400" dirty="0">
                <a:solidFill>
                  <a:schemeClr val="bg1"/>
                </a:solidFill>
                <a:latin typeface="Arial" panose="020B0604020202020204" pitchFamily="34" charset="0"/>
                <a:cs typeface="Arial" panose="020B0604020202020204" pitchFamily="34" charset="0"/>
              </a:rPr>
              <a:t> الظَّاهِرَة. من أَيْنَ أَتَت قَطَرات الماء على القنِّينَة؟</a:t>
            </a:r>
            <a:endParaRPr lang="he-IL" dirty="0"/>
          </a:p>
        </p:txBody>
      </p:sp>
      <p:sp>
        <p:nvSpPr>
          <p:cNvPr id="2" name="תרשים זרימה: דיסק מגנטי 1">
            <a:extLst>
              <a:ext uri="{FF2B5EF4-FFF2-40B4-BE49-F238E27FC236}">
                <a16:creationId xmlns:a16="http://schemas.microsoft.com/office/drawing/2014/main" id="{F419CE88-6CAD-D9C4-2721-F9252E201674}"/>
              </a:ext>
            </a:extLst>
          </p:cNvPr>
          <p:cNvSpPr/>
          <p:nvPr/>
        </p:nvSpPr>
        <p:spPr>
          <a:xfrm>
            <a:off x="10224995" y="1936825"/>
            <a:ext cx="297950" cy="277402"/>
          </a:xfrm>
          <a:prstGeom prst="flowChartMagneticDisk">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0983686" y="9113"/>
            <a:ext cx="1208314" cy="800348"/>
          </a:xfrm>
          <a:prstGeom prst="rect">
            <a:avLst/>
          </a:prstGeom>
        </p:spPr>
      </p:pic>
    </p:spTree>
    <p:extLst>
      <p:ext uri="{BB962C8B-B14F-4D97-AF65-F5344CB8AC3E}">
        <p14:creationId xmlns:p14="http://schemas.microsoft.com/office/powerpoint/2010/main" val="3234957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5" name="כותרת 3">
            <a:extLst>
              <a:ext uri="{FF2B5EF4-FFF2-40B4-BE49-F238E27FC236}">
                <a16:creationId xmlns:a16="http://schemas.microsoft.com/office/drawing/2014/main" id="{AF3BD326-5AF4-2391-3DF9-7D9FFD6B963B}"/>
              </a:ext>
            </a:extLst>
          </p:cNvPr>
          <p:cNvSpPr>
            <a:spLocks noGrp="1"/>
          </p:cNvSpPr>
          <p:nvPr>
            <p:ph type="ctrTitle"/>
          </p:nvPr>
        </p:nvSpPr>
        <p:spPr>
          <a:xfrm>
            <a:off x="1787455" y="698878"/>
            <a:ext cx="8669779" cy="765313"/>
          </a:xfrm>
        </p:spPr>
        <p:txBody>
          <a:bodyPr>
            <a:normAutofit/>
          </a:bodyPr>
          <a:lstStyle/>
          <a:p>
            <a:pPr algn="ctr"/>
            <a:r>
              <a:rPr lang="ar-SA" sz="3600" b="1" dirty="0">
                <a:solidFill>
                  <a:schemeClr val="bg1"/>
                </a:solidFill>
                <a:latin typeface="Arial" panose="020B0604020202020204" pitchFamily="34" charset="0"/>
                <a:cs typeface="Arial" panose="020B0604020202020204" pitchFamily="34" charset="0"/>
              </a:rPr>
              <a:t>مهمَّة </a:t>
            </a:r>
            <a:r>
              <a:rPr lang="he-IL" sz="3600" b="1" dirty="0">
                <a:solidFill>
                  <a:schemeClr val="bg1"/>
                </a:solidFill>
                <a:latin typeface="Arial" panose="020B0604020202020204" pitchFamily="34" charset="0"/>
                <a:cs typeface="Arial" panose="020B0604020202020204" pitchFamily="34" charset="0"/>
              </a:rPr>
              <a:t>: </a:t>
            </a:r>
            <a:r>
              <a:rPr lang="ar-SA" sz="3600" b="1" dirty="0">
                <a:solidFill>
                  <a:schemeClr val="bg1"/>
                </a:solidFill>
                <a:latin typeface="Arial" panose="020B0604020202020204" pitchFamily="34" charset="0"/>
                <a:cs typeface="Arial" panose="020B0604020202020204" pitchFamily="34" charset="0"/>
              </a:rPr>
              <a:t>ماذا يحدث للماء عندما نُبَرِّدهُ؟</a:t>
            </a:r>
            <a:endParaRPr lang="he-IL" sz="3600" b="1" dirty="0">
              <a:solidFill>
                <a:schemeClr val="bg2">
                  <a:lumMod val="75000"/>
                </a:schemeClr>
              </a:solidFill>
              <a:latin typeface="Arial" panose="020B0604020202020204" pitchFamily="34" charset="0"/>
              <a:cs typeface="Arial" panose="020B0604020202020204" pitchFamily="34" charset="0"/>
            </a:endParaRPr>
          </a:p>
        </p:txBody>
      </p:sp>
      <p:sp>
        <p:nvSpPr>
          <p:cNvPr id="9" name="תיבת טקסט 8">
            <a:extLst>
              <a:ext uri="{FF2B5EF4-FFF2-40B4-BE49-F238E27FC236}">
                <a16:creationId xmlns:a16="http://schemas.microsoft.com/office/drawing/2014/main" id="{9B78C5E4-CA3E-17BE-0429-43932BB901A2}"/>
              </a:ext>
            </a:extLst>
          </p:cNvPr>
          <p:cNvSpPr txBox="1"/>
          <p:nvPr/>
        </p:nvSpPr>
        <p:spPr>
          <a:xfrm>
            <a:off x="521010" y="1952617"/>
            <a:ext cx="9567370" cy="523220"/>
          </a:xfrm>
          <a:prstGeom prst="rect">
            <a:avLst/>
          </a:prstGeom>
          <a:noFill/>
        </p:spPr>
        <p:txBody>
          <a:bodyPr wrap="square" rtlCol="1">
            <a:spAutoFit/>
          </a:bodyPr>
          <a:lstStyle/>
          <a:p>
            <a:pPr algn="ctr"/>
            <a:r>
              <a:rPr lang="ar-SA" sz="2800" b="1" dirty="0">
                <a:solidFill>
                  <a:schemeClr val="bg2">
                    <a:lumMod val="75000"/>
                  </a:schemeClr>
                </a:solidFill>
                <a:latin typeface="Arial" panose="020B0604020202020204" pitchFamily="34" charset="0"/>
                <a:cs typeface="Arial" panose="020B0604020202020204" pitchFamily="34" charset="0"/>
              </a:rPr>
              <a:t>القسم ب</a:t>
            </a:r>
            <a:r>
              <a:rPr lang="he-IL" sz="2800" b="1" dirty="0">
                <a:solidFill>
                  <a:schemeClr val="bg2">
                    <a:lumMod val="75000"/>
                  </a:schemeClr>
                </a:solidFill>
                <a:latin typeface="Arial" panose="020B0604020202020204" pitchFamily="34" charset="0"/>
                <a:cs typeface="Arial" panose="020B0604020202020204" pitchFamily="34" charset="0"/>
              </a:rPr>
              <a:t>: </a:t>
            </a:r>
            <a:r>
              <a:rPr lang="ar-SA" sz="2800" b="1" dirty="0">
                <a:solidFill>
                  <a:schemeClr val="bg2">
                    <a:lumMod val="75000"/>
                  </a:schemeClr>
                </a:solidFill>
                <a:latin typeface="Arial" panose="020B0604020202020204" pitchFamily="34" charset="0"/>
                <a:cs typeface="Arial" panose="020B0604020202020204" pitchFamily="34" charset="0"/>
              </a:rPr>
              <a:t>من الماء الى....من سائِل الى....</a:t>
            </a:r>
            <a:r>
              <a:rPr lang="he-IL" sz="2800" b="1" dirty="0">
                <a:solidFill>
                  <a:schemeClr val="bg2">
                    <a:lumMod val="75000"/>
                  </a:schemeClr>
                </a:solidFill>
                <a:latin typeface="Arial" panose="020B0604020202020204" pitchFamily="34" charset="0"/>
                <a:cs typeface="Arial" panose="020B0604020202020204" pitchFamily="34" charset="0"/>
              </a:rPr>
              <a:t>(</a:t>
            </a:r>
            <a:r>
              <a:rPr lang="ar-SA" sz="2800" b="1" dirty="0">
                <a:solidFill>
                  <a:schemeClr val="bg2">
                    <a:lumMod val="75000"/>
                  </a:schemeClr>
                </a:solidFill>
                <a:latin typeface="Arial" panose="020B0604020202020204" pitchFamily="34" charset="0"/>
                <a:cs typeface="Arial" panose="020B0604020202020204" pitchFamily="34" charset="0"/>
              </a:rPr>
              <a:t>صفحة</a:t>
            </a:r>
            <a:r>
              <a:rPr lang="he-IL" sz="2800" b="1" dirty="0">
                <a:solidFill>
                  <a:schemeClr val="bg2">
                    <a:lumMod val="75000"/>
                  </a:schemeClr>
                </a:solidFill>
                <a:latin typeface="Arial" panose="020B0604020202020204" pitchFamily="34" charset="0"/>
                <a:cs typeface="Arial" panose="020B0604020202020204" pitchFamily="34" charset="0"/>
              </a:rPr>
              <a:t>173)</a:t>
            </a:r>
          </a:p>
        </p:txBody>
      </p:sp>
      <p:pic>
        <p:nvPicPr>
          <p:cNvPr id="11266" name="Picture 2" descr="בקבוק מים חינם תמונה ותמונה">
            <a:extLst>
              <a:ext uri="{FF2B5EF4-FFF2-40B4-BE49-F238E27FC236}">
                <a16:creationId xmlns:a16="http://schemas.microsoft.com/office/drawing/2014/main" id="{AF3A3364-872F-9BA4-2908-DF47C07F6250}"/>
              </a:ext>
            </a:extLst>
          </p:cNvPr>
          <p:cNvPicPr>
            <a:picLocks noChangeAspect="1" noChangeArrowheads="1"/>
          </p:cNvPicPr>
          <p:nvPr/>
        </p:nvPicPr>
        <p:blipFill>
          <a:blip r:embed="rId4">
            <a:clrChange>
              <a:clrFrom>
                <a:srgbClr val="18222B"/>
              </a:clrFrom>
              <a:clrTo>
                <a:srgbClr val="18222B">
                  <a:alpha val="0"/>
                </a:srgbClr>
              </a:clrTo>
            </a:clrChange>
            <a:extLst>
              <a:ext uri="{28A0092B-C50C-407E-A947-70E740481C1C}">
                <a14:useLocalDpi xmlns:a14="http://schemas.microsoft.com/office/drawing/2010/main" val="0"/>
              </a:ext>
            </a:extLst>
          </a:blip>
          <a:srcRect/>
          <a:stretch>
            <a:fillRect/>
          </a:stretch>
        </p:blipFill>
        <p:spPr bwMode="auto">
          <a:xfrm>
            <a:off x="8249478" y="2848393"/>
            <a:ext cx="3331335" cy="3647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תיבת טקסט 9">
            <a:extLst>
              <a:ext uri="{FF2B5EF4-FFF2-40B4-BE49-F238E27FC236}">
                <a16:creationId xmlns:a16="http://schemas.microsoft.com/office/drawing/2014/main" id="{B52913E6-5A2C-B65E-8A14-C65F798CAA75}"/>
              </a:ext>
            </a:extLst>
          </p:cNvPr>
          <p:cNvSpPr txBox="1"/>
          <p:nvPr/>
        </p:nvSpPr>
        <p:spPr>
          <a:xfrm>
            <a:off x="298368" y="2824131"/>
            <a:ext cx="7276290" cy="2862322"/>
          </a:xfrm>
          <a:prstGeom prst="rect">
            <a:avLst/>
          </a:prstGeom>
          <a:noFill/>
        </p:spPr>
        <p:txBody>
          <a:bodyPr wrap="square" rtlCol="1">
            <a:spAutoFit/>
          </a:bodyPr>
          <a:lstStyle/>
          <a:p>
            <a:pPr algn="r">
              <a:lnSpc>
                <a:spcPct val="150000"/>
              </a:lnSpc>
            </a:pPr>
            <a:r>
              <a:rPr lang="ar-SA" sz="2400" dirty="0">
                <a:solidFill>
                  <a:schemeClr val="bg1"/>
                </a:solidFill>
                <a:latin typeface="Arial" panose="020B0604020202020204" pitchFamily="34" charset="0"/>
                <a:cs typeface="Arial" panose="020B0604020202020204" pitchFamily="34" charset="0"/>
              </a:rPr>
              <a:t>أدخِلوا كأْس ماء للمُجَمِّد</a:t>
            </a:r>
            <a:r>
              <a:rPr lang="he-IL" sz="2400" dirty="0">
                <a:solidFill>
                  <a:schemeClr val="bg1"/>
                </a:solidFill>
                <a:latin typeface="Arial" panose="020B0604020202020204" pitchFamily="34" charset="0"/>
                <a:cs typeface="Arial" panose="020B0604020202020204" pitchFamily="34" charset="0"/>
              </a:rPr>
              <a:t>.</a:t>
            </a:r>
          </a:p>
          <a:p>
            <a:pPr algn="r">
              <a:lnSpc>
                <a:spcPct val="150000"/>
              </a:lnSpc>
            </a:pPr>
            <a:r>
              <a:rPr lang="ar-SA" sz="2400" dirty="0">
                <a:solidFill>
                  <a:schemeClr val="bg1"/>
                </a:solidFill>
                <a:latin typeface="Arial" panose="020B0604020202020204" pitchFamily="34" charset="0"/>
                <a:cs typeface="Arial" panose="020B0604020202020204" pitchFamily="34" charset="0"/>
              </a:rPr>
              <a:t>خَمِّنوا ماذا يَحْدُث للماء بَعْد عِدَّة ساعات؟</a:t>
            </a:r>
            <a:endParaRPr lang="he-IL" sz="2400" dirty="0">
              <a:solidFill>
                <a:schemeClr val="bg1"/>
              </a:solidFill>
              <a:latin typeface="Arial" panose="020B0604020202020204" pitchFamily="34" charset="0"/>
              <a:cs typeface="Arial" panose="020B0604020202020204" pitchFamily="34" charset="0"/>
            </a:endParaRPr>
          </a:p>
          <a:p>
            <a:pPr algn="r">
              <a:lnSpc>
                <a:spcPct val="150000"/>
              </a:lnSpc>
            </a:pPr>
            <a:endParaRPr lang="he-IL" sz="2400" dirty="0">
              <a:solidFill>
                <a:schemeClr val="bg1"/>
              </a:solidFill>
              <a:latin typeface="Arial" panose="020B0604020202020204" pitchFamily="34" charset="0"/>
              <a:cs typeface="Arial" panose="020B0604020202020204" pitchFamily="34" charset="0"/>
            </a:endParaRPr>
          </a:p>
          <a:p>
            <a:pPr algn="r">
              <a:lnSpc>
                <a:spcPct val="150000"/>
              </a:lnSpc>
            </a:pPr>
            <a:r>
              <a:rPr lang="ar-SA" sz="2400" dirty="0">
                <a:solidFill>
                  <a:schemeClr val="bg1"/>
                </a:solidFill>
                <a:latin typeface="Arial" panose="020B0604020202020204" pitchFamily="34" charset="0"/>
                <a:cs typeface="Arial" panose="020B0604020202020204" pitchFamily="34" charset="0"/>
              </a:rPr>
              <a:t>فيلم قصير</a:t>
            </a:r>
            <a:r>
              <a:rPr lang="he-IL" sz="2400" dirty="0">
                <a:solidFill>
                  <a:schemeClr val="bg1"/>
                </a:solidFill>
                <a:latin typeface="Arial" panose="020B0604020202020204" pitchFamily="34" charset="0"/>
                <a:cs typeface="Arial" panose="020B0604020202020204" pitchFamily="34" charset="0"/>
              </a:rPr>
              <a:t>: </a:t>
            </a:r>
            <a:r>
              <a:rPr lang="ar-SA" sz="2400" dirty="0">
                <a:solidFill>
                  <a:schemeClr val="bg1"/>
                </a:solidFill>
                <a:latin typeface="Arial" panose="020B0604020202020204" pitchFamily="34" charset="0"/>
                <a:cs typeface="Arial" panose="020B0604020202020204" pitchFamily="34" charset="0"/>
              </a:rPr>
              <a:t>تَجميد الماء بواسطة خليط مُجَمِّد</a:t>
            </a:r>
            <a:endParaRPr lang="he-IL" sz="2400" dirty="0">
              <a:solidFill>
                <a:schemeClr val="bg1"/>
              </a:solidFill>
              <a:latin typeface="Arial" panose="020B0604020202020204" pitchFamily="34" charset="0"/>
              <a:cs typeface="Arial" panose="020B0604020202020204" pitchFamily="34" charset="0"/>
            </a:endParaRPr>
          </a:p>
          <a:p>
            <a:pPr algn="r">
              <a:lnSpc>
                <a:spcPct val="150000"/>
              </a:lnSpc>
            </a:pPr>
            <a:r>
              <a:rPr lang="ar-SA" sz="2400" dirty="0">
                <a:solidFill>
                  <a:schemeClr val="bg1"/>
                </a:solidFill>
                <a:latin typeface="Arial" panose="020B0604020202020204" pitchFamily="34" charset="0"/>
                <a:cs typeface="Arial" panose="020B0604020202020204" pitchFamily="34" charset="0"/>
                <a:hlinkClick r:id="rId5"/>
              </a:rPr>
              <a:t>اضغَطوا هُنا</a:t>
            </a:r>
            <a:r>
              <a:rPr lang="en-US" sz="2400" dirty="0">
                <a:solidFill>
                  <a:schemeClr val="bg1"/>
                </a:solidFill>
                <a:latin typeface="Arial" panose="020B0604020202020204" pitchFamily="34" charset="0"/>
                <a:cs typeface="Arial" panose="020B0604020202020204" pitchFamily="34" charset="0"/>
                <a:hlinkClick r:id="rId5"/>
              </a:rPr>
              <a:t> </a:t>
            </a:r>
            <a:endParaRPr lang="he-IL" sz="2400" dirty="0">
              <a:solidFill>
                <a:schemeClr val="bg1"/>
              </a:solidFill>
              <a:latin typeface="Arial" panose="020B060402020202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0983686" y="0"/>
            <a:ext cx="1208314" cy="800348"/>
          </a:xfrm>
          <a:prstGeom prst="rect">
            <a:avLst/>
          </a:prstGeom>
        </p:spPr>
      </p:pic>
    </p:spTree>
    <p:extLst>
      <p:ext uri="{BB962C8B-B14F-4D97-AF65-F5344CB8AC3E}">
        <p14:creationId xmlns:p14="http://schemas.microsoft.com/office/powerpoint/2010/main" val="4135242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5" name="תיבת טקסט 4">
            <a:extLst>
              <a:ext uri="{FF2B5EF4-FFF2-40B4-BE49-F238E27FC236}">
                <a16:creationId xmlns:a16="http://schemas.microsoft.com/office/drawing/2014/main" id="{D4F23854-B028-3BDD-1B4F-0CCB03371A4F}"/>
              </a:ext>
            </a:extLst>
          </p:cNvPr>
          <p:cNvSpPr txBox="1"/>
          <p:nvPr/>
        </p:nvSpPr>
        <p:spPr>
          <a:xfrm>
            <a:off x="521011" y="710119"/>
            <a:ext cx="10889534" cy="584775"/>
          </a:xfrm>
          <a:prstGeom prst="rect">
            <a:avLst/>
          </a:prstGeom>
          <a:noFill/>
        </p:spPr>
        <p:txBody>
          <a:bodyPr wrap="square" rtlCol="1">
            <a:spAutoFit/>
          </a:bodyPr>
          <a:lstStyle/>
          <a:p>
            <a:pPr algn="ctr" rtl="1"/>
            <a:r>
              <a:rPr lang="ar-SA" sz="3200" b="1" dirty="0">
                <a:solidFill>
                  <a:schemeClr val="bg1"/>
                </a:solidFill>
                <a:latin typeface="Arial" panose="020B0604020202020204" pitchFamily="34" charset="0"/>
                <a:cs typeface="Arial" panose="020B0604020202020204" pitchFamily="34" charset="0"/>
              </a:rPr>
              <a:t>مهمَّة </a:t>
            </a:r>
            <a:r>
              <a:rPr lang="he-IL" sz="3200" b="1" dirty="0">
                <a:solidFill>
                  <a:schemeClr val="bg1"/>
                </a:solidFill>
                <a:latin typeface="Arial" panose="020B0604020202020204" pitchFamily="34" charset="0"/>
                <a:cs typeface="Arial" panose="020B0604020202020204" pitchFamily="34" charset="0"/>
              </a:rPr>
              <a:t>: </a:t>
            </a:r>
            <a:r>
              <a:rPr lang="ar-SA" sz="3200" b="1" dirty="0">
                <a:solidFill>
                  <a:schemeClr val="bg2">
                    <a:lumMod val="75000"/>
                  </a:schemeClr>
                </a:solidFill>
                <a:latin typeface="Arial" panose="020B0604020202020204" pitchFamily="34" charset="0"/>
                <a:cs typeface="Arial" panose="020B0604020202020204" pitchFamily="34" charset="0"/>
              </a:rPr>
              <a:t>من بخار الى ماء ومن ماء الى صلب </a:t>
            </a:r>
            <a:r>
              <a:rPr lang="he-IL" sz="3200" b="1" dirty="0">
                <a:solidFill>
                  <a:schemeClr val="bg1"/>
                </a:solidFill>
                <a:latin typeface="Arial" panose="020B0604020202020204" pitchFamily="34" charset="0"/>
                <a:cs typeface="Arial" panose="020B0604020202020204" pitchFamily="34" charset="0"/>
              </a:rPr>
              <a:t>(</a:t>
            </a:r>
            <a:r>
              <a:rPr lang="ar-SA" sz="3200" b="1" dirty="0" err="1">
                <a:solidFill>
                  <a:schemeClr val="bg1"/>
                </a:solidFill>
                <a:latin typeface="Arial" panose="020B0604020202020204" pitchFamily="34" charset="0"/>
                <a:cs typeface="Arial" panose="020B0604020202020204" pitchFamily="34" charset="0"/>
              </a:rPr>
              <a:t>تَذْويت</a:t>
            </a:r>
            <a:r>
              <a:rPr lang="ar-SA" sz="3200" b="1" dirty="0">
                <a:solidFill>
                  <a:schemeClr val="bg1"/>
                </a:solidFill>
                <a:latin typeface="Arial" panose="020B0604020202020204" pitchFamily="34" charset="0"/>
                <a:cs typeface="Arial" panose="020B0604020202020204" pitchFamily="34" charset="0"/>
              </a:rPr>
              <a:t> مصطَلَحات</a:t>
            </a:r>
            <a:r>
              <a:rPr lang="he-IL" sz="3200" b="1" dirty="0">
                <a:solidFill>
                  <a:schemeClr val="bg1"/>
                </a:solidFill>
                <a:latin typeface="Arial" panose="020B0604020202020204" pitchFamily="34" charset="0"/>
                <a:cs typeface="Arial" panose="020B0604020202020204" pitchFamily="34" charset="0"/>
              </a:rPr>
              <a:t>)</a:t>
            </a:r>
            <a:r>
              <a:rPr lang="he-IL" sz="3200" b="1" dirty="0">
                <a:solidFill>
                  <a:schemeClr val="bg2">
                    <a:lumMod val="75000"/>
                  </a:schemeClr>
                </a:solidFill>
                <a:latin typeface="Arial" panose="020B0604020202020204" pitchFamily="34" charset="0"/>
                <a:cs typeface="Arial" panose="020B0604020202020204" pitchFamily="34" charset="0"/>
              </a:rPr>
              <a:t> – </a:t>
            </a:r>
            <a:r>
              <a:rPr lang="ar-SA" sz="3200" b="1" dirty="0">
                <a:solidFill>
                  <a:schemeClr val="bg2">
                    <a:lumMod val="75000"/>
                  </a:schemeClr>
                </a:solidFill>
                <a:latin typeface="Arial" panose="020B0604020202020204" pitchFamily="34" charset="0"/>
                <a:cs typeface="Arial" panose="020B0604020202020204" pitchFamily="34" charset="0"/>
              </a:rPr>
              <a:t>صفحة</a:t>
            </a:r>
            <a:r>
              <a:rPr lang="he-IL" sz="3200" b="1" dirty="0">
                <a:solidFill>
                  <a:schemeClr val="bg2">
                    <a:lumMod val="75000"/>
                  </a:schemeClr>
                </a:solidFill>
                <a:latin typeface="Arial" panose="020B0604020202020204" pitchFamily="34" charset="0"/>
                <a:cs typeface="Arial" panose="020B0604020202020204" pitchFamily="34" charset="0"/>
              </a:rPr>
              <a:t> 175 </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021" y="1787337"/>
            <a:ext cx="10275760" cy="5089213"/>
          </a:xfrm>
          <a:prstGeom prst="rect">
            <a:avLst/>
          </a:prstGeom>
        </p:spPr>
      </p:pic>
    </p:spTree>
    <p:extLst>
      <p:ext uri="{BB962C8B-B14F-4D97-AF65-F5344CB8AC3E}">
        <p14:creationId xmlns:p14="http://schemas.microsoft.com/office/powerpoint/2010/main" val="1134895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5" name="תיבת טקסט 4">
            <a:extLst>
              <a:ext uri="{FF2B5EF4-FFF2-40B4-BE49-F238E27FC236}">
                <a16:creationId xmlns:a16="http://schemas.microsoft.com/office/drawing/2014/main" id="{D4F23854-B028-3BDD-1B4F-0CCB03371A4F}"/>
              </a:ext>
            </a:extLst>
          </p:cNvPr>
          <p:cNvSpPr txBox="1"/>
          <p:nvPr/>
        </p:nvSpPr>
        <p:spPr>
          <a:xfrm>
            <a:off x="1560444" y="725557"/>
            <a:ext cx="9570734" cy="1077218"/>
          </a:xfrm>
          <a:prstGeom prst="rect">
            <a:avLst/>
          </a:prstGeom>
          <a:noFill/>
        </p:spPr>
        <p:txBody>
          <a:bodyPr wrap="square" rtlCol="1">
            <a:spAutoFit/>
          </a:bodyPr>
          <a:lstStyle/>
          <a:p>
            <a:pPr algn="r"/>
            <a:r>
              <a:rPr lang="ar-SA" sz="3200" b="1" dirty="0">
                <a:solidFill>
                  <a:schemeClr val="bg1"/>
                </a:solidFill>
                <a:latin typeface="Arial" panose="020B0604020202020204" pitchFamily="34" charset="0"/>
                <a:cs typeface="Arial" panose="020B0604020202020204" pitchFamily="34" charset="0"/>
              </a:rPr>
              <a:t>مهمَّة </a:t>
            </a:r>
            <a:r>
              <a:rPr lang="he-IL" sz="3200" b="1" dirty="0">
                <a:solidFill>
                  <a:schemeClr val="bg1"/>
                </a:solidFill>
                <a:latin typeface="Arial" panose="020B0604020202020204" pitchFamily="34" charset="0"/>
                <a:cs typeface="Arial" panose="020B0604020202020204" pitchFamily="34" charset="0"/>
              </a:rPr>
              <a:t>: </a:t>
            </a:r>
            <a:r>
              <a:rPr lang="ar-SA" sz="3200" b="1" dirty="0">
                <a:solidFill>
                  <a:schemeClr val="bg2">
                    <a:lumMod val="75000"/>
                  </a:schemeClr>
                </a:solidFill>
                <a:latin typeface="Arial" panose="020B0604020202020204" pitchFamily="34" charset="0"/>
                <a:cs typeface="Arial" panose="020B0604020202020204" pitchFamily="34" charset="0"/>
              </a:rPr>
              <a:t>من بخار الى ماء ومن ماء الى صلب. </a:t>
            </a:r>
            <a:r>
              <a:rPr lang="he-IL" sz="3200" b="1" dirty="0">
                <a:solidFill>
                  <a:schemeClr val="bg1"/>
                </a:solidFill>
                <a:latin typeface="Arial" panose="020B0604020202020204" pitchFamily="34" charset="0"/>
                <a:cs typeface="Arial" panose="020B0604020202020204" pitchFamily="34" charset="0"/>
              </a:rPr>
              <a:t>(</a:t>
            </a:r>
            <a:r>
              <a:rPr lang="ar-SA" sz="3200" b="1" dirty="0" err="1">
                <a:solidFill>
                  <a:schemeClr val="bg1"/>
                </a:solidFill>
                <a:latin typeface="Arial" panose="020B0604020202020204" pitchFamily="34" charset="0"/>
                <a:cs typeface="Arial" panose="020B0604020202020204" pitchFamily="34" charset="0"/>
              </a:rPr>
              <a:t>تَذْويت</a:t>
            </a:r>
            <a:r>
              <a:rPr lang="ar-SA" sz="3200" b="1" dirty="0">
                <a:solidFill>
                  <a:schemeClr val="bg1"/>
                </a:solidFill>
                <a:latin typeface="Arial" panose="020B0604020202020204" pitchFamily="34" charset="0"/>
                <a:cs typeface="Arial" panose="020B0604020202020204" pitchFamily="34" charset="0"/>
              </a:rPr>
              <a:t> مصطَلَحات</a:t>
            </a:r>
            <a:r>
              <a:rPr lang="he-IL" sz="3200" b="1" dirty="0">
                <a:solidFill>
                  <a:schemeClr val="bg1"/>
                </a:solidFill>
                <a:latin typeface="Arial" panose="020B0604020202020204" pitchFamily="34" charset="0"/>
                <a:cs typeface="Arial" panose="020B0604020202020204" pitchFamily="34" charset="0"/>
              </a:rPr>
              <a:t>)</a:t>
            </a:r>
            <a:r>
              <a:rPr lang="he-IL" sz="3200" b="1" dirty="0">
                <a:solidFill>
                  <a:schemeClr val="bg2">
                    <a:lumMod val="75000"/>
                  </a:schemeClr>
                </a:solidFill>
                <a:latin typeface="Arial" panose="020B0604020202020204" pitchFamily="34" charset="0"/>
                <a:cs typeface="Arial" panose="020B0604020202020204" pitchFamily="34" charset="0"/>
              </a:rPr>
              <a:t> - </a:t>
            </a:r>
            <a:r>
              <a:rPr lang="ar-SA" sz="3200" b="1" dirty="0">
                <a:solidFill>
                  <a:schemeClr val="bg2">
                    <a:lumMod val="75000"/>
                  </a:schemeClr>
                </a:solidFill>
                <a:latin typeface="Arial" panose="020B0604020202020204" pitchFamily="34" charset="0"/>
                <a:cs typeface="Arial" panose="020B0604020202020204" pitchFamily="34" charset="0"/>
              </a:rPr>
              <a:t>صفحة</a:t>
            </a:r>
            <a:r>
              <a:rPr lang="he-IL" sz="3200" b="1" dirty="0">
                <a:solidFill>
                  <a:schemeClr val="bg2">
                    <a:lumMod val="75000"/>
                  </a:schemeClr>
                </a:solidFill>
                <a:latin typeface="Arial" panose="020B0604020202020204" pitchFamily="34" charset="0"/>
                <a:cs typeface="Arial" panose="020B0604020202020204" pitchFamily="34" charset="0"/>
              </a:rPr>
              <a:t> 176</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19393"/>
            <a:ext cx="1208314" cy="800348"/>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705" y="2165641"/>
            <a:ext cx="11598590" cy="4415041"/>
          </a:xfrm>
          <a:prstGeom prst="rect">
            <a:avLst/>
          </a:prstGeom>
        </p:spPr>
      </p:pic>
    </p:spTree>
    <p:extLst>
      <p:ext uri="{BB962C8B-B14F-4D97-AF65-F5344CB8AC3E}">
        <p14:creationId xmlns:p14="http://schemas.microsoft.com/office/powerpoint/2010/main" val="1273817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13666"/>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8284" y="1064934"/>
            <a:ext cx="7735380" cy="5477640"/>
          </a:xfrm>
          <a:prstGeom prst="rect">
            <a:avLst/>
          </a:prstGeom>
        </p:spPr>
      </p:pic>
    </p:spTree>
    <p:extLst>
      <p:ext uri="{BB962C8B-B14F-4D97-AF65-F5344CB8AC3E}">
        <p14:creationId xmlns:p14="http://schemas.microsoft.com/office/powerpoint/2010/main" val="1550658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5" name="תיבת טקסט 4">
            <a:extLst>
              <a:ext uri="{FF2B5EF4-FFF2-40B4-BE49-F238E27FC236}">
                <a16:creationId xmlns:a16="http://schemas.microsoft.com/office/drawing/2014/main" id="{F5FAA4DC-E9C2-D712-9FAF-811A02E8E11A}"/>
              </a:ext>
            </a:extLst>
          </p:cNvPr>
          <p:cNvSpPr txBox="1"/>
          <p:nvPr/>
        </p:nvSpPr>
        <p:spPr>
          <a:xfrm>
            <a:off x="3108877" y="589547"/>
            <a:ext cx="6488349" cy="707886"/>
          </a:xfrm>
          <a:prstGeom prst="rect">
            <a:avLst/>
          </a:prstGeom>
          <a:noFill/>
        </p:spPr>
        <p:txBody>
          <a:bodyPr wrap="square" rtlCol="1">
            <a:spAutoFit/>
          </a:bodyPr>
          <a:lstStyle/>
          <a:p>
            <a:pPr algn="ctr"/>
            <a:r>
              <a:rPr lang="ar-SA" sz="4000" b="1" dirty="0">
                <a:solidFill>
                  <a:schemeClr val="bg2">
                    <a:lumMod val="75000"/>
                  </a:schemeClr>
                </a:solidFill>
                <a:latin typeface="Arial" panose="020B0604020202020204" pitchFamily="34" charset="0"/>
                <a:cs typeface="Arial" panose="020B0604020202020204" pitchFamily="34" charset="0"/>
              </a:rPr>
              <a:t>نُحَضِّر البوظة المُثَلَّجة </a:t>
            </a:r>
            <a:r>
              <a:rPr lang="he-IL" sz="2400" b="1" dirty="0">
                <a:solidFill>
                  <a:schemeClr val="bg2">
                    <a:lumMod val="75000"/>
                  </a:schemeClr>
                </a:solidFill>
                <a:latin typeface="Arial" panose="020B0604020202020204" pitchFamily="34" charset="0"/>
                <a:cs typeface="Arial" panose="020B0604020202020204" pitchFamily="34" charset="0"/>
              </a:rPr>
              <a:t>(</a:t>
            </a:r>
            <a:r>
              <a:rPr lang="ar-SA" sz="2400" b="1" dirty="0">
                <a:solidFill>
                  <a:schemeClr val="bg2">
                    <a:lumMod val="75000"/>
                  </a:schemeClr>
                </a:solidFill>
                <a:latin typeface="Arial" panose="020B0604020202020204" pitchFamily="34" charset="0"/>
                <a:cs typeface="Arial" panose="020B0604020202020204" pitchFamily="34" charset="0"/>
              </a:rPr>
              <a:t>صفحة</a:t>
            </a:r>
            <a:r>
              <a:rPr lang="he-IL" sz="2400" b="1" dirty="0">
                <a:solidFill>
                  <a:schemeClr val="bg2">
                    <a:lumMod val="75000"/>
                  </a:schemeClr>
                </a:solidFill>
                <a:latin typeface="Arial" panose="020B0604020202020204" pitchFamily="34" charset="0"/>
                <a:cs typeface="Arial" panose="020B0604020202020204" pitchFamily="34" charset="0"/>
              </a:rPr>
              <a:t> 178)</a:t>
            </a:r>
          </a:p>
        </p:txBody>
      </p:sp>
      <p:pic>
        <p:nvPicPr>
          <p:cNvPr id="2" name="תמונה 1"/>
          <p:cNvPicPr>
            <a:picLocks noChangeAspect="1"/>
          </p:cNvPicPr>
          <p:nvPr/>
        </p:nvPicPr>
        <p:blipFill>
          <a:blip r:embed="rId4"/>
          <a:stretch>
            <a:fillRect/>
          </a:stretch>
        </p:blipFill>
        <p:spPr>
          <a:xfrm>
            <a:off x="3025302" y="1498060"/>
            <a:ext cx="6571924" cy="5077838"/>
          </a:xfrm>
          <a:prstGeom prst="rect">
            <a:avLst/>
          </a:prstGeom>
        </p:spPr>
      </p:pic>
      <p:sp>
        <p:nvSpPr>
          <p:cNvPr id="3" name="TextBox 2"/>
          <p:cNvSpPr txBox="1"/>
          <p:nvPr/>
        </p:nvSpPr>
        <p:spPr>
          <a:xfrm>
            <a:off x="379379" y="5058383"/>
            <a:ext cx="2315183" cy="646331"/>
          </a:xfrm>
          <a:prstGeom prst="rect">
            <a:avLst/>
          </a:prstGeom>
          <a:noFill/>
        </p:spPr>
        <p:txBody>
          <a:bodyPr wrap="square" rtlCol="0">
            <a:spAutoFit/>
          </a:bodyPr>
          <a:lstStyle/>
          <a:p>
            <a:pPr algn="r"/>
            <a:r>
              <a:rPr lang="ar-SA" b="1" dirty="0">
                <a:solidFill>
                  <a:schemeClr val="bg1"/>
                </a:solidFill>
              </a:rPr>
              <a:t>مصدر الصّورة</a:t>
            </a:r>
            <a:r>
              <a:rPr lang="he-IL" b="1" dirty="0">
                <a:solidFill>
                  <a:schemeClr val="bg1"/>
                </a:solidFill>
              </a:rPr>
              <a:t>:</a:t>
            </a:r>
            <a:endParaRPr lang="en-GB" b="1" dirty="0">
              <a:solidFill>
                <a:schemeClr val="bg1"/>
              </a:solidFill>
            </a:endParaRPr>
          </a:p>
          <a:p>
            <a:pPr algn="r"/>
            <a:r>
              <a:rPr lang="en-GB" b="1" dirty="0" err="1">
                <a:solidFill>
                  <a:schemeClr val="bg1"/>
                </a:solidFill>
              </a:rPr>
              <a:t>pixabay</a:t>
            </a:r>
            <a:r>
              <a:rPr lang="he-IL" dirty="0">
                <a:solidFill>
                  <a:schemeClr val="bg1"/>
                </a:solidFill>
              </a:rPr>
              <a:t> </a:t>
            </a:r>
            <a:endParaRPr lang="en-US" dirty="0">
              <a:solidFill>
                <a:schemeClr val="bg1"/>
              </a:solidFill>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0983686" y="9113"/>
            <a:ext cx="1208314" cy="800348"/>
          </a:xfrm>
          <a:prstGeom prst="rect">
            <a:avLst/>
          </a:prstGeom>
        </p:spPr>
      </p:pic>
    </p:spTree>
    <p:extLst>
      <p:ext uri="{BB962C8B-B14F-4D97-AF65-F5344CB8AC3E}">
        <p14:creationId xmlns:p14="http://schemas.microsoft.com/office/powerpoint/2010/main" val="2259429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12" name="תיבת טקסט 11">
            <a:extLst>
              <a:ext uri="{FF2B5EF4-FFF2-40B4-BE49-F238E27FC236}">
                <a16:creationId xmlns:a16="http://schemas.microsoft.com/office/drawing/2014/main" id="{A5FB23C0-A6E2-3A48-945E-3DA5D96CB6D2}"/>
              </a:ext>
            </a:extLst>
          </p:cNvPr>
          <p:cNvSpPr txBox="1"/>
          <p:nvPr/>
        </p:nvSpPr>
        <p:spPr>
          <a:xfrm>
            <a:off x="2733472" y="386373"/>
            <a:ext cx="7198467" cy="646331"/>
          </a:xfrm>
          <a:prstGeom prst="rect">
            <a:avLst/>
          </a:prstGeom>
          <a:noFill/>
        </p:spPr>
        <p:txBody>
          <a:bodyPr wrap="square" rtlCol="1">
            <a:spAutoFit/>
          </a:bodyPr>
          <a:lstStyle/>
          <a:p>
            <a:pPr algn="ctr"/>
            <a:r>
              <a:rPr lang="ar-SA" sz="3600" b="1" dirty="0">
                <a:solidFill>
                  <a:srgbClr val="146194">
                    <a:lumMod val="75000"/>
                  </a:srgbClr>
                </a:solidFill>
                <a:latin typeface="Arial" panose="020B0604020202020204" pitchFamily="34" charset="0"/>
                <a:cs typeface="Arial" panose="020B0604020202020204" pitchFamily="34" charset="0"/>
              </a:rPr>
              <a:t>نُفَسِّر الظاهِرَة </a:t>
            </a:r>
            <a:r>
              <a:rPr lang="he-IL" sz="2400" b="1" dirty="0">
                <a:solidFill>
                  <a:srgbClr val="146194">
                    <a:lumMod val="75000"/>
                  </a:srgbClr>
                </a:solidFill>
                <a:latin typeface="Arial" panose="020B0604020202020204" pitchFamily="34" charset="0"/>
                <a:cs typeface="Arial" panose="020B0604020202020204" pitchFamily="34" charset="0"/>
              </a:rPr>
              <a:t>(</a:t>
            </a:r>
            <a:r>
              <a:rPr lang="ar-SA" sz="2400" b="1" dirty="0">
                <a:solidFill>
                  <a:srgbClr val="146194">
                    <a:lumMod val="75000"/>
                  </a:srgbClr>
                </a:solidFill>
                <a:latin typeface="Arial" panose="020B0604020202020204" pitchFamily="34" charset="0"/>
                <a:cs typeface="Arial" panose="020B0604020202020204" pitchFamily="34" charset="0"/>
              </a:rPr>
              <a:t>صفحة </a:t>
            </a:r>
            <a:r>
              <a:rPr lang="he-IL" sz="2400" b="1" dirty="0">
                <a:solidFill>
                  <a:srgbClr val="146194">
                    <a:lumMod val="75000"/>
                  </a:srgbClr>
                </a:solidFill>
                <a:latin typeface="Arial" panose="020B0604020202020204" pitchFamily="34" charset="0"/>
                <a:cs typeface="Arial" panose="020B0604020202020204" pitchFamily="34" charset="0"/>
              </a:rPr>
              <a:t>179)</a:t>
            </a:r>
          </a:p>
        </p:txBody>
      </p:sp>
      <p:pic>
        <p:nvPicPr>
          <p:cNvPr id="4" name="תמונה 3"/>
          <p:cNvPicPr>
            <a:picLocks noChangeAspect="1"/>
          </p:cNvPicPr>
          <p:nvPr/>
        </p:nvPicPr>
        <p:blipFill>
          <a:blip r:embed="rId4"/>
          <a:stretch>
            <a:fillRect/>
          </a:stretch>
        </p:blipFill>
        <p:spPr>
          <a:xfrm>
            <a:off x="797566" y="1117363"/>
            <a:ext cx="10810875" cy="4448175"/>
          </a:xfrm>
          <a:prstGeom prst="rect">
            <a:avLst/>
          </a:prstGeom>
        </p:spPr>
      </p:pic>
      <p:sp>
        <p:nvSpPr>
          <p:cNvPr id="5" name="TextBox 4"/>
          <p:cNvSpPr txBox="1"/>
          <p:nvPr/>
        </p:nvSpPr>
        <p:spPr>
          <a:xfrm>
            <a:off x="404734" y="6021421"/>
            <a:ext cx="11203707" cy="584775"/>
          </a:xfrm>
          <a:prstGeom prst="rect">
            <a:avLst/>
          </a:prstGeom>
          <a:noFill/>
        </p:spPr>
        <p:txBody>
          <a:bodyPr wrap="square" rtlCol="0">
            <a:spAutoFit/>
          </a:bodyPr>
          <a:lstStyle/>
          <a:p>
            <a:pPr algn="r"/>
            <a:r>
              <a:rPr lang="ar-SA" sz="3200" b="1" dirty="0"/>
              <a:t>بماذا يَخْتَلِف الماء الذي يأكله التلاميذ في الصورتين 1-2؟</a:t>
            </a:r>
            <a:endParaRPr lang="en-US" sz="3200" b="1" dirty="0"/>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1004284" y="-13801"/>
            <a:ext cx="1208314" cy="800348"/>
          </a:xfrm>
          <a:prstGeom prst="rect">
            <a:avLst/>
          </a:prstGeom>
        </p:spPr>
      </p:pic>
    </p:spTree>
    <p:extLst>
      <p:ext uri="{BB962C8B-B14F-4D97-AF65-F5344CB8AC3E}">
        <p14:creationId xmlns:p14="http://schemas.microsoft.com/office/powerpoint/2010/main" val="2021659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2680447" y="124877"/>
            <a:ext cx="5967441" cy="548793"/>
          </a:xfrm>
        </p:spPr>
        <p:txBody>
          <a:bodyPr>
            <a:noAutofit/>
          </a:bodyPr>
          <a:lstStyle/>
          <a:p>
            <a:pPr algn="ctr"/>
            <a:r>
              <a:rPr lang="ar-SA" sz="4000" b="1" dirty="0">
                <a:solidFill>
                  <a:schemeClr val="bg2">
                    <a:lumMod val="75000"/>
                  </a:schemeClr>
                </a:solidFill>
                <a:latin typeface="Arial" panose="020B0604020202020204" pitchFamily="34" charset="0"/>
                <a:cs typeface="Arial" panose="020B0604020202020204" pitchFamily="34" charset="0"/>
              </a:rPr>
              <a:t>حالة المَواد</a:t>
            </a:r>
            <a:endParaRPr lang="he-IL" sz="4000" b="1" dirty="0">
              <a:solidFill>
                <a:schemeClr val="bg2">
                  <a:lumMod val="75000"/>
                </a:schemeClr>
              </a:solidFill>
              <a:latin typeface="Arial" panose="020B0604020202020204" pitchFamily="34" charset="0"/>
              <a:cs typeface="Arial" panose="020B0604020202020204" pitchFamily="34" charset="0"/>
            </a:endParaRPr>
          </a:p>
        </p:txBody>
      </p:sp>
      <p:sp>
        <p:nvSpPr>
          <p:cNvPr id="2" name="תיבת טקסט 1">
            <a:extLst>
              <a:ext uri="{FF2B5EF4-FFF2-40B4-BE49-F238E27FC236}">
                <a16:creationId xmlns:a16="http://schemas.microsoft.com/office/drawing/2014/main" id="{61C98D52-E8AC-BF7B-B4ED-1D4DB07D0A80}"/>
              </a:ext>
            </a:extLst>
          </p:cNvPr>
          <p:cNvSpPr txBox="1"/>
          <p:nvPr/>
        </p:nvSpPr>
        <p:spPr>
          <a:xfrm>
            <a:off x="2878902" y="716005"/>
            <a:ext cx="7307328" cy="584775"/>
          </a:xfrm>
          <a:prstGeom prst="rect">
            <a:avLst/>
          </a:prstGeom>
          <a:noFill/>
        </p:spPr>
        <p:txBody>
          <a:bodyPr wrap="square" rtlCol="1">
            <a:spAutoFit/>
          </a:bodyPr>
          <a:lstStyle/>
          <a:p>
            <a:pPr algn="ctr"/>
            <a:r>
              <a:rPr lang="ar-SA" sz="3200" b="1" dirty="0">
                <a:solidFill>
                  <a:schemeClr val="bg1"/>
                </a:solidFill>
                <a:latin typeface="Arial" panose="020B0604020202020204" pitchFamily="34" charset="0"/>
                <a:cs typeface="Arial" panose="020B0604020202020204" pitchFamily="34" charset="0"/>
              </a:rPr>
              <a:t>مهمَّة</a:t>
            </a:r>
            <a:r>
              <a:rPr lang="he-IL" sz="3200" b="1" dirty="0">
                <a:solidFill>
                  <a:schemeClr val="bg1"/>
                </a:solidFill>
                <a:latin typeface="Arial" panose="020B0604020202020204" pitchFamily="34" charset="0"/>
                <a:cs typeface="Arial" panose="020B0604020202020204" pitchFamily="34" charset="0"/>
              </a:rPr>
              <a:t>: </a:t>
            </a:r>
            <a:r>
              <a:rPr lang="ar-SA" sz="3200" b="1" dirty="0">
                <a:solidFill>
                  <a:schemeClr val="bg1"/>
                </a:solidFill>
                <a:latin typeface="Arial" panose="020B0604020202020204" pitchFamily="34" charset="0"/>
                <a:cs typeface="Arial" panose="020B0604020202020204" pitchFamily="34" charset="0"/>
              </a:rPr>
              <a:t>حجم وكَمِّيَّة المادَّة</a:t>
            </a:r>
            <a:endParaRPr lang="he-IL" sz="3200" b="1" dirty="0">
              <a:solidFill>
                <a:schemeClr val="bg2">
                  <a:lumMod val="75000"/>
                </a:schemeClr>
              </a:solidFill>
              <a:latin typeface="Arial" panose="020B060402020202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id="{64A4478B-51BD-E736-31E8-E344F4132501}"/>
              </a:ext>
            </a:extLst>
          </p:cNvPr>
          <p:cNvSpPr txBox="1"/>
          <p:nvPr/>
        </p:nvSpPr>
        <p:spPr>
          <a:xfrm>
            <a:off x="1206230" y="1484687"/>
            <a:ext cx="8638161" cy="523220"/>
          </a:xfrm>
          <a:prstGeom prst="rect">
            <a:avLst/>
          </a:prstGeom>
          <a:noFill/>
        </p:spPr>
        <p:txBody>
          <a:bodyPr wrap="square" rtlCol="1">
            <a:spAutoFit/>
          </a:bodyPr>
          <a:lstStyle/>
          <a:p>
            <a:pPr algn="r"/>
            <a:r>
              <a:rPr lang="ar-SA" sz="2800" b="1" dirty="0">
                <a:solidFill>
                  <a:schemeClr val="bg2">
                    <a:lumMod val="75000"/>
                  </a:schemeClr>
                </a:solidFill>
                <a:latin typeface="Arial" panose="020B0604020202020204" pitchFamily="34" charset="0"/>
                <a:cs typeface="Arial" panose="020B0604020202020204" pitchFamily="34" charset="0"/>
              </a:rPr>
              <a:t>القسم الأوَّل: ما هي حالة المواد ؟</a:t>
            </a:r>
            <a:r>
              <a:rPr lang="he-IL" sz="2800" b="1" dirty="0">
                <a:solidFill>
                  <a:schemeClr val="bg2">
                    <a:lumMod val="75000"/>
                  </a:schemeClr>
                </a:solidFill>
                <a:latin typeface="Arial" panose="020B0604020202020204" pitchFamily="34" charset="0"/>
                <a:cs typeface="Arial" panose="020B0604020202020204" pitchFamily="34" charset="0"/>
              </a:rPr>
              <a:t>(</a:t>
            </a:r>
            <a:r>
              <a:rPr lang="ar-SA" sz="2800" b="1" dirty="0">
                <a:solidFill>
                  <a:schemeClr val="bg2">
                    <a:lumMod val="75000"/>
                  </a:schemeClr>
                </a:solidFill>
                <a:latin typeface="Arial" panose="020B0604020202020204" pitchFamily="34" charset="0"/>
                <a:cs typeface="Arial" panose="020B0604020202020204" pitchFamily="34" charset="0"/>
              </a:rPr>
              <a:t>صفحة</a:t>
            </a:r>
            <a:r>
              <a:rPr lang="he-IL" sz="2800" b="1" dirty="0">
                <a:solidFill>
                  <a:schemeClr val="bg2">
                    <a:lumMod val="75000"/>
                  </a:schemeClr>
                </a:solidFill>
                <a:latin typeface="Arial" panose="020B0604020202020204" pitchFamily="34" charset="0"/>
                <a:cs typeface="Arial" panose="020B0604020202020204" pitchFamily="34" charset="0"/>
              </a:rPr>
              <a:t> 158)</a:t>
            </a:r>
          </a:p>
        </p:txBody>
      </p:sp>
      <p:pic>
        <p:nvPicPr>
          <p:cNvPr id="1026" name="Picture 2" descr="שמן זית חינם תמונה ותמונה יוונית">
            <a:extLst>
              <a:ext uri="{FF2B5EF4-FFF2-40B4-BE49-F238E27FC236}">
                <a16:creationId xmlns:a16="http://schemas.microsoft.com/office/drawing/2014/main" id="{54C63BAD-DE4D-00C2-E3E8-D282CA60D79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94856" y="5245638"/>
            <a:ext cx="1694330" cy="16114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בקבוקי זכוכית חינם תמונה ותמונה">
            <a:extLst>
              <a:ext uri="{FF2B5EF4-FFF2-40B4-BE49-F238E27FC236}">
                <a16:creationId xmlns:a16="http://schemas.microsoft.com/office/drawing/2014/main" id="{039975DB-C472-E608-14F5-82E9ED247F89}"/>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4944" y="3603812"/>
            <a:ext cx="1450657" cy="17007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תמונה 22">
            <a:extLst>
              <a:ext uri="{FF2B5EF4-FFF2-40B4-BE49-F238E27FC236}">
                <a16:creationId xmlns:a16="http://schemas.microsoft.com/office/drawing/2014/main" id="{6CA71E87-99F9-E92E-18F2-F52E929BE3A7}"/>
              </a:ext>
            </a:extLst>
          </p:cNvPr>
          <p:cNvPicPr>
            <a:picLocks noChangeAspect="1"/>
          </p:cNvPicPr>
          <p:nvPr/>
        </p:nvPicPr>
        <p:blipFill>
          <a:blip r:embed="rId7"/>
          <a:stretch>
            <a:fillRect/>
          </a:stretch>
        </p:blipFill>
        <p:spPr>
          <a:xfrm rot="1607120">
            <a:off x="10855179" y="3462697"/>
            <a:ext cx="570964" cy="1387847"/>
          </a:xfrm>
          <a:prstGeom prst="ellipse">
            <a:avLst/>
          </a:prstGeom>
          <a:ln>
            <a:noFill/>
          </a:ln>
          <a:effectLst>
            <a:softEdge rad="112500"/>
          </a:effectLst>
        </p:spPr>
      </p:pic>
      <p:pic>
        <p:nvPicPr>
          <p:cNvPr id="27" name="תמונה 26">
            <a:extLst>
              <a:ext uri="{FF2B5EF4-FFF2-40B4-BE49-F238E27FC236}">
                <a16:creationId xmlns:a16="http://schemas.microsoft.com/office/drawing/2014/main" id="{468F5C6F-278C-9008-206D-CDE88BD948FD}"/>
              </a:ext>
            </a:extLst>
          </p:cNvPr>
          <p:cNvPicPr>
            <a:picLocks noChangeAspect="1"/>
          </p:cNvPicPr>
          <p:nvPr/>
        </p:nvPicPr>
        <p:blipFill>
          <a:blip r:embed="rId8"/>
          <a:stretch>
            <a:fillRect/>
          </a:stretch>
        </p:blipFill>
        <p:spPr>
          <a:xfrm>
            <a:off x="3526525" y="3859476"/>
            <a:ext cx="2257425" cy="1457325"/>
          </a:xfrm>
          <a:prstGeom prst="ellipse">
            <a:avLst/>
          </a:prstGeom>
          <a:ln>
            <a:noFill/>
          </a:ln>
          <a:effectLst>
            <a:softEdge rad="112500"/>
          </a:effectLst>
        </p:spPr>
      </p:pic>
      <p:pic>
        <p:nvPicPr>
          <p:cNvPr id="29" name="תמונה 28">
            <a:extLst>
              <a:ext uri="{FF2B5EF4-FFF2-40B4-BE49-F238E27FC236}">
                <a16:creationId xmlns:a16="http://schemas.microsoft.com/office/drawing/2014/main" id="{5F8268D3-E7E3-B041-C658-B3AD9ECDE3EA}"/>
              </a:ext>
            </a:extLst>
          </p:cNvPr>
          <p:cNvPicPr>
            <a:picLocks noChangeAspect="1"/>
          </p:cNvPicPr>
          <p:nvPr/>
        </p:nvPicPr>
        <p:blipFill>
          <a:blip r:embed="rId9"/>
          <a:stretch>
            <a:fillRect/>
          </a:stretch>
        </p:blipFill>
        <p:spPr>
          <a:xfrm>
            <a:off x="2024071" y="5135623"/>
            <a:ext cx="1756043" cy="1597288"/>
          </a:xfrm>
          <a:prstGeom prst="ellipse">
            <a:avLst/>
          </a:prstGeom>
          <a:ln>
            <a:noFill/>
          </a:ln>
          <a:effectLst>
            <a:softEdge rad="112500"/>
          </a:effectLst>
        </p:spPr>
      </p:pic>
      <p:pic>
        <p:nvPicPr>
          <p:cNvPr id="1042" name="Picture 18" descr="ציפורניים חינם תמונה ותמונה">
            <a:extLst>
              <a:ext uri="{FF2B5EF4-FFF2-40B4-BE49-F238E27FC236}">
                <a16:creationId xmlns:a16="http://schemas.microsoft.com/office/drawing/2014/main" id="{2E76DF78-7B95-3F3B-E5A5-1445D53F0A1E}"/>
              </a:ext>
            </a:extLst>
          </p:cNvPr>
          <p:cNvPicPr>
            <a:picLocks noChangeAspect="1" noChangeArrowheads="1"/>
          </p:cNvPicPr>
          <p:nvPr/>
        </p:nvPicPr>
        <p:blipFill>
          <a:blip r:embed="rId10">
            <a:clrChange>
              <a:clrFrom>
                <a:srgbClr val="000000"/>
              </a:clrFrom>
              <a:clrTo>
                <a:srgbClr val="000000">
                  <a:alpha val="0"/>
                </a:srgbClr>
              </a:clrTo>
            </a:clrChange>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697328" y="5025734"/>
            <a:ext cx="2089725" cy="139919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קוביות קרח חינם תמונה ותמונה של קרח">
            <a:extLst>
              <a:ext uri="{FF2B5EF4-FFF2-40B4-BE49-F238E27FC236}">
                <a16:creationId xmlns:a16="http://schemas.microsoft.com/office/drawing/2014/main" id="{40E34EFF-87E3-D9ED-0A52-E063658354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71835" y="5275586"/>
            <a:ext cx="2187000" cy="1457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 name="תמונה 30">
            <a:extLst>
              <a:ext uri="{FF2B5EF4-FFF2-40B4-BE49-F238E27FC236}">
                <a16:creationId xmlns:a16="http://schemas.microsoft.com/office/drawing/2014/main" id="{1ED50785-E846-2616-316D-39D6B3754F36}"/>
              </a:ext>
            </a:extLst>
          </p:cNvPr>
          <p:cNvPicPr>
            <a:picLocks noChangeAspect="1"/>
          </p:cNvPicPr>
          <p:nvPr/>
        </p:nvPicPr>
        <p:blipFill>
          <a:blip r:embed="rId13"/>
          <a:stretch>
            <a:fillRect/>
          </a:stretch>
        </p:blipFill>
        <p:spPr>
          <a:xfrm>
            <a:off x="8338614" y="3972973"/>
            <a:ext cx="1358714" cy="1331609"/>
          </a:xfrm>
          <a:prstGeom prst="ellipse">
            <a:avLst/>
          </a:prstGeom>
          <a:ln>
            <a:noFill/>
          </a:ln>
          <a:effectLst>
            <a:softEdge rad="112500"/>
          </a:effectLst>
        </p:spPr>
      </p:pic>
      <p:pic>
        <p:nvPicPr>
          <p:cNvPr id="33" name="תמונה 32">
            <a:extLst>
              <a:ext uri="{FF2B5EF4-FFF2-40B4-BE49-F238E27FC236}">
                <a16:creationId xmlns:a16="http://schemas.microsoft.com/office/drawing/2014/main" id="{65FBFCFD-B6CC-67EC-9BF8-A3E1895CE5B4}"/>
              </a:ext>
            </a:extLst>
          </p:cNvPr>
          <p:cNvPicPr>
            <a:picLocks noChangeAspect="1"/>
          </p:cNvPicPr>
          <p:nvPr/>
        </p:nvPicPr>
        <p:blipFill>
          <a:blip r:embed="rId14">
            <a:lum bright="70000" contrast="-70000"/>
          </a:blip>
          <a:stretch>
            <a:fillRect/>
          </a:stretch>
        </p:blipFill>
        <p:spPr>
          <a:xfrm>
            <a:off x="5640632" y="4707572"/>
            <a:ext cx="1035173" cy="2035520"/>
          </a:xfrm>
          <a:prstGeom prst="ellipse">
            <a:avLst/>
          </a:prstGeom>
          <a:ln>
            <a:noFill/>
          </a:ln>
          <a:effectLst>
            <a:softEdge rad="112500"/>
          </a:effectLst>
        </p:spPr>
      </p:pic>
      <p:sp>
        <p:nvSpPr>
          <p:cNvPr id="34" name="תיבת טקסט 33">
            <a:extLst>
              <a:ext uri="{FF2B5EF4-FFF2-40B4-BE49-F238E27FC236}">
                <a16:creationId xmlns:a16="http://schemas.microsoft.com/office/drawing/2014/main" id="{80282FF6-DB1A-F20B-6858-DA396DC51AD8}"/>
              </a:ext>
            </a:extLst>
          </p:cNvPr>
          <p:cNvSpPr txBox="1"/>
          <p:nvPr/>
        </p:nvSpPr>
        <p:spPr>
          <a:xfrm>
            <a:off x="1579218" y="2176313"/>
            <a:ext cx="7564782" cy="1754326"/>
          </a:xfrm>
          <a:prstGeom prst="rect">
            <a:avLst/>
          </a:prstGeom>
          <a:noFill/>
        </p:spPr>
        <p:txBody>
          <a:bodyPr wrap="square" rtlCol="1">
            <a:spAutoFit/>
          </a:bodyPr>
          <a:lstStyle/>
          <a:p>
            <a:pPr marL="457200" indent="-457200" algn="r" rtl="1">
              <a:lnSpc>
                <a:spcPct val="150000"/>
              </a:lnSpc>
              <a:buFont typeface="+mj-lt"/>
              <a:buAutoNum type="arabicPeriod"/>
            </a:pPr>
            <a:r>
              <a:rPr lang="ar-SA" sz="2400" dirty="0">
                <a:solidFill>
                  <a:schemeClr val="bg1"/>
                </a:solidFill>
                <a:latin typeface="Arial" panose="020B0604020202020204" pitchFamily="34" charset="0"/>
                <a:cs typeface="Arial" panose="020B0604020202020204" pitchFamily="34" charset="0"/>
              </a:rPr>
              <a:t>شَخِّصوا المواد التي أمامكم</a:t>
            </a:r>
            <a:r>
              <a:rPr lang="he-IL" sz="2400" dirty="0">
                <a:solidFill>
                  <a:schemeClr val="bg1"/>
                </a:solidFill>
                <a:latin typeface="Arial" panose="020B0604020202020204" pitchFamily="34" charset="0"/>
                <a:cs typeface="Arial" panose="020B0604020202020204" pitchFamily="34" charset="0"/>
              </a:rPr>
              <a:t>. </a:t>
            </a:r>
          </a:p>
          <a:p>
            <a:pPr marL="457200" indent="-457200" algn="r" rtl="1">
              <a:lnSpc>
                <a:spcPct val="150000"/>
              </a:lnSpc>
              <a:buFont typeface="+mj-lt"/>
              <a:buAutoNum type="arabicPeriod"/>
            </a:pPr>
            <a:r>
              <a:rPr lang="ar-SA" sz="2400" dirty="0">
                <a:solidFill>
                  <a:schemeClr val="bg1"/>
                </a:solidFill>
                <a:latin typeface="Arial" panose="020B0604020202020204" pitchFamily="34" charset="0"/>
                <a:cs typeface="Arial" panose="020B0604020202020204" pitchFamily="34" charset="0"/>
              </a:rPr>
              <a:t>صنِّفوا الى صلب، سائِل وغاز.</a:t>
            </a:r>
            <a:endParaRPr lang="he-IL" sz="2400" dirty="0">
              <a:solidFill>
                <a:schemeClr val="bg1"/>
              </a:solidFill>
              <a:latin typeface="Arial" panose="020B0604020202020204" pitchFamily="34" charset="0"/>
              <a:cs typeface="Arial" panose="020B0604020202020204" pitchFamily="34" charset="0"/>
            </a:endParaRPr>
          </a:p>
          <a:p>
            <a:pPr marL="457200" indent="-457200" algn="r" rtl="1">
              <a:lnSpc>
                <a:spcPct val="150000"/>
              </a:lnSpc>
              <a:buFont typeface="+mj-lt"/>
              <a:buAutoNum type="arabicPeriod"/>
            </a:pPr>
            <a:r>
              <a:rPr lang="ar-SA" sz="2400" dirty="0">
                <a:solidFill>
                  <a:schemeClr val="bg1"/>
                </a:solidFill>
                <a:latin typeface="Arial" panose="020B0604020202020204" pitchFamily="34" charset="0"/>
                <a:cs typeface="Arial" panose="020B0604020202020204" pitchFamily="34" charset="0"/>
              </a:rPr>
              <a:t>كَيف استطَعْتُم التَّمييز بين حالات المادَّة؟</a:t>
            </a:r>
            <a:endParaRPr lang="he-IL" sz="2400" dirty="0">
              <a:solidFill>
                <a:schemeClr val="bg1"/>
              </a:solidFill>
              <a:latin typeface="Arial" panose="020B0604020202020204" pitchFamily="34" charset="0"/>
              <a:cs typeface="Arial" panose="020B0604020202020204" pitchFamily="34" charset="0"/>
            </a:endParaRPr>
          </a:p>
        </p:txBody>
      </p:sp>
      <p:pic>
        <p:nvPicPr>
          <p:cNvPr id="17" name="תמונה 16">
            <a:extLst>
              <a:ext uri="{FF2B5EF4-FFF2-40B4-BE49-F238E27FC236}">
                <a16:creationId xmlns:a16="http://schemas.microsoft.com/office/drawing/2014/main" id="{1C119158-B6F6-B7DD-BF0B-44E5661C2606}"/>
              </a:ext>
            </a:extLst>
          </p:cNvPr>
          <p:cNvPicPr>
            <a:picLocks noChangeAspect="1"/>
          </p:cNvPicPr>
          <p:nvPr/>
        </p:nvPicPr>
        <p:blipFill>
          <a:blip r:embed="rId15"/>
          <a:stretch>
            <a:fillRect/>
          </a:stretch>
        </p:blipFill>
        <p:spPr>
          <a:xfrm>
            <a:off x="10983686" y="9113"/>
            <a:ext cx="1208314" cy="800348"/>
          </a:xfrm>
          <a:prstGeom prst="rect">
            <a:avLst/>
          </a:prstGeom>
        </p:spPr>
      </p:pic>
    </p:spTree>
    <p:extLst>
      <p:ext uri="{BB962C8B-B14F-4D97-AF65-F5344CB8AC3E}">
        <p14:creationId xmlns:p14="http://schemas.microsoft.com/office/powerpoint/2010/main" val="3051774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11" name="תיבת טקסט 10">
            <a:extLst>
              <a:ext uri="{FF2B5EF4-FFF2-40B4-BE49-F238E27FC236}">
                <a16:creationId xmlns:a16="http://schemas.microsoft.com/office/drawing/2014/main" id="{D6D19B0A-960B-94B3-11C6-6C90D11B5681}"/>
              </a:ext>
            </a:extLst>
          </p:cNvPr>
          <p:cNvSpPr txBox="1"/>
          <p:nvPr/>
        </p:nvSpPr>
        <p:spPr>
          <a:xfrm>
            <a:off x="559605" y="5828945"/>
            <a:ext cx="10984832" cy="523220"/>
          </a:xfrm>
          <a:prstGeom prst="rect">
            <a:avLst/>
          </a:prstGeom>
          <a:noFill/>
        </p:spPr>
        <p:txBody>
          <a:bodyPr wrap="square" rtlCol="1">
            <a:spAutoFit/>
          </a:bodyPr>
          <a:lstStyle/>
          <a:p>
            <a:pPr algn="r"/>
            <a:r>
              <a:rPr lang="ar-SA" sz="2800" b="1" dirty="0">
                <a:solidFill>
                  <a:schemeClr val="bg1"/>
                </a:solidFill>
                <a:latin typeface="Arial" panose="020B0604020202020204" pitchFamily="34" charset="0"/>
                <a:cs typeface="Arial" panose="020B0604020202020204" pitchFamily="34" charset="0"/>
              </a:rPr>
              <a:t>تتمَّة في صفحة </a:t>
            </a:r>
            <a:r>
              <a:rPr lang="he-IL" sz="2800" b="1" dirty="0">
                <a:solidFill>
                  <a:schemeClr val="bg1"/>
                </a:solidFill>
                <a:latin typeface="Arial" panose="020B0604020202020204" pitchFamily="34" charset="0"/>
                <a:cs typeface="Arial" panose="020B0604020202020204" pitchFamily="34" charset="0"/>
              </a:rPr>
              <a:t>179 </a:t>
            </a:r>
          </a:p>
        </p:txBody>
      </p:sp>
      <p:sp>
        <p:nvSpPr>
          <p:cNvPr id="12" name="תיבת טקסט 11">
            <a:extLst>
              <a:ext uri="{FF2B5EF4-FFF2-40B4-BE49-F238E27FC236}">
                <a16:creationId xmlns:a16="http://schemas.microsoft.com/office/drawing/2014/main" id="{A5FB23C0-A6E2-3A48-945E-3DA5D96CB6D2}"/>
              </a:ext>
            </a:extLst>
          </p:cNvPr>
          <p:cNvSpPr txBox="1"/>
          <p:nvPr/>
        </p:nvSpPr>
        <p:spPr>
          <a:xfrm>
            <a:off x="2733472" y="386373"/>
            <a:ext cx="7198467" cy="646331"/>
          </a:xfrm>
          <a:prstGeom prst="rect">
            <a:avLst/>
          </a:prstGeom>
          <a:noFill/>
        </p:spPr>
        <p:txBody>
          <a:bodyPr wrap="square" rtlCol="1">
            <a:spAutoFit/>
          </a:bodyPr>
          <a:lstStyle/>
          <a:p>
            <a:pPr algn="r"/>
            <a:r>
              <a:rPr lang="ar-SA" sz="3600" b="1" dirty="0">
                <a:solidFill>
                  <a:schemeClr val="accent1">
                    <a:lumMod val="75000"/>
                  </a:schemeClr>
                </a:solidFill>
              </a:rPr>
              <a:t>تلخيص </a:t>
            </a:r>
            <a:r>
              <a:rPr lang="he-IL" sz="3600" b="1" dirty="0">
                <a:solidFill>
                  <a:schemeClr val="bg2">
                    <a:lumMod val="75000"/>
                  </a:schemeClr>
                </a:solidFill>
                <a:latin typeface="Arial" panose="020B0604020202020204" pitchFamily="34" charset="0"/>
                <a:cs typeface="Arial" panose="020B0604020202020204" pitchFamily="34" charset="0"/>
              </a:rPr>
              <a:t>: </a:t>
            </a:r>
            <a:r>
              <a:rPr lang="ar-SA" sz="3600" b="1" dirty="0">
                <a:solidFill>
                  <a:schemeClr val="bg2">
                    <a:lumMod val="75000"/>
                  </a:schemeClr>
                </a:solidFill>
                <a:latin typeface="Arial" panose="020B0604020202020204" pitchFamily="34" charset="0"/>
                <a:cs typeface="Arial" panose="020B0604020202020204" pitchFamily="34" charset="0"/>
              </a:rPr>
              <a:t>تَعلَّمنا في هذا الفصل</a:t>
            </a:r>
            <a:r>
              <a:rPr lang="he-IL" sz="3600" b="1" dirty="0">
                <a:solidFill>
                  <a:schemeClr val="bg2">
                    <a:lumMod val="75000"/>
                  </a:schemeClr>
                </a:solidFill>
                <a:latin typeface="Arial" panose="020B0604020202020204" pitchFamily="34" charset="0"/>
                <a:cs typeface="Arial" panose="020B0604020202020204" pitchFamily="34" charset="0"/>
              </a:rPr>
              <a:t>... </a:t>
            </a:r>
            <a:r>
              <a:rPr lang="he-IL" sz="2400" b="1" dirty="0">
                <a:solidFill>
                  <a:schemeClr val="bg2">
                    <a:lumMod val="75000"/>
                  </a:schemeClr>
                </a:solidFill>
                <a:latin typeface="Arial" panose="020B0604020202020204" pitchFamily="34" charset="0"/>
                <a:cs typeface="Arial" panose="020B0604020202020204" pitchFamily="34" charset="0"/>
              </a:rPr>
              <a:t>(</a:t>
            </a:r>
            <a:r>
              <a:rPr lang="ar-SA" sz="2400" b="1" dirty="0">
                <a:solidFill>
                  <a:schemeClr val="bg2">
                    <a:lumMod val="75000"/>
                  </a:schemeClr>
                </a:solidFill>
                <a:latin typeface="Arial" panose="020B0604020202020204" pitchFamily="34" charset="0"/>
                <a:cs typeface="Arial" panose="020B0604020202020204" pitchFamily="34" charset="0"/>
              </a:rPr>
              <a:t>صفحة</a:t>
            </a:r>
            <a:r>
              <a:rPr lang="he-IL" sz="2400" b="1" dirty="0">
                <a:solidFill>
                  <a:schemeClr val="bg2">
                    <a:lumMod val="75000"/>
                  </a:schemeClr>
                </a:solidFill>
                <a:latin typeface="Arial" panose="020B0604020202020204" pitchFamily="34" charset="0"/>
                <a:cs typeface="Arial" panose="020B0604020202020204" pitchFamily="34" charset="0"/>
              </a:rPr>
              <a:t> 179)</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68" y="1254142"/>
            <a:ext cx="11568711" cy="4322199"/>
          </a:xfrm>
          <a:prstGeom prst="rect">
            <a:avLst/>
          </a:prstGeom>
        </p:spPr>
      </p:pic>
    </p:spTree>
    <p:extLst>
      <p:ext uri="{BB962C8B-B14F-4D97-AF65-F5344CB8AC3E}">
        <p14:creationId xmlns:p14="http://schemas.microsoft.com/office/powerpoint/2010/main" val="2237383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10" name="תיבת טקסט 9">
            <a:extLst>
              <a:ext uri="{FF2B5EF4-FFF2-40B4-BE49-F238E27FC236}">
                <a16:creationId xmlns:a16="http://schemas.microsoft.com/office/drawing/2014/main" id="{EFB8E8B2-5ED7-BE2C-9A06-437D3FEDF491}"/>
              </a:ext>
            </a:extLst>
          </p:cNvPr>
          <p:cNvSpPr txBox="1"/>
          <p:nvPr/>
        </p:nvSpPr>
        <p:spPr>
          <a:xfrm>
            <a:off x="3195263" y="856674"/>
            <a:ext cx="6883686" cy="707886"/>
          </a:xfrm>
          <a:prstGeom prst="rect">
            <a:avLst/>
          </a:prstGeom>
          <a:noFill/>
        </p:spPr>
        <p:txBody>
          <a:bodyPr wrap="square">
            <a:spAutoFit/>
          </a:bodyPr>
          <a:lstStyle/>
          <a:p>
            <a:r>
              <a:rPr lang="ar-SA" sz="4000" b="1" dirty="0">
                <a:solidFill>
                  <a:schemeClr val="accent1">
                    <a:lumMod val="75000"/>
                  </a:schemeClr>
                </a:solidFill>
                <a:cs typeface="+mn-cs"/>
              </a:rPr>
              <a:t>تلخيص</a:t>
            </a:r>
            <a:r>
              <a:rPr lang="he-IL" sz="4000" b="1" dirty="0">
                <a:solidFill>
                  <a:schemeClr val="accent1">
                    <a:lumMod val="75000"/>
                  </a:schemeClr>
                </a:solidFill>
                <a:cs typeface="+mn-cs"/>
              </a:rPr>
              <a:t>: </a:t>
            </a:r>
            <a:r>
              <a:rPr lang="ar-SA" sz="4000" b="1" dirty="0">
                <a:solidFill>
                  <a:schemeClr val="accent1">
                    <a:lumMod val="75000"/>
                  </a:schemeClr>
                </a:solidFill>
              </a:rPr>
              <a:t>مهارات التفكير</a:t>
            </a:r>
            <a:endParaRPr lang="he-IL" sz="4000" dirty="0">
              <a:solidFill>
                <a:schemeClr val="accent1">
                  <a:lumMod val="75000"/>
                </a:schemeClr>
              </a:solidFill>
            </a:endParaRP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518" y="2097326"/>
            <a:ext cx="9878518" cy="2912299"/>
          </a:xfrm>
          <a:prstGeom prst="rect">
            <a:avLst/>
          </a:prstGeom>
        </p:spPr>
      </p:pic>
    </p:spTree>
    <p:extLst>
      <p:ext uri="{BB962C8B-B14F-4D97-AF65-F5344CB8AC3E}">
        <p14:creationId xmlns:p14="http://schemas.microsoft.com/office/powerpoint/2010/main" val="2440138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5" name="תיבת טקסט 4">
            <a:extLst>
              <a:ext uri="{FF2B5EF4-FFF2-40B4-BE49-F238E27FC236}">
                <a16:creationId xmlns:a16="http://schemas.microsoft.com/office/drawing/2014/main" id="{D7EEE950-40B3-E16A-3075-3BB445110235}"/>
              </a:ext>
            </a:extLst>
          </p:cNvPr>
          <p:cNvSpPr txBox="1"/>
          <p:nvPr/>
        </p:nvSpPr>
        <p:spPr>
          <a:xfrm>
            <a:off x="787941" y="1039251"/>
            <a:ext cx="10603148" cy="584775"/>
          </a:xfrm>
          <a:prstGeom prst="rect">
            <a:avLst/>
          </a:prstGeom>
          <a:noFill/>
        </p:spPr>
        <p:txBody>
          <a:bodyPr wrap="square" rtlCol="1">
            <a:spAutoFit/>
          </a:bodyPr>
          <a:lstStyle/>
          <a:p>
            <a:pPr algn="r"/>
            <a:r>
              <a:rPr lang="ar-SA" sz="3200" b="1" dirty="0">
                <a:solidFill>
                  <a:schemeClr val="bg2">
                    <a:lumMod val="75000"/>
                  </a:schemeClr>
                </a:solidFill>
                <a:latin typeface="Arial" panose="020B0604020202020204" pitchFamily="34" charset="0"/>
                <a:cs typeface="Arial" panose="020B0604020202020204" pitchFamily="34" charset="0"/>
              </a:rPr>
              <a:t>بِنَظْرَة مُجَدَّدَة </a:t>
            </a:r>
            <a:r>
              <a:rPr lang="he-IL" sz="3200" b="1" dirty="0">
                <a:solidFill>
                  <a:schemeClr val="bg2">
                    <a:lumMod val="75000"/>
                  </a:schemeClr>
                </a:solidFill>
                <a:latin typeface="Arial" panose="020B0604020202020204" pitchFamily="34" charset="0"/>
                <a:cs typeface="Arial" panose="020B0604020202020204" pitchFamily="34" charset="0"/>
              </a:rPr>
              <a:t>: </a:t>
            </a:r>
            <a:r>
              <a:rPr lang="ar-SA" sz="3200" b="1" dirty="0">
                <a:solidFill>
                  <a:schemeClr val="bg2">
                    <a:lumMod val="75000"/>
                  </a:schemeClr>
                </a:solidFill>
                <a:latin typeface="Arial" panose="020B0604020202020204" pitchFamily="34" charset="0"/>
                <a:cs typeface="Arial" panose="020B0604020202020204" pitchFamily="34" charset="0"/>
              </a:rPr>
              <a:t>مَهَمَّة تَلْخيص </a:t>
            </a:r>
            <a:r>
              <a:rPr lang="he-IL" sz="2400" b="1" dirty="0">
                <a:solidFill>
                  <a:schemeClr val="bg2">
                    <a:lumMod val="75000"/>
                  </a:schemeClr>
                </a:solidFill>
                <a:latin typeface="Arial" panose="020B0604020202020204" pitchFamily="34" charset="0"/>
                <a:cs typeface="Arial" panose="020B0604020202020204" pitchFamily="34" charset="0"/>
              </a:rPr>
              <a:t>(</a:t>
            </a:r>
            <a:r>
              <a:rPr lang="ar-SA" sz="2400" b="1" dirty="0">
                <a:solidFill>
                  <a:schemeClr val="bg2">
                    <a:lumMod val="75000"/>
                  </a:schemeClr>
                </a:solidFill>
                <a:latin typeface="Arial" panose="020B0604020202020204" pitchFamily="34" charset="0"/>
                <a:cs typeface="Arial" panose="020B0604020202020204" pitchFamily="34" charset="0"/>
              </a:rPr>
              <a:t>صفحة</a:t>
            </a:r>
            <a:r>
              <a:rPr lang="he-IL" sz="2400" b="1" dirty="0">
                <a:solidFill>
                  <a:schemeClr val="bg2">
                    <a:lumMod val="75000"/>
                  </a:schemeClr>
                </a:solidFill>
                <a:latin typeface="Arial" panose="020B0604020202020204" pitchFamily="34" charset="0"/>
                <a:cs typeface="Arial" panose="020B0604020202020204" pitchFamily="34" charset="0"/>
              </a:rPr>
              <a:t> 180)</a:t>
            </a:r>
          </a:p>
        </p:txBody>
      </p:sp>
      <p:sp>
        <p:nvSpPr>
          <p:cNvPr id="3" name="TextBox 2"/>
          <p:cNvSpPr txBox="1"/>
          <p:nvPr/>
        </p:nvSpPr>
        <p:spPr>
          <a:xfrm>
            <a:off x="1867711" y="5370784"/>
            <a:ext cx="6138153" cy="584775"/>
          </a:xfrm>
          <a:prstGeom prst="rect">
            <a:avLst/>
          </a:prstGeom>
          <a:noFill/>
        </p:spPr>
        <p:txBody>
          <a:bodyPr wrap="square" rtlCol="0">
            <a:spAutoFit/>
          </a:bodyPr>
          <a:lstStyle/>
          <a:p>
            <a:r>
              <a:rPr lang="ar-SA" sz="3200" b="1" dirty="0">
                <a:solidFill>
                  <a:schemeClr val="bg1"/>
                </a:solidFill>
              </a:rPr>
              <a:t>تتِمَّة المَهَمَّة صفحة </a:t>
            </a:r>
            <a:r>
              <a:rPr lang="he-IL" sz="3200" b="1" dirty="0">
                <a:solidFill>
                  <a:schemeClr val="bg1"/>
                </a:solidFill>
              </a:rPr>
              <a:t>180 </a:t>
            </a:r>
            <a:endParaRPr lang="en-US" sz="3200" b="1" dirty="0">
              <a:solidFill>
                <a:schemeClr val="bg1"/>
              </a:solidFill>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99122" y="0"/>
            <a:ext cx="1208314" cy="800348"/>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941" y="1733135"/>
            <a:ext cx="10815338" cy="3330383"/>
          </a:xfrm>
          <a:prstGeom prst="rect">
            <a:avLst/>
          </a:prstGeom>
        </p:spPr>
      </p:pic>
    </p:spTree>
    <p:extLst>
      <p:ext uri="{BB962C8B-B14F-4D97-AF65-F5344CB8AC3E}">
        <p14:creationId xmlns:p14="http://schemas.microsoft.com/office/powerpoint/2010/main" val="3941157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כותרת 1">
            <a:extLst>
              <a:ext uri="{FF2B5EF4-FFF2-40B4-BE49-F238E27FC236}">
                <a16:creationId xmlns:a16="http://schemas.microsoft.com/office/drawing/2014/main" id="{64A80DDE-3C37-B57D-3C51-C4A08B3A81D6}"/>
              </a:ext>
            </a:extLst>
          </p:cNvPr>
          <p:cNvSpPr>
            <a:spLocks noGrp="1"/>
          </p:cNvSpPr>
          <p:nvPr>
            <p:ph type="ctrTitle"/>
          </p:nvPr>
        </p:nvSpPr>
        <p:spPr>
          <a:xfrm>
            <a:off x="4006922" y="965770"/>
            <a:ext cx="3847268" cy="876207"/>
          </a:xfrm>
        </p:spPr>
        <p:txBody>
          <a:bodyPr>
            <a:noAutofit/>
          </a:bodyPr>
          <a:lstStyle/>
          <a:p>
            <a:pPr algn="ctr"/>
            <a:r>
              <a:rPr lang="ar-SA" b="1" i="0" u="none" strike="noStrike" baseline="0" dirty="0">
                <a:solidFill>
                  <a:srgbClr val="FF0000"/>
                </a:solidFill>
                <a:latin typeface="Arial" panose="020B0604020202020204" pitchFamily="34" charset="0"/>
                <a:cs typeface="Arial" panose="020B0604020202020204" pitchFamily="34" charset="0"/>
              </a:rPr>
              <a:t>تَمَّ وَلم يَكْتَمِل</a:t>
            </a:r>
            <a:endParaRPr lang="he-IL" b="1" dirty="0">
              <a:solidFill>
                <a:srgbClr val="FF0000"/>
              </a:solidFill>
              <a:latin typeface="Arial" panose="020B0604020202020204" pitchFamily="34" charset="0"/>
              <a:cs typeface="Arial" panose="020B0604020202020204" pitchFamily="34" charset="0"/>
            </a:endParaRPr>
          </a:p>
        </p:txBody>
      </p:sp>
      <p:sp>
        <p:nvSpPr>
          <p:cNvPr id="4" name="תיבת טקסט 3">
            <a:extLst>
              <a:ext uri="{FF2B5EF4-FFF2-40B4-BE49-F238E27FC236}">
                <a16:creationId xmlns:a16="http://schemas.microsoft.com/office/drawing/2014/main" id="{E6A9C17F-7C60-336B-4D8F-9AB2C94E8783}"/>
              </a:ext>
            </a:extLst>
          </p:cNvPr>
          <p:cNvSpPr txBox="1"/>
          <p:nvPr/>
        </p:nvSpPr>
        <p:spPr>
          <a:xfrm>
            <a:off x="1042021" y="2606078"/>
            <a:ext cx="8792916" cy="2769989"/>
          </a:xfrm>
          <a:prstGeom prst="rect">
            <a:avLst/>
          </a:prstGeom>
          <a:noFill/>
        </p:spPr>
        <p:txBody>
          <a:bodyPr wrap="square">
            <a:spAutoFit/>
          </a:bodyPr>
          <a:lstStyle/>
          <a:p>
            <a:pPr algn="ctr"/>
            <a:r>
              <a:rPr lang="ar-SA" sz="3600" b="1" dirty="0">
                <a:solidFill>
                  <a:schemeClr val="bg1"/>
                </a:solidFill>
              </a:rPr>
              <a:t>عَارِضَةٌ مُرَافِقَةٌ لِلتَّعَلُّمِ</a:t>
            </a:r>
            <a:endParaRPr lang="he-IL" sz="3600" b="1" dirty="0">
              <a:solidFill>
                <a:schemeClr val="bg1"/>
              </a:solidFill>
            </a:endParaRPr>
          </a:p>
          <a:p>
            <a:pPr algn="ctr"/>
            <a:endParaRPr lang="en-US" sz="3600" b="1" dirty="0">
              <a:solidFill>
                <a:schemeClr val="accent6">
                  <a:lumMod val="75000"/>
                </a:schemeClr>
              </a:solidFill>
            </a:endParaRPr>
          </a:p>
          <a:p>
            <a:pPr algn="ctr"/>
            <a:r>
              <a:rPr lang="ar-SA" sz="4800" b="1" dirty="0">
                <a:solidFill>
                  <a:schemeClr val="bg2"/>
                </a:solidFill>
                <a:latin typeface="Arial" panose="020B0604020202020204" pitchFamily="34" charset="0"/>
                <a:cs typeface="Arial" panose="020B0604020202020204" pitchFamily="34" charset="0"/>
              </a:rPr>
              <a:t>نَنْتَقِل للفَصْل الثّالث</a:t>
            </a:r>
            <a:endParaRPr lang="he-IL" sz="3600" b="1" dirty="0">
              <a:solidFill>
                <a:schemeClr val="bg2">
                  <a:lumMod val="50000"/>
                </a:schemeClr>
              </a:solidFill>
            </a:endParaRPr>
          </a:p>
          <a:p>
            <a:pPr marL="0" indent="0" algn="ctr">
              <a:lnSpc>
                <a:spcPct val="150000"/>
              </a:lnSpc>
              <a:buNone/>
            </a:pPr>
            <a:r>
              <a:rPr lang="ar-SA" sz="3600" b="1" dirty="0">
                <a:solidFill>
                  <a:schemeClr val="bg2">
                    <a:lumMod val="50000"/>
                  </a:schemeClr>
                </a:solidFill>
              </a:rPr>
              <a:t>الماء في دائرة – دورة المياه في الطَّبيعَة</a:t>
            </a:r>
            <a:endParaRPr lang="he-IL" sz="3600" b="1" dirty="0">
              <a:solidFill>
                <a:schemeClr val="bg2">
                  <a:lumMod val="50000"/>
                </a:schemeClr>
              </a:solidFill>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3"/>
          <a:stretch>
            <a:fillRect/>
          </a:stretch>
        </p:blipFill>
        <p:spPr>
          <a:xfrm>
            <a:off x="10983686" y="9113"/>
            <a:ext cx="1208314" cy="800348"/>
          </a:xfrm>
          <a:prstGeom prst="rect">
            <a:avLst/>
          </a:prstGeom>
        </p:spPr>
      </p:pic>
    </p:spTree>
    <p:extLst>
      <p:ext uri="{BB962C8B-B14F-4D97-AF65-F5344CB8AC3E}">
        <p14:creationId xmlns:p14="http://schemas.microsoft.com/office/powerpoint/2010/main" val="3677410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2568103" y="995082"/>
            <a:ext cx="6474918" cy="519954"/>
          </a:xfrm>
        </p:spPr>
        <p:txBody>
          <a:bodyPr>
            <a:normAutofit fontScale="90000"/>
          </a:bodyPr>
          <a:lstStyle/>
          <a:p>
            <a:pPr algn="r"/>
            <a:br>
              <a:rPr lang="he-IL" sz="4800" b="1" dirty="0">
                <a:solidFill>
                  <a:schemeClr val="bg2">
                    <a:lumMod val="75000"/>
                  </a:schemeClr>
                </a:solidFill>
                <a:latin typeface="Arial" panose="020B0604020202020204" pitchFamily="34" charset="0"/>
                <a:cs typeface="Arial" panose="020B0604020202020204" pitchFamily="34" charset="0"/>
              </a:rPr>
            </a:br>
            <a:r>
              <a:rPr lang="ar-SA" sz="3100" b="1" dirty="0">
                <a:solidFill>
                  <a:schemeClr val="bg2">
                    <a:lumMod val="75000"/>
                  </a:schemeClr>
                </a:solidFill>
                <a:latin typeface="Arial" panose="020B0604020202020204" pitchFamily="34" charset="0"/>
                <a:cs typeface="Arial" panose="020B0604020202020204" pitchFamily="34" charset="0"/>
              </a:rPr>
              <a:t>القسم ب</a:t>
            </a:r>
            <a:r>
              <a:rPr lang="he-IL" sz="3100" b="1" dirty="0">
                <a:solidFill>
                  <a:schemeClr val="bg2">
                    <a:lumMod val="75000"/>
                  </a:schemeClr>
                </a:solidFill>
                <a:latin typeface="Arial" panose="020B0604020202020204" pitchFamily="34" charset="0"/>
                <a:cs typeface="Arial" panose="020B0604020202020204" pitchFamily="34" charset="0"/>
              </a:rPr>
              <a:t>: </a:t>
            </a:r>
            <a:r>
              <a:rPr lang="ar-SA" sz="3100" b="1" dirty="0">
                <a:solidFill>
                  <a:schemeClr val="bg2">
                    <a:lumMod val="75000"/>
                  </a:schemeClr>
                </a:solidFill>
                <a:latin typeface="Arial" panose="020B0604020202020204" pitchFamily="34" charset="0"/>
                <a:cs typeface="Arial" panose="020B0604020202020204" pitchFamily="34" charset="0"/>
              </a:rPr>
              <a:t>كَمِّيَّة</a:t>
            </a:r>
            <a:r>
              <a:rPr lang="he-IL" sz="3100" b="1" dirty="0">
                <a:solidFill>
                  <a:schemeClr val="bg2">
                    <a:lumMod val="75000"/>
                  </a:schemeClr>
                </a:solidFill>
                <a:latin typeface="Arial" panose="020B0604020202020204" pitchFamily="34" charset="0"/>
                <a:cs typeface="Arial" panose="020B0604020202020204" pitchFamily="34" charset="0"/>
              </a:rPr>
              <a:t> – </a:t>
            </a:r>
            <a:r>
              <a:rPr lang="ar-SA" sz="3100" b="1" dirty="0">
                <a:solidFill>
                  <a:schemeClr val="bg2">
                    <a:lumMod val="75000"/>
                  </a:schemeClr>
                </a:solidFill>
                <a:latin typeface="Arial" panose="020B0604020202020204" pitchFamily="34" charset="0"/>
                <a:cs typeface="Arial" panose="020B0604020202020204" pitchFamily="34" charset="0"/>
              </a:rPr>
              <a:t>كَم من المادَّة يوجَد؟ </a:t>
            </a:r>
            <a:r>
              <a:rPr lang="he-IL" sz="3100" b="1" dirty="0">
                <a:solidFill>
                  <a:schemeClr val="bg2">
                    <a:lumMod val="75000"/>
                  </a:schemeClr>
                </a:solidFill>
                <a:latin typeface="Arial" panose="020B0604020202020204" pitchFamily="34" charset="0"/>
                <a:cs typeface="Arial" panose="020B0604020202020204" pitchFamily="34" charset="0"/>
              </a:rPr>
              <a:t>(</a:t>
            </a:r>
            <a:r>
              <a:rPr lang="ar-SA" sz="3100" b="1" dirty="0">
                <a:solidFill>
                  <a:schemeClr val="bg2">
                    <a:lumMod val="75000"/>
                  </a:schemeClr>
                </a:solidFill>
                <a:latin typeface="Arial" panose="020B0604020202020204" pitchFamily="34" charset="0"/>
                <a:cs typeface="Arial" panose="020B0604020202020204" pitchFamily="34" charset="0"/>
              </a:rPr>
              <a:t>صفحة</a:t>
            </a:r>
            <a:r>
              <a:rPr lang="he-IL" sz="3100" b="1" dirty="0">
                <a:solidFill>
                  <a:schemeClr val="bg2">
                    <a:lumMod val="75000"/>
                  </a:schemeClr>
                </a:solidFill>
                <a:latin typeface="Arial" panose="020B0604020202020204" pitchFamily="34" charset="0"/>
                <a:cs typeface="Arial" panose="020B0604020202020204" pitchFamily="34" charset="0"/>
              </a:rPr>
              <a:t> 159)</a:t>
            </a:r>
            <a:endParaRPr lang="he-IL" dirty="0"/>
          </a:p>
        </p:txBody>
      </p:sp>
      <p:sp>
        <p:nvSpPr>
          <p:cNvPr id="2" name="תיבת טקסט 1">
            <a:extLst>
              <a:ext uri="{FF2B5EF4-FFF2-40B4-BE49-F238E27FC236}">
                <a16:creationId xmlns:a16="http://schemas.microsoft.com/office/drawing/2014/main" id="{6C0D4510-EC3A-3461-4F19-023EE7EDF813}"/>
              </a:ext>
            </a:extLst>
          </p:cNvPr>
          <p:cNvSpPr txBox="1"/>
          <p:nvPr/>
        </p:nvSpPr>
        <p:spPr>
          <a:xfrm>
            <a:off x="3971364" y="207540"/>
            <a:ext cx="6320500" cy="646331"/>
          </a:xfrm>
          <a:prstGeom prst="rect">
            <a:avLst/>
          </a:prstGeom>
          <a:noFill/>
        </p:spPr>
        <p:txBody>
          <a:bodyPr wrap="square" rtlCol="1">
            <a:spAutoFit/>
          </a:bodyPr>
          <a:lstStyle/>
          <a:p>
            <a:pPr algn="r"/>
            <a:r>
              <a:rPr lang="ar-SA" sz="3600" b="1" dirty="0">
                <a:solidFill>
                  <a:schemeClr val="bg1"/>
                </a:solidFill>
                <a:latin typeface="Arial" panose="020B0604020202020204" pitchFamily="34" charset="0"/>
                <a:cs typeface="Arial" panose="020B0604020202020204" pitchFamily="34" charset="0"/>
              </a:rPr>
              <a:t>مهمَّة </a:t>
            </a:r>
            <a:r>
              <a:rPr lang="he-IL" sz="3600" b="1" dirty="0">
                <a:solidFill>
                  <a:schemeClr val="bg1"/>
                </a:solidFill>
                <a:latin typeface="Arial" panose="020B0604020202020204" pitchFamily="34" charset="0"/>
                <a:cs typeface="Arial" panose="020B0604020202020204" pitchFamily="34" charset="0"/>
              </a:rPr>
              <a:t>: </a:t>
            </a:r>
            <a:r>
              <a:rPr lang="ar-SA" sz="3600" b="1" dirty="0">
                <a:solidFill>
                  <a:schemeClr val="bg2">
                    <a:lumMod val="75000"/>
                  </a:schemeClr>
                </a:solidFill>
                <a:latin typeface="Arial" panose="020B0604020202020204" pitchFamily="34" charset="0"/>
                <a:cs typeface="Arial" panose="020B0604020202020204" pitchFamily="34" charset="0"/>
              </a:rPr>
              <a:t>حَجْم وكَمِّيَّة المَادَّة</a:t>
            </a:r>
            <a:endParaRPr lang="he-IL" sz="3600" dirty="0"/>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920" y="1547550"/>
            <a:ext cx="11348923" cy="5003152"/>
          </a:xfrm>
          <a:prstGeom prst="rect">
            <a:avLst/>
          </a:prstGeom>
        </p:spPr>
      </p:pic>
    </p:spTree>
    <p:extLst>
      <p:ext uri="{BB962C8B-B14F-4D97-AF65-F5344CB8AC3E}">
        <p14:creationId xmlns:p14="http://schemas.microsoft.com/office/powerpoint/2010/main" val="165178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כותרת 3">
            <a:extLst>
              <a:ext uri="{FF2B5EF4-FFF2-40B4-BE49-F238E27FC236}">
                <a16:creationId xmlns:a16="http://schemas.microsoft.com/office/drawing/2014/main" id="{70997804-E370-A992-AA9E-FA979D4CB80F}"/>
              </a:ext>
            </a:extLst>
          </p:cNvPr>
          <p:cNvSpPr>
            <a:spLocks noGrp="1"/>
          </p:cNvSpPr>
          <p:nvPr>
            <p:ph type="ctrTitle"/>
          </p:nvPr>
        </p:nvSpPr>
        <p:spPr>
          <a:xfrm>
            <a:off x="3428390" y="450338"/>
            <a:ext cx="5582117" cy="588614"/>
          </a:xfrm>
        </p:spPr>
        <p:txBody>
          <a:bodyPr>
            <a:normAutofit fontScale="90000"/>
          </a:bodyPr>
          <a:lstStyle/>
          <a:p>
            <a:pPr algn="ctr"/>
            <a:br>
              <a:rPr lang="he-IL" sz="4800" b="1" dirty="0">
                <a:solidFill>
                  <a:schemeClr val="bg2">
                    <a:lumMod val="75000"/>
                  </a:schemeClr>
                </a:solidFill>
                <a:latin typeface="Arial" panose="020B0604020202020204" pitchFamily="34" charset="0"/>
                <a:cs typeface="Arial" panose="020B0604020202020204" pitchFamily="34" charset="0"/>
              </a:rPr>
            </a:br>
            <a:r>
              <a:rPr lang="ar-SA" sz="4000" b="1" dirty="0">
                <a:solidFill>
                  <a:schemeClr val="bg1"/>
                </a:solidFill>
                <a:latin typeface="Arial" panose="020B0604020202020204" pitchFamily="34" charset="0"/>
                <a:cs typeface="Arial" panose="020B0604020202020204" pitchFamily="34" charset="0"/>
              </a:rPr>
              <a:t>مهمَّة </a:t>
            </a:r>
            <a:r>
              <a:rPr lang="he-IL" sz="4000" b="1" dirty="0">
                <a:solidFill>
                  <a:schemeClr val="bg1"/>
                </a:solidFill>
                <a:latin typeface="Arial" panose="020B0604020202020204" pitchFamily="34" charset="0"/>
                <a:cs typeface="Arial" panose="020B0604020202020204" pitchFamily="34" charset="0"/>
              </a:rPr>
              <a:t>: </a:t>
            </a:r>
            <a:r>
              <a:rPr lang="ar-SA" sz="4000" b="1" dirty="0">
                <a:solidFill>
                  <a:schemeClr val="bg1"/>
                </a:solidFill>
                <a:latin typeface="Arial" panose="020B0604020202020204" pitchFamily="34" charset="0"/>
                <a:cs typeface="Arial" panose="020B0604020202020204" pitchFamily="34" charset="0"/>
              </a:rPr>
              <a:t>حجم وكَمِّيَّة المادَّة</a:t>
            </a:r>
            <a:endParaRPr lang="he-IL" sz="4000" b="1" dirty="0">
              <a:solidFill>
                <a:schemeClr val="bg2">
                  <a:lumMod val="75000"/>
                </a:schemeClr>
              </a:solidFill>
              <a:latin typeface="Arial" panose="020B0604020202020204" pitchFamily="34" charset="0"/>
              <a:cs typeface="Arial" panose="020B0604020202020204" pitchFamily="34" charset="0"/>
            </a:endParaRPr>
          </a:p>
        </p:txBody>
      </p:sp>
      <p:sp>
        <p:nvSpPr>
          <p:cNvPr id="3" name="תיבת טקסט 2">
            <a:extLst>
              <a:ext uri="{FF2B5EF4-FFF2-40B4-BE49-F238E27FC236}">
                <a16:creationId xmlns:a16="http://schemas.microsoft.com/office/drawing/2014/main" id="{DCFA9408-7C64-E833-C8EA-35D3DFB782A8}"/>
              </a:ext>
            </a:extLst>
          </p:cNvPr>
          <p:cNvSpPr txBox="1"/>
          <p:nvPr/>
        </p:nvSpPr>
        <p:spPr>
          <a:xfrm>
            <a:off x="1420238" y="1225987"/>
            <a:ext cx="9564594" cy="523220"/>
          </a:xfrm>
          <a:prstGeom prst="rect">
            <a:avLst/>
          </a:prstGeom>
          <a:noFill/>
        </p:spPr>
        <p:txBody>
          <a:bodyPr wrap="square" rtlCol="1">
            <a:spAutoFit/>
          </a:bodyPr>
          <a:lstStyle/>
          <a:p>
            <a:pPr algn="ctr"/>
            <a:r>
              <a:rPr lang="ar-SA" sz="2800" b="1" dirty="0">
                <a:solidFill>
                  <a:schemeClr val="bg2">
                    <a:lumMod val="75000"/>
                  </a:schemeClr>
                </a:solidFill>
                <a:latin typeface="Arial" panose="020B0604020202020204" pitchFamily="34" charset="0"/>
                <a:cs typeface="Arial" panose="020B0604020202020204" pitchFamily="34" charset="0"/>
              </a:rPr>
              <a:t>القسم ج</a:t>
            </a:r>
            <a:r>
              <a:rPr lang="he-IL" sz="2800" b="1" dirty="0">
                <a:solidFill>
                  <a:schemeClr val="bg2">
                    <a:lumMod val="75000"/>
                  </a:schemeClr>
                </a:solidFill>
                <a:latin typeface="Arial" panose="020B0604020202020204" pitchFamily="34" charset="0"/>
                <a:cs typeface="Arial" panose="020B0604020202020204" pitchFamily="34" charset="0"/>
              </a:rPr>
              <a:t>: </a:t>
            </a:r>
            <a:r>
              <a:rPr lang="ar-SA" sz="2800" b="1" dirty="0">
                <a:solidFill>
                  <a:schemeClr val="bg2">
                    <a:lumMod val="75000"/>
                  </a:schemeClr>
                </a:solidFill>
                <a:latin typeface="Arial" panose="020B0604020202020204" pitchFamily="34" charset="0"/>
                <a:cs typeface="Arial" panose="020B0604020202020204" pitchFamily="34" charset="0"/>
              </a:rPr>
              <a:t>الحجم </a:t>
            </a:r>
            <a:r>
              <a:rPr lang="he-IL" sz="2800" b="1" dirty="0">
                <a:solidFill>
                  <a:schemeClr val="bg2">
                    <a:lumMod val="75000"/>
                  </a:schemeClr>
                </a:solidFill>
                <a:latin typeface="Arial" panose="020B0604020202020204" pitchFamily="34" charset="0"/>
                <a:cs typeface="Arial" panose="020B0604020202020204" pitchFamily="34" charset="0"/>
              </a:rPr>
              <a:t>– </a:t>
            </a:r>
            <a:r>
              <a:rPr lang="ar-SA" sz="2800" b="1" dirty="0">
                <a:solidFill>
                  <a:schemeClr val="bg2">
                    <a:lumMod val="75000"/>
                  </a:schemeClr>
                </a:solidFill>
                <a:latin typeface="Arial" panose="020B0604020202020204" pitchFamily="34" charset="0"/>
                <a:cs typeface="Arial" panose="020B0604020202020204" pitchFamily="34" charset="0"/>
              </a:rPr>
              <a:t>هو الحَيِّز التي تَشْغَلُهُ المادَّة </a:t>
            </a:r>
            <a:r>
              <a:rPr lang="he-IL" sz="2800" b="1" dirty="0">
                <a:solidFill>
                  <a:schemeClr val="bg2">
                    <a:lumMod val="75000"/>
                  </a:schemeClr>
                </a:solidFill>
                <a:latin typeface="Arial" panose="020B0604020202020204" pitchFamily="34" charset="0"/>
                <a:cs typeface="Arial" panose="020B0604020202020204" pitchFamily="34" charset="0"/>
              </a:rPr>
              <a:t>( </a:t>
            </a:r>
            <a:r>
              <a:rPr lang="ar-SA" sz="2800" b="1" dirty="0">
                <a:solidFill>
                  <a:schemeClr val="bg2">
                    <a:lumMod val="75000"/>
                  </a:schemeClr>
                </a:solidFill>
                <a:latin typeface="Arial" panose="020B0604020202020204" pitchFamily="34" charset="0"/>
                <a:cs typeface="Arial" panose="020B0604020202020204" pitchFamily="34" charset="0"/>
              </a:rPr>
              <a:t>صفحة</a:t>
            </a:r>
            <a:r>
              <a:rPr lang="he-IL" sz="2800" b="1" dirty="0">
                <a:solidFill>
                  <a:schemeClr val="bg2">
                    <a:lumMod val="75000"/>
                  </a:schemeClr>
                </a:solidFill>
                <a:latin typeface="Arial" panose="020B0604020202020204" pitchFamily="34" charset="0"/>
                <a:cs typeface="Arial" panose="020B0604020202020204" pitchFamily="34" charset="0"/>
              </a:rPr>
              <a:t> 160)</a:t>
            </a:r>
          </a:p>
        </p:txBody>
      </p:sp>
      <p:sp>
        <p:nvSpPr>
          <p:cNvPr id="8" name="TextBox 7"/>
          <p:cNvSpPr txBox="1"/>
          <p:nvPr/>
        </p:nvSpPr>
        <p:spPr>
          <a:xfrm>
            <a:off x="10634431" y="6026984"/>
            <a:ext cx="1598435" cy="707886"/>
          </a:xfrm>
          <a:prstGeom prst="rect">
            <a:avLst/>
          </a:prstGeom>
          <a:solidFill>
            <a:schemeClr val="tx1">
              <a:lumMod val="50000"/>
            </a:schemeClr>
          </a:solidFill>
        </p:spPr>
        <p:txBody>
          <a:bodyPr wrap="square" rtlCol="0">
            <a:spAutoFit/>
          </a:bodyPr>
          <a:lstStyle/>
          <a:p>
            <a:pPr algn="r"/>
            <a:r>
              <a:rPr lang="ar-SA" sz="2000" b="1" dirty="0">
                <a:solidFill>
                  <a:schemeClr val="bg1"/>
                </a:solidFill>
              </a:rPr>
              <a:t>تتمَّة المَهَمَّة </a:t>
            </a:r>
          </a:p>
          <a:p>
            <a:pPr algn="r"/>
            <a:r>
              <a:rPr lang="ar-SA" sz="2000" b="1" dirty="0">
                <a:solidFill>
                  <a:schemeClr val="bg1"/>
                </a:solidFill>
              </a:rPr>
              <a:t>صفحة </a:t>
            </a:r>
            <a:r>
              <a:rPr lang="he-IL" sz="2000" b="1" dirty="0">
                <a:solidFill>
                  <a:schemeClr val="bg1"/>
                </a:solidFill>
              </a:rPr>
              <a:t>160</a:t>
            </a:r>
            <a:endParaRPr lang="en-US" sz="2000" b="1" dirty="0">
              <a:solidFill>
                <a:schemeClr val="bg1"/>
              </a:solidFill>
            </a:endParaRP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28656"/>
            <a:ext cx="1208314" cy="80034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49207"/>
            <a:ext cx="10756707" cy="5108793"/>
          </a:xfrm>
          <a:prstGeom prst="rect">
            <a:avLst/>
          </a:prstGeom>
        </p:spPr>
      </p:pic>
    </p:spTree>
    <p:extLst>
      <p:ext uri="{BB962C8B-B14F-4D97-AF65-F5344CB8AC3E}">
        <p14:creationId xmlns:p14="http://schemas.microsoft.com/office/powerpoint/2010/main" val="317706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2847813" y="93589"/>
            <a:ext cx="7560783" cy="939117"/>
          </a:xfrm>
        </p:spPr>
        <p:txBody>
          <a:bodyPr>
            <a:noAutofit/>
          </a:bodyPr>
          <a:lstStyle/>
          <a:p>
            <a:pPr algn="r"/>
            <a:r>
              <a:rPr lang="ar-SA" sz="3600" b="1" dirty="0">
                <a:solidFill>
                  <a:schemeClr val="bg1"/>
                </a:solidFill>
                <a:latin typeface="Arial" panose="020B0604020202020204" pitchFamily="34" charset="0"/>
                <a:cs typeface="Arial" panose="020B0604020202020204" pitchFamily="34" charset="0"/>
              </a:rPr>
              <a:t>المَجَلَّة العِلْميَّة</a:t>
            </a:r>
            <a:r>
              <a:rPr lang="he-IL" sz="3600" b="1" dirty="0">
                <a:solidFill>
                  <a:schemeClr val="bg1"/>
                </a:solidFill>
                <a:latin typeface="Arial" panose="020B0604020202020204" pitchFamily="34" charset="0"/>
                <a:cs typeface="Arial" panose="020B0604020202020204" pitchFamily="34" charset="0"/>
              </a:rPr>
              <a:t>: </a:t>
            </a:r>
            <a:r>
              <a:rPr lang="ar-SA" sz="3600" b="1" dirty="0">
                <a:solidFill>
                  <a:schemeClr val="bg2">
                    <a:lumMod val="75000"/>
                  </a:schemeClr>
                </a:solidFill>
                <a:latin typeface="Arial" panose="020B0604020202020204" pitchFamily="34" charset="0"/>
                <a:cs typeface="Arial" panose="020B0604020202020204" pitchFamily="34" charset="0"/>
              </a:rPr>
              <a:t>يوجد للمواد حَجْم وَكَمِّيَّة </a:t>
            </a:r>
            <a:r>
              <a:rPr lang="he-IL" sz="2400" b="1" dirty="0">
                <a:solidFill>
                  <a:schemeClr val="bg2">
                    <a:lumMod val="75000"/>
                  </a:schemeClr>
                </a:solidFill>
                <a:latin typeface="Arial" panose="020B0604020202020204" pitchFamily="34" charset="0"/>
                <a:cs typeface="Arial" panose="020B0604020202020204" pitchFamily="34" charset="0"/>
              </a:rPr>
              <a:t>(</a:t>
            </a:r>
            <a:r>
              <a:rPr lang="ar-SA" sz="2400" b="1" dirty="0">
                <a:solidFill>
                  <a:schemeClr val="bg2">
                    <a:lumMod val="75000"/>
                  </a:schemeClr>
                </a:solidFill>
                <a:latin typeface="Arial" panose="020B0604020202020204" pitchFamily="34" charset="0"/>
                <a:cs typeface="Arial" panose="020B0604020202020204" pitchFamily="34" charset="0"/>
              </a:rPr>
              <a:t>صفحة</a:t>
            </a:r>
            <a:r>
              <a:rPr lang="he-IL" sz="2400" b="1" dirty="0">
                <a:solidFill>
                  <a:schemeClr val="bg2">
                    <a:lumMod val="75000"/>
                  </a:schemeClr>
                </a:solidFill>
                <a:latin typeface="Arial" panose="020B0604020202020204" pitchFamily="34" charset="0"/>
                <a:cs typeface="Arial" panose="020B0604020202020204" pitchFamily="34" charset="0"/>
              </a:rPr>
              <a:t> 161)</a:t>
            </a: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538" y="1086067"/>
            <a:ext cx="9953880" cy="3018800"/>
          </a:xfrm>
          <a:prstGeom prst="rect">
            <a:avLst/>
          </a:prstGeom>
        </p:spPr>
      </p:pic>
      <p:pic>
        <p:nvPicPr>
          <p:cNvPr id="5" name="תמונה 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1628" y="3395658"/>
            <a:ext cx="4248743" cy="66684"/>
          </a:xfrm>
          <a:prstGeom prst="rect">
            <a:avLst/>
          </a:prstGeom>
        </p:spPr>
      </p:pic>
      <p:pic>
        <p:nvPicPr>
          <p:cNvPr id="6" name="תמונה 5"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537" y="4104867"/>
            <a:ext cx="9953879" cy="2653567"/>
          </a:xfrm>
          <a:prstGeom prst="rect">
            <a:avLst/>
          </a:prstGeom>
        </p:spPr>
      </p:pic>
    </p:spTree>
    <p:extLst>
      <p:ext uri="{BB962C8B-B14F-4D97-AF65-F5344CB8AC3E}">
        <p14:creationId xmlns:p14="http://schemas.microsoft.com/office/powerpoint/2010/main" val="2331017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10983686" y="9113"/>
            <a:ext cx="1208314" cy="800348"/>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0927" y="939662"/>
            <a:ext cx="7550145" cy="5918338"/>
          </a:xfrm>
          <a:prstGeom prst="rect">
            <a:avLst/>
          </a:prstGeom>
        </p:spPr>
      </p:pic>
    </p:spTree>
    <p:extLst>
      <p:ext uri="{BB962C8B-B14F-4D97-AF65-F5344CB8AC3E}">
        <p14:creationId xmlns:p14="http://schemas.microsoft.com/office/powerpoint/2010/main" val="3255036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4" name="כותרת 3">
            <a:extLst>
              <a:ext uri="{FF2B5EF4-FFF2-40B4-BE49-F238E27FC236}">
                <a16:creationId xmlns:a16="http://schemas.microsoft.com/office/drawing/2014/main" id="{D7AA8457-274A-5893-0CC0-51D21B2825D7}"/>
              </a:ext>
            </a:extLst>
          </p:cNvPr>
          <p:cNvSpPr>
            <a:spLocks noGrp="1"/>
          </p:cNvSpPr>
          <p:nvPr>
            <p:ph type="ctrTitle"/>
          </p:nvPr>
        </p:nvSpPr>
        <p:spPr>
          <a:xfrm>
            <a:off x="1540564" y="431249"/>
            <a:ext cx="8576201" cy="588614"/>
          </a:xfrm>
        </p:spPr>
        <p:txBody>
          <a:bodyPr>
            <a:normAutofit fontScale="90000"/>
          </a:bodyPr>
          <a:lstStyle/>
          <a:p>
            <a:pPr algn="r"/>
            <a:br>
              <a:rPr lang="he-IL" dirty="0"/>
            </a:br>
            <a:r>
              <a:rPr lang="ar-SA" sz="4000" b="1" dirty="0">
                <a:solidFill>
                  <a:schemeClr val="bg1"/>
                </a:solidFill>
                <a:latin typeface="Arial" panose="020B0604020202020204" pitchFamily="34" charset="0"/>
                <a:cs typeface="Arial" panose="020B0604020202020204" pitchFamily="34" charset="0"/>
              </a:rPr>
              <a:t>مهمَّة </a:t>
            </a:r>
            <a:r>
              <a:rPr lang="he-IL" sz="4000" b="1" dirty="0">
                <a:solidFill>
                  <a:schemeClr val="bg1"/>
                </a:solidFill>
                <a:latin typeface="Arial" panose="020B0604020202020204" pitchFamily="34" charset="0"/>
                <a:cs typeface="Arial" panose="020B0604020202020204" pitchFamily="34" charset="0"/>
              </a:rPr>
              <a:t>: </a:t>
            </a:r>
            <a:r>
              <a:rPr lang="ar-SA" sz="4000" b="1" dirty="0">
                <a:solidFill>
                  <a:schemeClr val="bg1"/>
                </a:solidFill>
                <a:latin typeface="Arial" panose="020B0604020202020204" pitchFamily="34" charset="0"/>
                <a:cs typeface="Arial" panose="020B0604020202020204" pitchFamily="34" charset="0"/>
              </a:rPr>
              <a:t>خَواص المواد الصَّلبة، السَّائِلة والغازِيَّة.</a:t>
            </a:r>
            <a:endParaRPr lang="he-IL" sz="4000" b="1" dirty="0">
              <a:solidFill>
                <a:schemeClr val="bg2">
                  <a:lumMod val="75000"/>
                </a:schemeClr>
              </a:solidFill>
              <a:latin typeface="Arial" panose="020B0604020202020204" pitchFamily="34" charset="0"/>
              <a:cs typeface="Arial" panose="020B0604020202020204" pitchFamily="34" charset="0"/>
            </a:endParaRPr>
          </a:p>
        </p:txBody>
      </p:sp>
      <p:sp>
        <p:nvSpPr>
          <p:cNvPr id="3" name="תיבת טקסט 2">
            <a:extLst>
              <a:ext uri="{FF2B5EF4-FFF2-40B4-BE49-F238E27FC236}">
                <a16:creationId xmlns:a16="http://schemas.microsoft.com/office/drawing/2014/main" id="{D3BBBAB6-024A-891D-40A0-1F09E6D38D36}"/>
              </a:ext>
            </a:extLst>
          </p:cNvPr>
          <p:cNvSpPr txBox="1"/>
          <p:nvPr/>
        </p:nvSpPr>
        <p:spPr>
          <a:xfrm>
            <a:off x="1653701" y="1151092"/>
            <a:ext cx="8842443" cy="584775"/>
          </a:xfrm>
          <a:prstGeom prst="rect">
            <a:avLst/>
          </a:prstGeom>
          <a:noFill/>
        </p:spPr>
        <p:txBody>
          <a:bodyPr wrap="square" rtlCol="1">
            <a:spAutoFit/>
          </a:bodyPr>
          <a:lstStyle/>
          <a:p>
            <a:pPr algn="r"/>
            <a:r>
              <a:rPr lang="ar-SA" sz="3200" b="1" dirty="0">
                <a:solidFill>
                  <a:schemeClr val="bg2">
                    <a:lumMod val="75000"/>
                  </a:schemeClr>
                </a:solidFill>
                <a:latin typeface="Arial" panose="020B0604020202020204" pitchFamily="34" charset="0"/>
                <a:cs typeface="Arial" panose="020B0604020202020204" pitchFamily="34" charset="0"/>
              </a:rPr>
              <a:t>القسم أ</a:t>
            </a:r>
            <a:r>
              <a:rPr lang="he-IL" sz="3200" b="1" dirty="0">
                <a:solidFill>
                  <a:schemeClr val="bg2">
                    <a:lumMod val="75000"/>
                  </a:schemeClr>
                </a:solidFill>
                <a:latin typeface="Arial" panose="020B0604020202020204" pitchFamily="34" charset="0"/>
                <a:cs typeface="Arial" panose="020B0604020202020204" pitchFamily="34" charset="0"/>
              </a:rPr>
              <a:t>: </a:t>
            </a:r>
            <a:r>
              <a:rPr lang="ar-SA" sz="3200" b="1" dirty="0">
                <a:solidFill>
                  <a:schemeClr val="bg1"/>
                </a:solidFill>
                <a:latin typeface="Arial" panose="020B0604020202020204" pitchFamily="34" charset="0"/>
                <a:cs typeface="Arial" panose="020B0604020202020204" pitchFamily="34" charset="0"/>
              </a:rPr>
              <a:t>خَواص المواد الصَّلبة والسَّائِلَة </a:t>
            </a:r>
            <a:r>
              <a:rPr lang="he-IL" sz="3200" b="1" dirty="0">
                <a:solidFill>
                  <a:schemeClr val="bg2">
                    <a:lumMod val="75000"/>
                  </a:schemeClr>
                </a:solidFill>
                <a:latin typeface="Arial" panose="020B0604020202020204" pitchFamily="34" charset="0"/>
                <a:cs typeface="Arial" panose="020B0604020202020204" pitchFamily="34" charset="0"/>
              </a:rPr>
              <a:t> (</a:t>
            </a:r>
            <a:r>
              <a:rPr lang="ar-SA" sz="3200" b="1" dirty="0">
                <a:solidFill>
                  <a:schemeClr val="bg2">
                    <a:lumMod val="75000"/>
                  </a:schemeClr>
                </a:solidFill>
                <a:latin typeface="Arial" panose="020B0604020202020204" pitchFamily="34" charset="0"/>
                <a:cs typeface="Arial" panose="020B0604020202020204" pitchFamily="34" charset="0"/>
              </a:rPr>
              <a:t>صفحة</a:t>
            </a:r>
            <a:r>
              <a:rPr lang="he-IL" sz="3200" b="1" dirty="0">
                <a:solidFill>
                  <a:schemeClr val="bg2">
                    <a:lumMod val="75000"/>
                  </a:schemeClr>
                </a:solidFill>
                <a:latin typeface="Arial" panose="020B0604020202020204" pitchFamily="34" charset="0"/>
                <a:cs typeface="Arial" panose="020B0604020202020204" pitchFamily="34" charset="0"/>
              </a:rPr>
              <a:t> 162)</a:t>
            </a:r>
          </a:p>
        </p:txBody>
      </p:sp>
      <p:pic>
        <p:nvPicPr>
          <p:cNvPr id="5" name="תמונה 4"/>
          <p:cNvPicPr>
            <a:picLocks noChangeAspect="1"/>
          </p:cNvPicPr>
          <p:nvPr/>
        </p:nvPicPr>
        <p:blipFill>
          <a:blip r:embed="rId4"/>
          <a:stretch>
            <a:fillRect/>
          </a:stretch>
        </p:blipFill>
        <p:spPr>
          <a:xfrm>
            <a:off x="2192494" y="1735867"/>
            <a:ext cx="8726681" cy="4758556"/>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10919175" y="29035"/>
            <a:ext cx="1208314" cy="800348"/>
          </a:xfrm>
          <a:prstGeom prst="rect">
            <a:avLst/>
          </a:prstGeom>
        </p:spPr>
      </p:pic>
    </p:spTree>
    <p:extLst>
      <p:ext uri="{BB962C8B-B14F-4D97-AF65-F5344CB8AC3E}">
        <p14:creationId xmlns:p14="http://schemas.microsoft.com/office/powerpoint/2010/main" val="113966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0B7F0D2B-590F-28D3-AD46-C5CC8D403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
            <a:ext cx="1042021" cy="588614"/>
          </a:xfrm>
          <a:prstGeom prst="rect">
            <a:avLst/>
          </a:prstGeom>
        </p:spPr>
      </p:pic>
      <p:sp>
        <p:nvSpPr>
          <p:cNvPr id="2" name="כותרת 3">
            <a:extLst>
              <a:ext uri="{FF2B5EF4-FFF2-40B4-BE49-F238E27FC236}">
                <a16:creationId xmlns:a16="http://schemas.microsoft.com/office/drawing/2014/main" id="{E6206E29-5F81-5489-B49F-BE1413CDF231}"/>
              </a:ext>
            </a:extLst>
          </p:cNvPr>
          <p:cNvSpPr>
            <a:spLocks noGrp="1"/>
          </p:cNvSpPr>
          <p:nvPr>
            <p:ph type="ctrTitle"/>
          </p:nvPr>
        </p:nvSpPr>
        <p:spPr>
          <a:xfrm>
            <a:off x="4436228" y="1195080"/>
            <a:ext cx="6089100" cy="467139"/>
          </a:xfrm>
        </p:spPr>
        <p:txBody>
          <a:bodyPr>
            <a:normAutofit fontScale="90000"/>
          </a:bodyPr>
          <a:lstStyle/>
          <a:p>
            <a:pPr algn="r"/>
            <a:br>
              <a:rPr lang="he-IL" dirty="0"/>
            </a:br>
            <a:r>
              <a:rPr lang="ar-SA" sz="3100" b="1" dirty="0">
                <a:solidFill>
                  <a:schemeClr val="bg2">
                    <a:lumMod val="75000"/>
                  </a:schemeClr>
                </a:solidFill>
                <a:latin typeface="Arial" panose="020B0604020202020204" pitchFamily="34" charset="0"/>
                <a:cs typeface="Arial" panose="020B0604020202020204" pitchFamily="34" charset="0"/>
              </a:rPr>
              <a:t>القسم ب: صفات الغازات </a:t>
            </a:r>
            <a:r>
              <a:rPr lang="he-IL" sz="3100" b="1" dirty="0">
                <a:solidFill>
                  <a:schemeClr val="bg2">
                    <a:lumMod val="75000"/>
                  </a:schemeClr>
                </a:solidFill>
                <a:latin typeface="Arial" panose="020B0604020202020204" pitchFamily="34" charset="0"/>
                <a:cs typeface="Arial" panose="020B0604020202020204" pitchFamily="34" charset="0"/>
              </a:rPr>
              <a:t> (</a:t>
            </a:r>
            <a:r>
              <a:rPr lang="ar-SA" sz="3100" b="1" dirty="0">
                <a:solidFill>
                  <a:schemeClr val="bg2">
                    <a:lumMod val="75000"/>
                  </a:schemeClr>
                </a:solidFill>
                <a:latin typeface="Arial" panose="020B0604020202020204" pitchFamily="34" charset="0"/>
                <a:cs typeface="Arial" panose="020B0604020202020204" pitchFamily="34" charset="0"/>
              </a:rPr>
              <a:t>صفحة</a:t>
            </a:r>
            <a:r>
              <a:rPr lang="he-IL" sz="3100" b="1" dirty="0">
                <a:solidFill>
                  <a:schemeClr val="bg2">
                    <a:lumMod val="75000"/>
                  </a:schemeClr>
                </a:solidFill>
                <a:latin typeface="Arial" panose="020B0604020202020204" pitchFamily="34" charset="0"/>
                <a:cs typeface="Arial" panose="020B0604020202020204" pitchFamily="34" charset="0"/>
              </a:rPr>
              <a:t> 163)</a:t>
            </a:r>
          </a:p>
        </p:txBody>
      </p:sp>
      <p:sp>
        <p:nvSpPr>
          <p:cNvPr id="5" name="תיבת טקסט 4">
            <a:extLst>
              <a:ext uri="{FF2B5EF4-FFF2-40B4-BE49-F238E27FC236}">
                <a16:creationId xmlns:a16="http://schemas.microsoft.com/office/drawing/2014/main" id="{AEC4286A-876D-C2A4-6A67-5A36C8B660E6}"/>
              </a:ext>
            </a:extLst>
          </p:cNvPr>
          <p:cNvSpPr txBox="1"/>
          <p:nvPr/>
        </p:nvSpPr>
        <p:spPr>
          <a:xfrm>
            <a:off x="2791839" y="433169"/>
            <a:ext cx="8192994" cy="646331"/>
          </a:xfrm>
          <a:prstGeom prst="rect">
            <a:avLst/>
          </a:prstGeom>
          <a:noFill/>
        </p:spPr>
        <p:txBody>
          <a:bodyPr wrap="square">
            <a:spAutoFit/>
          </a:bodyPr>
          <a:lstStyle/>
          <a:p>
            <a:r>
              <a:rPr lang="ar-SA" sz="3600" b="1" dirty="0">
                <a:solidFill>
                  <a:schemeClr val="bg1"/>
                </a:solidFill>
                <a:latin typeface="Arial" panose="020B0604020202020204" pitchFamily="34" charset="0"/>
                <a:cs typeface="Arial" panose="020B0604020202020204" pitchFamily="34" charset="0"/>
              </a:rPr>
              <a:t>مهمَّة </a:t>
            </a:r>
            <a:r>
              <a:rPr lang="he-IL" sz="3600" b="1" dirty="0">
                <a:solidFill>
                  <a:schemeClr val="bg1"/>
                </a:solidFill>
                <a:latin typeface="Arial" panose="020B0604020202020204" pitchFamily="34" charset="0"/>
                <a:cs typeface="Arial" panose="020B0604020202020204" pitchFamily="34" charset="0"/>
              </a:rPr>
              <a:t>:</a:t>
            </a:r>
            <a:r>
              <a:rPr lang="he-IL" sz="3600" b="1" dirty="0">
                <a:solidFill>
                  <a:schemeClr val="bg2">
                    <a:lumMod val="75000"/>
                  </a:schemeClr>
                </a:solidFill>
                <a:latin typeface="Arial" panose="020B0604020202020204" pitchFamily="34" charset="0"/>
                <a:cs typeface="Arial" panose="020B0604020202020204" pitchFamily="34" charset="0"/>
              </a:rPr>
              <a:t> </a:t>
            </a:r>
            <a:r>
              <a:rPr lang="ar-SA" sz="3600" b="1" dirty="0">
                <a:solidFill>
                  <a:schemeClr val="bg1"/>
                </a:solidFill>
                <a:latin typeface="Arial" panose="020B0604020202020204" pitchFamily="34" charset="0"/>
                <a:cs typeface="Arial" panose="020B0604020202020204" pitchFamily="34" charset="0"/>
              </a:rPr>
              <a:t>خَواص المواد الصَّلبة، السَّائِلة والغازِيَّة.</a:t>
            </a:r>
            <a:endParaRPr lang="he-IL" sz="3600" b="1" dirty="0">
              <a:solidFill>
                <a:schemeClr val="bg2">
                  <a:lumMod val="75000"/>
                </a:schemeClr>
              </a:solidFill>
              <a:latin typeface="Arial" panose="020B0604020202020204" pitchFamily="34" charset="0"/>
              <a:cs typeface="Arial" panose="020B0604020202020204" pitchFamily="34" charset="0"/>
            </a:endParaRPr>
          </a:p>
        </p:txBody>
      </p:sp>
      <p:sp>
        <p:nvSpPr>
          <p:cNvPr id="12" name="תיבת טקסט 11">
            <a:extLst>
              <a:ext uri="{FF2B5EF4-FFF2-40B4-BE49-F238E27FC236}">
                <a16:creationId xmlns:a16="http://schemas.microsoft.com/office/drawing/2014/main" id="{15D018A4-C495-F0B3-8AA0-A2AC305DF57D}"/>
              </a:ext>
            </a:extLst>
          </p:cNvPr>
          <p:cNvSpPr txBox="1"/>
          <p:nvPr/>
        </p:nvSpPr>
        <p:spPr>
          <a:xfrm>
            <a:off x="3498371" y="2023482"/>
            <a:ext cx="7645876" cy="400110"/>
          </a:xfrm>
          <a:prstGeom prst="rect">
            <a:avLst/>
          </a:prstGeom>
          <a:noFill/>
        </p:spPr>
        <p:txBody>
          <a:bodyPr wrap="square">
            <a:spAutoFit/>
          </a:bodyPr>
          <a:lstStyle/>
          <a:p>
            <a:pPr algn="r"/>
            <a:r>
              <a:rPr lang="ar-SA" sz="2000" b="1" dirty="0">
                <a:solidFill>
                  <a:schemeClr val="bg1"/>
                </a:solidFill>
                <a:latin typeface="Arial" panose="020B0604020202020204" pitchFamily="34" charset="0"/>
                <a:cs typeface="Arial" panose="020B0604020202020204" pitchFamily="34" charset="0"/>
              </a:rPr>
              <a:t>كيس بلاستيكي صغير       محقنة مع غطاء        مطّاطَة              عطر</a:t>
            </a:r>
            <a:endParaRPr lang="he-IL" sz="2000" b="1" dirty="0">
              <a:solidFill>
                <a:schemeClr val="bg1"/>
              </a:solidFill>
              <a:latin typeface="Arial" panose="020B0604020202020204" pitchFamily="34" charset="0"/>
              <a:cs typeface="Arial" panose="020B0604020202020204" pitchFamily="34" charset="0"/>
            </a:endParaRPr>
          </a:p>
        </p:txBody>
      </p:sp>
      <p:sp>
        <p:nvSpPr>
          <p:cNvPr id="13" name="תיבת טקסט 12">
            <a:extLst>
              <a:ext uri="{FF2B5EF4-FFF2-40B4-BE49-F238E27FC236}">
                <a16:creationId xmlns:a16="http://schemas.microsoft.com/office/drawing/2014/main" id="{261AD952-BE0F-53B4-A8E8-B2E3871166AD}"/>
              </a:ext>
            </a:extLst>
          </p:cNvPr>
          <p:cNvSpPr txBox="1"/>
          <p:nvPr/>
        </p:nvSpPr>
        <p:spPr>
          <a:xfrm>
            <a:off x="2374385" y="3745738"/>
            <a:ext cx="9273865" cy="2308324"/>
          </a:xfrm>
          <a:prstGeom prst="rect">
            <a:avLst/>
          </a:prstGeom>
          <a:noFill/>
        </p:spPr>
        <p:txBody>
          <a:bodyPr wrap="square" rtlCol="1">
            <a:spAutoFit/>
          </a:bodyPr>
          <a:lstStyle/>
          <a:p>
            <a:pPr algn="r" rtl="1">
              <a:lnSpc>
                <a:spcPct val="150000"/>
              </a:lnSpc>
            </a:pPr>
            <a:r>
              <a:rPr lang="he-IL" sz="2400" b="0" i="0" u="none" strike="noStrike" baseline="0" dirty="0">
                <a:solidFill>
                  <a:schemeClr val="accent1">
                    <a:lumMod val="50000"/>
                  </a:schemeClr>
                </a:solidFill>
                <a:latin typeface="Arial" panose="020B0604020202020204" pitchFamily="34" charset="0"/>
                <a:cs typeface="Arial" panose="020B0604020202020204" pitchFamily="34" charset="0"/>
              </a:rPr>
              <a:t> </a:t>
            </a:r>
            <a:r>
              <a:rPr lang="ar-SA" sz="2400" b="0" i="0" u="none" strike="noStrike" baseline="0" dirty="0">
                <a:solidFill>
                  <a:schemeClr val="accent1">
                    <a:lumMod val="50000"/>
                  </a:schemeClr>
                </a:solidFill>
                <a:latin typeface="Arial" panose="020B0604020202020204" pitchFamily="34" charset="0"/>
                <a:cs typeface="Arial" panose="020B0604020202020204" pitchFamily="34" charset="0"/>
              </a:rPr>
              <a:t>أ</a:t>
            </a:r>
            <a:r>
              <a:rPr lang="he-IL" sz="2400" b="0" i="0" u="none" strike="noStrike" baseline="0" dirty="0">
                <a:solidFill>
                  <a:schemeClr val="accent1">
                    <a:lumMod val="50000"/>
                  </a:schemeClr>
                </a:solidFill>
                <a:latin typeface="Arial" panose="020B0604020202020204" pitchFamily="34" charset="0"/>
                <a:cs typeface="Arial" panose="020B0604020202020204" pitchFamily="34" charset="0"/>
              </a:rPr>
              <a:t>. </a:t>
            </a:r>
            <a:r>
              <a:rPr lang="ar-SA" sz="2400" b="0" i="0" u="none" strike="noStrike" baseline="0" dirty="0">
                <a:solidFill>
                  <a:srgbClr val="000000"/>
                </a:solidFill>
                <a:latin typeface="Arial" panose="020B0604020202020204" pitchFamily="34" charset="0"/>
                <a:cs typeface="Arial" panose="020B0604020202020204" pitchFamily="34" charset="0"/>
              </a:rPr>
              <a:t>هل يوجد للغازات حجم؟</a:t>
            </a:r>
            <a:endParaRPr lang="he-IL" sz="2400" b="0" i="0" u="none" strike="noStrike" baseline="0" dirty="0">
              <a:solidFill>
                <a:srgbClr val="000000"/>
              </a:solidFill>
              <a:latin typeface="Arial" panose="020B0604020202020204" pitchFamily="34" charset="0"/>
              <a:cs typeface="Arial" panose="020B0604020202020204" pitchFamily="34" charset="0"/>
            </a:endParaRPr>
          </a:p>
          <a:p>
            <a:pPr algn="r" rtl="1">
              <a:lnSpc>
                <a:spcPct val="150000"/>
              </a:lnSpc>
            </a:pPr>
            <a:r>
              <a:rPr lang="he-IL" sz="2400" b="0" i="0" u="none" strike="noStrike" baseline="0" dirty="0">
                <a:solidFill>
                  <a:schemeClr val="accent1">
                    <a:lumMod val="50000"/>
                  </a:schemeClr>
                </a:solidFill>
                <a:latin typeface="Arial" panose="020B0604020202020204" pitchFamily="34" charset="0"/>
                <a:cs typeface="Arial" panose="020B0604020202020204" pitchFamily="34" charset="0"/>
              </a:rPr>
              <a:t> </a:t>
            </a:r>
            <a:r>
              <a:rPr lang="ar-SA" sz="2400" b="0" i="0" u="none" strike="noStrike" baseline="0" dirty="0">
                <a:solidFill>
                  <a:schemeClr val="accent1">
                    <a:lumMod val="50000"/>
                  </a:schemeClr>
                </a:solidFill>
                <a:latin typeface="Arial" panose="020B0604020202020204" pitchFamily="34" charset="0"/>
                <a:cs typeface="Arial" panose="020B0604020202020204" pitchFamily="34" charset="0"/>
              </a:rPr>
              <a:t>ب</a:t>
            </a:r>
            <a:r>
              <a:rPr lang="he-IL" sz="2400" b="0" i="0" u="none" strike="noStrike" baseline="0" dirty="0">
                <a:solidFill>
                  <a:schemeClr val="accent1">
                    <a:lumMod val="50000"/>
                  </a:schemeClr>
                </a:solidFill>
                <a:latin typeface="Arial" panose="020B0604020202020204" pitchFamily="34" charset="0"/>
                <a:cs typeface="Arial" panose="020B0604020202020204" pitchFamily="34" charset="0"/>
              </a:rPr>
              <a:t>. </a:t>
            </a:r>
            <a:r>
              <a:rPr lang="ar-SA" sz="2400" dirty="0">
                <a:solidFill>
                  <a:srgbClr val="000000"/>
                </a:solidFill>
                <a:latin typeface="Arial" panose="020B0604020202020204" pitchFamily="34" charset="0"/>
                <a:cs typeface="Arial" panose="020B0604020202020204" pitchFamily="34" charset="0"/>
              </a:rPr>
              <a:t>هل يوجَد للغازات كَمِّيَّة؟</a:t>
            </a:r>
            <a:endParaRPr lang="he-IL" sz="2400" b="0" i="0" u="none" strike="noStrike" baseline="0" dirty="0">
              <a:solidFill>
                <a:srgbClr val="000000"/>
              </a:solidFill>
              <a:latin typeface="Arial" panose="020B0604020202020204" pitchFamily="34" charset="0"/>
              <a:cs typeface="Arial" panose="020B0604020202020204" pitchFamily="34" charset="0"/>
            </a:endParaRPr>
          </a:p>
          <a:p>
            <a:pPr algn="r" rtl="1">
              <a:lnSpc>
                <a:spcPct val="150000"/>
              </a:lnSpc>
            </a:pPr>
            <a:r>
              <a:rPr lang="ar-SA" sz="2400" b="0" i="0" u="none" strike="noStrike" baseline="0" dirty="0">
                <a:solidFill>
                  <a:schemeClr val="accent1">
                    <a:lumMod val="50000"/>
                  </a:schemeClr>
                </a:solidFill>
                <a:latin typeface="Arial" panose="020B0604020202020204" pitchFamily="34" charset="0"/>
                <a:cs typeface="Arial" panose="020B0604020202020204" pitchFamily="34" charset="0"/>
              </a:rPr>
              <a:t>ج</a:t>
            </a:r>
            <a:r>
              <a:rPr lang="he-IL" sz="2400" b="0" i="0" u="none" strike="noStrike" baseline="0" dirty="0">
                <a:solidFill>
                  <a:schemeClr val="accent1">
                    <a:lumMod val="50000"/>
                  </a:schemeClr>
                </a:solidFill>
                <a:latin typeface="Arial" panose="020B0604020202020204" pitchFamily="34" charset="0"/>
                <a:cs typeface="Arial" panose="020B0604020202020204" pitchFamily="34" charset="0"/>
              </a:rPr>
              <a:t>. </a:t>
            </a:r>
            <a:r>
              <a:rPr lang="ar-SA" sz="2400" b="0" i="0" u="none" strike="noStrike" baseline="0" dirty="0">
                <a:solidFill>
                  <a:srgbClr val="000000"/>
                </a:solidFill>
                <a:latin typeface="Arial" panose="020B0604020202020204" pitchFamily="34" charset="0"/>
                <a:cs typeface="Arial" panose="020B0604020202020204" pitchFamily="34" charset="0"/>
              </a:rPr>
              <a:t>هل تَتَدَفَّق الغازات؟</a:t>
            </a:r>
            <a:endParaRPr lang="he-IL" sz="2400" b="0" i="0" u="none" strike="noStrike" baseline="0" dirty="0">
              <a:solidFill>
                <a:srgbClr val="000000"/>
              </a:solidFill>
              <a:latin typeface="Arial" panose="020B0604020202020204" pitchFamily="34" charset="0"/>
              <a:cs typeface="Arial" panose="020B0604020202020204" pitchFamily="34" charset="0"/>
            </a:endParaRPr>
          </a:p>
          <a:p>
            <a:pPr algn="r" rtl="1">
              <a:lnSpc>
                <a:spcPct val="150000"/>
              </a:lnSpc>
            </a:pPr>
            <a:r>
              <a:rPr lang="ar-SA" sz="2400" dirty="0">
                <a:solidFill>
                  <a:schemeClr val="accent1">
                    <a:lumMod val="50000"/>
                  </a:schemeClr>
                </a:solidFill>
                <a:latin typeface="Arial" panose="020B0604020202020204" pitchFamily="34" charset="0"/>
                <a:cs typeface="Arial" panose="020B0604020202020204" pitchFamily="34" charset="0"/>
              </a:rPr>
              <a:t>د</a:t>
            </a:r>
            <a:r>
              <a:rPr lang="he-IL" sz="2400" b="0" i="0" u="none" strike="noStrike" baseline="0" dirty="0">
                <a:solidFill>
                  <a:schemeClr val="accent1">
                    <a:lumMod val="50000"/>
                  </a:schemeClr>
                </a:solidFill>
                <a:latin typeface="Arial" panose="020B0604020202020204" pitchFamily="34" charset="0"/>
                <a:cs typeface="Arial" panose="020B0604020202020204" pitchFamily="34" charset="0"/>
              </a:rPr>
              <a:t>. </a:t>
            </a:r>
            <a:r>
              <a:rPr lang="ar-SA" sz="2400" b="0" i="0" u="none" strike="noStrike" baseline="0" dirty="0">
                <a:solidFill>
                  <a:srgbClr val="000000"/>
                </a:solidFill>
                <a:latin typeface="Arial" panose="020B0604020202020204" pitchFamily="34" charset="0"/>
                <a:cs typeface="Arial" panose="020B0604020202020204" pitchFamily="34" charset="0"/>
              </a:rPr>
              <a:t>هل يبقى حجم الغازات ثابتًا عند نَقْلِها من وِعاء الى آخَر؟</a:t>
            </a:r>
            <a:endParaRPr lang="he-IL" sz="2400" dirty="0">
              <a:latin typeface="Arial" panose="020B0604020202020204" pitchFamily="34" charset="0"/>
              <a:cs typeface="Arial" panose="020B0604020202020204" pitchFamily="34" charset="0"/>
            </a:endParaRPr>
          </a:p>
        </p:txBody>
      </p:sp>
      <p:pic>
        <p:nvPicPr>
          <p:cNvPr id="2050" name="Picture 2" descr="שקית שקופה חינם שקית ניילון תמונה ותמונה">
            <a:extLst>
              <a:ext uri="{FF2B5EF4-FFF2-40B4-BE49-F238E27FC236}">
                <a16:creationId xmlns:a16="http://schemas.microsoft.com/office/drawing/2014/main" id="{C54225C3-E64C-2BAD-3D14-38F5113637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1065" y="2405045"/>
            <a:ext cx="1713566" cy="13406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מזרק חינם אחות זכר תמונה ותמונה">
            <a:extLst>
              <a:ext uri="{FF2B5EF4-FFF2-40B4-BE49-F238E27FC236}">
                <a16:creationId xmlns:a16="http://schemas.microsoft.com/office/drawing/2014/main" id="{23EA60C7-F0EB-A2B3-F986-CC96375012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3209" y="2516834"/>
            <a:ext cx="1451713" cy="13406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תמונה ותמונה של גומייה בחינם">
            <a:extLst>
              <a:ext uri="{FF2B5EF4-FFF2-40B4-BE49-F238E27FC236}">
                <a16:creationId xmlns:a16="http://schemas.microsoft.com/office/drawing/2014/main" id="{AE88F62F-18CB-8A5D-8865-C4D8CAE2F4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436" y="2513665"/>
            <a:ext cx="1386353" cy="13406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בקבוק בושם חינם תמונה ותמונה">
            <a:extLst>
              <a:ext uri="{FF2B5EF4-FFF2-40B4-BE49-F238E27FC236}">
                <a16:creationId xmlns:a16="http://schemas.microsoft.com/office/drawing/2014/main" id="{823DBFDF-0D5A-0FA2-47A9-8E5194247F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6228" y="2466897"/>
            <a:ext cx="1563998" cy="12926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וקטור אדם זורק בלון מים בחינם">
            <a:extLst>
              <a:ext uri="{FF2B5EF4-FFF2-40B4-BE49-F238E27FC236}">
                <a16:creationId xmlns:a16="http://schemas.microsoft.com/office/drawing/2014/main" id="{E7472612-06CE-41F9-0238-2FB132A4B6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0612" y="1428649"/>
            <a:ext cx="2062537" cy="2229770"/>
          </a:xfrm>
          <a:prstGeom prst="rect">
            <a:avLst/>
          </a:prstGeom>
          <a:noFill/>
          <a:extLst>
            <a:ext uri="{909E8E84-426E-40DD-AFC4-6F175D3DCCD1}">
              <a14:hiddenFill xmlns:a14="http://schemas.microsoft.com/office/drawing/2010/main">
                <a:solidFill>
                  <a:srgbClr val="FFFFFF"/>
                </a:solidFill>
              </a14:hiddenFill>
            </a:ext>
          </a:extLst>
        </p:spPr>
      </p:pic>
      <p:pic>
        <p:nvPicPr>
          <p:cNvPr id="14" name="תמונה 13">
            <a:extLst>
              <a:ext uri="{FF2B5EF4-FFF2-40B4-BE49-F238E27FC236}">
                <a16:creationId xmlns:a16="http://schemas.microsoft.com/office/drawing/2014/main" id="{1C119158-B6F6-B7DD-BF0B-44E5661C2606}"/>
              </a:ext>
            </a:extLst>
          </p:cNvPr>
          <p:cNvPicPr>
            <a:picLocks noChangeAspect="1"/>
          </p:cNvPicPr>
          <p:nvPr/>
        </p:nvPicPr>
        <p:blipFill>
          <a:blip r:embed="rId9"/>
          <a:stretch>
            <a:fillRect/>
          </a:stretch>
        </p:blipFill>
        <p:spPr>
          <a:xfrm>
            <a:off x="10983686" y="32995"/>
            <a:ext cx="1208314" cy="800348"/>
          </a:xfrm>
          <a:prstGeom prst="rect">
            <a:avLst/>
          </a:prstGeom>
        </p:spPr>
      </p:pic>
    </p:spTree>
    <p:extLst>
      <p:ext uri="{BB962C8B-B14F-4D97-AF65-F5344CB8AC3E}">
        <p14:creationId xmlns:p14="http://schemas.microsoft.com/office/powerpoint/2010/main" val="1052909745"/>
      </p:ext>
    </p:extLst>
  </p:cSld>
  <p:clrMapOvr>
    <a:masterClrMapping/>
  </p:clrMapOvr>
</p:sld>
</file>

<file path=ppt/theme/theme1.xml><?xml version="1.0" encoding="utf-8"?>
<a:theme xmlns:a="http://schemas.openxmlformats.org/drawingml/2006/main" name="פרוסה">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2426</TotalTime>
  <Words>2752</Words>
  <Application>Microsoft Office PowerPoint</Application>
  <PresentationFormat>מסך רחב</PresentationFormat>
  <Paragraphs>177</Paragraphs>
  <Slides>33</Slides>
  <Notes>32</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33</vt:i4>
      </vt:variant>
    </vt:vector>
  </HeadingPairs>
  <TitlesOfParts>
    <vt:vector size="41" baseType="lpstr">
      <vt:lpstr>Almoni Neue DL 4.0 AAA</vt:lpstr>
      <vt:lpstr>Arial</vt:lpstr>
      <vt:lpstr>Calibri</vt:lpstr>
      <vt:lpstr>Century Gothic</vt:lpstr>
      <vt:lpstr>NarkisimMFO</vt:lpstr>
      <vt:lpstr>NarkisimMFOBold</vt:lpstr>
      <vt:lpstr>Wingdings 3</vt:lpstr>
      <vt:lpstr>פרוסה</vt:lpstr>
      <vt:lpstr>علوم وتكنولوجيا للصف الرابع</vt:lpstr>
      <vt:lpstr>מצגת של PowerPoint‏</vt:lpstr>
      <vt:lpstr>حالة المَواد</vt:lpstr>
      <vt:lpstr> القسم ب: كَمِّيَّة – كَم من المادَّة يوجَد؟ (صفحة 159)</vt:lpstr>
      <vt:lpstr> مهمَّة : حجم وكَمِّيَّة المادَّة</vt:lpstr>
      <vt:lpstr>المَجَلَّة العِلْميَّة: يوجد للمواد حَجْم وَكَمِّيَّة (صفحة 161)</vt:lpstr>
      <vt:lpstr>מצגת של PowerPoint‏</vt:lpstr>
      <vt:lpstr> مهمَّة : خَواص المواد الصَّلبة، السَّائِلة والغازِيَّة.</vt:lpstr>
      <vt:lpstr> القسم ب: صفات الغازات  (صفحة 163)</vt:lpstr>
      <vt:lpstr>مهمَّة : المواد الصلبة، السائِلة والغازِيَّة في البيئة(الصفحات165-164)</vt:lpstr>
      <vt:lpstr>מצגת של PowerPoint‏</vt:lpstr>
      <vt:lpstr>מצגת של PowerPoint‏</vt:lpstr>
      <vt:lpstr>المواد تُغَيِّر حَالَتَها</vt:lpstr>
      <vt:lpstr>מצגת של PowerPoint‏</vt:lpstr>
      <vt:lpstr>מצגת של PowerPoint‏</vt:lpstr>
      <vt:lpstr>מצגת של PowerPoint‏</vt:lpstr>
      <vt:lpstr>מצגת של PowerPoint‏</vt:lpstr>
      <vt:lpstr>مهمَّة : من الجليد الى الماء ومن الماء الى البخار(تذْويت مُصطَلَحات) صفحة 170</vt:lpstr>
      <vt:lpstr>مهمَّة من الجليد الى الماء ومن الماء الى البخار(تذْويت مُصطَلَحات) صفحة 171</vt:lpstr>
      <vt:lpstr>מצגת של PowerPoint‏</vt:lpstr>
      <vt:lpstr>מצגת של PowerPoint‏</vt:lpstr>
      <vt:lpstr>מצגת של PowerPoint‏</vt:lpstr>
      <vt:lpstr>مَهمَّة : ماذا يحدث للماء عندما نُبَرِّدهُ؟</vt:lpstr>
      <vt:lpstr>مهمَّة : ماذا يحدث للماء عندما نُبَرِّدهُ؟</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تَمَّ وَلم يَكْتَمِل</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noga mishan</cp:lastModifiedBy>
  <cp:revision>76</cp:revision>
  <dcterms:created xsi:type="dcterms:W3CDTF">2023-11-21T08:24:12Z</dcterms:created>
  <dcterms:modified xsi:type="dcterms:W3CDTF">2024-01-21T06:04:15Z</dcterms:modified>
</cp:coreProperties>
</file>