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0"/>
  </p:notesMasterIdLst>
  <p:sldIdLst>
    <p:sldId id="289" r:id="rId2"/>
    <p:sldId id="324" r:id="rId3"/>
    <p:sldId id="320" r:id="rId4"/>
    <p:sldId id="332" r:id="rId5"/>
    <p:sldId id="325" r:id="rId6"/>
    <p:sldId id="333" r:id="rId7"/>
    <p:sldId id="331" r:id="rId8"/>
    <p:sldId id="330"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6"/>
    <a:srgbClr val="B31114"/>
    <a:srgbClr val="6EB14D"/>
    <a:srgbClr val="F6FAFE"/>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90877" autoAdjust="0"/>
  </p:normalViewPr>
  <p:slideViewPr>
    <p:cSldViewPr snapToGrid="0" showGuides="1">
      <p:cViewPr varScale="1">
        <p:scale>
          <a:sx n="70" d="100"/>
          <a:sy n="70" d="100"/>
        </p:scale>
        <p:origin x="764" y="56"/>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י"ג/טבת/תשפ"ד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800" b="0" i="0" u="none" strike="noStrike" baseline="0" dirty="0">
                <a:latin typeface="FontbitDavid"/>
              </a:rPr>
              <a:t>  </a:t>
            </a: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תת פרק זה עוסק במקור של החומרים והוא נשען על ידע מוקדם של תלמידים שמטופל בחוברת הלימוד </a:t>
            </a:r>
            <a:r>
              <a:rPr lang="he-IL" sz="1200" b="1" i="0" u="none" strike="noStrike" baseline="0" dirty="0">
                <a:latin typeface="FontbitDavid-Bold"/>
              </a:rPr>
              <a:t>סביבה</a:t>
            </a:r>
          </a:p>
          <a:p>
            <a:pPr algn="r"/>
            <a:r>
              <a:rPr lang="he-IL" sz="1200" b="1" i="0" u="none" strike="noStrike" baseline="0" dirty="0">
                <a:latin typeface="FontbitDavid-Bold"/>
              </a:rPr>
              <a:t>של חיים </a:t>
            </a:r>
            <a:r>
              <a:rPr lang="he-IL" sz="1200" b="0" i="0" u="none" strike="noStrike" baseline="0" dirty="0">
                <a:latin typeface="FontbitDavid-Bold"/>
              </a:rPr>
              <a:t>(כיתה ב) </a:t>
            </a:r>
            <a:r>
              <a:rPr lang="he-IL" sz="1200" b="0" i="0" u="none" strike="noStrike" baseline="0" dirty="0">
                <a:latin typeface="FontbitDavid"/>
              </a:rPr>
              <a:t>מאפייני יצורים חיים ושאינם חיים (דוממים), צמחי בר, חיות בר, בעלי חיים מבויתים, צמחי תרבות – מכל אלה מפיקים חומרים.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יישום הבנה. מטרת השאלה להתאים חומרים למקור שלהם.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0" dirty="0"/>
              <a:t>כל החומרים שבסביבה, מקורם ביצורים חיים (בעיקר צמחים ובעלי חיים) ובדוממים (שאינם חיים). כדי לבסס רעיון זה התלמידים מבצעים פעילויות שונות של מיון חומרים לפי סוגם. </a:t>
            </a:r>
          </a:p>
          <a:p>
            <a:pPr algn="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 </a:t>
            </a:r>
            <a:r>
              <a:rPr lang="he-IL" dirty="0"/>
              <a:t>בספר הדיגיטלי, בעמוד 19, המשימה: </a:t>
            </a:r>
            <a:r>
              <a:rPr lang="he-IL" b="1" dirty="0"/>
              <a:t>מקור החומרים</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421980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יישום הבנה. תרגול מיומנות המיון על פי קריטריון. </a:t>
            </a:r>
          </a:p>
          <a:p>
            <a:r>
              <a:rPr lang="he-IL" sz="1800" b="0" i="0" u="none" strike="noStrike" baseline="0" dirty="0">
                <a:latin typeface="FontbitDavid"/>
              </a:rPr>
              <a:t>למה ממיינים? המיון עוזר לעשות סדר בדברים. המיון עוזר לארגן, לְסַדֵּר וגם לִמְצֹוא דְּבָרִים בְּקַלּוּת.</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03723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21, המשימה: </a:t>
            </a:r>
            <a:r>
              <a:rPr lang="he-IL" b="1" dirty="0"/>
              <a:t>מהיכן החומרים?</a:t>
            </a:r>
            <a:r>
              <a:rPr lang="he-IL" dirty="0"/>
              <a:t>.</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684223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המשגה וסיכום:</a:t>
            </a:r>
          </a:p>
          <a:p>
            <a:r>
              <a:rPr lang="he-IL" dirty="0"/>
              <a:t>בני אדם השתמשו בעבר ומשתמשים בהווה בחומרים לייצור מוצרים.</a:t>
            </a:r>
          </a:p>
          <a:p>
            <a:r>
              <a:rPr lang="he-IL" dirty="0"/>
              <a:t>המקור של המוצרים ממרכיבים חיים וממרכיבים שאינם חיים.</a:t>
            </a:r>
          </a:p>
          <a:p>
            <a:r>
              <a:rPr lang="he-IL" dirty="0"/>
              <a:t>בימינו בני אדם למדו לייצר חומרים חדשים שלא היו בעבר.</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228568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לסיכום אפשר לחבר שאלות שהתשובות להן הילדים מאתרים בין היגדי הסיכום.</a:t>
            </a:r>
          </a:p>
          <a:p>
            <a:pPr algn="r"/>
            <a:r>
              <a:rPr lang="he-IL" sz="1200" b="0" i="0" u="none" strike="noStrike" baseline="0" dirty="0">
                <a:latin typeface="FontbitDavid"/>
              </a:rPr>
              <a:t>לדוגמה: מהו המקור של החומרים?  </a:t>
            </a:r>
          </a:p>
          <a:p>
            <a:pPr algn="r"/>
            <a:endParaRPr lang="he-IL" sz="1200" b="0" i="0" u="none" strike="noStrike" baseline="0" dirty="0">
              <a:latin typeface="FontbitDavid"/>
            </a:endParaRPr>
          </a:p>
          <a:p>
            <a:pPr algn="r"/>
            <a:r>
              <a:rPr lang="he-IL" sz="1200" b="0" i="0" u="none" strike="noStrike" baseline="0" dirty="0">
                <a:latin typeface="FontbitDavid"/>
              </a:rPr>
              <a:t>משלימים מושגים חסרים בהיגדי הסיכום.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בְּנֵי הָאָדָם מִשְׁתַּמְּשִׁים בְּ_______ שׁוֹנִים.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הַמָּקוֹר שׁלֶ הַחוֹמָרִים הוּא מִיּצְוּרִים _______ וּמִדּוֹמְמִים (שאינם חיים).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כַּיּוֹם מִשְׁתַּמְּשִׁים </a:t>
            </a:r>
            <a:r>
              <a:rPr lang="he-IL" sz="1800" b="0" i="0" u="none" strike="noStrike" baseline="0" dirty="0" err="1">
                <a:solidFill>
                  <a:srgbClr val="000000"/>
                </a:solidFill>
                <a:latin typeface="MF_FrankRuhl-Regular"/>
              </a:rPr>
              <a:t>בְּמִגְוַן</a:t>
            </a:r>
            <a:r>
              <a:rPr lang="he-IL" sz="1800" b="0" i="0" u="none" strike="noStrike" baseline="0" dirty="0">
                <a:solidFill>
                  <a:srgbClr val="000000"/>
                </a:solidFill>
                <a:latin typeface="MF_FrankRuhl-Regular"/>
              </a:rPr>
              <a:t> גָּדוֹל שֶׁל חוֹמָרִים שֶׁלֹּא הִשְׁתַּמַּשְׁנוּ בָּהֶם ב_____.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מְמַיְּנִים דְּבָרִים לִקְבוּצוֹת לְפִי _______ מְשֻׁתָּפוֹת.</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מִיּוּן עוֹזֵר לְאַרְגֵּן, ל____, לִמְצֹא דְּבָרִים בְּקַלּוּת.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8</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cs typeface="+mn-cs"/>
              </a:rPr>
              <a:t>חוֹמָרִים סָבִיב</a:t>
            </a:r>
            <a:endParaRPr lang="x-none" sz="5300"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708870" y="4266239"/>
            <a:ext cx="7726261" cy="1754326"/>
          </a:xfrm>
          <a:prstGeom prst="rect">
            <a:avLst/>
          </a:prstGeom>
          <a:noFill/>
        </p:spPr>
        <p:txBody>
          <a:bodyPr wrap="square" rtlCol="0">
            <a:spAutoFit/>
          </a:bodyPr>
          <a:lstStyle/>
          <a:p>
            <a:pPr algn="ctr"/>
            <a:r>
              <a:rPr lang="he-IL" sz="3600" b="1" dirty="0"/>
              <a:t>פֶּרֶק רִאשׁוֹן: חוֹמָרִים וּתְכוּנוֹתֵיהֶם</a:t>
            </a:r>
          </a:p>
          <a:p>
            <a:pPr algn="r" rtl="1"/>
            <a:endParaRPr lang="he-IL" sz="3600" b="1" dirty="0">
              <a:solidFill>
                <a:srgbClr val="C00000"/>
              </a:solidFill>
            </a:endParaRPr>
          </a:p>
          <a:p>
            <a:pPr algn="r" rtl="1"/>
            <a:r>
              <a:rPr lang="he-IL" sz="3600" b="1" dirty="0">
                <a:solidFill>
                  <a:srgbClr val="C00000"/>
                </a:solidFill>
              </a:rPr>
              <a:t>     מהיכן החומרים? - (עמודים 18-9)</a:t>
            </a:r>
            <a:endParaRPr lang="en-US" sz="3600" b="1" dirty="0">
              <a:solidFill>
                <a:srgbClr val="C00000"/>
              </a:solidFill>
            </a:endParaRPr>
          </a:p>
        </p:txBody>
      </p:sp>
    </p:spTree>
    <p:extLst>
      <p:ext uri="{BB962C8B-B14F-4D97-AF65-F5344CB8AC3E}">
        <p14:creationId xmlns:p14="http://schemas.microsoft.com/office/powerpoint/2010/main" val="290526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a:ln>
            <a:solidFill>
              <a:srgbClr val="B31114"/>
            </a:solidFill>
          </a:ln>
        </p:spPr>
        <p:txBody>
          <a:bodyPr wrap="square">
            <a:spAutoFit/>
          </a:bodyPr>
          <a:lstStyle/>
          <a:p>
            <a:pPr algn="r" rtl="1"/>
            <a:r>
              <a:rPr lang="he-IL" sz="4400" b="1" dirty="0">
                <a:latin typeface="MF_FrankRuhl-Regular"/>
              </a:rPr>
              <a:t>מֵהֵֵיכָן הַחוֹמָרִים?</a:t>
            </a:r>
            <a:r>
              <a:rPr lang="he-IL" sz="2400" b="1" dirty="0">
                <a:latin typeface="MF_FrankRuhl-Regular"/>
              </a:rPr>
              <a:t>(עמודים 22-19</a:t>
            </a:r>
            <a:r>
              <a:rPr lang="he-IL" sz="2400" b="1" dirty="0">
                <a:solidFill>
                  <a:srgbClr val="000000"/>
                </a:solidFill>
                <a:latin typeface="MF_FrankRuhl-Regular"/>
              </a:rPr>
              <a:t>)</a:t>
            </a:r>
            <a:endParaRPr lang="en-US" sz="4400" b="1" dirty="0">
              <a:solidFill>
                <a:prstClr val="black"/>
              </a:solidFill>
            </a:endParaRPr>
          </a:p>
        </p:txBody>
      </p:sp>
      <p:sp>
        <p:nvSpPr>
          <p:cNvPr id="2" name="מציין מיקום תוכן 1"/>
          <p:cNvSpPr>
            <a:spLocks noGrp="1"/>
          </p:cNvSpPr>
          <p:nvPr>
            <p:ph idx="1"/>
          </p:nvPr>
        </p:nvSpPr>
        <p:spPr>
          <a:xfrm>
            <a:off x="565149" y="1656551"/>
            <a:ext cx="8184567" cy="4600264"/>
          </a:xfrm>
        </p:spPr>
        <p:txBody>
          <a:bodyPr/>
          <a:lstStyle/>
          <a:p>
            <a:pPr marL="0" indent="0" algn="r">
              <a:buNone/>
            </a:pPr>
            <a:r>
              <a:rPr lang="he-IL" b="1" dirty="0">
                <a:solidFill>
                  <a:srgbClr val="437BBE"/>
                </a:solidFill>
                <a:latin typeface="MF_FrankRuhl-Regular"/>
              </a:rPr>
              <a:t>מְשִׂימָה: </a:t>
            </a:r>
            <a:r>
              <a:rPr lang="he-IL" b="1" dirty="0">
                <a:latin typeface="MF_FrankRuhl-Regular"/>
              </a:rPr>
              <a:t>מֵהֵ</a:t>
            </a:r>
            <a:r>
              <a:rPr lang="he-IL" b="1" dirty="0">
                <a:solidFill>
                  <a:srgbClr val="000000"/>
                </a:solidFill>
                <a:latin typeface="MF_FrankRuhl-Regular"/>
              </a:rPr>
              <a:t>יכָן מהַחוֹמָרִים? </a:t>
            </a:r>
            <a:r>
              <a:rPr lang="he-IL" sz="2400" b="1" dirty="0">
                <a:solidFill>
                  <a:srgbClr val="000000"/>
                </a:solidFill>
                <a:latin typeface="MF_FrankRuhl-Regular"/>
              </a:rPr>
              <a:t>(עמוד 19)</a:t>
            </a:r>
            <a:endParaRPr lang="en-US" sz="2400" b="1" dirty="0"/>
          </a:p>
        </p:txBody>
      </p:sp>
      <p:pic>
        <p:nvPicPr>
          <p:cNvPr id="5" name="תמונה 4"/>
          <p:cNvPicPr>
            <a:picLocks noChangeAspect="1"/>
          </p:cNvPicPr>
          <p:nvPr/>
        </p:nvPicPr>
        <p:blipFill>
          <a:blip r:embed="rId5"/>
          <a:stretch>
            <a:fillRect/>
          </a:stretch>
        </p:blipFill>
        <p:spPr>
          <a:xfrm>
            <a:off x="1556923" y="2136393"/>
            <a:ext cx="6323253" cy="4250926"/>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3600" b="1" dirty="0">
                <a:latin typeface="MF_FrankRuhl-Regular"/>
                <a:cs typeface="+mn-cs"/>
              </a:rPr>
              <a:t>מַהוּ מְקוֹר הַחמֶֹר שֶׁמִּמֶּנּוּ עָשׂוּי הַדָּבָר? </a:t>
            </a:r>
            <a:r>
              <a:rPr lang="he-IL" sz="2000" b="1" dirty="0">
                <a:latin typeface="MF_FrankRuhl-Regular"/>
                <a:cs typeface="+mn-cs"/>
              </a:rPr>
              <a:t>(עמוד 20) </a:t>
            </a:r>
            <a:endParaRPr lang="en-US" sz="28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7" name="תמונה 6"/>
          <p:cNvPicPr>
            <a:picLocks noChangeAspect="1"/>
          </p:cNvPicPr>
          <p:nvPr/>
        </p:nvPicPr>
        <p:blipFill>
          <a:blip r:embed="rId5"/>
          <a:stretch>
            <a:fillRect/>
          </a:stretch>
        </p:blipFill>
        <p:spPr>
          <a:xfrm>
            <a:off x="1897076" y="1560297"/>
            <a:ext cx="6000757" cy="5122408"/>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892071A-7BC7-BB8B-05DB-C5C9804AC223}"/>
              </a:ext>
            </a:extLst>
          </p:cNvPr>
          <p:cNvPicPr>
            <a:picLocks noChangeAspect="1"/>
          </p:cNvPicPr>
          <p:nvPr/>
        </p:nvPicPr>
        <p:blipFill>
          <a:blip r:embed="rId3"/>
          <a:stretch>
            <a:fillRect/>
          </a:stretch>
        </p:blipFill>
        <p:spPr>
          <a:xfrm>
            <a:off x="1719262" y="828675"/>
            <a:ext cx="5705475" cy="5200650"/>
          </a:xfrm>
          <a:prstGeom prst="rect">
            <a:avLst/>
          </a:prstGeom>
        </p:spPr>
      </p:pic>
      <p:pic>
        <p:nvPicPr>
          <p:cNvPr id="2" name="תמונה 1">
            <a:extLst>
              <a:ext uri="{FF2B5EF4-FFF2-40B4-BE49-F238E27FC236}">
                <a16:creationId xmlns:a16="http://schemas.microsoft.com/office/drawing/2014/main" id="{F53D8FE7-7B90-300E-5E16-2E01CE4D9CCF}"/>
              </a:ext>
            </a:extLst>
          </p:cNvPr>
          <p:cNvPicPr>
            <a:picLocks noChangeAspect="1"/>
          </p:cNvPicPr>
          <p:nvPr/>
        </p:nvPicPr>
        <p:blipFill>
          <a:blip r:embed="rId4"/>
          <a:stretch>
            <a:fillRect/>
          </a:stretch>
        </p:blipFill>
        <p:spPr>
          <a:xfrm>
            <a:off x="4107942" y="124137"/>
            <a:ext cx="1257300" cy="574685"/>
          </a:xfrm>
          <a:prstGeom prst="rect">
            <a:avLst/>
          </a:prstGeom>
        </p:spPr>
      </p:pic>
      <p:pic>
        <p:nvPicPr>
          <p:cNvPr id="4" name="תמונה 3">
            <a:extLst>
              <a:ext uri="{FF2B5EF4-FFF2-40B4-BE49-F238E27FC236}">
                <a16:creationId xmlns:a16="http://schemas.microsoft.com/office/drawing/2014/main" id="{09EC8D8C-1765-DA72-6DFE-268C3DDE316B}"/>
              </a:ext>
            </a:extLst>
          </p:cNvPr>
          <p:cNvPicPr>
            <a:picLocks noChangeAspect="1"/>
          </p:cNvPicPr>
          <p:nvPr/>
        </p:nvPicPr>
        <p:blipFill>
          <a:blip r:embed="rId5"/>
          <a:stretch>
            <a:fillRect/>
          </a:stretch>
        </p:blipFill>
        <p:spPr>
          <a:xfrm>
            <a:off x="403050" y="124137"/>
            <a:ext cx="1109568" cy="634039"/>
          </a:xfrm>
          <a:prstGeom prst="rect">
            <a:avLst/>
          </a:prstGeom>
        </p:spPr>
      </p:pic>
      <p:pic>
        <p:nvPicPr>
          <p:cNvPr id="5" name="תמונה 4">
            <a:extLst>
              <a:ext uri="{FF2B5EF4-FFF2-40B4-BE49-F238E27FC236}">
                <a16:creationId xmlns:a16="http://schemas.microsoft.com/office/drawing/2014/main" id="{88BA3EE6-B589-59A7-02A8-C14947DC6C8C}"/>
              </a:ext>
            </a:extLst>
          </p:cNvPr>
          <p:cNvPicPr>
            <a:picLocks noChangeAspect="1"/>
          </p:cNvPicPr>
          <p:nvPr/>
        </p:nvPicPr>
        <p:blipFill>
          <a:blip r:embed="rId6"/>
          <a:stretch>
            <a:fillRect/>
          </a:stretch>
        </p:blipFill>
        <p:spPr>
          <a:xfrm>
            <a:off x="7991051" y="168424"/>
            <a:ext cx="993734" cy="530398"/>
          </a:xfrm>
          <a:prstGeom prst="rect">
            <a:avLst/>
          </a:prstGeom>
        </p:spPr>
      </p:pic>
    </p:spTree>
    <p:extLst>
      <p:ext uri="{BB962C8B-B14F-4D97-AF65-F5344CB8AC3E}">
        <p14:creationId xmlns:p14="http://schemas.microsoft.com/office/powerpoint/2010/main" val="1748158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he-IL" sz="4000" b="1" dirty="0">
                <a:latin typeface="MF_FrankRuhl-Regular"/>
                <a:cs typeface="+mn-cs"/>
              </a:rPr>
              <a:t>מְשִׂימָה: מָה עָשׂוּי מֵחוֹמָרִים? </a:t>
            </a:r>
            <a:r>
              <a:rPr lang="he-IL" sz="2400" b="1" dirty="0">
                <a:latin typeface="MF_FrankRuhl-Regular"/>
                <a:cs typeface="+mn-cs"/>
              </a:rPr>
              <a:t>(עמוד 21)</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2075175"/>
            <a:ext cx="7886700" cy="4101787"/>
          </a:xfrm>
        </p:spPr>
        <p:txBody>
          <a:bodyPr/>
          <a:lstStyle/>
          <a:p>
            <a:pPr marL="0" indent="0" algn="r">
              <a:buNone/>
            </a:pPr>
            <a:endParaRPr lang="he-IL" dirty="0"/>
          </a:p>
          <a:p>
            <a:pPr marL="0" indent="0" algn="r">
              <a:buNone/>
            </a:pPr>
            <a:endParaRPr lang="he-IL" dirty="0"/>
          </a:p>
          <a:p>
            <a:pPr marL="0" indent="0" algn="r">
              <a:buNone/>
            </a:pPr>
            <a:endParaRPr lang="en-US" dirty="0"/>
          </a:p>
        </p:txBody>
      </p:sp>
      <p:pic>
        <p:nvPicPr>
          <p:cNvPr id="6" name="תמונה 5"/>
          <p:cNvPicPr>
            <a:picLocks noChangeAspect="1"/>
          </p:cNvPicPr>
          <p:nvPr/>
        </p:nvPicPr>
        <p:blipFill>
          <a:blip r:embed="rId5"/>
          <a:stretch>
            <a:fillRect/>
          </a:stretch>
        </p:blipFill>
        <p:spPr>
          <a:xfrm>
            <a:off x="4684144" y="2680434"/>
            <a:ext cx="3710556" cy="2427806"/>
          </a:xfrm>
          <a:prstGeom prst="rect">
            <a:avLst/>
          </a:prstGeom>
        </p:spPr>
      </p:pic>
      <p:pic>
        <p:nvPicPr>
          <p:cNvPr id="8" name="תמונה 7"/>
          <p:cNvPicPr>
            <a:picLocks noChangeAspect="1"/>
          </p:cNvPicPr>
          <p:nvPr/>
        </p:nvPicPr>
        <p:blipFill>
          <a:blip r:embed="rId6"/>
          <a:stretch>
            <a:fillRect/>
          </a:stretch>
        </p:blipFill>
        <p:spPr>
          <a:xfrm>
            <a:off x="992435" y="2680434"/>
            <a:ext cx="3495675" cy="2427806"/>
          </a:xfrm>
          <a:prstGeom prst="rect">
            <a:avLst/>
          </a:prstGeom>
        </p:spPr>
      </p:pic>
      <p:sp>
        <p:nvSpPr>
          <p:cNvPr id="10" name="TextBox 9"/>
          <p:cNvSpPr txBox="1"/>
          <p:nvPr/>
        </p:nvSpPr>
        <p:spPr>
          <a:xfrm>
            <a:off x="1082180" y="1823487"/>
            <a:ext cx="7433170" cy="523220"/>
          </a:xfrm>
          <a:prstGeom prst="rect">
            <a:avLst/>
          </a:prstGeom>
          <a:noFill/>
        </p:spPr>
        <p:txBody>
          <a:bodyPr wrap="square" rtlCol="0">
            <a:spAutoFit/>
          </a:bodyPr>
          <a:lstStyle/>
          <a:p>
            <a:pPr lvl="0" algn="ctr"/>
            <a:r>
              <a:rPr lang="he-IL" sz="2800" b="1" dirty="0">
                <a:solidFill>
                  <a:prstClr val="black"/>
                </a:solidFill>
                <a:latin typeface="MF_FrankRuhl-Regular"/>
              </a:rPr>
              <a:t>מַיְּנוּ אֶת רְשִׁימַת הַחוֹמָרִים לִשְׁתֵּי קְבוּצוֹת</a:t>
            </a:r>
            <a:endParaRPr lang="en-US" sz="2800" b="1" dirty="0">
              <a:solidFill>
                <a:prstClr val="black"/>
              </a:solidFill>
            </a:endParaRPr>
          </a:p>
        </p:txBody>
      </p:sp>
      <p:pic>
        <p:nvPicPr>
          <p:cNvPr id="11" name="תמונה 10"/>
          <p:cNvPicPr>
            <a:picLocks noChangeAspect="1"/>
          </p:cNvPicPr>
          <p:nvPr/>
        </p:nvPicPr>
        <p:blipFill>
          <a:blip r:embed="rId7"/>
          <a:stretch>
            <a:fillRect/>
          </a:stretch>
        </p:blipFill>
        <p:spPr>
          <a:xfrm>
            <a:off x="7677109" y="5617002"/>
            <a:ext cx="1214458" cy="1119919"/>
          </a:xfrm>
          <a:prstGeom prst="rect">
            <a:avLst/>
          </a:prstGeom>
        </p:spPr>
      </p:pic>
      <p:sp>
        <p:nvSpPr>
          <p:cNvPr id="12" name="TextBox 11"/>
          <p:cNvSpPr txBox="1"/>
          <p:nvPr/>
        </p:nvSpPr>
        <p:spPr>
          <a:xfrm>
            <a:off x="5352176" y="6376782"/>
            <a:ext cx="2197916" cy="369332"/>
          </a:xfrm>
          <a:prstGeom prst="rect">
            <a:avLst/>
          </a:prstGeom>
          <a:noFill/>
        </p:spPr>
        <p:txBody>
          <a:bodyPr wrap="square" rtlCol="0">
            <a:spAutoFit/>
          </a:bodyPr>
          <a:lstStyle/>
          <a:p>
            <a:pPr algn="r"/>
            <a:r>
              <a:rPr lang="he-IL" b="1" dirty="0"/>
              <a:t>עמוד 21</a:t>
            </a:r>
            <a:endParaRPr lang="en-US" b="1" dirty="0"/>
          </a:p>
        </p:txBody>
      </p:sp>
    </p:spTree>
    <p:extLst>
      <p:ext uri="{BB962C8B-B14F-4D97-AF65-F5344CB8AC3E}">
        <p14:creationId xmlns:p14="http://schemas.microsoft.com/office/powerpoint/2010/main" val="354566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01283AA-9E6D-C904-7848-BFAE6B5FB4BF}"/>
              </a:ext>
            </a:extLst>
          </p:cNvPr>
          <p:cNvPicPr>
            <a:picLocks noChangeAspect="1"/>
          </p:cNvPicPr>
          <p:nvPr/>
        </p:nvPicPr>
        <p:blipFill>
          <a:blip r:embed="rId3"/>
          <a:stretch>
            <a:fillRect/>
          </a:stretch>
        </p:blipFill>
        <p:spPr>
          <a:xfrm>
            <a:off x="796139" y="1234440"/>
            <a:ext cx="7551721" cy="4599432"/>
          </a:xfrm>
          <a:prstGeom prst="rect">
            <a:avLst/>
          </a:prstGeom>
          <a:ln w="12700">
            <a:solidFill>
              <a:srgbClr val="0066A6"/>
            </a:solidFill>
          </a:ln>
        </p:spPr>
      </p:pic>
      <p:pic>
        <p:nvPicPr>
          <p:cNvPr id="2" name="תמונה 1">
            <a:extLst>
              <a:ext uri="{FF2B5EF4-FFF2-40B4-BE49-F238E27FC236}">
                <a16:creationId xmlns:a16="http://schemas.microsoft.com/office/drawing/2014/main" id="{F53D8FE7-7B90-300E-5E16-2E01CE4D9CCF}"/>
              </a:ext>
            </a:extLst>
          </p:cNvPr>
          <p:cNvPicPr>
            <a:picLocks noChangeAspect="1"/>
          </p:cNvPicPr>
          <p:nvPr/>
        </p:nvPicPr>
        <p:blipFill>
          <a:blip r:embed="rId4"/>
          <a:stretch>
            <a:fillRect/>
          </a:stretch>
        </p:blipFill>
        <p:spPr>
          <a:xfrm>
            <a:off x="4007358" y="78417"/>
            <a:ext cx="1257300" cy="574685"/>
          </a:xfrm>
          <a:prstGeom prst="rect">
            <a:avLst/>
          </a:prstGeom>
        </p:spPr>
      </p:pic>
      <p:pic>
        <p:nvPicPr>
          <p:cNvPr id="4" name="תמונה 3">
            <a:extLst>
              <a:ext uri="{FF2B5EF4-FFF2-40B4-BE49-F238E27FC236}">
                <a16:creationId xmlns:a16="http://schemas.microsoft.com/office/drawing/2014/main" id="{D6E183C8-AC66-5F5B-D838-5403F799E6E8}"/>
              </a:ext>
            </a:extLst>
          </p:cNvPr>
          <p:cNvPicPr>
            <a:picLocks noChangeAspect="1"/>
          </p:cNvPicPr>
          <p:nvPr/>
        </p:nvPicPr>
        <p:blipFill>
          <a:blip r:embed="rId5"/>
          <a:stretch>
            <a:fillRect/>
          </a:stretch>
        </p:blipFill>
        <p:spPr>
          <a:xfrm>
            <a:off x="7897833" y="99927"/>
            <a:ext cx="993734" cy="530398"/>
          </a:xfrm>
          <a:prstGeom prst="rect">
            <a:avLst/>
          </a:prstGeom>
        </p:spPr>
      </p:pic>
      <p:pic>
        <p:nvPicPr>
          <p:cNvPr id="5" name="תמונה 4">
            <a:extLst>
              <a:ext uri="{FF2B5EF4-FFF2-40B4-BE49-F238E27FC236}">
                <a16:creationId xmlns:a16="http://schemas.microsoft.com/office/drawing/2014/main" id="{7828D03C-740C-B62C-C123-1BDDCFFF2B0A}"/>
              </a:ext>
            </a:extLst>
          </p:cNvPr>
          <p:cNvPicPr>
            <a:picLocks noChangeAspect="1"/>
          </p:cNvPicPr>
          <p:nvPr/>
        </p:nvPicPr>
        <p:blipFill>
          <a:blip r:embed="rId6"/>
          <a:stretch>
            <a:fillRect/>
          </a:stretch>
        </p:blipFill>
        <p:spPr>
          <a:xfrm>
            <a:off x="73866" y="-19361"/>
            <a:ext cx="1109568" cy="634039"/>
          </a:xfrm>
          <a:prstGeom prst="rect">
            <a:avLst/>
          </a:prstGeom>
        </p:spPr>
      </p:pic>
    </p:spTree>
    <p:extLst>
      <p:ext uri="{BB962C8B-B14F-4D97-AF65-F5344CB8AC3E}">
        <p14:creationId xmlns:p14="http://schemas.microsoft.com/office/powerpoint/2010/main" val="101851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he-IL" sz="4000" b="1" dirty="0">
                <a:latin typeface="MF_FrankRuhl-Regular"/>
                <a:cs typeface="+mn-cs"/>
              </a:rPr>
              <a:t>שִׁמּוּשִׁים בְּחוֹמָרִים בֶּעָבָָר וּבְיָמֵינוּ </a:t>
            </a:r>
            <a:r>
              <a:rPr lang="he-IL" sz="2400" b="1" dirty="0">
                <a:latin typeface="MF_FrankRuhl-Regular"/>
                <a:cs typeface="+mn-cs"/>
              </a:rPr>
              <a:t>(עמוד 22)</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7" name="תמונה 6"/>
          <p:cNvPicPr>
            <a:picLocks noChangeAspect="1"/>
          </p:cNvPicPr>
          <p:nvPr/>
        </p:nvPicPr>
        <p:blipFill>
          <a:blip r:embed="rId5"/>
          <a:stretch>
            <a:fillRect/>
          </a:stretch>
        </p:blipFill>
        <p:spPr>
          <a:xfrm>
            <a:off x="4572000" y="1590571"/>
            <a:ext cx="2734811" cy="4686300"/>
          </a:xfrm>
          <a:prstGeom prst="rect">
            <a:avLst/>
          </a:prstGeom>
        </p:spPr>
      </p:pic>
      <p:pic>
        <p:nvPicPr>
          <p:cNvPr id="13" name="מציין מיקום תוכן 12"/>
          <p:cNvPicPr>
            <a:picLocks noGrp="1" noChangeAspect="1"/>
          </p:cNvPicPr>
          <p:nvPr>
            <p:ph idx="1"/>
          </p:nvPr>
        </p:nvPicPr>
        <p:blipFill>
          <a:blip r:embed="rId6"/>
          <a:stretch>
            <a:fillRect/>
          </a:stretch>
        </p:blipFill>
        <p:spPr>
          <a:xfrm>
            <a:off x="1708151" y="1590572"/>
            <a:ext cx="2863849" cy="4686299"/>
          </a:xfrm>
          <a:prstGeom prst="rect">
            <a:avLst/>
          </a:prstGeom>
        </p:spPr>
      </p:pic>
    </p:spTree>
    <p:extLst>
      <p:ext uri="{BB962C8B-B14F-4D97-AF65-F5344CB8AC3E}">
        <p14:creationId xmlns:p14="http://schemas.microsoft.com/office/powerpoint/2010/main" val="749627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he-IL" b="1" dirty="0">
                <a:latin typeface="MF_FrankRuhl-Regular"/>
                <a:cs typeface="+mn-cs"/>
              </a:rPr>
              <a:t>מָה לָמדְנוּ? </a:t>
            </a:r>
            <a:r>
              <a:rPr lang="he-IL" sz="2400" b="1" dirty="0">
                <a:latin typeface="MF_FrankRuhl-Regular"/>
                <a:cs typeface="+mn-cs"/>
              </a:rPr>
              <a:t>(</a:t>
            </a:r>
            <a:r>
              <a:rPr lang="he-IL" sz="2400" b="1">
                <a:latin typeface="MF_FrankRuhl-Regular"/>
                <a:cs typeface="+mn-cs"/>
              </a:rPr>
              <a:t>עמוד 22)</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6" name="תמונה 5"/>
          <p:cNvPicPr>
            <a:picLocks noChangeAspect="1"/>
          </p:cNvPicPr>
          <p:nvPr/>
        </p:nvPicPr>
        <p:blipFill>
          <a:blip r:embed="rId5"/>
          <a:stretch>
            <a:fillRect/>
          </a:stretch>
        </p:blipFill>
        <p:spPr>
          <a:xfrm>
            <a:off x="48452" y="1955888"/>
            <a:ext cx="9047096" cy="2488825"/>
          </a:xfrm>
          <a:prstGeom prst="rect">
            <a:avLst/>
          </a:prstGeom>
        </p:spPr>
      </p:pic>
      <p:pic>
        <p:nvPicPr>
          <p:cNvPr id="9" name="תמונה 8"/>
          <p:cNvPicPr>
            <a:picLocks noChangeAspect="1"/>
          </p:cNvPicPr>
          <p:nvPr/>
        </p:nvPicPr>
        <p:blipFill>
          <a:blip r:embed="rId6"/>
          <a:stretch>
            <a:fillRect/>
          </a:stretch>
        </p:blipFill>
        <p:spPr>
          <a:xfrm>
            <a:off x="1385887" y="4548188"/>
            <a:ext cx="6372225" cy="1562100"/>
          </a:xfrm>
          <a:prstGeom prst="rect">
            <a:avLst/>
          </a:prstGeom>
        </p:spPr>
      </p:pic>
    </p:spTree>
    <p:extLst>
      <p:ext uri="{BB962C8B-B14F-4D97-AF65-F5344CB8AC3E}">
        <p14:creationId xmlns:p14="http://schemas.microsoft.com/office/powerpoint/2010/main" val="1911472943"/>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1340</TotalTime>
  <Words>400</Words>
  <Application>Microsoft Office PowerPoint</Application>
  <PresentationFormat>‫הצגה על המסך (4:3)</PresentationFormat>
  <Paragraphs>45</Paragraphs>
  <Slides>8</Slides>
  <Notes>8</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8</vt:i4>
      </vt:variant>
    </vt:vector>
  </HeadingPairs>
  <TitlesOfParts>
    <vt:vector size="15" baseType="lpstr">
      <vt:lpstr>Arial</vt:lpstr>
      <vt:lpstr>Calibri</vt:lpstr>
      <vt:lpstr>Calibri Light</vt:lpstr>
      <vt:lpstr>FontbitDavid</vt:lpstr>
      <vt:lpstr>FontbitDavid-Bold</vt:lpstr>
      <vt:lpstr>MF_FrankRuhl-Regular</vt:lpstr>
      <vt:lpstr>ערכת נושא Office</vt:lpstr>
      <vt:lpstr> מצגת מלווה   מַדָּע וְטֶכְנוֹלוֹגְיָה לְכִתָּה ב חוֹמָרִים סָבִיב</vt:lpstr>
      <vt:lpstr>מצגת של PowerPoint‏</vt:lpstr>
      <vt:lpstr>מַהוּ מְקוֹר הַחמֶֹר שֶׁמִּמֶּנּוּ עָשׂוּי הַדָּבָר? (עמוד 20) </vt:lpstr>
      <vt:lpstr>מצגת של PowerPoint‏</vt:lpstr>
      <vt:lpstr>מְשִׂימָה: מָה עָשׂוּי מֵחוֹמָרִים? (עמוד 21)</vt:lpstr>
      <vt:lpstr>מצגת של PowerPoint‏</vt:lpstr>
      <vt:lpstr>שִׁמּוּשִׁים בְּחוֹמָרִים בֶּעָבָָר וּבְיָמֵינוּ (עמוד 22)</vt:lpstr>
      <vt:lpstr> מָה לָמדְנוּ? (עמוד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170</cp:revision>
  <dcterms:created xsi:type="dcterms:W3CDTF">2019-05-25T18:59:51Z</dcterms:created>
  <dcterms:modified xsi:type="dcterms:W3CDTF">2023-12-25T05:30:38Z</dcterms:modified>
</cp:coreProperties>
</file>