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10"/>
  </p:notesMasterIdLst>
  <p:sldIdLst>
    <p:sldId id="289" r:id="rId2"/>
    <p:sldId id="324" r:id="rId3"/>
    <p:sldId id="320" r:id="rId4"/>
    <p:sldId id="332" r:id="rId5"/>
    <p:sldId id="325" r:id="rId6"/>
    <p:sldId id="333" r:id="rId7"/>
    <p:sldId id="331" r:id="rId8"/>
    <p:sldId id="330" r:id="rId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A6"/>
    <a:srgbClr val="B31114"/>
    <a:srgbClr val="6EB14D"/>
    <a:srgbClr val="F6FAFE"/>
    <a:srgbClr val="0067A3"/>
    <a:srgbClr val="6FB14D"/>
    <a:srgbClr val="B31013"/>
    <a:srgbClr val="5A5EAE"/>
    <a:srgbClr val="F6CCB4"/>
    <a:srgbClr val="F5C8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0" autoAdjust="0"/>
    <p:restoredTop sz="95773" autoAdjust="0"/>
  </p:normalViewPr>
  <p:slideViewPr>
    <p:cSldViewPr snapToGrid="0" showGuides="1">
      <p:cViewPr varScale="1">
        <p:scale>
          <a:sx n="68" d="100"/>
          <a:sy n="68" d="100"/>
        </p:scale>
        <p:origin x="56" y="476"/>
      </p:cViewPr>
      <p:guideLst>
        <p:guide orient="horz" pos="2208"/>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x-none"/>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699FE938-EB2A-473A-97ED-1CBD33704278}" type="datetimeFigureOut">
              <a:rPr lang="x-none" smtClean="0"/>
              <a:t>כ'/שבט/תשפ"ד</a:t>
            </a:fld>
            <a:endParaRPr lang="x-none"/>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x-none"/>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x-none"/>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x-none"/>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E992BE40-C229-4611-BA02-460BF420667C}" type="slidenum">
              <a:rPr lang="x-none" smtClean="0"/>
              <a:t>‹#›</a:t>
            </a:fld>
            <a:endParaRPr lang="x-none"/>
          </a:p>
        </p:txBody>
      </p:sp>
    </p:spTree>
    <p:extLst>
      <p:ext uri="{BB962C8B-B14F-4D97-AF65-F5344CB8AC3E}">
        <p14:creationId xmlns:p14="http://schemas.microsoft.com/office/powerpoint/2010/main" val="3335641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 </a:t>
            </a:r>
            <a:r>
              <a:rPr lang="he-IL" sz="1800" b="0" i="0" u="none" strike="noStrike" baseline="0" dirty="0">
                <a:latin typeface="FontbitDavid"/>
              </a:rPr>
              <a:t>  </a:t>
            </a:r>
            <a:r>
              <a:rPr lang="he-IL" dirty="0"/>
              <a:t>החוברת עוסקת בהיכרות של מגוון החומרים המצויים בסביבתנו ותכונותיהם, תוך הדגשת האחריות המוטלת על האדם להשתמש בחומרים בצורה מושכלת ומתחשבת בסביבה. כמו כן החוברת עוסקת בקשר שבין תכונות חומרים לבין השימוש בהם להכנת מוצרים.</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a:t>
            </a:fld>
            <a:endParaRPr lang="x-none"/>
          </a:p>
        </p:txBody>
      </p:sp>
    </p:spTree>
    <p:extLst>
      <p:ext uri="{BB962C8B-B14F-4D97-AF65-F5344CB8AC3E}">
        <p14:creationId xmlns:p14="http://schemas.microsoft.com/office/powerpoint/2010/main" val="686719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תת פרק זה עוסק במקור של החומרים והוא נשען על ידע מוקדם של תלמידים שמטופל בחוברת הלימוד </a:t>
            </a:r>
            <a:r>
              <a:rPr lang="he-IL" sz="1200" b="1" i="0" u="none" strike="noStrike" baseline="0" dirty="0">
                <a:latin typeface="FontbitDavid-Bold"/>
              </a:rPr>
              <a:t>סביבה</a:t>
            </a:r>
          </a:p>
          <a:p>
            <a:pPr algn="r"/>
            <a:r>
              <a:rPr lang="he-IL" sz="1200" b="1" i="0" u="none" strike="noStrike" baseline="0" dirty="0">
                <a:latin typeface="FontbitDavid-Bold"/>
              </a:rPr>
              <a:t>של חיים </a:t>
            </a:r>
            <a:r>
              <a:rPr lang="he-IL" sz="1200" b="0" i="0" u="none" strike="noStrike" baseline="0" dirty="0">
                <a:latin typeface="FontbitDavid-Bold"/>
              </a:rPr>
              <a:t>(כיתה ב) </a:t>
            </a:r>
            <a:r>
              <a:rPr lang="he-IL" sz="1200" b="0" i="0" u="none" strike="noStrike" baseline="0" dirty="0">
                <a:latin typeface="FontbitDavid"/>
              </a:rPr>
              <a:t>מאפייני יצורים חיים ושאינם חיים (דוממים), צמחי בר, חיות בר, בעלי חיים מבויתים, צמחי תרבות – מכל אלה מפיקים חומרים.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a:t>
            </a:fld>
            <a:endParaRPr lang="x-none"/>
          </a:p>
        </p:txBody>
      </p:sp>
    </p:spTree>
    <p:extLst>
      <p:ext uri="{BB962C8B-B14F-4D97-AF65-F5344CB8AC3E}">
        <p14:creationId xmlns:p14="http://schemas.microsoft.com/office/powerpoint/2010/main" val="3777339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 יישום הבנה. מטרת השאלה להתאים חומרים למקור שלהם.</a:t>
            </a:r>
          </a:p>
          <a:p>
            <a:pPr marL="0" marR="0" lvl="0" indent="0" algn="r" defTabSz="914400" rtl="1" eaLnBrk="1" fontAlgn="auto" latinLnBrk="0" hangingPunct="1">
              <a:lnSpc>
                <a:spcPct val="100000"/>
              </a:lnSpc>
              <a:spcBef>
                <a:spcPts val="0"/>
              </a:spcBef>
              <a:spcAft>
                <a:spcPts val="0"/>
              </a:spcAft>
              <a:buClrTx/>
              <a:buSzTx/>
              <a:buFontTx/>
              <a:buNone/>
              <a:tabLst/>
              <a:defRPr/>
            </a:pPr>
            <a:r>
              <a:rPr lang="he-IL" b="0" dirty="0"/>
              <a:t>כל החומרים שבסביבה, מקורם ביצורים חיים (בעיקר צמחים ובעלי חיים) ובדוממים (שאינם חיים). כדי לבסס רעיון זה התלמידים מבצעים פעילויות שונות של מיון חומרים לפי סוגם. </a:t>
            </a:r>
          </a:p>
          <a:p>
            <a:pPr algn="r"/>
            <a:endParaRPr lang="he-IL" dirty="0"/>
          </a:p>
          <a:p>
            <a:pPr algn="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a:t>
            </a:fld>
            <a:endParaRPr lang="x-none"/>
          </a:p>
        </p:txBody>
      </p:sp>
    </p:spTree>
    <p:extLst>
      <p:ext uri="{BB962C8B-B14F-4D97-AF65-F5344CB8AC3E}">
        <p14:creationId xmlns:p14="http://schemas.microsoft.com/office/powerpoint/2010/main" val="1196032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 </a:t>
            </a:r>
            <a:r>
              <a:rPr lang="he-IL" dirty="0"/>
              <a:t>בספר הדיגיטלי, בעמוד 19, המשימה: </a:t>
            </a:r>
            <a:r>
              <a:rPr lang="he-IL" b="1" dirty="0"/>
              <a:t>מקור החומרים</a:t>
            </a:r>
            <a:r>
              <a:rPr lang="he-IL" dirty="0"/>
              <a:t>.</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4</a:t>
            </a:fld>
            <a:endParaRPr lang="x-none"/>
          </a:p>
        </p:txBody>
      </p:sp>
    </p:spTree>
    <p:extLst>
      <p:ext uri="{BB962C8B-B14F-4D97-AF65-F5344CB8AC3E}">
        <p14:creationId xmlns:p14="http://schemas.microsoft.com/office/powerpoint/2010/main" val="3421980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 יישום הבנה. תרגול מיומנות המיון על פי קריטריון. </a:t>
            </a:r>
          </a:p>
          <a:p>
            <a:r>
              <a:rPr lang="he-IL" sz="1800" b="0" i="0" u="none" strike="noStrike" baseline="0" dirty="0">
                <a:latin typeface="FontbitDavid"/>
              </a:rPr>
              <a:t>למה ממיינים? המיון עוזר לעשות סדר בדברים. המיון עוזר לארגן, לְסַדֵּר וגם לִמְצֹוא דְּבָרִים בְּקַלּוּת.</a:t>
            </a:r>
          </a:p>
          <a:p>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5</a:t>
            </a:fld>
            <a:endParaRPr lang="x-none"/>
          </a:p>
        </p:txBody>
      </p:sp>
    </p:spTree>
    <p:extLst>
      <p:ext uri="{BB962C8B-B14F-4D97-AF65-F5344CB8AC3E}">
        <p14:creationId xmlns:p14="http://schemas.microsoft.com/office/powerpoint/2010/main" val="3037236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בעמוד 21, המשימה: </a:t>
            </a:r>
            <a:r>
              <a:rPr lang="he-IL" b="1" dirty="0"/>
              <a:t>מהיכן החומרים?</a:t>
            </a:r>
            <a:r>
              <a:rPr lang="he-IL" dirty="0"/>
              <a:t>.</a:t>
            </a:r>
          </a:p>
          <a:p>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6</a:t>
            </a:fld>
            <a:endParaRPr lang="x-none"/>
          </a:p>
        </p:txBody>
      </p:sp>
    </p:spTree>
    <p:extLst>
      <p:ext uri="{BB962C8B-B14F-4D97-AF65-F5344CB8AC3E}">
        <p14:creationId xmlns:p14="http://schemas.microsoft.com/office/powerpoint/2010/main" val="684223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 המשגה וסיכום:</a:t>
            </a:r>
          </a:p>
          <a:p>
            <a:r>
              <a:rPr lang="he-IL" dirty="0"/>
              <a:t>בני אדם השתמשו בעבר ומשתמשים בהווה בחומרים לייצור מוצרים.</a:t>
            </a:r>
          </a:p>
          <a:p>
            <a:r>
              <a:rPr lang="he-IL" dirty="0"/>
              <a:t>המקור של המוצרים ממרכיבים חיים וממרכיבים שאינם חיים.</a:t>
            </a:r>
          </a:p>
          <a:p>
            <a:r>
              <a:rPr lang="he-IL" dirty="0"/>
              <a:t>בימינו בני אדם למדו לייצר חומרים חדשים שלא היו בעבר.</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7</a:t>
            </a:fld>
            <a:endParaRPr lang="x-none">
              <a:solidFill>
                <a:prstClr val="black"/>
              </a:solidFill>
            </a:endParaRPr>
          </a:p>
        </p:txBody>
      </p:sp>
    </p:spTree>
    <p:extLst>
      <p:ext uri="{BB962C8B-B14F-4D97-AF65-F5344CB8AC3E}">
        <p14:creationId xmlns:p14="http://schemas.microsoft.com/office/powerpoint/2010/main" val="2285683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 לסיכום אפשר לחבר שאלות שהתשובות להן הילדים מאתרים בין היגדי הסיכום.</a:t>
            </a:r>
          </a:p>
          <a:p>
            <a:pPr algn="r"/>
            <a:r>
              <a:rPr lang="he-IL" sz="1200" b="0" i="0" u="none" strike="noStrike" baseline="0" dirty="0">
                <a:latin typeface="FontbitDavid"/>
              </a:rPr>
              <a:t>לדוגמה: מהו המקור של החומרים?  </a:t>
            </a:r>
          </a:p>
          <a:p>
            <a:pPr algn="r"/>
            <a:endParaRPr lang="he-IL" sz="1200" b="0" i="0" u="none" strike="noStrike" baseline="0" dirty="0">
              <a:latin typeface="FontbitDavid"/>
            </a:endParaRPr>
          </a:p>
          <a:p>
            <a:pPr algn="r"/>
            <a:r>
              <a:rPr lang="he-IL" sz="1200" b="0" i="0" u="none" strike="noStrike" baseline="0" dirty="0">
                <a:latin typeface="FontbitDavid"/>
              </a:rPr>
              <a:t>משלימים מושגים חסרים בהיגדי הסיכום.</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בְּנֵי הָאָדָם מִשְׁתַּמְּשִׁים בְּ_______ שׁוֹנִים.</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הַמָּקוֹר שׁלֶ הַחוֹמָרִים הוּא מִיּצְוּרִים _______ וּמִדּוֹמְמִים (שאינם חיים).</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כַּיּוֹם מִשְׁתַּמְּשִׁים </a:t>
            </a:r>
            <a:r>
              <a:rPr lang="he-IL" sz="1800" b="0" i="0" u="none" strike="noStrike" baseline="0" dirty="0" err="1">
                <a:solidFill>
                  <a:srgbClr val="000000"/>
                </a:solidFill>
                <a:latin typeface="MF_FrankRuhl-Regular"/>
              </a:rPr>
              <a:t>בְּמִגְוַן</a:t>
            </a:r>
            <a:r>
              <a:rPr lang="he-IL" sz="1800" b="0" i="0" u="none" strike="noStrike" baseline="0" dirty="0">
                <a:solidFill>
                  <a:srgbClr val="000000"/>
                </a:solidFill>
                <a:latin typeface="MF_FrankRuhl-Regular"/>
              </a:rPr>
              <a:t> גָּדוֹל שֶׁל חוֹמָרִים שֶׁלֹּא הִשְׁתַּמַּשְׁנוּ בָּהֶם ב_____.</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מְמַיְּנִים דְּבָרִים לִקְבוּצוֹת לְפִי _______ מְשֻׁתָּפוֹת.</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מִיּוּן עוֹזֵר לְאַרְגֵּן, ל____, לִמְצֹא דְּבָרִים בְּקַלּוּת.</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8</a:t>
            </a:fld>
            <a:endParaRPr lang="x-none">
              <a:solidFill>
                <a:prstClr val="black"/>
              </a:solidFill>
            </a:endParaRPr>
          </a:p>
        </p:txBody>
      </p:sp>
    </p:spTree>
    <p:extLst>
      <p:ext uri="{BB962C8B-B14F-4D97-AF65-F5344CB8AC3E}">
        <p14:creationId xmlns:p14="http://schemas.microsoft.com/office/powerpoint/2010/main" val="3496511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419840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80424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618306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193553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7823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5620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36437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043044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5870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6165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67785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CB60-3FAE-4989-9875-39020804EAE7}" type="datetimeFigureOut">
              <a:rPr lang="x-none" smtClean="0"/>
              <a:t>כ'/שבט/תשפ"ד</a:t>
            </a:fld>
            <a:endParaRPr 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15B43-B21F-4DEE-983D-6EBC56B1F033}" type="slidenum">
              <a:rPr lang="x-none" smtClean="0"/>
              <a:t>‹#›</a:t>
            </a:fld>
            <a:endParaRPr lang="x-none"/>
          </a:p>
        </p:txBody>
      </p:sp>
    </p:spTree>
    <p:extLst>
      <p:ext uri="{BB962C8B-B14F-4D97-AF65-F5344CB8AC3E}">
        <p14:creationId xmlns:p14="http://schemas.microsoft.com/office/powerpoint/2010/main" val="2369541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3.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a:extLst>
              <a:ext uri="{FF2B5EF4-FFF2-40B4-BE49-F238E27FC236}">
                <a16:creationId xmlns:a16="http://schemas.microsoft.com/office/drawing/2014/main" id="{BB69E2AE-CB91-4BB0-887D-266A32CB38FE}"/>
              </a:ext>
            </a:extLst>
          </p:cNvPr>
          <p:cNvSpPr>
            <a:spLocks noGrp="1"/>
          </p:cNvSpPr>
          <p:nvPr>
            <p:ph type="ctrTitle"/>
          </p:nvPr>
        </p:nvSpPr>
        <p:spPr>
          <a:xfrm>
            <a:off x="466253" y="307428"/>
            <a:ext cx="8610636" cy="3551508"/>
          </a:xfrm>
          <a:effectLst>
            <a:outerShdw blurRad="50800" dist="38100" dir="2700000" algn="tl" rotWithShape="0">
              <a:prstClr val="black">
                <a:alpha val="40000"/>
              </a:prstClr>
            </a:outerShdw>
          </a:effectLst>
        </p:spPr>
        <p:txBody>
          <a:bodyPr>
            <a:normAutofit fontScale="90000"/>
          </a:bodyPr>
          <a:lstStyle/>
          <a:p>
            <a:r>
              <a:rPr lang="he-IL" sz="5400" b="1" dirty="0">
                <a:solidFill>
                  <a:srgbClr val="0070C0"/>
                </a:solidFill>
                <a:cs typeface="+mn-cs"/>
              </a:rPr>
              <a:t> מצגת מלווה</a:t>
            </a:r>
            <a:br>
              <a:rPr lang="he-IL" sz="5400" b="1" dirty="0">
                <a:solidFill>
                  <a:srgbClr val="0070C0"/>
                </a:solidFill>
                <a:cs typeface="+mn-cs"/>
              </a:rPr>
            </a:br>
            <a:br>
              <a:rPr lang="he-IL" b="1" dirty="0">
                <a:latin typeface="MF_FrankRuhl-Regular"/>
                <a:cs typeface="+mn-cs"/>
              </a:rPr>
            </a:br>
            <a:r>
              <a:rPr lang="he-IL" sz="4400" b="1" dirty="0">
                <a:solidFill>
                  <a:srgbClr val="0070C0"/>
                </a:solidFill>
                <a:cs typeface="+mn-cs"/>
              </a:rPr>
              <a:t> </a:t>
            </a:r>
            <a:br>
              <a:rPr lang="he-IL" sz="4400" b="1" dirty="0">
                <a:solidFill>
                  <a:srgbClr val="0070C0"/>
                </a:solidFill>
                <a:cs typeface="+mn-cs"/>
              </a:rPr>
            </a:br>
            <a:br>
              <a:rPr lang="he-IL" sz="4400" b="1" dirty="0">
                <a:solidFill>
                  <a:srgbClr val="0070C0"/>
                </a:solidFill>
                <a:cs typeface="+mn-cs"/>
              </a:rPr>
            </a:br>
            <a:br>
              <a:rPr lang="he-IL" sz="4400" b="1" dirty="0">
                <a:solidFill>
                  <a:srgbClr val="0070C0"/>
                </a:solidFill>
                <a:cs typeface="+mn-cs"/>
              </a:rPr>
            </a:br>
            <a:br>
              <a:rPr lang="ar-SA" sz="5300" b="1" dirty="0">
                <a:cs typeface="+mn-cs"/>
              </a:rPr>
            </a:br>
            <a:br>
              <a:rPr lang="ar-SA" sz="5300" b="1" dirty="0">
                <a:cs typeface="+mn-cs"/>
              </a:rPr>
            </a:br>
            <a:br>
              <a:rPr lang="ar-SA" sz="5300" b="1" dirty="0">
                <a:cs typeface="+mn-cs"/>
              </a:rPr>
            </a:br>
            <a:br>
              <a:rPr kumimoji="0" lang="he-IL" sz="5400" b="1" i="0" u="none" strike="noStrike" kern="1200" cap="none" spc="0" normalizeH="0" baseline="0" noProof="0" dirty="0">
                <a:ln>
                  <a:noFill/>
                </a:ln>
                <a:solidFill>
                  <a:srgbClr val="0070C0"/>
                </a:solidFill>
                <a:effectLst/>
                <a:uLnTx/>
                <a:uFillTx/>
                <a:latin typeface="Calibri Light" panose="020F0302020204030204"/>
                <a:ea typeface="+mj-ea"/>
                <a:cs typeface="Arial" panose="020B0604020202020204" pitchFamily="34" charset="0"/>
              </a:rPr>
            </a:br>
            <a:br>
              <a:rPr kumimoji="0" lang="he-IL" sz="6000" b="1" i="0" u="none" strike="noStrike" kern="1200" cap="none" spc="0" normalizeH="0" baseline="0" noProof="0" dirty="0">
                <a:ln>
                  <a:noFill/>
                </a:ln>
                <a:solidFill>
                  <a:prstClr val="black"/>
                </a:solidFill>
                <a:effectLst/>
                <a:uLnTx/>
                <a:uFillTx/>
                <a:latin typeface="MF_FrankRuhl-Regular"/>
                <a:ea typeface="+mj-ea"/>
                <a:cs typeface="Arial" panose="020B0604020202020204" pitchFamily="34" charset="0"/>
              </a:rPr>
            </a:br>
            <a:r>
              <a:rPr kumimoji="0" lang="he-IL" sz="4400" b="1" i="0" u="none" strike="noStrike" kern="1200" cap="none" spc="0" normalizeH="0" baseline="0" noProof="0" dirty="0">
                <a:ln>
                  <a:noFill/>
                </a:ln>
                <a:solidFill>
                  <a:srgbClr val="0070C0"/>
                </a:solidFill>
                <a:effectLst/>
                <a:uLnTx/>
                <a:uFillTx/>
                <a:latin typeface="Calibri Light" panose="020F0302020204030204"/>
                <a:ea typeface="+mj-ea"/>
                <a:cs typeface="Arial" panose="020B0604020202020204" pitchFamily="34" charset="0"/>
              </a:rPr>
              <a:t> </a:t>
            </a:r>
            <a:br>
              <a:rPr kumimoji="0" lang="ar-SA" sz="4400" b="1" i="0" u="none" strike="noStrike" kern="1200" cap="none" spc="0" normalizeH="0" baseline="0" noProof="0" dirty="0">
                <a:ln>
                  <a:noFill/>
                </a:ln>
                <a:solidFill>
                  <a:srgbClr val="0070C0"/>
                </a:solidFill>
                <a:effectLst/>
                <a:uLnTx/>
                <a:uFillTx/>
                <a:latin typeface="Calibri Light" panose="020F0302020204030204"/>
                <a:ea typeface="+mj-ea"/>
                <a:cs typeface="Arial" panose="020B0604020202020204" pitchFamily="34" charset="0"/>
              </a:rPr>
            </a:br>
            <a:br>
              <a:rPr kumimoji="0" lang="ar-SA" sz="4400" b="1" i="0" u="none" strike="noStrike" kern="1200" cap="none" spc="0" normalizeH="0" baseline="0" noProof="0" dirty="0">
                <a:ln>
                  <a:noFill/>
                </a:ln>
                <a:solidFill>
                  <a:srgbClr val="0070C0"/>
                </a:solidFill>
                <a:effectLst/>
                <a:uLnTx/>
                <a:uFillTx/>
                <a:latin typeface="Calibri Light" panose="020F0302020204030204"/>
                <a:ea typeface="+mj-ea"/>
                <a:cs typeface="Arial" panose="020B0604020202020204" pitchFamily="34" charset="0"/>
              </a:rPr>
            </a:br>
            <a:br>
              <a:rPr kumimoji="0" lang="ar-SA" sz="4400" b="1" i="0" u="none" strike="noStrike" kern="1200" cap="none" spc="0" normalizeH="0" baseline="0" noProof="0" dirty="0">
                <a:ln>
                  <a:noFill/>
                </a:ln>
                <a:solidFill>
                  <a:srgbClr val="0070C0"/>
                </a:solidFill>
                <a:effectLst/>
                <a:uLnTx/>
                <a:uFillTx/>
                <a:latin typeface="Calibri Light" panose="020F0302020204030204"/>
                <a:ea typeface="+mj-ea"/>
                <a:cs typeface="Arial" panose="020B0604020202020204" pitchFamily="34" charset="0"/>
              </a:rPr>
            </a:br>
            <a:br>
              <a:rPr kumimoji="0" lang="ar-SA" sz="4400" b="1" i="0" u="none" strike="noStrike" kern="1200" cap="none" spc="0" normalizeH="0" baseline="0" noProof="0" dirty="0">
                <a:ln>
                  <a:noFill/>
                </a:ln>
                <a:solidFill>
                  <a:srgbClr val="0070C0"/>
                </a:solidFill>
                <a:effectLst/>
                <a:uLnTx/>
                <a:uFillTx/>
                <a:latin typeface="Calibri Light" panose="020F0302020204030204"/>
                <a:ea typeface="+mj-ea"/>
                <a:cs typeface="Arial" panose="020B0604020202020204" pitchFamily="34" charset="0"/>
              </a:rPr>
            </a:br>
            <a:r>
              <a:rPr kumimoji="0" lang="ar-SA" sz="5400" b="1" i="0" u="none" strike="noStrike" kern="1200" cap="none" spc="0" normalizeH="0" baseline="0" noProof="0" dirty="0">
                <a:ln>
                  <a:noFill/>
                </a:ln>
                <a:solidFill>
                  <a:srgbClr val="0070C0"/>
                </a:solidFill>
                <a:effectLst/>
                <a:uLnTx/>
                <a:uFillTx/>
                <a:latin typeface="Calibri Light" panose="020F0302020204030204"/>
                <a:ea typeface="+mj-ea"/>
                <a:cs typeface="Arial" panose="020B0604020202020204" pitchFamily="34" charset="0"/>
              </a:rPr>
              <a:t>عارِضَةٌ مُرافِقَةٌ لِلدُّروسِ</a:t>
            </a:r>
            <a:br>
              <a:rPr kumimoji="0" lang="he-IL" sz="6000" b="1" i="0" u="none" strike="noStrike" kern="1200" cap="none" spc="0" normalizeH="0" baseline="0" noProof="0" dirty="0">
                <a:ln>
                  <a:noFill/>
                </a:ln>
                <a:solidFill>
                  <a:prstClr val="black"/>
                </a:solidFill>
                <a:effectLst/>
                <a:uLnTx/>
                <a:uFillTx/>
                <a:latin typeface="MF_FrankRuhl-Regular"/>
                <a:ea typeface="+mj-ea"/>
                <a:cs typeface="Arial" panose="020B0604020202020204" pitchFamily="34" charset="0"/>
              </a:rPr>
            </a:br>
            <a:r>
              <a:rPr kumimoji="0" lang="he-IL" sz="4400" b="1" i="0" u="none" strike="noStrike" kern="1200" cap="none" spc="0" normalizeH="0" baseline="0" noProof="0" dirty="0">
                <a:ln>
                  <a:noFill/>
                </a:ln>
                <a:solidFill>
                  <a:srgbClr val="0070C0"/>
                </a:solidFill>
                <a:effectLst/>
                <a:uLnTx/>
                <a:uFillTx/>
                <a:latin typeface="Calibri Light" panose="020F0302020204030204"/>
                <a:ea typeface="+mj-ea"/>
                <a:cs typeface="Arial" panose="020B0604020202020204" pitchFamily="34" charset="0"/>
              </a:rPr>
              <a:t> </a:t>
            </a:r>
            <a:r>
              <a:rPr kumimoji="0" lang="ar-SA" sz="4000" b="1" i="0" u="none" strike="noStrike" kern="1200" cap="none" spc="0" normalizeH="0" baseline="0" noProof="0" dirty="0">
                <a:ln>
                  <a:noFill/>
                </a:ln>
                <a:solidFill>
                  <a:prstClr val="black"/>
                </a:solidFill>
                <a:effectLst/>
                <a:uLnTx/>
                <a:uFillTx/>
                <a:latin typeface="Calibri Light" panose="020F0302020204030204"/>
                <a:ea typeface="+mj-ea"/>
                <a:cs typeface="Arial" panose="020B0604020202020204" pitchFamily="34" charset="0"/>
              </a:rPr>
              <a:t>اَلْعُلُوْمُ وَالتِّكْنُولُوجيا للصِّف الثَّاني</a:t>
            </a:r>
            <a:br>
              <a:rPr kumimoji="0" lang="he-IL" sz="5300" b="1" i="0" u="none" strike="noStrike" kern="1200" cap="none" spc="0" normalizeH="0" baseline="0" noProof="0" dirty="0">
                <a:ln>
                  <a:noFill/>
                </a:ln>
                <a:solidFill>
                  <a:prstClr val="black"/>
                </a:solidFill>
                <a:effectLst/>
                <a:uLnTx/>
                <a:uFillTx/>
                <a:latin typeface="Calibri Light" panose="020F0302020204030204"/>
                <a:ea typeface="+mj-ea"/>
                <a:cs typeface="Arial" panose="020B0604020202020204" pitchFamily="34" charset="0"/>
              </a:rPr>
            </a:br>
            <a:r>
              <a:rPr kumimoji="0" lang="ar-SA" sz="5300" b="1" i="0" u="none" strike="noStrike" kern="1200" cap="none" spc="0" normalizeH="0" baseline="0" noProof="0">
                <a:ln>
                  <a:noFill/>
                </a:ln>
                <a:solidFill>
                  <a:prstClr val="black"/>
                </a:solidFill>
                <a:effectLst/>
                <a:uLnTx/>
                <a:uFillTx/>
                <a:latin typeface="Calibri Light" panose="020F0302020204030204"/>
                <a:ea typeface="+mj-ea"/>
                <a:cs typeface="Arial" panose="020B0604020202020204" pitchFamily="34" charset="0"/>
              </a:rPr>
              <a:t>اَلْمَوادُّ مِنْ حَوْلِنَا</a:t>
            </a:r>
            <a:br>
              <a:rPr lang="ar-SA" sz="5300" b="1" dirty="0">
                <a:cs typeface="+mn-cs"/>
              </a:rPr>
            </a:br>
            <a:endParaRPr lang="x-none" sz="5300" b="1" dirty="0">
              <a:cs typeface="+mn-cs"/>
            </a:endParaRPr>
          </a:p>
        </p:txBody>
      </p:sp>
      <p:pic>
        <p:nvPicPr>
          <p:cNvPr id="5" name="תמונה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170" y="75168"/>
            <a:ext cx="1015067" cy="574684"/>
          </a:xfrm>
          <a:prstGeom prst="rect">
            <a:avLst/>
          </a:prstGeom>
        </p:spPr>
      </p:pic>
      <p:sp>
        <p:nvSpPr>
          <p:cNvPr id="8" name="TextBox 7"/>
          <p:cNvSpPr txBox="1"/>
          <p:nvPr/>
        </p:nvSpPr>
        <p:spPr>
          <a:xfrm>
            <a:off x="708870" y="4266239"/>
            <a:ext cx="7726261"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الفصل الأول</a:t>
            </a:r>
            <a:r>
              <a:rPr kumimoji="0" lang="he-IL"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ar-SA"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اَلْمَوادُّ وَصِفَاتُها</a:t>
            </a:r>
            <a:endParaRPr kumimoji="0" lang="he-IL"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algn="r" rtl="1"/>
            <a:endParaRPr lang="he-IL" sz="3600" b="1" dirty="0">
              <a:solidFill>
                <a:srgbClr val="C00000"/>
              </a:solidFill>
            </a:endParaRPr>
          </a:p>
          <a:p>
            <a:pPr algn="r" rtl="1"/>
            <a:r>
              <a:rPr lang="he-IL" sz="3600" b="1" dirty="0">
                <a:solidFill>
                  <a:srgbClr val="C00000"/>
                </a:solidFill>
              </a:rPr>
              <a:t>     </a:t>
            </a:r>
            <a:r>
              <a:rPr lang="ar-SA" sz="3600" b="1" dirty="0">
                <a:solidFill>
                  <a:srgbClr val="C00000"/>
                </a:solidFill>
              </a:rPr>
              <a:t>من أين تأتي المواد؟ </a:t>
            </a:r>
            <a:r>
              <a:rPr lang="he-IL" sz="3600" b="1" dirty="0">
                <a:solidFill>
                  <a:srgbClr val="C00000"/>
                </a:solidFill>
              </a:rPr>
              <a:t>- (</a:t>
            </a:r>
            <a:r>
              <a:rPr lang="ar-SA" sz="3600" b="1" dirty="0">
                <a:solidFill>
                  <a:srgbClr val="C00000"/>
                </a:solidFill>
              </a:rPr>
              <a:t>الصفحات</a:t>
            </a:r>
            <a:r>
              <a:rPr lang="he-IL" sz="3600" b="1" dirty="0">
                <a:solidFill>
                  <a:srgbClr val="C00000"/>
                </a:solidFill>
              </a:rPr>
              <a:t> 19-22)</a:t>
            </a:r>
            <a:endParaRPr lang="en-US" sz="3600" b="1" dirty="0">
              <a:solidFill>
                <a:srgbClr val="C00000"/>
              </a:solidFill>
            </a:endParaRPr>
          </a:p>
        </p:txBody>
      </p:sp>
      <p:pic>
        <p:nvPicPr>
          <p:cNvPr id="2" name="תמונה 1">
            <a:extLst>
              <a:ext uri="{FF2B5EF4-FFF2-40B4-BE49-F238E27FC236}">
                <a16:creationId xmlns:a16="http://schemas.microsoft.com/office/drawing/2014/main" id="{033E9276-93F4-95D4-B269-D0E420286519}"/>
              </a:ext>
            </a:extLst>
          </p:cNvPr>
          <p:cNvPicPr>
            <a:picLocks noChangeAspect="1"/>
          </p:cNvPicPr>
          <p:nvPr/>
        </p:nvPicPr>
        <p:blipFill>
          <a:blip r:embed="rId4"/>
          <a:stretch>
            <a:fillRect/>
          </a:stretch>
        </p:blipFill>
        <p:spPr>
          <a:xfrm>
            <a:off x="8150217" y="39939"/>
            <a:ext cx="926672" cy="810838"/>
          </a:xfrm>
          <a:prstGeom prst="rect">
            <a:avLst/>
          </a:prstGeom>
        </p:spPr>
      </p:pic>
    </p:spTree>
    <p:extLst>
      <p:ext uri="{BB962C8B-B14F-4D97-AF65-F5344CB8AC3E}">
        <p14:creationId xmlns:p14="http://schemas.microsoft.com/office/powerpoint/2010/main" val="2905265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p:cNvPicPr>
            <a:picLocks noChangeAspect="1"/>
          </p:cNvPicPr>
          <p:nvPr/>
        </p:nvPicPr>
        <p:blipFill>
          <a:blip r:embed="rId3"/>
          <a:stretch>
            <a:fillRect/>
          </a:stretch>
        </p:blipFill>
        <p:spPr>
          <a:xfrm>
            <a:off x="0" y="-7937"/>
            <a:ext cx="1109568" cy="634039"/>
          </a:xfrm>
          <a:prstGeom prst="rect">
            <a:avLst/>
          </a:prstGeom>
        </p:spPr>
      </p:pic>
      <p:sp>
        <p:nvSpPr>
          <p:cNvPr id="9" name="מלבן 8"/>
          <p:cNvSpPr/>
          <p:nvPr/>
        </p:nvSpPr>
        <p:spPr>
          <a:xfrm>
            <a:off x="494950" y="756606"/>
            <a:ext cx="7910819" cy="769441"/>
          </a:xfrm>
          <a:prstGeom prst="rect">
            <a:avLst/>
          </a:prstGeom>
          <a:ln>
            <a:solidFill>
              <a:srgbClr val="B31114"/>
            </a:solidFill>
          </a:ln>
        </p:spPr>
        <p:txBody>
          <a:bodyPr wrap="square">
            <a:spAutoFit/>
          </a:bodyPr>
          <a:lstStyle/>
          <a:p>
            <a:pPr algn="r" rtl="1"/>
            <a:r>
              <a:rPr lang="ar-SA" sz="4400" b="1" dirty="0">
                <a:latin typeface="MF_FrankRuhl-Regular"/>
              </a:rPr>
              <a:t>مِن أينَ تَأْتي </a:t>
            </a:r>
            <a:r>
              <a:rPr lang="ar-SA" sz="4400" b="1" dirty="0" err="1">
                <a:latin typeface="MF_FrankRuhl-Regular"/>
              </a:rPr>
              <a:t>ٱلْمَوادُّ</a:t>
            </a:r>
            <a:r>
              <a:rPr lang="ar-SA" sz="4400" b="1" dirty="0">
                <a:latin typeface="MF_FrankRuhl-Regular"/>
              </a:rPr>
              <a:t>؟ </a:t>
            </a:r>
            <a:r>
              <a:rPr lang="ar-SA" sz="2400" b="1" dirty="0">
                <a:latin typeface="MF_FrankRuhl-Regular"/>
              </a:rPr>
              <a:t>(الصفحات</a:t>
            </a:r>
            <a:r>
              <a:rPr lang="he-IL" sz="2400" b="1" dirty="0">
                <a:latin typeface="MF_FrankRuhl-Regular"/>
              </a:rPr>
              <a:t> 22-19</a:t>
            </a:r>
            <a:r>
              <a:rPr lang="he-IL" sz="2400" b="1" dirty="0">
                <a:solidFill>
                  <a:srgbClr val="000000"/>
                </a:solidFill>
                <a:latin typeface="MF_FrankRuhl-Regular"/>
              </a:rPr>
              <a:t>)</a:t>
            </a:r>
            <a:endParaRPr lang="en-US" sz="4400" b="1" dirty="0">
              <a:solidFill>
                <a:prstClr val="black"/>
              </a:solidFill>
            </a:endParaRPr>
          </a:p>
        </p:txBody>
      </p:sp>
      <p:sp>
        <p:nvSpPr>
          <p:cNvPr id="2" name="מציין מיקום תוכן 1"/>
          <p:cNvSpPr>
            <a:spLocks noGrp="1"/>
          </p:cNvSpPr>
          <p:nvPr>
            <p:ph idx="1"/>
          </p:nvPr>
        </p:nvSpPr>
        <p:spPr>
          <a:xfrm>
            <a:off x="565149" y="1656551"/>
            <a:ext cx="8184567" cy="4600264"/>
          </a:xfrm>
        </p:spPr>
        <p:txBody>
          <a:bodyPr/>
          <a:lstStyle/>
          <a:p>
            <a:pPr marL="0" indent="0" algn="r">
              <a:buNone/>
            </a:pPr>
            <a:r>
              <a:rPr lang="ar-SA" b="1" dirty="0">
                <a:solidFill>
                  <a:srgbClr val="437BBE"/>
                </a:solidFill>
                <a:latin typeface="MF_FrankRuhl-Regular"/>
              </a:rPr>
              <a:t>مَهَمَّةٌ: </a:t>
            </a:r>
            <a:r>
              <a:rPr lang="ar-SA" b="1" dirty="0">
                <a:latin typeface="MF_FrankRuhl-Regular"/>
              </a:rPr>
              <a:t>مِن أينَ تَأْتي </a:t>
            </a:r>
            <a:r>
              <a:rPr lang="ar-SA" b="1" dirty="0" err="1">
                <a:latin typeface="MF_FrankRuhl-Regular"/>
              </a:rPr>
              <a:t>ٱلْمَوادُّ</a:t>
            </a:r>
            <a:r>
              <a:rPr lang="ar-SA" b="1" dirty="0">
                <a:latin typeface="MF_FrankRuhl-Regular"/>
              </a:rPr>
              <a:t>؟ </a:t>
            </a:r>
            <a:r>
              <a:rPr lang="he-IL" sz="2400" b="1" dirty="0">
                <a:solidFill>
                  <a:srgbClr val="000000"/>
                </a:solidFill>
                <a:latin typeface="MF_FrankRuhl-Regular"/>
              </a:rPr>
              <a:t>(</a:t>
            </a:r>
            <a:r>
              <a:rPr lang="ar-SA" sz="2400" b="1" dirty="0">
                <a:solidFill>
                  <a:srgbClr val="000000"/>
                </a:solidFill>
                <a:latin typeface="MF_FrankRuhl-Regular"/>
              </a:rPr>
              <a:t>صفحة</a:t>
            </a:r>
            <a:r>
              <a:rPr lang="he-IL" sz="2400" b="1" dirty="0">
                <a:solidFill>
                  <a:srgbClr val="000000"/>
                </a:solidFill>
                <a:latin typeface="MF_FrankRuhl-Regular"/>
              </a:rPr>
              <a:t> 19)</a:t>
            </a:r>
            <a:endParaRPr lang="en-US" sz="2400" b="1" dirty="0"/>
          </a:p>
        </p:txBody>
      </p:sp>
      <p:pic>
        <p:nvPicPr>
          <p:cNvPr id="5" name="תמונה 4"/>
          <p:cNvPicPr>
            <a:picLocks noChangeAspect="1"/>
          </p:cNvPicPr>
          <p:nvPr/>
        </p:nvPicPr>
        <p:blipFill>
          <a:blip r:embed="rId4"/>
          <a:stretch>
            <a:fillRect/>
          </a:stretch>
        </p:blipFill>
        <p:spPr>
          <a:xfrm>
            <a:off x="1556923" y="2136393"/>
            <a:ext cx="6323253" cy="4250926"/>
          </a:xfrm>
          <a:prstGeom prst="rect">
            <a:avLst/>
          </a:prstGeom>
        </p:spPr>
      </p:pic>
      <p:pic>
        <p:nvPicPr>
          <p:cNvPr id="3" name="תמונה 2">
            <a:extLst>
              <a:ext uri="{FF2B5EF4-FFF2-40B4-BE49-F238E27FC236}">
                <a16:creationId xmlns:a16="http://schemas.microsoft.com/office/drawing/2014/main" id="{9BCF8105-862E-5B9F-2798-5967C53B17B9}"/>
              </a:ext>
            </a:extLst>
          </p:cNvPr>
          <p:cNvPicPr>
            <a:picLocks noChangeAspect="1"/>
          </p:cNvPicPr>
          <p:nvPr/>
        </p:nvPicPr>
        <p:blipFill>
          <a:blip r:embed="rId5"/>
          <a:stretch>
            <a:fillRect/>
          </a:stretch>
        </p:blipFill>
        <p:spPr>
          <a:xfrm>
            <a:off x="8185714" y="0"/>
            <a:ext cx="926672" cy="810838"/>
          </a:xfrm>
          <a:prstGeom prst="rect">
            <a:avLst/>
          </a:prstGeom>
        </p:spPr>
      </p:pic>
    </p:spTree>
    <p:extLst>
      <p:ext uri="{BB962C8B-B14F-4D97-AF65-F5344CB8AC3E}">
        <p14:creationId xmlns:p14="http://schemas.microsoft.com/office/powerpoint/2010/main" val="1529807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33349" y="365126"/>
            <a:ext cx="8758217" cy="1325563"/>
          </a:xfrm>
        </p:spPr>
        <p:txBody>
          <a:bodyPr>
            <a:normAutofit/>
          </a:bodyPr>
          <a:lstStyle/>
          <a:p>
            <a:pPr algn="r" rtl="1"/>
            <a:r>
              <a:rPr lang="ar-SA" sz="2400" b="1" dirty="0">
                <a:latin typeface="MF_FrankRuhl-Regular"/>
                <a:cs typeface="+mn-cs"/>
              </a:rPr>
              <a:t>           ما هوَ مصْدرُ </a:t>
            </a:r>
            <a:r>
              <a:rPr lang="ar-SA" sz="2400" b="1" dirty="0" err="1">
                <a:latin typeface="MF_FrankRuhl-Regular"/>
                <a:cs typeface="+mn-cs"/>
              </a:rPr>
              <a:t>ٱلمادَّةِ</a:t>
            </a:r>
            <a:r>
              <a:rPr lang="ar-SA" sz="2400" b="1" dirty="0">
                <a:latin typeface="MF_FrankRuhl-Regular"/>
                <a:cs typeface="+mn-cs"/>
              </a:rPr>
              <a:t> </a:t>
            </a:r>
            <a:r>
              <a:rPr lang="ar-SA" sz="2400" b="1" dirty="0" err="1">
                <a:latin typeface="MF_FrankRuhl-Regular"/>
                <a:cs typeface="+mn-cs"/>
              </a:rPr>
              <a:t>ٱلمصنوعُ</a:t>
            </a:r>
            <a:r>
              <a:rPr lang="ar-SA" sz="2400" b="1" dirty="0">
                <a:latin typeface="MF_FrankRuhl-Regular"/>
                <a:cs typeface="+mn-cs"/>
              </a:rPr>
              <a:t> مِنها </a:t>
            </a:r>
            <a:r>
              <a:rPr lang="ar-SA" sz="2400" b="1" dirty="0" err="1">
                <a:latin typeface="MF_FrankRuhl-Regular"/>
                <a:cs typeface="+mn-cs"/>
              </a:rPr>
              <a:t>ٱلغرضُ</a:t>
            </a:r>
            <a:r>
              <a:rPr lang="he-IL" sz="2400" b="1" dirty="0">
                <a:latin typeface="MF_FrankRuhl-Regular"/>
                <a:cs typeface="+mn-cs"/>
              </a:rPr>
              <a:t> (</a:t>
            </a:r>
            <a:r>
              <a:rPr lang="ar-SA" sz="2400" b="1" dirty="0">
                <a:latin typeface="MF_FrankRuhl-Regular"/>
                <a:cs typeface="+mn-cs"/>
              </a:rPr>
              <a:t>صفحة</a:t>
            </a:r>
            <a:r>
              <a:rPr lang="he-IL" sz="2400" b="1" dirty="0">
                <a:latin typeface="MF_FrankRuhl-Regular"/>
                <a:cs typeface="+mn-cs"/>
              </a:rPr>
              <a:t> 20) </a:t>
            </a:r>
            <a:endParaRPr lang="en-US" sz="2400" b="1" dirty="0">
              <a:cs typeface="+mn-cs"/>
            </a:endParaRPr>
          </a:p>
        </p:txBody>
      </p:sp>
      <p:sp>
        <p:nvSpPr>
          <p:cNvPr id="3" name="מציין מיקום תוכן 2"/>
          <p:cNvSpPr>
            <a:spLocks noGrp="1"/>
          </p:cNvSpPr>
          <p:nvPr>
            <p:ph idx="1"/>
          </p:nvPr>
        </p:nvSpPr>
        <p:spPr/>
        <p:txBody>
          <a:bodyPr/>
          <a:lstStyle/>
          <a:p>
            <a:pPr marL="0" indent="0" algn="r">
              <a:buNone/>
            </a:pPr>
            <a:r>
              <a:rPr lang="he-IL" b="1" dirty="0"/>
              <a:t> </a:t>
            </a:r>
            <a:r>
              <a:rPr lang="he-IL" b="1" dirty="0">
                <a:solidFill>
                  <a:srgbClr val="000000"/>
                </a:solidFill>
                <a:latin typeface="MF_FrankRuhl-Regular"/>
              </a:rPr>
              <a:t> </a:t>
            </a:r>
            <a:endParaRPr lang="en-US" b="1" dirty="0"/>
          </a:p>
        </p:txBody>
      </p:sp>
      <p:pic>
        <p:nvPicPr>
          <p:cNvPr id="5" name="תמונה 4"/>
          <p:cNvPicPr>
            <a:picLocks noChangeAspect="1"/>
          </p:cNvPicPr>
          <p:nvPr/>
        </p:nvPicPr>
        <p:blipFill>
          <a:blip r:embed="rId3"/>
          <a:stretch>
            <a:fillRect/>
          </a:stretch>
        </p:blipFill>
        <p:spPr>
          <a:xfrm>
            <a:off x="73866" y="-19361"/>
            <a:ext cx="1109568" cy="634039"/>
          </a:xfrm>
          <a:prstGeom prst="rect">
            <a:avLst/>
          </a:prstGeom>
        </p:spPr>
      </p:pic>
      <p:pic>
        <p:nvPicPr>
          <p:cNvPr id="6" name="תמונה 5">
            <a:extLst>
              <a:ext uri="{FF2B5EF4-FFF2-40B4-BE49-F238E27FC236}">
                <a16:creationId xmlns:a16="http://schemas.microsoft.com/office/drawing/2014/main" id="{BEA7D312-940F-5868-B458-D85AB02D1D00}"/>
              </a:ext>
            </a:extLst>
          </p:cNvPr>
          <p:cNvPicPr>
            <a:picLocks noChangeAspect="1"/>
          </p:cNvPicPr>
          <p:nvPr/>
        </p:nvPicPr>
        <p:blipFill>
          <a:blip r:embed="rId4"/>
          <a:stretch>
            <a:fillRect/>
          </a:stretch>
        </p:blipFill>
        <p:spPr>
          <a:xfrm>
            <a:off x="8217328" y="0"/>
            <a:ext cx="926672" cy="810838"/>
          </a:xfrm>
          <a:prstGeom prst="rect">
            <a:avLst/>
          </a:prstGeom>
        </p:spPr>
      </p:pic>
      <p:pic>
        <p:nvPicPr>
          <p:cNvPr id="4" name="תמונה 3">
            <a:extLst>
              <a:ext uri="{FF2B5EF4-FFF2-40B4-BE49-F238E27FC236}">
                <a16:creationId xmlns:a16="http://schemas.microsoft.com/office/drawing/2014/main" id="{4F4E34B9-F06C-EF70-DA7D-290AF3FB8916}"/>
              </a:ext>
            </a:extLst>
          </p:cNvPr>
          <p:cNvPicPr>
            <a:picLocks noChangeAspect="1"/>
          </p:cNvPicPr>
          <p:nvPr/>
        </p:nvPicPr>
        <p:blipFill>
          <a:blip r:embed="rId5"/>
          <a:stretch>
            <a:fillRect/>
          </a:stretch>
        </p:blipFill>
        <p:spPr>
          <a:xfrm>
            <a:off x="1183434" y="1997074"/>
            <a:ext cx="6786035" cy="4495800"/>
          </a:xfrm>
          <a:prstGeom prst="rect">
            <a:avLst/>
          </a:prstGeom>
        </p:spPr>
      </p:pic>
    </p:spTree>
    <p:extLst>
      <p:ext uri="{BB962C8B-B14F-4D97-AF65-F5344CB8AC3E}">
        <p14:creationId xmlns:p14="http://schemas.microsoft.com/office/powerpoint/2010/main" val="2049708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8892071A-7BC7-BB8B-05DB-C5C9804AC223}"/>
              </a:ext>
            </a:extLst>
          </p:cNvPr>
          <p:cNvPicPr>
            <a:picLocks noChangeAspect="1"/>
          </p:cNvPicPr>
          <p:nvPr/>
        </p:nvPicPr>
        <p:blipFill>
          <a:blip r:embed="rId3"/>
          <a:stretch>
            <a:fillRect/>
          </a:stretch>
        </p:blipFill>
        <p:spPr>
          <a:xfrm>
            <a:off x="1719262" y="758176"/>
            <a:ext cx="5705475" cy="5200650"/>
          </a:xfrm>
          <a:prstGeom prst="rect">
            <a:avLst/>
          </a:prstGeom>
        </p:spPr>
      </p:pic>
      <p:pic>
        <p:nvPicPr>
          <p:cNvPr id="4" name="תמונה 3">
            <a:extLst>
              <a:ext uri="{FF2B5EF4-FFF2-40B4-BE49-F238E27FC236}">
                <a16:creationId xmlns:a16="http://schemas.microsoft.com/office/drawing/2014/main" id="{09EC8D8C-1765-DA72-6DFE-268C3DDE316B}"/>
              </a:ext>
            </a:extLst>
          </p:cNvPr>
          <p:cNvPicPr>
            <a:picLocks noChangeAspect="1"/>
          </p:cNvPicPr>
          <p:nvPr/>
        </p:nvPicPr>
        <p:blipFill>
          <a:blip r:embed="rId4"/>
          <a:stretch>
            <a:fillRect/>
          </a:stretch>
        </p:blipFill>
        <p:spPr>
          <a:xfrm>
            <a:off x="403050" y="124137"/>
            <a:ext cx="1109568" cy="634039"/>
          </a:xfrm>
          <a:prstGeom prst="rect">
            <a:avLst/>
          </a:prstGeom>
        </p:spPr>
      </p:pic>
      <p:pic>
        <p:nvPicPr>
          <p:cNvPr id="6" name="תמונה 5">
            <a:extLst>
              <a:ext uri="{FF2B5EF4-FFF2-40B4-BE49-F238E27FC236}">
                <a16:creationId xmlns:a16="http://schemas.microsoft.com/office/drawing/2014/main" id="{0C033968-CBEA-77D8-A6D8-E4E11A29141A}"/>
              </a:ext>
            </a:extLst>
          </p:cNvPr>
          <p:cNvPicPr>
            <a:picLocks noChangeAspect="1"/>
          </p:cNvPicPr>
          <p:nvPr/>
        </p:nvPicPr>
        <p:blipFill>
          <a:blip r:embed="rId5"/>
          <a:stretch>
            <a:fillRect/>
          </a:stretch>
        </p:blipFill>
        <p:spPr>
          <a:xfrm>
            <a:off x="8217328" y="17837"/>
            <a:ext cx="926672" cy="810838"/>
          </a:xfrm>
          <a:prstGeom prst="rect">
            <a:avLst/>
          </a:prstGeom>
        </p:spPr>
      </p:pic>
      <p:pic>
        <p:nvPicPr>
          <p:cNvPr id="5" name="תמונה 4">
            <a:extLst>
              <a:ext uri="{FF2B5EF4-FFF2-40B4-BE49-F238E27FC236}">
                <a16:creationId xmlns:a16="http://schemas.microsoft.com/office/drawing/2014/main" id="{21C8282E-8088-F734-5B58-239938213EB7}"/>
              </a:ext>
            </a:extLst>
          </p:cNvPr>
          <p:cNvPicPr>
            <a:picLocks noChangeAspect="1"/>
          </p:cNvPicPr>
          <p:nvPr/>
        </p:nvPicPr>
        <p:blipFill>
          <a:blip r:embed="rId6"/>
          <a:stretch>
            <a:fillRect/>
          </a:stretch>
        </p:blipFill>
        <p:spPr>
          <a:xfrm>
            <a:off x="4304975" y="17837"/>
            <a:ext cx="1432684" cy="740339"/>
          </a:xfrm>
          <a:prstGeom prst="rect">
            <a:avLst/>
          </a:prstGeom>
        </p:spPr>
      </p:pic>
      <p:sp>
        <p:nvSpPr>
          <p:cNvPr id="2" name="תיבת טקסט 1">
            <a:extLst>
              <a:ext uri="{FF2B5EF4-FFF2-40B4-BE49-F238E27FC236}">
                <a16:creationId xmlns:a16="http://schemas.microsoft.com/office/drawing/2014/main" id="{20E6BAA2-B66A-4C0B-2787-65F9335D79D2}"/>
              </a:ext>
            </a:extLst>
          </p:cNvPr>
          <p:cNvSpPr txBox="1"/>
          <p:nvPr/>
        </p:nvSpPr>
        <p:spPr>
          <a:xfrm>
            <a:off x="2971800" y="1445723"/>
            <a:ext cx="3547242" cy="523220"/>
          </a:xfrm>
          <a:prstGeom prst="rect">
            <a:avLst/>
          </a:prstGeom>
          <a:solidFill>
            <a:schemeClr val="accent2"/>
          </a:solidFill>
        </p:spPr>
        <p:txBody>
          <a:bodyPr wrap="square" rtlCol="1">
            <a:spAutoFit/>
          </a:bodyPr>
          <a:lstStyle/>
          <a:p>
            <a:pPr algn="ctr"/>
            <a:r>
              <a:rPr lang="ar-SA" sz="2800" dirty="0">
                <a:highlight>
                  <a:srgbClr val="FFFF00"/>
                </a:highlight>
              </a:rPr>
              <a:t>انتقلوا الى المهمة:</a:t>
            </a:r>
            <a:endParaRPr lang="he-IL" sz="2800" dirty="0">
              <a:highlight>
                <a:srgbClr val="FFFF00"/>
              </a:highlight>
            </a:endParaRPr>
          </a:p>
        </p:txBody>
      </p:sp>
      <p:sp>
        <p:nvSpPr>
          <p:cNvPr id="7" name="תיבת טקסט 6">
            <a:extLst>
              <a:ext uri="{FF2B5EF4-FFF2-40B4-BE49-F238E27FC236}">
                <a16:creationId xmlns:a16="http://schemas.microsoft.com/office/drawing/2014/main" id="{4884F022-537F-F7B8-027C-5E4801F3C91D}"/>
              </a:ext>
            </a:extLst>
          </p:cNvPr>
          <p:cNvSpPr txBox="1"/>
          <p:nvPr/>
        </p:nvSpPr>
        <p:spPr>
          <a:xfrm>
            <a:off x="3539359" y="2656490"/>
            <a:ext cx="2412124" cy="461665"/>
          </a:xfrm>
          <a:prstGeom prst="rect">
            <a:avLst/>
          </a:prstGeom>
          <a:solidFill>
            <a:schemeClr val="bg1"/>
          </a:solidFill>
        </p:spPr>
        <p:txBody>
          <a:bodyPr wrap="square" rtlCol="1">
            <a:spAutoFit/>
          </a:bodyPr>
          <a:lstStyle/>
          <a:p>
            <a:pPr algn="ctr"/>
            <a:r>
              <a:rPr lang="ar-SA" sz="2400" b="1" dirty="0">
                <a:highlight>
                  <a:srgbClr val="FFFF00"/>
                </a:highlight>
              </a:rPr>
              <a:t>مصدر المواد</a:t>
            </a:r>
            <a:endParaRPr lang="he-IL" sz="2400" b="1" dirty="0">
              <a:highlight>
                <a:srgbClr val="FFFF00"/>
              </a:highlight>
            </a:endParaRPr>
          </a:p>
        </p:txBody>
      </p:sp>
    </p:spTree>
    <p:extLst>
      <p:ext uri="{BB962C8B-B14F-4D97-AF65-F5344CB8AC3E}">
        <p14:creationId xmlns:p14="http://schemas.microsoft.com/office/powerpoint/2010/main" val="1748158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1000" y="365126"/>
            <a:ext cx="8382000" cy="1325563"/>
          </a:xfrm>
        </p:spPr>
        <p:txBody>
          <a:bodyPr>
            <a:normAutofit/>
          </a:bodyPr>
          <a:lstStyle/>
          <a:p>
            <a:pPr algn="r"/>
            <a:r>
              <a:rPr lang="ar-SA" sz="4000" b="1" dirty="0">
                <a:latin typeface="MF_FrankRuhl-Regular"/>
                <a:cs typeface="+mn-cs"/>
              </a:rPr>
              <a:t>   مَهَمَّةٌ: ما هُو مَصدر </a:t>
            </a:r>
            <a:r>
              <a:rPr lang="ar-SA" sz="4000" b="1" dirty="0" err="1">
                <a:solidFill>
                  <a:prstClr val="black"/>
                </a:solidFill>
                <a:latin typeface="MF_FrankRuhl-Regular"/>
              </a:rPr>
              <a:t>ٱلمَوادِّ</a:t>
            </a:r>
            <a:r>
              <a:rPr lang="ar-SA" sz="4000" b="1" dirty="0">
                <a:latin typeface="MF_FrankRuhl-Regular"/>
                <a:cs typeface="+mn-cs"/>
              </a:rPr>
              <a:t>؟ </a:t>
            </a:r>
            <a:r>
              <a:rPr lang="he-IL" sz="2400" b="1" dirty="0">
                <a:latin typeface="MF_FrankRuhl-Regular"/>
                <a:cs typeface="+mn-cs"/>
              </a:rPr>
              <a:t>(</a:t>
            </a:r>
            <a:r>
              <a:rPr lang="ar-SA" sz="2400" b="1" dirty="0">
                <a:latin typeface="MF_FrankRuhl-Regular"/>
                <a:cs typeface="+mn-cs"/>
              </a:rPr>
              <a:t>صفحة</a:t>
            </a:r>
            <a:r>
              <a:rPr lang="he-IL" sz="2400" b="1" dirty="0">
                <a:latin typeface="MF_FrankRuhl-Regular"/>
                <a:cs typeface="+mn-cs"/>
              </a:rPr>
              <a:t> 21)</a:t>
            </a:r>
            <a:endParaRPr lang="en-US" sz="2400" b="1" dirty="0">
              <a:cs typeface="+mn-cs"/>
            </a:endParaRPr>
          </a:p>
        </p:txBody>
      </p:sp>
      <p:pic>
        <p:nvPicPr>
          <p:cNvPr id="5" name="תמונה 4"/>
          <p:cNvPicPr>
            <a:picLocks noChangeAspect="1"/>
          </p:cNvPicPr>
          <p:nvPr/>
        </p:nvPicPr>
        <p:blipFill>
          <a:blip r:embed="rId3"/>
          <a:stretch>
            <a:fillRect/>
          </a:stretch>
        </p:blipFill>
        <p:spPr>
          <a:xfrm>
            <a:off x="73866" y="-19361"/>
            <a:ext cx="1109568" cy="634039"/>
          </a:xfrm>
          <a:prstGeom prst="rect">
            <a:avLst/>
          </a:prstGeom>
        </p:spPr>
      </p:pic>
      <p:sp>
        <p:nvSpPr>
          <p:cNvPr id="3" name="מציין מיקום תוכן 2"/>
          <p:cNvSpPr>
            <a:spLocks noGrp="1"/>
          </p:cNvSpPr>
          <p:nvPr>
            <p:ph idx="1"/>
          </p:nvPr>
        </p:nvSpPr>
        <p:spPr>
          <a:xfrm>
            <a:off x="628650" y="2075175"/>
            <a:ext cx="7886700" cy="4101787"/>
          </a:xfrm>
        </p:spPr>
        <p:txBody>
          <a:bodyPr/>
          <a:lstStyle/>
          <a:p>
            <a:pPr marL="0" indent="0" algn="r">
              <a:buNone/>
            </a:pPr>
            <a:endParaRPr lang="he-IL" dirty="0"/>
          </a:p>
          <a:p>
            <a:pPr marL="0" indent="0" algn="r">
              <a:buNone/>
            </a:pPr>
            <a:endParaRPr lang="he-IL" dirty="0"/>
          </a:p>
          <a:p>
            <a:pPr marL="0" indent="0" algn="r">
              <a:buNone/>
            </a:pPr>
            <a:endParaRPr lang="en-US" dirty="0"/>
          </a:p>
        </p:txBody>
      </p:sp>
      <p:sp>
        <p:nvSpPr>
          <p:cNvPr id="10" name="TextBox 9"/>
          <p:cNvSpPr txBox="1"/>
          <p:nvPr/>
        </p:nvSpPr>
        <p:spPr>
          <a:xfrm>
            <a:off x="1082180" y="1823487"/>
            <a:ext cx="7433170" cy="523220"/>
          </a:xfrm>
          <a:prstGeom prst="rect">
            <a:avLst/>
          </a:prstGeom>
          <a:noFill/>
        </p:spPr>
        <p:txBody>
          <a:bodyPr wrap="square" rtlCol="0">
            <a:spAutoFit/>
          </a:bodyPr>
          <a:lstStyle/>
          <a:p>
            <a:pPr lvl="0" algn="ctr"/>
            <a:r>
              <a:rPr lang="ar-SA" sz="2800" b="1" dirty="0">
                <a:solidFill>
                  <a:prstClr val="black"/>
                </a:solidFill>
                <a:latin typeface="MF_FrankRuhl-Regular"/>
              </a:rPr>
              <a:t>صَنِّفوا قائِمَةَ </a:t>
            </a:r>
            <a:r>
              <a:rPr lang="ar-SA" sz="2800" b="1" dirty="0" err="1">
                <a:solidFill>
                  <a:prstClr val="black"/>
                </a:solidFill>
                <a:latin typeface="MF_FrankRuhl-Regular"/>
              </a:rPr>
              <a:t>ٱلمَوادِّ</a:t>
            </a:r>
            <a:r>
              <a:rPr lang="ar-SA" sz="2800" b="1" dirty="0">
                <a:solidFill>
                  <a:prstClr val="black"/>
                </a:solidFill>
                <a:latin typeface="MF_FrankRuhl-Regular"/>
              </a:rPr>
              <a:t> إِلى مَجْموعَتينِ</a:t>
            </a:r>
            <a:endParaRPr lang="en-US" sz="2800" b="1" dirty="0">
              <a:solidFill>
                <a:prstClr val="black"/>
              </a:solidFill>
            </a:endParaRPr>
          </a:p>
        </p:txBody>
      </p:sp>
      <p:pic>
        <p:nvPicPr>
          <p:cNvPr id="11" name="תמונה 10"/>
          <p:cNvPicPr>
            <a:picLocks noChangeAspect="1"/>
          </p:cNvPicPr>
          <p:nvPr/>
        </p:nvPicPr>
        <p:blipFill>
          <a:blip r:embed="rId4"/>
          <a:stretch>
            <a:fillRect/>
          </a:stretch>
        </p:blipFill>
        <p:spPr>
          <a:xfrm>
            <a:off x="7677109" y="5617002"/>
            <a:ext cx="1214458" cy="1119919"/>
          </a:xfrm>
          <a:prstGeom prst="rect">
            <a:avLst/>
          </a:prstGeom>
        </p:spPr>
      </p:pic>
      <p:sp>
        <p:nvSpPr>
          <p:cNvPr id="12" name="TextBox 11"/>
          <p:cNvSpPr txBox="1"/>
          <p:nvPr/>
        </p:nvSpPr>
        <p:spPr>
          <a:xfrm>
            <a:off x="5352176" y="6376782"/>
            <a:ext cx="2197916" cy="369332"/>
          </a:xfrm>
          <a:prstGeom prst="rect">
            <a:avLst/>
          </a:prstGeom>
          <a:noFill/>
        </p:spPr>
        <p:txBody>
          <a:bodyPr wrap="square" rtlCol="0">
            <a:spAutoFit/>
          </a:bodyPr>
          <a:lstStyle/>
          <a:p>
            <a:pPr algn="r"/>
            <a:r>
              <a:rPr lang="ar-SA" b="1" dirty="0"/>
              <a:t>صفحة</a:t>
            </a:r>
            <a:r>
              <a:rPr lang="he-IL" b="1" dirty="0"/>
              <a:t> 21</a:t>
            </a:r>
            <a:endParaRPr lang="en-US" b="1" dirty="0"/>
          </a:p>
        </p:txBody>
      </p:sp>
      <p:pic>
        <p:nvPicPr>
          <p:cNvPr id="7" name="תמונה 6">
            <a:extLst>
              <a:ext uri="{FF2B5EF4-FFF2-40B4-BE49-F238E27FC236}">
                <a16:creationId xmlns:a16="http://schemas.microsoft.com/office/drawing/2014/main" id="{3921096F-6692-CF06-772B-7DA865ABB241}"/>
              </a:ext>
            </a:extLst>
          </p:cNvPr>
          <p:cNvPicPr>
            <a:picLocks noChangeAspect="1"/>
          </p:cNvPicPr>
          <p:nvPr/>
        </p:nvPicPr>
        <p:blipFill>
          <a:blip r:embed="rId5"/>
          <a:stretch>
            <a:fillRect/>
          </a:stretch>
        </p:blipFill>
        <p:spPr>
          <a:xfrm>
            <a:off x="8217328" y="0"/>
            <a:ext cx="926672" cy="810838"/>
          </a:xfrm>
          <a:prstGeom prst="rect">
            <a:avLst/>
          </a:prstGeom>
        </p:spPr>
      </p:pic>
      <p:pic>
        <p:nvPicPr>
          <p:cNvPr id="4" name="תמונה 3">
            <a:extLst>
              <a:ext uri="{FF2B5EF4-FFF2-40B4-BE49-F238E27FC236}">
                <a16:creationId xmlns:a16="http://schemas.microsoft.com/office/drawing/2014/main" id="{FF04CB64-560F-83D3-949F-CA20C589CC1B}"/>
              </a:ext>
            </a:extLst>
          </p:cNvPr>
          <p:cNvPicPr>
            <a:picLocks noChangeAspect="1"/>
          </p:cNvPicPr>
          <p:nvPr/>
        </p:nvPicPr>
        <p:blipFill>
          <a:blip r:embed="rId6"/>
          <a:stretch>
            <a:fillRect/>
          </a:stretch>
        </p:blipFill>
        <p:spPr>
          <a:xfrm>
            <a:off x="4798765" y="2546527"/>
            <a:ext cx="2524125" cy="2581275"/>
          </a:xfrm>
          <a:prstGeom prst="rect">
            <a:avLst/>
          </a:prstGeom>
        </p:spPr>
      </p:pic>
      <p:pic>
        <p:nvPicPr>
          <p:cNvPr id="13" name="תמונה 12">
            <a:extLst>
              <a:ext uri="{FF2B5EF4-FFF2-40B4-BE49-F238E27FC236}">
                <a16:creationId xmlns:a16="http://schemas.microsoft.com/office/drawing/2014/main" id="{90909D8A-4D59-8E99-C30B-B1F8C0C229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7597" y="2403451"/>
            <a:ext cx="2514951" cy="2724351"/>
          </a:xfrm>
          <a:prstGeom prst="rect">
            <a:avLst/>
          </a:prstGeom>
        </p:spPr>
      </p:pic>
    </p:spTree>
    <p:extLst>
      <p:ext uri="{BB962C8B-B14F-4D97-AF65-F5344CB8AC3E}">
        <p14:creationId xmlns:p14="http://schemas.microsoft.com/office/powerpoint/2010/main" val="3545665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7828D03C-740C-B62C-C123-1BDDCFFF2B0A}"/>
              </a:ext>
            </a:extLst>
          </p:cNvPr>
          <p:cNvPicPr>
            <a:picLocks noChangeAspect="1"/>
          </p:cNvPicPr>
          <p:nvPr/>
        </p:nvPicPr>
        <p:blipFill>
          <a:blip r:embed="rId3"/>
          <a:stretch>
            <a:fillRect/>
          </a:stretch>
        </p:blipFill>
        <p:spPr>
          <a:xfrm>
            <a:off x="73866" y="-19361"/>
            <a:ext cx="1109568" cy="634039"/>
          </a:xfrm>
          <a:prstGeom prst="rect">
            <a:avLst/>
          </a:prstGeom>
        </p:spPr>
      </p:pic>
      <p:pic>
        <p:nvPicPr>
          <p:cNvPr id="6" name="תמונה 5">
            <a:extLst>
              <a:ext uri="{FF2B5EF4-FFF2-40B4-BE49-F238E27FC236}">
                <a16:creationId xmlns:a16="http://schemas.microsoft.com/office/drawing/2014/main" id="{62C97B06-23AF-D83F-704B-5212F1598651}"/>
              </a:ext>
            </a:extLst>
          </p:cNvPr>
          <p:cNvPicPr>
            <a:picLocks noChangeAspect="1"/>
          </p:cNvPicPr>
          <p:nvPr/>
        </p:nvPicPr>
        <p:blipFill>
          <a:blip r:embed="rId4"/>
          <a:stretch>
            <a:fillRect/>
          </a:stretch>
        </p:blipFill>
        <p:spPr>
          <a:xfrm>
            <a:off x="8217328" y="0"/>
            <a:ext cx="926672" cy="810838"/>
          </a:xfrm>
          <a:prstGeom prst="rect">
            <a:avLst/>
          </a:prstGeom>
        </p:spPr>
      </p:pic>
      <p:pic>
        <p:nvPicPr>
          <p:cNvPr id="4" name="תמונה 3">
            <a:extLst>
              <a:ext uri="{FF2B5EF4-FFF2-40B4-BE49-F238E27FC236}">
                <a16:creationId xmlns:a16="http://schemas.microsoft.com/office/drawing/2014/main" id="{6A9921C6-7057-EEDA-BC84-84FEED350CF1}"/>
              </a:ext>
            </a:extLst>
          </p:cNvPr>
          <p:cNvPicPr>
            <a:picLocks noChangeAspect="1"/>
          </p:cNvPicPr>
          <p:nvPr/>
        </p:nvPicPr>
        <p:blipFill>
          <a:blip r:embed="rId5"/>
          <a:stretch>
            <a:fillRect/>
          </a:stretch>
        </p:blipFill>
        <p:spPr>
          <a:xfrm>
            <a:off x="4261011" y="-19361"/>
            <a:ext cx="1432684" cy="914479"/>
          </a:xfrm>
          <a:prstGeom prst="rect">
            <a:avLst/>
          </a:prstGeom>
        </p:spPr>
      </p:pic>
      <p:pic>
        <p:nvPicPr>
          <p:cNvPr id="2" name="תמונה 1">
            <a:extLst>
              <a:ext uri="{FF2B5EF4-FFF2-40B4-BE49-F238E27FC236}">
                <a16:creationId xmlns:a16="http://schemas.microsoft.com/office/drawing/2014/main" id="{DAB18604-04CB-E140-2C21-2E67051EF730}"/>
              </a:ext>
            </a:extLst>
          </p:cNvPr>
          <p:cNvPicPr>
            <a:picLocks noChangeAspect="1"/>
          </p:cNvPicPr>
          <p:nvPr/>
        </p:nvPicPr>
        <p:blipFill>
          <a:blip r:embed="rId6"/>
          <a:stretch>
            <a:fillRect/>
          </a:stretch>
        </p:blipFill>
        <p:spPr>
          <a:xfrm>
            <a:off x="268013" y="989613"/>
            <a:ext cx="8765627" cy="5581190"/>
          </a:xfrm>
          <a:prstGeom prst="rect">
            <a:avLst/>
          </a:prstGeom>
        </p:spPr>
      </p:pic>
    </p:spTree>
    <p:extLst>
      <p:ext uri="{BB962C8B-B14F-4D97-AF65-F5344CB8AC3E}">
        <p14:creationId xmlns:p14="http://schemas.microsoft.com/office/powerpoint/2010/main" val="1018519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1000" y="365126"/>
            <a:ext cx="8382000" cy="1325563"/>
          </a:xfrm>
        </p:spPr>
        <p:txBody>
          <a:bodyPr>
            <a:normAutofit/>
          </a:bodyPr>
          <a:lstStyle/>
          <a:p>
            <a:pPr algn="ctr"/>
            <a:r>
              <a:rPr lang="ar-SA" sz="2400" b="1" dirty="0">
                <a:latin typeface="MF_FrankRuhl-Regular"/>
                <a:cs typeface="+mn-cs"/>
              </a:rPr>
              <a:t>اِستِعمالاتٌ لِلمَوادِّ في </a:t>
            </a:r>
            <a:r>
              <a:rPr lang="ar-SA" sz="2400" b="1" dirty="0" err="1">
                <a:latin typeface="MF_FrankRuhl-Regular"/>
                <a:cs typeface="+mn-cs"/>
              </a:rPr>
              <a:t>ٱلْماضِي</a:t>
            </a:r>
            <a:r>
              <a:rPr lang="ar-SA" sz="2400" b="1" dirty="0">
                <a:latin typeface="MF_FrankRuhl-Regular"/>
                <a:cs typeface="+mn-cs"/>
              </a:rPr>
              <a:t> وَالْحاضِرِ</a:t>
            </a:r>
            <a:r>
              <a:rPr lang="he-IL" sz="2400" b="1" dirty="0">
                <a:latin typeface="MF_FrankRuhl-Regular"/>
                <a:cs typeface="+mn-cs"/>
              </a:rPr>
              <a:t>(</a:t>
            </a:r>
            <a:r>
              <a:rPr lang="ar-SA" sz="2400" b="1" dirty="0">
                <a:latin typeface="MF_FrankRuhl-Regular"/>
                <a:cs typeface="+mn-cs"/>
              </a:rPr>
              <a:t>صفحة</a:t>
            </a:r>
            <a:r>
              <a:rPr lang="he-IL" sz="2400" b="1" dirty="0">
                <a:latin typeface="MF_FrankRuhl-Regular"/>
                <a:cs typeface="+mn-cs"/>
              </a:rPr>
              <a:t> 22)</a:t>
            </a:r>
            <a:endParaRPr lang="en-US" sz="2400" b="1" dirty="0">
              <a:cs typeface="+mn-cs"/>
            </a:endParaRPr>
          </a:p>
        </p:txBody>
      </p:sp>
      <p:pic>
        <p:nvPicPr>
          <p:cNvPr id="5" name="תמונה 4"/>
          <p:cNvPicPr>
            <a:picLocks noChangeAspect="1"/>
          </p:cNvPicPr>
          <p:nvPr/>
        </p:nvPicPr>
        <p:blipFill>
          <a:blip r:embed="rId3"/>
          <a:stretch>
            <a:fillRect/>
          </a:stretch>
        </p:blipFill>
        <p:spPr>
          <a:xfrm>
            <a:off x="73866" y="-19361"/>
            <a:ext cx="1109568" cy="634039"/>
          </a:xfrm>
          <a:prstGeom prst="rect">
            <a:avLst/>
          </a:prstGeom>
        </p:spPr>
      </p:pic>
      <p:pic>
        <p:nvPicPr>
          <p:cNvPr id="7" name="תמונה 6"/>
          <p:cNvPicPr>
            <a:picLocks noChangeAspect="1"/>
          </p:cNvPicPr>
          <p:nvPr/>
        </p:nvPicPr>
        <p:blipFill>
          <a:blip r:embed="rId4"/>
          <a:stretch>
            <a:fillRect/>
          </a:stretch>
        </p:blipFill>
        <p:spPr>
          <a:xfrm>
            <a:off x="4572000" y="1590571"/>
            <a:ext cx="2734811" cy="4686300"/>
          </a:xfrm>
          <a:prstGeom prst="rect">
            <a:avLst/>
          </a:prstGeom>
        </p:spPr>
      </p:pic>
      <p:pic>
        <p:nvPicPr>
          <p:cNvPr id="13" name="מציין מיקום תוכן 12"/>
          <p:cNvPicPr>
            <a:picLocks noGrp="1" noChangeAspect="1"/>
          </p:cNvPicPr>
          <p:nvPr>
            <p:ph idx="1"/>
          </p:nvPr>
        </p:nvPicPr>
        <p:blipFill>
          <a:blip r:embed="rId5"/>
          <a:stretch>
            <a:fillRect/>
          </a:stretch>
        </p:blipFill>
        <p:spPr>
          <a:xfrm>
            <a:off x="1708151" y="1590572"/>
            <a:ext cx="2863849" cy="4686299"/>
          </a:xfrm>
          <a:prstGeom prst="rect">
            <a:avLst/>
          </a:prstGeom>
        </p:spPr>
      </p:pic>
      <p:pic>
        <p:nvPicPr>
          <p:cNvPr id="3" name="תמונה 2">
            <a:extLst>
              <a:ext uri="{FF2B5EF4-FFF2-40B4-BE49-F238E27FC236}">
                <a16:creationId xmlns:a16="http://schemas.microsoft.com/office/drawing/2014/main" id="{C3AFEF8A-EE32-C3C5-789F-2E22DAFE28E2}"/>
              </a:ext>
            </a:extLst>
          </p:cNvPr>
          <p:cNvPicPr>
            <a:picLocks noChangeAspect="1"/>
          </p:cNvPicPr>
          <p:nvPr/>
        </p:nvPicPr>
        <p:blipFill>
          <a:blip r:embed="rId6"/>
          <a:stretch>
            <a:fillRect/>
          </a:stretch>
        </p:blipFill>
        <p:spPr>
          <a:xfrm>
            <a:off x="8217328" y="0"/>
            <a:ext cx="926672" cy="810838"/>
          </a:xfrm>
          <a:prstGeom prst="rect">
            <a:avLst/>
          </a:prstGeom>
        </p:spPr>
      </p:pic>
    </p:spTree>
    <p:extLst>
      <p:ext uri="{BB962C8B-B14F-4D97-AF65-F5344CB8AC3E}">
        <p14:creationId xmlns:p14="http://schemas.microsoft.com/office/powerpoint/2010/main" val="749627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1000" y="365126"/>
            <a:ext cx="8382000" cy="1325563"/>
          </a:xfrm>
        </p:spPr>
        <p:txBody>
          <a:bodyPr>
            <a:normAutofit/>
          </a:bodyPr>
          <a:lstStyle/>
          <a:p>
            <a:pPr algn="r"/>
            <a:br>
              <a:rPr lang="he-IL" b="1" dirty="0">
                <a:latin typeface="MF_FrankRuhl-Regular"/>
                <a:cs typeface="+mn-cs"/>
              </a:rPr>
            </a:br>
            <a:r>
              <a:rPr lang="ar-SA" b="1" dirty="0">
                <a:latin typeface="MF_FrankRuhl-Regular"/>
                <a:cs typeface="+mn-cs"/>
              </a:rPr>
              <a:t>ماذّا تَعَلَّمْنا؟</a:t>
            </a:r>
            <a:r>
              <a:rPr lang="he-IL" b="1" dirty="0">
                <a:latin typeface="MF_FrankRuhl-Regular"/>
                <a:cs typeface="+mn-cs"/>
              </a:rPr>
              <a:t> </a:t>
            </a:r>
            <a:r>
              <a:rPr lang="he-IL" sz="2400" b="1" dirty="0">
                <a:latin typeface="MF_FrankRuhl-Regular"/>
                <a:cs typeface="+mn-cs"/>
              </a:rPr>
              <a:t>(</a:t>
            </a:r>
            <a:r>
              <a:rPr lang="ar-SA" sz="2400" b="1" dirty="0">
                <a:latin typeface="MF_FrankRuhl-Regular"/>
                <a:cs typeface="+mn-cs"/>
              </a:rPr>
              <a:t>صفحة</a:t>
            </a:r>
            <a:r>
              <a:rPr lang="he-IL" sz="2400" b="1" dirty="0">
                <a:latin typeface="MF_FrankRuhl-Regular"/>
                <a:cs typeface="+mn-cs"/>
              </a:rPr>
              <a:t> 22)</a:t>
            </a:r>
            <a:endParaRPr lang="en-US" sz="2400" b="1" dirty="0">
              <a:cs typeface="+mn-cs"/>
            </a:endParaRPr>
          </a:p>
        </p:txBody>
      </p:sp>
      <p:pic>
        <p:nvPicPr>
          <p:cNvPr id="5" name="תמונה 4"/>
          <p:cNvPicPr>
            <a:picLocks noChangeAspect="1"/>
          </p:cNvPicPr>
          <p:nvPr/>
        </p:nvPicPr>
        <p:blipFill>
          <a:blip r:embed="rId3"/>
          <a:stretch>
            <a:fillRect/>
          </a:stretch>
        </p:blipFill>
        <p:spPr>
          <a:xfrm>
            <a:off x="73866" y="-19361"/>
            <a:ext cx="1109568" cy="634039"/>
          </a:xfrm>
          <a:prstGeom prst="rect">
            <a:avLst/>
          </a:prstGeom>
        </p:spPr>
      </p:pic>
      <p:sp>
        <p:nvSpPr>
          <p:cNvPr id="3" name="מציין מיקום תוכן 2"/>
          <p:cNvSpPr>
            <a:spLocks noGrp="1"/>
          </p:cNvSpPr>
          <p:nvPr>
            <p:ph idx="1"/>
          </p:nvPr>
        </p:nvSpPr>
        <p:spPr>
          <a:xfrm>
            <a:off x="628650" y="1771650"/>
            <a:ext cx="8134350" cy="4338638"/>
          </a:xfrm>
        </p:spPr>
        <p:txBody>
          <a:bodyPr/>
          <a:lstStyle/>
          <a:p>
            <a:pPr marL="0" indent="0" algn="r">
              <a:buNone/>
            </a:pPr>
            <a:r>
              <a:rPr lang="he-IL" b="1" dirty="0"/>
              <a:t> </a:t>
            </a:r>
            <a:endParaRPr lang="en-US" sz="2400" b="1" dirty="0">
              <a:solidFill>
                <a:srgbClr val="C00000"/>
              </a:solidFill>
            </a:endParaRPr>
          </a:p>
        </p:txBody>
      </p:sp>
      <p:pic>
        <p:nvPicPr>
          <p:cNvPr id="9" name="תמונה 8"/>
          <p:cNvPicPr>
            <a:picLocks noChangeAspect="1"/>
          </p:cNvPicPr>
          <p:nvPr/>
        </p:nvPicPr>
        <p:blipFill>
          <a:blip r:embed="rId4"/>
          <a:stretch>
            <a:fillRect/>
          </a:stretch>
        </p:blipFill>
        <p:spPr>
          <a:xfrm>
            <a:off x="1385887" y="4548188"/>
            <a:ext cx="6372225" cy="1562100"/>
          </a:xfrm>
          <a:prstGeom prst="rect">
            <a:avLst/>
          </a:prstGeom>
        </p:spPr>
      </p:pic>
      <p:pic>
        <p:nvPicPr>
          <p:cNvPr id="7" name="תמונה 6">
            <a:extLst>
              <a:ext uri="{FF2B5EF4-FFF2-40B4-BE49-F238E27FC236}">
                <a16:creationId xmlns:a16="http://schemas.microsoft.com/office/drawing/2014/main" id="{B4863CF2-A256-853E-0F70-E9111E792B37}"/>
              </a:ext>
            </a:extLst>
          </p:cNvPr>
          <p:cNvPicPr>
            <a:picLocks noChangeAspect="1"/>
          </p:cNvPicPr>
          <p:nvPr/>
        </p:nvPicPr>
        <p:blipFill>
          <a:blip r:embed="rId5"/>
          <a:stretch>
            <a:fillRect/>
          </a:stretch>
        </p:blipFill>
        <p:spPr>
          <a:xfrm>
            <a:off x="8217328" y="0"/>
            <a:ext cx="926672" cy="810838"/>
          </a:xfrm>
          <a:prstGeom prst="rect">
            <a:avLst/>
          </a:prstGeom>
        </p:spPr>
      </p:pic>
      <p:pic>
        <p:nvPicPr>
          <p:cNvPr id="4" name="תמונה 3">
            <a:extLst>
              <a:ext uri="{FF2B5EF4-FFF2-40B4-BE49-F238E27FC236}">
                <a16:creationId xmlns:a16="http://schemas.microsoft.com/office/drawing/2014/main" id="{15F1CF9F-0743-7E15-F854-9D776B417987}"/>
              </a:ext>
            </a:extLst>
          </p:cNvPr>
          <p:cNvPicPr>
            <a:picLocks noChangeAspect="1"/>
          </p:cNvPicPr>
          <p:nvPr/>
        </p:nvPicPr>
        <p:blipFill>
          <a:blip r:embed="rId6"/>
          <a:stretch>
            <a:fillRect/>
          </a:stretch>
        </p:blipFill>
        <p:spPr>
          <a:xfrm>
            <a:off x="1458311" y="2075176"/>
            <a:ext cx="6463861" cy="2358711"/>
          </a:xfrm>
          <a:prstGeom prst="rect">
            <a:avLst/>
          </a:prstGeom>
        </p:spPr>
      </p:pic>
    </p:spTree>
    <p:extLst>
      <p:ext uri="{BB962C8B-B14F-4D97-AF65-F5344CB8AC3E}">
        <p14:creationId xmlns:p14="http://schemas.microsoft.com/office/powerpoint/2010/main" val="1911472943"/>
      </p:ext>
    </p:extLst>
  </p:cSld>
  <p:clrMapOvr>
    <a:masterClrMapping/>
  </p:clrMapOvr>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spcFirstLastPara="0" vert="horz" wrap="square" lIns="149351" tIns="149353" rIns="149352" bIns="495276" numCol="1" spcCol="1270" anchor="ctr" anchorCtr="0">
        <a:noAutofit/>
      </a:bodyPr>
      <a:lstStyle>
        <a:defPPr marL="0" indent="0" algn="ctr" defTabSz="933450" rtl="1">
          <a:lnSpc>
            <a:spcPct val="90000"/>
          </a:lnSpc>
          <a:spcBef>
            <a:spcPct val="0"/>
          </a:spcBef>
          <a:spcAft>
            <a:spcPct val="35000"/>
          </a:spcAft>
          <a:buNone/>
          <a:defRPr sz="2100" b="1" kern="120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1388</TotalTime>
  <Words>435</Words>
  <Application>Microsoft Office PowerPoint</Application>
  <PresentationFormat>‫הצגה על המסך (4:3)</PresentationFormat>
  <Paragraphs>47</Paragraphs>
  <Slides>8</Slides>
  <Notes>8</Notes>
  <HiddenSlides>0</HiddenSlides>
  <MMClips>0</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8</vt:i4>
      </vt:variant>
    </vt:vector>
  </HeadingPairs>
  <TitlesOfParts>
    <vt:vector size="15" baseType="lpstr">
      <vt:lpstr>Arial</vt:lpstr>
      <vt:lpstr>Calibri</vt:lpstr>
      <vt:lpstr>Calibri Light</vt:lpstr>
      <vt:lpstr>FontbitDavid</vt:lpstr>
      <vt:lpstr>FontbitDavid-Bold</vt:lpstr>
      <vt:lpstr>MF_FrankRuhl-Regular</vt:lpstr>
      <vt:lpstr>ערכת נושא Office</vt:lpstr>
      <vt:lpstr> מצגת מלווה                عارِضَةٌ مُرافِقَةٌ لِلدُّروسِ  اَلْعُلُوْمُ وَالتِّكْنُولُوجيا للصِّف الثَّاني اَلْمَوادُّ مِنْ حَوْلِنَا </vt:lpstr>
      <vt:lpstr>מצגת של PowerPoint‏</vt:lpstr>
      <vt:lpstr>           ما هوَ مصْدرُ ٱلمادَّةِ ٱلمصنوعُ مِنها ٱلغرضُ (صفحة 20) </vt:lpstr>
      <vt:lpstr>מצגת של PowerPoint‏</vt:lpstr>
      <vt:lpstr>   مَهَمَّةٌ: ما هُو مَصدر ٱلمَوادِّ؟ (صفحة 21)</vt:lpstr>
      <vt:lpstr>מצגת של PowerPoint‏</vt:lpstr>
      <vt:lpstr>اِستِعمالاتٌ لِلمَوادِّ في ٱلْماضِي وَالْحاضِرِ(صفحة 22)</vt:lpstr>
      <vt:lpstr> ماذّا تَعَلَّمْنا؟ (صفحة 22)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"החושים שלנו"</dc:title>
  <dc:creator>Tamar Levy</dc:creator>
  <cp:lastModifiedBy>noga mishan</cp:lastModifiedBy>
  <cp:revision>188</cp:revision>
  <dcterms:created xsi:type="dcterms:W3CDTF">2019-05-25T18:59:51Z</dcterms:created>
  <dcterms:modified xsi:type="dcterms:W3CDTF">2024-01-30T10:13:32Z</dcterms:modified>
</cp:coreProperties>
</file>