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8"/>
  </p:notesMasterIdLst>
  <p:sldIdLst>
    <p:sldId id="289" r:id="rId2"/>
    <p:sldId id="312" r:id="rId3"/>
    <p:sldId id="316" r:id="rId4"/>
    <p:sldId id="331" r:id="rId5"/>
    <p:sldId id="324" r:id="rId6"/>
    <p:sldId id="339" r:id="rId7"/>
    <p:sldId id="317" r:id="rId8"/>
    <p:sldId id="340" r:id="rId9"/>
    <p:sldId id="327" r:id="rId10"/>
    <p:sldId id="341" r:id="rId11"/>
    <p:sldId id="325" r:id="rId12"/>
    <p:sldId id="336" r:id="rId13"/>
    <p:sldId id="342" r:id="rId14"/>
    <p:sldId id="330" r:id="rId15"/>
    <p:sldId id="337" r:id="rId16"/>
    <p:sldId id="338"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412" autoAdjust="0"/>
    <p:restoredTop sz="87455" autoAdjust="0"/>
  </p:normalViewPr>
  <p:slideViewPr>
    <p:cSldViewPr snapToGrid="0" showGuides="1">
      <p:cViewPr varScale="1">
        <p:scale>
          <a:sx n="67" d="100"/>
          <a:sy n="67" d="100"/>
        </p:scale>
        <p:origin x="1024" y="56"/>
      </p:cViewPr>
      <p:guideLst>
        <p:guide orient="horz" pos="2208"/>
        <p:guide pos="2880"/>
      </p:guideLst>
    </p:cSldViewPr>
  </p:slideViewPr>
  <p:notesTextViewPr>
    <p:cViewPr>
      <p:scale>
        <a:sx n="1" d="1"/>
        <a:sy n="1" d="1"/>
      </p:scale>
      <p:origin x="0" y="0"/>
    </p:cViewPr>
  </p:notesTextViewPr>
  <p:sorterViewPr>
    <p:cViewPr>
      <p:scale>
        <a:sx n="100" d="100"/>
        <a:sy n="100" d="100"/>
      </p:scale>
      <p:origin x="0" y="-140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י"ג/טבת/תשפ"ד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פרק זה עוסק בקשר שבין תכונות חומרים לבין השימוש בהם.</a:t>
            </a:r>
          </a:p>
          <a:p>
            <a:pPr algn="r"/>
            <a:r>
              <a:rPr lang="he-IL" dirty="0"/>
              <a:t>הפרק כולל שלושה תתי פרקים.</a:t>
            </a:r>
          </a:p>
          <a:p>
            <a:pPr algn="r"/>
            <a:r>
              <a:rPr lang="he-IL" dirty="0"/>
              <a:t>- תת הפרק הראשון </a:t>
            </a:r>
            <a:r>
              <a:rPr lang="he-IL" b="1" dirty="0"/>
              <a:t>מתאימים חומר למוצר </a:t>
            </a:r>
            <a:r>
              <a:rPr lang="he-IL" dirty="0"/>
              <a:t>עוסק בהבנה שלפי תכונות החומר מחליטים אם הוא מתאים ליצור</a:t>
            </a:r>
          </a:p>
          <a:p>
            <a:pPr algn="r"/>
            <a:r>
              <a:rPr lang="he-IL" dirty="0"/>
              <a:t>מוצר כלשהו.</a:t>
            </a:r>
          </a:p>
          <a:p>
            <a:pPr algn="r"/>
            <a:r>
              <a:rPr lang="he-IL" dirty="0"/>
              <a:t>- תת הפרק השני </a:t>
            </a:r>
            <a:r>
              <a:rPr lang="he-IL" b="1" dirty="0"/>
              <a:t>מחומר אחד למוצרים שונים </a:t>
            </a:r>
            <a:r>
              <a:rPr lang="he-IL" dirty="0"/>
              <a:t>עוסק בכך שמחומר אחד אפשר ליצור מוצרים שונים.</a:t>
            </a:r>
          </a:p>
          <a:p>
            <a:pPr algn="r"/>
            <a:r>
              <a:rPr lang="he-IL" dirty="0"/>
              <a:t>- תת הפרק השלישי </a:t>
            </a:r>
            <a:r>
              <a:rPr lang="he-IL" b="1" dirty="0"/>
              <a:t>מוצר אחד מחומרים שונים </a:t>
            </a:r>
            <a:r>
              <a:rPr lang="he-IL" dirty="0"/>
              <a:t>עוסק בכך שאפשר ליצור מוצר אחד מחומרים שונים.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57, משימה: </a:t>
            </a:r>
            <a:r>
              <a:rPr lang="he-IL" b="1" dirty="0"/>
              <a:t>מאילו חומרים מייצרים אותו מוצר?</a:t>
            </a:r>
            <a:r>
              <a:rPr lang="he-IL" b="0"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3553524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מטרת המשימה היא לבנות אותו מוצר מחומרים שונים, תוך כדי עידוד הדמיון והיצירתיות.</a:t>
            </a:r>
          </a:p>
          <a:p>
            <a:pPr algn="r"/>
            <a:r>
              <a:rPr lang="he-IL" sz="1200" b="0" i="0" u="none" strike="noStrike" baseline="0" dirty="0">
                <a:latin typeface="FontbitDavid"/>
              </a:rPr>
              <a:t>ליצירת גירוי מומלץ להכין תערוכה ובה צלחות העשויות מחומרים שונים, כמו קרמיקה, אלומיניום, זכוכית, עץ, קרטון, מתכת וכדומה. חומר חרסיתי שאינו מיועד לשריפה אפשר לקנות בחנויות לציוד יצירה.</a:t>
            </a:r>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משלימים מושגים חסרים בהיגדי הסיכום.</a:t>
            </a:r>
          </a:p>
          <a:p>
            <a:pPr algn="r"/>
            <a:r>
              <a:rPr lang="he-IL" dirty="0"/>
              <a:t>•מֵאוֹתוֹ חֹמֶר אֶפְשָׁר לְיַצֵּר ________ שׁוֹנִים.</a:t>
            </a:r>
          </a:p>
          <a:p>
            <a:pPr algn="r"/>
            <a:r>
              <a:rPr lang="he-IL" dirty="0"/>
              <a:t>•מֵ_______ שׁוֹנִים אֶפְשָׁר לְיַצֵּר אוֹתוֹ הַמּוּצָר.</a:t>
            </a:r>
          </a:p>
          <a:p>
            <a:pPr algn="r"/>
            <a:r>
              <a:rPr lang="he-IL" dirty="0"/>
              <a:t>•כְּשֶׁבּוֹנִים מוּצָר צָרִיךְ _____ אֶת הַחֹמֶר הַמַּתְאִים לוֹ.  </a:t>
            </a:r>
          </a:p>
          <a:p>
            <a:pPr algn="r"/>
            <a:endParaRPr lang="he-IL" dirty="0"/>
          </a:p>
          <a:p>
            <a:pPr algn="r"/>
            <a:r>
              <a:rPr lang="he-IL" dirty="0"/>
              <a:t>מחברים שאלות על היגדי הסיכום, לדוגמה: מה אפשר לייצר מאותו החומר?</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163985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ביחידת התוכן חומרים, משימה: </a:t>
            </a:r>
            <a:r>
              <a:rPr lang="he-IL" b="1" dirty="0"/>
              <a:t>חומרים בחדר שלנו</a:t>
            </a:r>
            <a:r>
              <a:rPr lang="he-IL" dirty="0"/>
              <a:t>.</a:t>
            </a:r>
          </a:p>
          <a:p>
            <a:r>
              <a:rPr lang="he-IL" dirty="0"/>
              <a:t>המשימה עוסקת בחומרים ובמוצרים. התלמידים לומדים שחומרים נמצאים בכל מקום, שמאותו החומר אפשר לייצר מוצרים שונים, ושאותו המוצר אפשר לייצר מחומרים שונים. התלמידים ממיינים חפצים שונים בחדר הילדים לפי החומרים שמהם הם עשויים, ומתאימים בין חפץ לחומר.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2273819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המשימה מציגה מגוון של שאלות</a:t>
            </a:r>
            <a:r>
              <a:rPr lang="he-IL" baseline="0" dirty="0"/>
              <a:t> שעוסקות בהתאמת החומר לתפקוד המוצר. בשקופית מודגמת שאלה 2. מומלץ לפתור יחד את השאלה ואחר כך להפנות את התלמידים לביצוע שאר השאלות.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14</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מומלץ להקריא בקול חלק מכל משפט סיכום ולבקש מהתלמידים להשלים מושגי מפתח בקול רם.</a:t>
            </a:r>
          </a:p>
          <a:p>
            <a:pPr algn="r"/>
            <a:endParaRPr lang="he-IL" sz="1200" b="0" i="0" u="none" strike="noStrike" baseline="0" dirty="0">
              <a:latin typeface="FontbitDavid"/>
            </a:endParaRPr>
          </a:p>
          <a:p>
            <a:pPr algn="r"/>
            <a:r>
              <a:rPr lang="he-IL" sz="1200" b="0" i="0" u="none" strike="noStrike" baseline="0" dirty="0">
                <a:latin typeface="FontbitDavid"/>
              </a:rPr>
              <a:t>משלימים את המושגים החסרים בהיגדי הסיכום.</a:t>
            </a:r>
          </a:p>
          <a:p>
            <a:pPr marL="171450" indent="-171450" algn="r">
              <a:buFont typeface="Arial" panose="020B0604020202020204" pitchFamily="34" charset="0"/>
              <a:buChar char="•"/>
            </a:pPr>
            <a:r>
              <a:rPr lang="he-IL" dirty="0"/>
              <a:t>תְּכוּנוֹת הַחמֶֹר מַתְאיִמוֹת ל_______ שׁמְֶּיצַּרְִים מִמֶּנּוּ;</a:t>
            </a:r>
          </a:p>
          <a:p>
            <a:pPr marL="171450" indent="-171450" algn="r">
              <a:buFont typeface="Arial" panose="020B0604020202020204" pitchFamily="34" charset="0"/>
              <a:buChar char="•"/>
            </a:pPr>
            <a:r>
              <a:rPr lang="he-IL" dirty="0"/>
              <a:t>מוּצָרִים שׁוֹנִים יְכוֹלִים לִהְיוֹת עֲשׂוּיִים מֵאוֹתוֹ הַ______;</a:t>
            </a:r>
          </a:p>
          <a:p>
            <a:pPr marL="171450" indent="-171450" algn="r">
              <a:buFont typeface="Arial" panose="020B0604020202020204" pitchFamily="34" charset="0"/>
              <a:buChar char="•"/>
            </a:pPr>
            <a:r>
              <a:rPr lang="he-IL" dirty="0"/>
              <a:t>מוּצָרִים דּוֹמִים יְכוֹלִים לִהְיוֹת עֲשׂוּיִים מֵחוֹמָרִים ______.</a:t>
            </a:r>
          </a:p>
          <a:p>
            <a:pPr marL="171450" indent="-171450" algn="r">
              <a:buFont typeface="Arial" panose="020B0604020202020204" pitchFamily="34" charset="0"/>
              <a:buChar char="•"/>
            </a:pP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15</a:t>
            </a:fld>
            <a:endParaRPr lang="x-none">
              <a:solidFill>
                <a:prstClr val="black"/>
              </a:solidFill>
            </a:endParaRPr>
          </a:p>
        </p:txBody>
      </p:sp>
    </p:spTree>
    <p:extLst>
      <p:ext uri="{BB962C8B-B14F-4D97-AF65-F5344CB8AC3E}">
        <p14:creationId xmlns:p14="http://schemas.microsoft.com/office/powerpoint/2010/main" val="2185515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מביאים דוגמאות למשימות שבהן ביצענו את הפעולות.</a:t>
            </a:r>
          </a:p>
          <a:p>
            <a:pPr algn="r"/>
            <a:r>
              <a:rPr lang="he-IL" sz="1200" b="0" i="0" u="none" strike="noStrike" baseline="0" dirty="0">
                <a:latin typeface="FontbitDavid"/>
              </a:rPr>
              <a:t>לדוגמה: העלנו רעיונות לבניית מוצר- משימה: מקרטון למוצר בעמוד 56.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16</a:t>
            </a:fld>
            <a:endParaRPr lang="x-none">
              <a:solidFill>
                <a:prstClr val="black"/>
              </a:solidFill>
            </a:endParaRPr>
          </a:p>
        </p:txBody>
      </p:sp>
    </p:spTree>
    <p:extLst>
      <p:ext uri="{BB962C8B-B14F-4D97-AF65-F5344CB8AC3E}">
        <p14:creationId xmlns:p14="http://schemas.microsoft.com/office/powerpoint/2010/main" val="1594596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את הפרק פותחים איורים לא הגיוניים של שימוש בחומרים ועל כן מעוררים עניין: אופניים מעץ, מזרן מאבן, חולצה ממתכת. השיח עם התלמידים עוסק בקשר בין תכונות החומר לבין התאמתו לייצור מוצר. </a:t>
            </a:r>
          </a:p>
          <a:p>
            <a:pPr algn="r"/>
            <a:r>
              <a:rPr lang="he-IL" dirty="0"/>
              <a:t>בתת פרק זה מחדדים את ההבנה של הקשר בין סוג החומר ותכונותיו לבין המוצר העשוי ממנו. התלמידים נמצאים בשלב מתקדם יותר של הלמידה, ולכן השאלה העוסקת בקשר בין תכונות החומר לבין השימוש בו להכנת מוצר, מבססת את ההבנה של קשר בסיסי בתהליך הטכנולוגי (תהליך התיכּון) של בניית מוצר. מומלץ לעסוק בקשר הזה גם במליאת הכיתה או לעבור בין הקבוצות ולחדד את ההבנה הזו.</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פרק זה עוסק בעקרון הטכנולוגי של התאמת תכונות החומר לתכונות המוצר. לימוד הפרק נשען על הידע המוקדם שנלמד בפרק הראשון (תכונות חומרים). מטרת המשימה לחדד את הבנת הקשר שבין תכונות החומר לבין המוצר העשוי ממנו. מדגימים לתלמידים הפתרון של הסעיף הראשון ומבקשים להמשיך לפתור את הסעיפים האחרים.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0106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מציגים לתלמידים</a:t>
            </a:r>
            <a:r>
              <a:rPr lang="he-IL" baseline="0" dirty="0"/>
              <a:t> את השקופית. המוצרים המוצגים בשקופית ממוינים על פי סוג החומר. מבקשים מהתלמידים להוסיף עוד דוגמאות של חפצים לכל קבוצה.</a:t>
            </a:r>
          </a:p>
          <a:p>
            <a:endParaRPr lang="he-IL" dirty="0"/>
          </a:p>
          <a:p>
            <a:r>
              <a:rPr lang="he-IL" dirty="0"/>
              <a:t>המסר בתת פרק זה הוא שמחומר אחד אפשר לייצר מוצרים שונים (לדוגמה: מפלסטיק מייצרים כלי אחסון, רהיטים, מטוסים). בתחילה, התלמידים מגלים שפריטים שונים עשויים מאותו החומר, אך אינם מתבקשים להתייחס לתכונות החומר. אחר כך אפשר להציג לתלמידים חומר כלשהו (עצם ללא צורה ותפקיד ברורים ממתכת, מפלסטיק או מבד) ולשאול את התלמידים: אילו מוצרים אפשר לעשות מהחומר הזה? אפשר להזמין אותם לציין מוצרים שהם מכירים מחומר זה או להעלות מדמיונם רעיונות למוצרים אחרים שכדאי להמציא מאותו החומר. </a:t>
            </a:r>
          </a:p>
          <a:p>
            <a:r>
              <a:rPr lang="he-IL" dirty="0"/>
              <a:t>רק לאחר מכן אפשר לפנות להתנסות בנייה של מוצר מחומר, שבה הם מתבקשים להעלות רעיונות למוצרים שאפשר להכין (מקרטון) ולבצע אותם ראו שקופית 7). לקראת המשימה כדאי להנחות את התלמידים לאסוף קרטונים שונים ולתכנן מוצר כלשהו מקרטון. מומלץ שהתלמידים יעבדו בזוגות וייצרו מוצר כלשהו מקרטון (קופסה, כוס, רובוט, דגם של חדר ועוד). אפשר גם להביא לכיתה מוצרים שונים של קרטון ולערוך תערוכה שלהם, וכמובן, של עבודות התלמידים.</a:t>
            </a:r>
          </a:p>
          <a:p>
            <a:endParaRPr lang="he-IL"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012368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מדגימים פתרון של סעיף אחד ומבקשים מהתלמידים להמשיך לבצע את הסעיפים הבאים. מומלץ לעשות את המשימה בקבוצות כדי להביא לריבוי תשובות.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באתר </a:t>
            </a:r>
            <a:r>
              <a:rPr lang="he-IL" b="1" dirty="0"/>
              <a:t>במבט מקוון</a:t>
            </a:r>
            <a:r>
              <a:rPr lang="he-IL" b="0" dirty="0"/>
              <a:t>, בספר הדיגיטלי, בעמוד 55, משימה: </a:t>
            </a:r>
            <a:r>
              <a:rPr lang="he-IL" b="1" dirty="0"/>
              <a:t>מה מייצרים מאותו החומר?</a:t>
            </a:r>
            <a:r>
              <a:rPr lang="he-IL" b="0"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691440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לביצוע המשימה יש להביא את הציוד המתואר ברשימה. התלמידים מתבקשים להעלות רעיונות (חשיבה יצירתית) להכנת מוצרים מאותו החומר (מנייר ומחמר) וכן להכין אותם. התובנה שעולה מביצוע המשימה שמחומר אחד אפשר לייצר מגוון גדול של מוצרים. חשוב להבהיר את הקשר שבין תכונת החומר לבין תכונת המוצר.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05868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באתר </a:t>
            </a:r>
            <a:r>
              <a:rPr lang="he-IL" sz="1200" b="1" i="0" u="none" strike="noStrike" baseline="0" dirty="0">
                <a:latin typeface="FontbitDavid"/>
              </a:rPr>
              <a:t>במבט מקוון</a:t>
            </a:r>
            <a:r>
              <a:rPr lang="he-IL" sz="1200" b="0" i="0" u="none" strike="noStrike" baseline="0" dirty="0">
                <a:latin typeface="FontbitDavid"/>
              </a:rPr>
              <a:t>, בספר הדיגיטלי, בעמוד 56, משימה: </a:t>
            </a:r>
            <a:r>
              <a:rPr lang="he-IL" sz="1200" b="1" i="0" u="none" strike="noStrike" baseline="0" dirty="0">
                <a:latin typeface="FontbitDavid"/>
              </a:rPr>
              <a:t>מקרטון למוצר</a:t>
            </a:r>
            <a:r>
              <a:rPr lang="he-IL" sz="1200" b="0" i="0" u="none" strike="noStrike" baseline="0" dirty="0">
                <a:latin typeface="FontbitDavid"/>
              </a:rPr>
              <a:t>.</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71644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לביצוע המשימה יש להביא חמש קערות העשויות מחומרים שונים (לסעיף 1) ושלוש שקיות שעשויות מחומרים שונים (לסעיף 2). שימו לב: המושגים קערה ושקית הם מושגים כוללים (שם/תפקיד החפץ). לעומת זאת, המושגים קערה מקרמיקה ושקית מבד הם מושגים המפרטים גם את סוג החומר. לאור זאת, חשוב לדון במטרה המשותפת שיש לכל הקערות והשקיות אך גם בתכונה הייחודית שיש לכל סוג.</a:t>
            </a:r>
          </a:p>
          <a:p>
            <a:pPr algn="r"/>
            <a:endParaRPr lang="he-IL" sz="1200" b="0" i="0" u="none" strike="noStrike" baseline="0" dirty="0">
              <a:latin typeface="FontbitDavid"/>
            </a:endParaRPr>
          </a:p>
          <a:p>
            <a:pPr algn="r"/>
            <a:r>
              <a:rPr lang="he-IL" dirty="0"/>
              <a:t>המסר בתת פרק זה הוא שאפשר לייצר מוצר מסוים ממגוון של חומרים. כוסות, למשל, מיוצרות מפלסטיק, מקלקר, מחרסינה, מזכוכית ועוד. גם שולחן מייצרים ממתכת, מעץ, מפלסטיק ועוד. בתחילה התלמידים מבצעים תצפית בשני סוגי מוצרים (קערה ושקית), העשויים ממגוון חומרים. אפשר להציג בפני התלמידים גם פריטים אחרים העשויים מחומר שונה, כגון: קוביות משחק מחומרים שונים (ממתכת, מעץ, מפלסטיק, מבד, מנייר) או כפות מזיגה גדולות מחומרים שונים (מתכת, עץ, פלסטיק). אחרי זה התלמידים פונים להתנסות בבניית מוצר (צלחת) ממגוון חומרים (ראו שקופית 11). לפני הביצוע יש לדון עם התלמידים מה תפקיד המוצר, מאילו חומרים כדאי לבנות אותו, ואילו תכונות של חומרים אלה מתאימות לבניית מוצר זה. מומלץ לעבוד בזוגות בבניית הצלחת, ובסיום להציג את עבודות התלמידים בתערוכה. אפשר לשים בתערוכה מגוון צלחות שהובאו מהבית.</a:t>
            </a:r>
          </a:p>
          <a:p>
            <a:pPr algn="r"/>
            <a:r>
              <a:rPr lang="he-IL" dirty="0"/>
              <a:t>לביסוס והרחבה של הנושא אפשר לערוך חידון במליאת הכיתה: מישהו אומר שם של מוצר, והשאר מעלים רעיונות לחומרים שמהם אפשר לייצר אותו: ארון/שולחן (עץ, מתכת, פלסטיק); סרגל (מתכת, פלסטיק, עץ); נעליים (עור, בד, גומי, עץ). אפשר כמובן לקיים חידון כזה על דרך האבסורד, מאילו חומרים אי אפשר לייצר את המוצר הזה. בכך מפעילים את הדמיון, ובאותו הזמן מבססים באופן סמוי את הקשר בין תכונות של חומרים לבין השימוש שעושים בהם בהכנת מוצרים.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66326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cs typeface="+mn-cs"/>
              </a:rPr>
              <a:t>חוֹמָרִים סָבִיב</a:t>
            </a:r>
            <a:endParaRPr lang="x-none" sz="53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1008514" y="4299795"/>
            <a:ext cx="7726261" cy="1200329"/>
          </a:xfrm>
          <a:prstGeom prst="rect">
            <a:avLst/>
          </a:prstGeom>
          <a:noFill/>
        </p:spPr>
        <p:txBody>
          <a:bodyPr wrap="square" rtlCol="0">
            <a:spAutoFit/>
          </a:bodyPr>
          <a:lstStyle/>
          <a:p>
            <a:pPr algn="ctr"/>
            <a:r>
              <a:rPr lang="he-IL" sz="3600" b="1" dirty="0"/>
              <a:t>פֶּרֶק שֵׁנִי: מֵחוֹמָרִים לְמוּצָרִים</a:t>
            </a:r>
          </a:p>
          <a:p>
            <a:pPr algn="ctr"/>
            <a:r>
              <a:rPr lang="he-IL" sz="3600" b="1" dirty="0">
                <a:solidFill>
                  <a:srgbClr val="C00000"/>
                </a:solidFill>
              </a:rPr>
              <a:t> (עמודים 62-51)</a:t>
            </a:r>
            <a:endParaRPr lang="en-US" sz="3600" b="1" dirty="0">
              <a:solidFill>
                <a:srgbClr val="C00000"/>
              </a:solidFill>
            </a:endParaRPr>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12" name="תמונה 11">
            <a:extLst>
              <a:ext uri="{FF2B5EF4-FFF2-40B4-BE49-F238E27FC236}">
                <a16:creationId xmlns:a16="http://schemas.microsoft.com/office/drawing/2014/main" id="{ADF5DBA2-9A34-0D55-608B-B8709F6B96B2}"/>
              </a:ext>
            </a:extLst>
          </p:cNvPr>
          <p:cNvPicPr>
            <a:picLocks noChangeAspect="1"/>
          </p:cNvPicPr>
          <p:nvPr/>
        </p:nvPicPr>
        <p:blipFill>
          <a:blip r:embed="rId5"/>
          <a:stretch>
            <a:fillRect/>
          </a:stretch>
        </p:blipFill>
        <p:spPr>
          <a:xfrm>
            <a:off x="1005840" y="1634383"/>
            <a:ext cx="7331825" cy="3589234"/>
          </a:xfrm>
          <a:prstGeom prst="rect">
            <a:avLst/>
          </a:prstGeom>
          <a:ln w="12700">
            <a:solidFill>
              <a:srgbClr val="C00000"/>
            </a:solidFill>
          </a:ln>
        </p:spPr>
      </p:pic>
      <p:pic>
        <p:nvPicPr>
          <p:cNvPr id="13" name="תמונה 12">
            <a:extLst>
              <a:ext uri="{FF2B5EF4-FFF2-40B4-BE49-F238E27FC236}">
                <a16:creationId xmlns:a16="http://schemas.microsoft.com/office/drawing/2014/main" id="{99CFE9FA-C25B-1CDC-CA36-CCE158855F82}"/>
              </a:ext>
            </a:extLst>
          </p:cNvPr>
          <p:cNvPicPr>
            <a:picLocks noChangeAspect="1"/>
          </p:cNvPicPr>
          <p:nvPr/>
        </p:nvPicPr>
        <p:blipFill>
          <a:blip r:embed="rId6"/>
          <a:stretch>
            <a:fillRect/>
          </a:stretch>
        </p:blipFill>
        <p:spPr>
          <a:xfrm>
            <a:off x="4317819" y="102367"/>
            <a:ext cx="1257300" cy="512312"/>
          </a:xfrm>
          <a:prstGeom prst="rect">
            <a:avLst/>
          </a:prstGeom>
        </p:spPr>
      </p:pic>
    </p:spTree>
    <p:extLst>
      <p:ext uri="{BB962C8B-B14F-4D97-AF65-F5344CB8AC3E}">
        <p14:creationId xmlns:p14="http://schemas.microsoft.com/office/powerpoint/2010/main" val="113871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0999" y="365126"/>
            <a:ext cx="8677275" cy="1325563"/>
          </a:xfrm>
        </p:spPr>
        <p:txBody>
          <a:bodyPr>
            <a:normAutofit/>
          </a:bodyPr>
          <a:lstStyle/>
          <a:p>
            <a:pPr algn="r"/>
            <a:r>
              <a:rPr lang="he-IL" sz="4000" b="1" dirty="0">
                <a:latin typeface="MF_FrankRuhl-Regular"/>
                <a:cs typeface="+mn-cs"/>
              </a:rPr>
              <a:t>מְשִׂימָה: מְיַצְּרִים צַלַּחַת מֵחוֹמָרִים שׁוֹנִים </a:t>
            </a:r>
            <a:r>
              <a:rPr lang="he-IL" sz="2400" b="1" dirty="0">
                <a:latin typeface="MF_FrankRuhl-Regular"/>
                <a:cs typeface="+mn-cs"/>
              </a:rPr>
              <a:t>(עמוד 59)</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מציין מיקום תוכן 5"/>
          <p:cNvPicPr>
            <a:picLocks noGrp="1" noChangeAspect="1"/>
          </p:cNvPicPr>
          <p:nvPr>
            <p:ph idx="1"/>
          </p:nvPr>
        </p:nvPicPr>
        <p:blipFill>
          <a:blip r:embed="rId5"/>
          <a:stretch>
            <a:fillRect/>
          </a:stretch>
        </p:blipFill>
        <p:spPr>
          <a:xfrm>
            <a:off x="69188" y="2075176"/>
            <a:ext cx="9005623" cy="1421940"/>
          </a:xfrm>
          <a:prstGeom prst="rect">
            <a:avLst/>
          </a:prstGeom>
        </p:spPr>
      </p:pic>
      <p:pic>
        <p:nvPicPr>
          <p:cNvPr id="8" name="תמונה 7"/>
          <p:cNvPicPr>
            <a:picLocks noChangeAspect="1"/>
          </p:cNvPicPr>
          <p:nvPr/>
        </p:nvPicPr>
        <p:blipFill>
          <a:blip r:embed="rId6"/>
          <a:stretch>
            <a:fillRect/>
          </a:stretch>
        </p:blipFill>
        <p:spPr>
          <a:xfrm>
            <a:off x="69188" y="3925501"/>
            <a:ext cx="8989086" cy="2547243"/>
          </a:xfrm>
          <a:prstGeom prst="rect">
            <a:avLst/>
          </a:prstGeom>
        </p:spPr>
      </p:pic>
    </p:spTree>
    <p:extLst>
      <p:ext uri="{BB962C8B-B14F-4D97-AF65-F5344CB8AC3E}">
        <p14:creationId xmlns:p14="http://schemas.microsoft.com/office/powerpoint/2010/main" val="3545665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he-IL" b="1" dirty="0">
                <a:latin typeface="MF_FrankRuhl-Regular"/>
                <a:cs typeface="+mn-cs"/>
              </a:rPr>
              <a:t>מָה לָמַדְנוּ? </a:t>
            </a:r>
            <a:r>
              <a:rPr lang="he-IL" sz="2400" b="1" dirty="0">
                <a:latin typeface="MF_FrankRuhl-Regular"/>
                <a:cs typeface="+mn-cs"/>
              </a:rPr>
              <a:t>(עמוד 59)</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9" name="תמונה 8"/>
          <p:cNvPicPr>
            <a:picLocks noChangeAspect="1"/>
          </p:cNvPicPr>
          <p:nvPr/>
        </p:nvPicPr>
        <p:blipFill>
          <a:blip r:embed="rId5"/>
          <a:stretch>
            <a:fillRect/>
          </a:stretch>
        </p:blipFill>
        <p:spPr>
          <a:xfrm>
            <a:off x="73866" y="1955888"/>
            <a:ext cx="8936784" cy="2192168"/>
          </a:xfrm>
          <a:prstGeom prst="rect">
            <a:avLst/>
          </a:prstGeom>
        </p:spPr>
      </p:pic>
      <p:pic>
        <p:nvPicPr>
          <p:cNvPr id="12" name="תמונה 11"/>
          <p:cNvPicPr>
            <a:picLocks noChangeAspect="1"/>
          </p:cNvPicPr>
          <p:nvPr/>
        </p:nvPicPr>
        <p:blipFill>
          <a:blip r:embed="rId6"/>
          <a:stretch>
            <a:fillRect/>
          </a:stretch>
        </p:blipFill>
        <p:spPr>
          <a:xfrm>
            <a:off x="73866" y="4148056"/>
            <a:ext cx="8936784" cy="3105150"/>
          </a:xfrm>
          <a:prstGeom prst="rect">
            <a:avLst/>
          </a:prstGeom>
        </p:spPr>
      </p:pic>
    </p:spTree>
    <p:extLst>
      <p:ext uri="{BB962C8B-B14F-4D97-AF65-F5344CB8AC3E}">
        <p14:creationId xmlns:p14="http://schemas.microsoft.com/office/powerpoint/2010/main" val="181758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30BA6D4-355F-0456-41D1-8D4A5D468101}"/>
              </a:ext>
            </a:extLst>
          </p:cNvPr>
          <p:cNvPicPr>
            <a:picLocks noChangeAspect="1"/>
          </p:cNvPicPr>
          <p:nvPr/>
        </p:nvPicPr>
        <p:blipFill>
          <a:blip r:embed="rId3"/>
          <a:stretch>
            <a:fillRect/>
          </a:stretch>
        </p:blipFill>
        <p:spPr>
          <a:xfrm>
            <a:off x="1943593" y="1163147"/>
            <a:ext cx="5119360" cy="4420966"/>
          </a:xfrm>
          <a:prstGeom prst="rect">
            <a:avLst/>
          </a:prstGeom>
          <a:ln w="12700">
            <a:solidFill>
              <a:srgbClr val="00B0F0"/>
            </a:solidFill>
          </a:ln>
        </p:spPr>
      </p:pic>
    </p:spTree>
    <p:extLst>
      <p:ext uri="{BB962C8B-B14F-4D97-AF65-F5344CB8AC3E}">
        <p14:creationId xmlns:p14="http://schemas.microsoft.com/office/powerpoint/2010/main" val="952103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fontScale="90000"/>
          </a:bodyPr>
          <a:lstStyle/>
          <a:p>
            <a:pPr algn="r"/>
            <a:br>
              <a:rPr lang="he-IL" b="1" dirty="0">
                <a:latin typeface="MF_FrankRuhl-Regular"/>
                <a:cs typeface="+mn-cs"/>
              </a:rPr>
            </a:br>
            <a:r>
              <a:rPr lang="he-IL" b="1" dirty="0">
                <a:latin typeface="MF_FrankRuhl-Regular"/>
                <a:cs typeface="+mn-cs"/>
              </a:rPr>
              <a:t>מְשִימַת סִכּוּם - מַתְאִימִים חֹמֶר לְמוּצָר</a:t>
            </a:r>
            <a:br>
              <a:rPr lang="he-IL" b="1" dirty="0">
                <a:latin typeface="MF_FrankRuhl-Regular"/>
                <a:cs typeface="+mn-cs"/>
              </a:rPr>
            </a:br>
            <a:r>
              <a:rPr lang="he-IL" sz="2400" b="1" dirty="0">
                <a:latin typeface="MF_FrankRuhl-Regular"/>
                <a:cs typeface="+mn-cs"/>
              </a:rPr>
              <a:t>(עמודים 61-60)</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sp>
        <p:nvSpPr>
          <p:cNvPr id="14" name="מלבן 13"/>
          <p:cNvSpPr/>
          <p:nvPr/>
        </p:nvSpPr>
        <p:spPr>
          <a:xfrm>
            <a:off x="0" y="1955889"/>
            <a:ext cx="8982075" cy="2062103"/>
          </a:xfrm>
          <a:prstGeom prst="rect">
            <a:avLst/>
          </a:prstGeom>
        </p:spPr>
        <p:txBody>
          <a:bodyPr wrap="square">
            <a:spAutoFit/>
          </a:bodyPr>
          <a:lstStyle/>
          <a:p>
            <a:pPr algn="r"/>
            <a:r>
              <a:rPr lang="he-IL" sz="3200" dirty="0"/>
              <a:t>יוֹאָב בִּקֵּשׁ לְהָכִין לְסָבָתוֹ הַפְתָּעָה: פֶּסֶל שֶׁל סוּס.  </a:t>
            </a:r>
          </a:p>
          <a:p>
            <a:pPr algn="r"/>
            <a:r>
              <a:rPr lang="he-IL" sz="3200" dirty="0"/>
              <a:t>הַצִּיעוּ לְיוֹאָב:</a:t>
            </a:r>
          </a:p>
          <a:p>
            <a:pPr algn="r"/>
            <a:r>
              <a:rPr lang="he-IL" sz="3200" dirty="0"/>
              <a:t>א. מֵאֵיזֶה חֹמֶר כְּדַאי לְהָכִין אֶת פֶּסֶל הַסּוּס?</a:t>
            </a:r>
          </a:p>
          <a:p>
            <a:pPr algn="r"/>
            <a:r>
              <a:rPr lang="he-IL" sz="3200" dirty="0"/>
              <a:t>ב. אֵילוּ הֵן תְּכוּנוֹת הַחֹמֶר שֶׁמַּתְאִימוֹת לַהֲכָנַת פֶּסֶל הַסּוּס?</a:t>
            </a:r>
          </a:p>
        </p:txBody>
      </p:sp>
      <p:pic>
        <p:nvPicPr>
          <p:cNvPr id="15" name="תמונה 14"/>
          <p:cNvPicPr>
            <a:picLocks noChangeAspect="1"/>
          </p:cNvPicPr>
          <p:nvPr/>
        </p:nvPicPr>
        <p:blipFill>
          <a:blip r:embed="rId5"/>
          <a:stretch>
            <a:fillRect/>
          </a:stretch>
        </p:blipFill>
        <p:spPr>
          <a:xfrm>
            <a:off x="3257550" y="4059637"/>
            <a:ext cx="3248025" cy="2567838"/>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6" name="תמונה 5"/>
          <p:cNvPicPr>
            <a:picLocks noChangeAspect="1"/>
          </p:cNvPicPr>
          <p:nvPr/>
        </p:nvPicPr>
        <p:blipFill>
          <a:blip r:embed="rId5"/>
          <a:stretch>
            <a:fillRect/>
          </a:stretch>
        </p:blipFill>
        <p:spPr>
          <a:xfrm>
            <a:off x="0" y="1423574"/>
            <a:ext cx="9144000" cy="3953702"/>
          </a:xfrm>
          <a:prstGeom prst="rect">
            <a:avLst/>
          </a:prstGeom>
        </p:spPr>
      </p:pic>
      <p:sp>
        <p:nvSpPr>
          <p:cNvPr id="7" name="TextBox 6"/>
          <p:cNvSpPr txBox="1"/>
          <p:nvPr/>
        </p:nvSpPr>
        <p:spPr>
          <a:xfrm>
            <a:off x="6219825" y="5924550"/>
            <a:ext cx="2671742" cy="523220"/>
          </a:xfrm>
          <a:prstGeom prst="rect">
            <a:avLst/>
          </a:prstGeom>
          <a:noFill/>
        </p:spPr>
        <p:txBody>
          <a:bodyPr wrap="square" rtlCol="0">
            <a:spAutoFit/>
          </a:bodyPr>
          <a:lstStyle/>
          <a:p>
            <a:pPr algn="r"/>
            <a:r>
              <a:rPr lang="he-IL" sz="2800" b="1" dirty="0"/>
              <a:t>עמוד 62</a:t>
            </a:r>
            <a:endParaRPr lang="en-US" sz="2800" b="1" dirty="0"/>
          </a:p>
        </p:txBody>
      </p:sp>
    </p:spTree>
    <p:extLst>
      <p:ext uri="{BB962C8B-B14F-4D97-AF65-F5344CB8AC3E}">
        <p14:creationId xmlns:p14="http://schemas.microsoft.com/office/powerpoint/2010/main" val="1475124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7" name="תמונה 6"/>
          <p:cNvPicPr>
            <a:picLocks noChangeAspect="1"/>
          </p:cNvPicPr>
          <p:nvPr/>
        </p:nvPicPr>
        <p:blipFill>
          <a:blip r:embed="rId5"/>
          <a:stretch>
            <a:fillRect/>
          </a:stretch>
        </p:blipFill>
        <p:spPr>
          <a:xfrm>
            <a:off x="0" y="759870"/>
            <a:ext cx="9144000" cy="5490660"/>
          </a:xfrm>
          <a:prstGeom prst="rect">
            <a:avLst/>
          </a:prstGeom>
        </p:spPr>
      </p:pic>
      <p:sp>
        <p:nvSpPr>
          <p:cNvPr id="8" name="TextBox 7"/>
          <p:cNvSpPr txBox="1"/>
          <p:nvPr/>
        </p:nvSpPr>
        <p:spPr>
          <a:xfrm>
            <a:off x="247650" y="759870"/>
            <a:ext cx="1962150" cy="523220"/>
          </a:xfrm>
          <a:prstGeom prst="rect">
            <a:avLst/>
          </a:prstGeom>
          <a:noFill/>
        </p:spPr>
        <p:txBody>
          <a:bodyPr wrap="square" rtlCol="0">
            <a:spAutoFit/>
          </a:bodyPr>
          <a:lstStyle/>
          <a:p>
            <a:r>
              <a:rPr lang="he-IL" sz="2800" b="1" dirty="0"/>
              <a:t>עמוד 62</a:t>
            </a:r>
            <a:endParaRPr lang="en-US" sz="2800" b="1" dirty="0"/>
          </a:p>
        </p:txBody>
      </p:sp>
    </p:spTree>
    <p:extLst>
      <p:ext uri="{BB962C8B-B14F-4D97-AF65-F5344CB8AC3E}">
        <p14:creationId xmlns:p14="http://schemas.microsoft.com/office/powerpoint/2010/main" val="18714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8" name="כותרת 7"/>
          <p:cNvSpPr>
            <a:spLocks noGrp="1"/>
          </p:cNvSpPr>
          <p:nvPr>
            <p:ph type="title"/>
          </p:nvPr>
        </p:nvSpPr>
        <p:spPr/>
        <p:txBody>
          <a:bodyPr>
            <a:normAutofit/>
          </a:bodyPr>
          <a:lstStyle/>
          <a:p>
            <a:pPr lvl="0" algn="r" rtl="1">
              <a:spcBef>
                <a:spcPts val="1000"/>
              </a:spcBef>
            </a:pPr>
            <a:r>
              <a:rPr lang="he-IL" sz="3600" b="1" dirty="0">
                <a:solidFill>
                  <a:prstClr val="black"/>
                </a:solidFill>
                <a:latin typeface="Calibri" panose="020F0502020204030204"/>
                <a:ea typeface="+mn-ea"/>
                <a:cs typeface="Arial" panose="020B0604020202020204" pitchFamily="34" charset="0"/>
              </a:rPr>
              <a:t>פתיחה: </a:t>
            </a:r>
            <a:r>
              <a:rPr lang="he-IL" sz="2400" b="1" dirty="0">
                <a:solidFill>
                  <a:prstClr val="black"/>
                </a:solidFill>
                <a:latin typeface="Calibri" panose="020F0502020204030204"/>
                <a:ea typeface="+mn-ea"/>
                <a:cs typeface="Arial" panose="020B0604020202020204" pitchFamily="34" charset="0"/>
              </a:rPr>
              <a:t>(עמוד 51)</a:t>
            </a:r>
          </a:p>
        </p:txBody>
      </p:sp>
      <p:pic>
        <p:nvPicPr>
          <p:cNvPr id="6" name="תמונה 5"/>
          <p:cNvPicPr>
            <a:picLocks noChangeAspect="1"/>
          </p:cNvPicPr>
          <p:nvPr/>
        </p:nvPicPr>
        <p:blipFill>
          <a:blip r:embed="rId5"/>
          <a:stretch>
            <a:fillRect/>
          </a:stretch>
        </p:blipFill>
        <p:spPr>
          <a:xfrm>
            <a:off x="923662" y="1503032"/>
            <a:ext cx="7172587" cy="5057432"/>
          </a:xfrm>
          <a:prstGeom prst="rect">
            <a:avLst/>
          </a:prstGeom>
        </p:spPr>
      </p:pic>
    </p:spTree>
    <p:extLst>
      <p:ext uri="{BB962C8B-B14F-4D97-AF65-F5344CB8AC3E}">
        <p14:creationId xmlns:p14="http://schemas.microsoft.com/office/powerpoint/2010/main" val="83230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  מַתְאִימִים חֹמֶר לְמוּצָר</a:t>
            </a:r>
            <a:br>
              <a:rPr lang="he-IL" b="1" dirty="0">
                <a:cs typeface="+mn-cs"/>
              </a:rPr>
            </a:br>
            <a:r>
              <a:rPr lang="he-IL" b="1" dirty="0">
                <a:cs typeface="+mn-cs"/>
              </a:rPr>
              <a:t> </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p>
        </p:txBody>
      </p:sp>
      <p:sp>
        <p:nvSpPr>
          <p:cNvPr id="3" name="מלבן 2"/>
          <p:cNvSpPr/>
          <p:nvPr/>
        </p:nvSpPr>
        <p:spPr>
          <a:xfrm>
            <a:off x="117446" y="1392572"/>
            <a:ext cx="8690994" cy="1015663"/>
          </a:xfrm>
          <a:prstGeom prst="rect">
            <a:avLst/>
          </a:prstGeom>
        </p:spPr>
        <p:txBody>
          <a:bodyPr wrap="square">
            <a:spAutoFit/>
          </a:bodyPr>
          <a:lstStyle/>
          <a:p>
            <a:pPr algn="r"/>
            <a:r>
              <a:rPr lang="he-IL" sz="3600" b="1" dirty="0"/>
              <a:t>מְשִׂימָה: אֵילוּ חוֹמָרִים מַתְאִימִים לְמוּצָרִים?</a:t>
            </a:r>
          </a:p>
          <a:p>
            <a:pPr algn="r"/>
            <a:r>
              <a:rPr lang="he-IL" sz="2400" b="1" dirty="0"/>
              <a:t>עמוד 53</a:t>
            </a:r>
            <a:endParaRPr lang="en-US" sz="2400" b="1" dirty="0"/>
          </a:p>
        </p:txBody>
      </p:sp>
      <p:pic>
        <p:nvPicPr>
          <p:cNvPr id="4" name="תמונה 3"/>
          <p:cNvPicPr>
            <a:picLocks noChangeAspect="1"/>
          </p:cNvPicPr>
          <p:nvPr/>
        </p:nvPicPr>
        <p:blipFill>
          <a:blip r:embed="rId5"/>
          <a:stretch>
            <a:fillRect/>
          </a:stretch>
        </p:blipFill>
        <p:spPr>
          <a:xfrm>
            <a:off x="0" y="2805373"/>
            <a:ext cx="9144000" cy="2164723"/>
          </a:xfrm>
          <a:prstGeom prst="rect">
            <a:avLst/>
          </a:prstGeom>
        </p:spPr>
      </p:pic>
    </p:spTree>
    <p:extLst>
      <p:ext uri="{BB962C8B-B14F-4D97-AF65-F5344CB8AC3E}">
        <p14:creationId xmlns:p14="http://schemas.microsoft.com/office/powerpoint/2010/main" val="333255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US"/>
          </a:p>
        </p:txBody>
      </p:sp>
      <p:pic>
        <p:nvPicPr>
          <p:cNvPr id="4" name="מציין מיקום תוכן 3"/>
          <p:cNvPicPr>
            <a:picLocks noGrp="1" noChangeAspect="1"/>
          </p:cNvPicPr>
          <p:nvPr>
            <p:ph idx="1"/>
          </p:nvPr>
        </p:nvPicPr>
        <p:blipFill>
          <a:blip r:embed="rId3"/>
          <a:stretch>
            <a:fillRect/>
          </a:stretch>
        </p:blipFill>
        <p:spPr>
          <a:xfrm>
            <a:off x="-73249" y="-104088"/>
            <a:ext cx="9217249" cy="4847738"/>
          </a:xfrm>
          <a:prstGeom prst="rect">
            <a:avLst/>
          </a:prstGeom>
        </p:spPr>
      </p:pic>
      <p:pic>
        <p:nvPicPr>
          <p:cNvPr id="5" name="תמונה 4"/>
          <p:cNvPicPr>
            <a:picLocks noChangeAspect="1"/>
          </p:cNvPicPr>
          <p:nvPr/>
        </p:nvPicPr>
        <p:blipFill>
          <a:blip r:embed="rId4"/>
          <a:stretch>
            <a:fillRect/>
          </a:stretch>
        </p:blipFill>
        <p:spPr>
          <a:xfrm>
            <a:off x="-73249" y="4293842"/>
            <a:ext cx="9217249" cy="2645127"/>
          </a:xfrm>
          <a:prstGeom prst="rect">
            <a:avLst/>
          </a:prstGeom>
        </p:spPr>
      </p:pic>
      <p:sp>
        <p:nvSpPr>
          <p:cNvPr id="6" name="TextBox 5"/>
          <p:cNvSpPr txBox="1"/>
          <p:nvPr/>
        </p:nvSpPr>
        <p:spPr>
          <a:xfrm>
            <a:off x="192947" y="-192947"/>
            <a:ext cx="3439486" cy="830997"/>
          </a:xfrm>
          <a:prstGeom prst="rect">
            <a:avLst/>
          </a:prstGeom>
          <a:noFill/>
        </p:spPr>
        <p:txBody>
          <a:bodyPr wrap="square" rtlCol="0">
            <a:spAutoFit/>
          </a:bodyPr>
          <a:lstStyle/>
          <a:p>
            <a:r>
              <a:rPr lang="he-IL" sz="4800" b="1" dirty="0"/>
              <a:t>עמוד 54 </a:t>
            </a:r>
            <a:endParaRPr lang="en-US" sz="4800" b="1" dirty="0"/>
          </a:p>
        </p:txBody>
      </p:sp>
    </p:spTree>
    <p:extLst>
      <p:ext uri="{BB962C8B-B14F-4D97-AF65-F5344CB8AC3E}">
        <p14:creationId xmlns:p14="http://schemas.microsoft.com/office/powerpoint/2010/main" val="3137894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2" name="מציין מיקום תוכן 1"/>
          <p:cNvSpPr>
            <a:spLocks noGrp="1"/>
          </p:cNvSpPr>
          <p:nvPr>
            <p:ph idx="1"/>
          </p:nvPr>
        </p:nvSpPr>
        <p:spPr>
          <a:xfrm>
            <a:off x="-75501" y="796954"/>
            <a:ext cx="8598715" cy="5380009"/>
          </a:xfrm>
        </p:spPr>
        <p:txBody>
          <a:bodyPr>
            <a:normAutofit/>
          </a:bodyPr>
          <a:lstStyle/>
          <a:p>
            <a:pPr marL="0" indent="0" algn="r">
              <a:buNone/>
            </a:pPr>
            <a:r>
              <a:rPr lang="he-IL" sz="3600" b="1" dirty="0">
                <a:solidFill>
                  <a:srgbClr val="437BBE"/>
                </a:solidFill>
                <a:latin typeface="MF_FrankRuhl-Regular"/>
              </a:rPr>
              <a:t>מְשִׂימָה: </a:t>
            </a:r>
            <a:r>
              <a:rPr lang="he-IL" sz="3600" b="1" dirty="0">
                <a:solidFill>
                  <a:srgbClr val="000000"/>
                </a:solidFill>
                <a:latin typeface="MF_FrankRuhl-Regular"/>
              </a:rPr>
              <a:t>מָה מְיַצְּרִים מֵאוֹתוֹ חֹמֶר? </a:t>
            </a:r>
            <a:r>
              <a:rPr lang="he-IL" sz="2400" b="1" dirty="0">
                <a:solidFill>
                  <a:srgbClr val="000000"/>
                </a:solidFill>
                <a:latin typeface="MF_FrankRuhl-Regular"/>
              </a:rPr>
              <a:t>(עמוד 55)</a:t>
            </a:r>
            <a:endParaRPr lang="en-US" sz="2400" b="1" dirty="0"/>
          </a:p>
        </p:txBody>
      </p:sp>
      <p:pic>
        <p:nvPicPr>
          <p:cNvPr id="10" name="תמונה 9"/>
          <p:cNvPicPr>
            <a:picLocks noChangeAspect="1"/>
          </p:cNvPicPr>
          <p:nvPr/>
        </p:nvPicPr>
        <p:blipFill>
          <a:blip r:embed="rId5"/>
          <a:stretch>
            <a:fillRect/>
          </a:stretch>
        </p:blipFill>
        <p:spPr>
          <a:xfrm>
            <a:off x="0" y="2319363"/>
            <a:ext cx="9144000" cy="2371674"/>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43421" y="102367"/>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pic>
        <p:nvPicPr>
          <p:cNvPr id="6" name="תמונה 5">
            <a:extLst>
              <a:ext uri="{FF2B5EF4-FFF2-40B4-BE49-F238E27FC236}">
                <a16:creationId xmlns:a16="http://schemas.microsoft.com/office/drawing/2014/main" id="{84AF4241-79A3-5F0C-4202-81428CEFBDAB}"/>
              </a:ext>
            </a:extLst>
          </p:cNvPr>
          <p:cNvPicPr>
            <a:picLocks noChangeAspect="1"/>
          </p:cNvPicPr>
          <p:nvPr/>
        </p:nvPicPr>
        <p:blipFill>
          <a:blip r:embed="rId5"/>
          <a:stretch>
            <a:fillRect/>
          </a:stretch>
        </p:blipFill>
        <p:spPr>
          <a:xfrm>
            <a:off x="1000125" y="1100137"/>
            <a:ext cx="7143750" cy="4657725"/>
          </a:xfrm>
          <a:prstGeom prst="rect">
            <a:avLst/>
          </a:prstGeom>
          <a:ln w="12700">
            <a:solidFill>
              <a:srgbClr val="FFC000"/>
            </a:solidFill>
          </a:ln>
        </p:spPr>
      </p:pic>
      <p:pic>
        <p:nvPicPr>
          <p:cNvPr id="9" name="תמונה 8">
            <a:extLst>
              <a:ext uri="{FF2B5EF4-FFF2-40B4-BE49-F238E27FC236}">
                <a16:creationId xmlns:a16="http://schemas.microsoft.com/office/drawing/2014/main" id="{E608F0CA-2881-D611-1034-257D26D31989}"/>
              </a:ext>
            </a:extLst>
          </p:cNvPr>
          <p:cNvPicPr>
            <a:picLocks noChangeAspect="1"/>
          </p:cNvPicPr>
          <p:nvPr/>
        </p:nvPicPr>
        <p:blipFill>
          <a:blip r:embed="rId6"/>
          <a:stretch>
            <a:fillRect/>
          </a:stretch>
        </p:blipFill>
        <p:spPr>
          <a:xfrm>
            <a:off x="4317819" y="102367"/>
            <a:ext cx="1257300" cy="530398"/>
          </a:xfrm>
          <a:prstGeom prst="rect">
            <a:avLst/>
          </a:prstGeom>
        </p:spPr>
      </p:pic>
    </p:spTree>
    <p:extLst>
      <p:ext uri="{BB962C8B-B14F-4D97-AF65-F5344CB8AC3E}">
        <p14:creationId xmlns:p14="http://schemas.microsoft.com/office/powerpoint/2010/main" val="424346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8" name="כותרת 7"/>
          <p:cNvSpPr>
            <a:spLocks noGrp="1"/>
          </p:cNvSpPr>
          <p:nvPr>
            <p:ph type="title"/>
          </p:nvPr>
        </p:nvSpPr>
        <p:spPr>
          <a:xfrm>
            <a:off x="47625" y="614678"/>
            <a:ext cx="8843942" cy="1325563"/>
          </a:xfrm>
        </p:spPr>
        <p:txBody>
          <a:bodyPr/>
          <a:lstStyle/>
          <a:p>
            <a:pPr algn="r"/>
            <a:r>
              <a:rPr lang="he-IL" b="1" dirty="0">
                <a:cs typeface="+mn-cs"/>
              </a:rPr>
              <a:t>מְשִׂימָה: מִקַּרְטוֹן לְמוּצָר </a:t>
            </a:r>
            <a:r>
              <a:rPr lang="he-IL" sz="2400" b="1" dirty="0">
                <a:cs typeface="+mn-cs"/>
              </a:rPr>
              <a:t>(עמוד 56)</a:t>
            </a:r>
            <a:endParaRPr lang="en-US" sz="2400" b="1" dirty="0">
              <a:cs typeface="+mn-cs"/>
            </a:endParaRPr>
          </a:p>
        </p:txBody>
      </p:sp>
      <p:pic>
        <p:nvPicPr>
          <p:cNvPr id="6" name="מציין מיקום תוכן 5"/>
          <p:cNvPicPr>
            <a:picLocks noGrp="1" noChangeAspect="1"/>
          </p:cNvPicPr>
          <p:nvPr>
            <p:ph idx="1"/>
          </p:nvPr>
        </p:nvPicPr>
        <p:blipFill>
          <a:blip r:embed="rId5"/>
          <a:stretch>
            <a:fillRect/>
          </a:stretch>
        </p:blipFill>
        <p:spPr>
          <a:xfrm>
            <a:off x="0" y="1940241"/>
            <a:ext cx="9144001" cy="2053948"/>
          </a:xfrm>
          <a:prstGeom prst="rect">
            <a:avLst/>
          </a:prstGeom>
        </p:spPr>
      </p:pic>
      <p:pic>
        <p:nvPicPr>
          <p:cNvPr id="7" name="תמונה 6"/>
          <p:cNvPicPr>
            <a:picLocks noChangeAspect="1"/>
          </p:cNvPicPr>
          <p:nvPr/>
        </p:nvPicPr>
        <p:blipFill>
          <a:blip r:embed="rId6"/>
          <a:stretch>
            <a:fillRect/>
          </a:stretch>
        </p:blipFill>
        <p:spPr>
          <a:xfrm>
            <a:off x="47625" y="4352113"/>
            <a:ext cx="9144000" cy="2505887"/>
          </a:xfrm>
          <a:prstGeom prst="rect">
            <a:avLst/>
          </a:prstGeom>
        </p:spPr>
      </p:pic>
    </p:spTree>
    <p:extLst>
      <p:ext uri="{BB962C8B-B14F-4D97-AF65-F5344CB8AC3E}">
        <p14:creationId xmlns:p14="http://schemas.microsoft.com/office/powerpoint/2010/main" val="86725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12" name="תמונה 11">
            <a:extLst>
              <a:ext uri="{FF2B5EF4-FFF2-40B4-BE49-F238E27FC236}">
                <a16:creationId xmlns:a16="http://schemas.microsoft.com/office/drawing/2014/main" id="{4F8CBC0B-93C8-0D82-BA71-FDD9AF457540}"/>
              </a:ext>
            </a:extLst>
          </p:cNvPr>
          <p:cNvPicPr>
            <a:picLocks noChangeAspect="1"/>
          </p:cNvPicPr>
          <p:nvPr/>
        </p:nvPicPr>
        <p:blipFill>
          <a:blip r:embed="rId5"/>
          <a:stretch>
            <a:fillRect/>
          </a:stretch>
        </p:blipFill>
        <p:spPr>
          <a:xfrm>
            <a:off x="857430" y="1463041"/>
            <a:ext cx="7537270" cy="4114800"/>
          </a:xfrm>
          <a:prstGeom prst="rect">
            <a:avLst/>
          </a:prstGeom>
          <a:ln w="12700">
            <a:solidFill>
              <a:srgbClr val="00B0F0"/>
            </a:solidFill>
          </a:ln>
        </p:spPr>
      </p:pic>
      <p:pic>
        <p:nvPicPr>
          <p:cNvPr id="13" name="תמונה 12">
            <a:extLst>
              <a:ext uri="{FF2B5EF4-FFF2-40B4-BE49-F238E27FC236}">
                <a16:creationId xmlns:a16="http://schemas.microsoft.com/office/drawing/2014/main" id="{0EF22609-839A-A56E-F762-51BCB574DAD7}"/>
              </a:ext>
            </a:extLst>
          </p:cNvPr>
          <p:cNvPicPr>
            <a:picLocks noChangeAspect="1"/>
          </p:cNvPicPr>
          <p:nvPr/>
        </p:nvPicPr>
        <p:blipFill>
          <a:blip r:embed="rId6"/>
          <a:stretch>
            <a:fillRect/>
          </a:stretch>
        </p:blipFill>
        <p:spPr>
          <a:xfrm>
            <a:off x="4317819" y="102366"/>
            <a:ext cx="1257300" cy="527959"/>
          </a:xfrm>
          <a:prstGeom prst="rect">
            <a:avLst/>
          </a:prstGeom>
        </p:spPr>
      </p:pic>
    </p:spTree>
    <p:extLst>
      <p:ext uri="{BB962C8B-B14F-4D97-AF65-F5344CB8AC3E}">
        <p14:creationId xmlns:p14="http://schemas.microsoft.com/office/powerpoint/2010/main" val="2232611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sz="4000" b="1" dirty="0">
                <a:latin typeface="MF_FrankRuhl-Regular"/>
                <a:cs typeface="+mn-cs"/>
              </a:rPr>
              <a:t>מוּצָר אֶחָד מֵחוֹמָרִים שׁוֹנִים</a:t>
            </a:r>
            <a:endParaRPr lang="en-US" sz="40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73866" y="1428750"/>
            <a:ext cx="9019334" cy="4681538"/>
          </a:xfrm>
        </p:spPr>
        <p:txBody>
          <a:bodyPr>
            <a:normAutofit/>
          </a:bodyPr>
          <a:lstStyle/>
          <a:p>
            <a:pPr marL="0" indent="0" algn="r">
              <a:buNone/>
            </a:pPr>
            <a:r>
              <a:rPr lang="he-IL" b="1" dirty="0">
                <a:solidFill>
                  <a:srgbClr val="437BBE"/>
                </a:solidFill>
                <a:latin typeface="MF_FrankRuhl-Regular"/>
              </a:rPr>
              <a:t>מְשִׂימָה: </a:t>
            </a:r>
            <a:r>
              <a:rPr lang="he-IL" b="1" dirty="0">
                <a:solidFill>
                  <a:srgbClr val="000000"/>
                </a:solidFill>
                <a:latin typeface="MF_FrankRuhl-Regular"/>
              </a:rPr>
              <a:t>מֵאֵילוּ חוֹמָרִים מְיַצְּרִים אוֹתוֹ סוּג מוּצָר?</a:t>
            </a:r>
            <a:r>
              <a:rPr lang="he-IL" b="1" dirty="0"/>
              <a:t> (עמוד 58-57)</a:t>
            </a:r>
          </a:p>
        </p:txBody>
      </p:sp>
      <p:pic>
        <p:nvPicPr>
          <p:cNvPr id="6" name="תמונה 5"/>
          <p:cNvPicPr>
            <a:picLocks noChangeAspect="1"/>
          </p:cNvPicPr>
          <p:nvPr/>
        </p:nvPicPr>
        <p:blipFill>
          <a:blip r:embed="rId5"/>
          <a:stretch>
            <a:fillRect/>
          </a:stretch>
        </p:blipFill>
        <p:spPr>
          <a:xfrm>
            <a:off x="-50800" y="2754313"/>
            <a:ext cx="9144000" cy="2712812"/>
          </a:xfrm>
          <a:prstGeom prst="rect">
            <a:avLst/>
          </a:prstGeom>
        </p:spPr>
      </p:pic>
    </p:spTree>
    <p:extLst>
      <p:ext uri="{BB962C8B-B14F-4D97-AF65-F5344CB8AC3E}">
        <p14:creationId xmlns:p14="http://schemas.microsoft.com/office/powerpoint/2010/main" val="1576990011"/>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1391</TotalTime>
  <Words>1299</Words>
  <Application>Microsoft Office PowerPoint</Application>
  <PresentationFormat>‫הצגה על המסך (4:3)</PresentationFormat>
  <Paragraphs>85</Paragraphs>
  <Slides>16</Slides>
  <Notes>16</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16</vt:i4>
      </vt:variant>
    </vt:vector>
  </HeadingPairs>
  <TitlesOfParts>
    <vt:vector size="22" baseType="lpstr">
      <vt:lpstr>Arial</vt:lpstr>
      <vt:lpstr>Calibri</vt:lpstr>
      <vt:lpstr>Calibri Light</vt:lpstr>
      <vt:lpstr>FontbitDavid</vt:lpstr>
      <vt:lpstr>MF_FrankRuhl-Regular</vt:lpstr>
      <vt:lpstr>ערכת נושא Office</vt:lpstr>
      <vt:lpstr> מצגת מלווה   מַדָּע וְטֶכְנוֹלוֹגְיָה לְכִתָּה ב חוֹמָרִים סָבִיב</vt:lpstr>
      <vt:lpstr>פתיחה: (עמוד 51)</vt:lpstr>
      <vt:lpstr>  מַתְאִימִים חֹמֶר לְמוּצָר  </vt:lpstr>
      <vt:lpstr>מצגת של PowerPoint‏</vt:lpstr>
      <vt:lpstr>מצגת של PowerPoint‏</vt:lpstr>
      <vt:lpstr>מצגת של PowerPoint‏</vt:lpstr>
      <vt:lpstr>מְשִׂימָה: מִקַּרְטוֹן לְמוּצָר (עמוד 56)</vt:lpstr>
      <vt:lpstr>מצגת של PowerPoint‏</vt:lpstr>
      <vt:lpstr>מוּצָר אֶחָד מֵחוֹמָרִים שׁוֹנִים</vt:lpstr>
      <vt:lpstr>מצגת של PowerPoint‏</vt:lpstr>
      <vt:lpstr>מְשִׂימָה: מְיַצְּרִים צַלַּחַת מֵחוֹמָרִים שׁוֹנִים (עמוד 59)</vt:lpstr>
      <vt:lpstr> מָה לָמַדְנוּ? (עמוד 59)</vt:lpstr>
      <vt:lpstr>מצגת של PowerPoint‏</vt:lpstr>
      <vt:lpstr> מְשִימַת סִכּוּם - מַתְאִימִים חֹמֶר לְמוּצָר (עמודים 61-60)</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174</cp:revision>
  <dcterms:created xsi:type="dcterms:W3CDTF">2019-05-25T18:59:51Z</dcterms:created>
  <dcterms:modified xsi:type="dcterms:W3CDTF">2023-12-25T05:45:13Z</dcterms:modified>
</cp:coreProperties>
</file>