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23"/>
  </p:notesMasterIdLst>
  <p:sldIdLst>
    <p:sldId id="289" r:id="rId2"/>
    <p:sldId id="312" r:id="rId3"/>
    <p:sldId id="316" r:id="rId4"/>
    <p:sldId id="324" r:id="rId5"/>
    <p:sldId id="346" r:id="rId6"/>
    <p:sldId id="317" r:id="rId7"/>
    <p:sldId id="348" r:id="rId8"/>
    <p:sldId id="345" r:id="rId9"/>
    <p:sldId id="327" r:id="rId10"/>
    <p:sldId id="349" r:id="rId11"/>
    <p:sldId id="340" r:id="rId12"/>
    <p:sldId id="339" r:id="rId13"/>
    <p:sldId id="325" r:id="rId14"/>
    <p:sldId id="341" r:id="rId15"/>
    <p:sldId id="342" r:id="rId16"/>
    <p:sldId id="347" r:id="rId17"/>
    <p:sldId id="343" r:id="rId18"/>
    <p:sldId id="344" r:id="rId19"/>
    <p:sldId id="330" r:id="rId20"/>
    <p:sldId id="337" r:id="rId21"/>
    <p:sldId id="338"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6"/>
    <a:srgbClr val="B31114"/>
    <a:srgbClr val="6EB14D"/>
    <a:srgbClr val="F6FAFE"/>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26" autoAdjust="0"/>
    <p:restoredTop sz="94620" autoAdjust="0"/>
  </p:normalViewPr>
  <p:slideViewPr>
    <p:cSldViewPr snapToGrid="0" showGuides="1">
      <p:cViewPr varScale="1">
        <p:scale>
          <a:sx n="73" d="100"/>
          <a:sy n="73" d="100"/>
        </p:scale>
        <p:origin x="664" y="44"/>
      </p:cViewPr>
      <p:guideLst>
        <p:guide orient="horz" pos="2208"/>
        <p:guide pos="2880"/>
      </p:guideLst>
    </p:cSldViewPr>
  </p:slideViewPr>
  <p:notesTextViewPr>
    <p:cViewPr>
      <p:scale>
        <a:sx n="1" d="1"/>
        <a:sy n="1" d="1"/>
      </p:scale>
      <p:origin x="0" y="0"/>
    </p:cViewPr>
  </p:notesTextViewPr>
  <p:sorterViewPr>
    <p:cViewPr>
      <p:scale>
        <a:sx n="100" d="100"/>
        <a:sy n="100" d="100"/>
      </p:scale>
      <p:origin x="0" y="-140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B099FDF2-DC3E-4C2C-9715-6E598F445B4B}"/>
    <pc:docChg chg="modSld">
      <pc:chgData name="noga mishan" userId="802d01ca9850f5a0" providerId="LiveId" clId="{B099FDF2-DC3E-4C2C-9715-6E598F445B4B}" dt="2023-12-27T11:55:20.099" v="2" actId="20577"/>
      <pc:docMkLst>
        <pc:docMk/>
      </pc:docMkLst>
      <pc:sldChg chg="modSp mod">
        <pc:chgData name="noga mishan" userId="802d01ca9850f5a0" providerId="LiveId" clId="{B099FDF2-DC3E-4C2C-9715-6E598F445B4B}" dt="2023-12-27T11:55:20.099" v="2" actId="20577"/>
        <pc:sldMkLst>
          <pc:docMk/>
          <pc:sldMk cId="3332555286" sldId="316"/>
        </pc:sldMkLst>
        <pc:spChg chg="mod">
          <ac:chgData name="noga mishan" userId="802d01ca9850f5a0" providerId="LiveId" clId="{B099FDF2-DC3E-4C2C-9715-6E598F445B4B}" dt="2023-12-27T11:55:20.099" v="2" actId="20577"/>
          <ac:spMkLst>
            <pc:docMk/>
            <pc:sldMk cId="3332555286" sldId="31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ט"ו/טבת/תשפ"ד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הפרק כולל שלושה תתי פרקים. הזמן המומלץ להוראת הפרק הוא כ 10- שעות.</a:t>
            </a:r>
          </a:p>
          <a:p>
            <a:pPr algn="r"/>
            <a:r>
              <a:rPr lang="he-IL" dirty="0"/>
              <a:t>-תת הפרק הראשון מוצקים ונוזלים עוסק בהבחנה בין מוצק לנוזל.</a:t>
            </a:r>
          </a:p>
          <a:p>
            <a:pPr algn="r"/>
            <a:r>
              <a:rPr lang="he-IL" dirty="0"/>
              <a:t>-תת הפרק השני מוצקים משתנים עוסק במה שקורה לחומר מוצק כאשר מחממים אותו.</a:t>
            </a:r>
          </a:p>
          <a:p>
            <a:pPr algn="r"/>
            <a:r>
              <a:rPr lang="he-IL" dirty="0"/>
              <a:t>-תת הפרק השלישי נוזלים משתנים עוסק במה שקורה לחומר נוזל כאשר מקררים אותו.</a:t>
            </a:r>
          </a:p>
          <a:p>
            <a:pPr algn="r"/>
            <a:endParaRPr lang="he-IL" dirty="0"/>
          </a:p>
          <a:p>
            <a:pPr algn="r"/>
            <a:r>
              <a:rPr lang="he-IL" dirty="0"/>
              <a:t> </a:t>
            </a:r>
            <a:r>
              <a:rPr lang="he-IL" sz="1200" b="0" i="0" u="none" strike="noStrike" baseline="0" dirty="0">
                <a:latin typeface="FontbitDavid"/>
              </a:rPr>
              <a:t>הפרק עוסק בעיקרון שחומרים משנים את מצב הצבירה שלהם (ואת צורתם) בהשפעת שינויי טמפרטורה. חימום חומר במצב צבירה מוצק גורם לו לעבור למצב צבירה נוזל, וקירור נוזל גורם לו לעבור למצב צבירה מוצק.</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68, משימה: </a:t>
            </a:r>
            <a:r>
              <a:rPr lang="he-IL" b="1" dirty="0"/>
              <a:t>מעבירים נוזל מכלי לכלי</a:t>
            </a:r>
            <a:r>
              <a:rPr lang="he-IL" dirty="0"/>
              <a:t>.</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985739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indent="-171450" algn="r">
              <a:lnSpc>
                <a:spcPct val="150000"/>
              </a:lnSpc>
              <a:buFont typeface="Arial" panose="020B0604020202020204" pitchFamily="34" charset="0"/>
              <a:buChar char="•"/>
            </a:pPr>
            <a:r>
              <a:rPr lang="he-IL" dirty="0"/>
              <a:t>משלימים את המושגים החסרים בהיגדי הסיכום.</a:t>
            </a:r>
          </a:p>
          <a:p>
            <a:pPr marL="171450" indent="-171450" algn="r">
              <a:lnSpc>
                <a:spcPct val="150000"/>
              </a:lnSpc>
              <a:buFont typeface="Arial" panose="020B0604020202020204" pitchFamily="34" charset="0"/>
              <a:buChar char="•"/>
            </a:pPr>
            <a:r>
              <a:rPr lang="he-IL" dirty="0"/>
              <a:t>יֵשׁ ________ בְּמַצָּב נוֹזֵל, כְּמוֹ שֶׁמֶן, חָלָב וּמַיִם.</a:t>
            </a:r>
          </a:p>
          <a:p>
            <a:pPr marL="171450" indent="-171450" algn="r">
              <a:lnSpc>
                <a:spcPct val="150000"/>
              </a:lnSpc>
              <a:buFont typeface="Arial" panose="020B0604020202020204" pitchFamily="34" charset="0"/>
              <a:buChar char="•"/>
            </a:pPr>
            <a:r>
              <a:rPr lang="he-IL" dirty="0"/>
              <a:t>יֵשׁ חוֹמָרִים בְּמַצָּב ______, כְּמוֹ אֶבֶן וְעֵץ.</a:t>
            </a:r>
          </a:p>
          <a:p>
            <a:pPr marL="171450" marR="0" lvl="0" indent="-17145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lang="he-IL" dirty="0"/>
              <a:t>כְּשֶׁשּׁוֹפְכִים חוֹמָרִים בְּמַצָּב נוֹזלֵ לְתוֹך כְּלִי, הֵם מְקַבְּלִים אֶת הַ______ שֶׁל הַכְּלִי.</a:t>
            </a:r>
          </a:p>
          <a:p>
            <a:pPr marL="171450" indent="-171450" algn="r">
              <a:lnSpc>
                <a:spcPct val="150000"/>
              </a:lnSpc>
              <a:buFont typeface="Arial" panose="020B0604020202020204" pitchFamily="34" charset="0"/>
              <a:buChar char="•"/>
            </a:pPr>
            <a:r>
              <a:rPr lang="he-IL" dirty="0"/>
              <a:t>צּוּרָתָם שֶׁל חוֹמָרִים בְּמַצָּב מוּצָק אֵינָהּ ________כַּאֲשֶׁר מַעֲבִירִים אוֹתָם מִכְּלִי לַכְּלִי.</a:t>
            </a:r>
          </a:p>
          <a:p>
            <a:pPr marL="0" indent="0" algn="r">
              <a:lnSpc>
                <a:spcPct val="150000"/>
              </a:lnSpc>
              <a:buFont typeface="Arial" panose="020B0604020202020204" pitchFamily="34" charset="0"/>
              <a:buNone/>
            </a:pPr>
            <a:endParaRPr lang="he-IL" dirty="0"/>
          </a:p>
          <a:p>
            <a:pPr marL="0" indent="0" algn="r">
              <a:lnSpc>
                <a:spcPct val="150000"/>
              </a:lnSpc>
              <a:buFont typeface="Arial" panose="020B0604020202020204" pitchFamily="34" charset="0"/>
              <a:buNone/>
            </a:pPr>
            <a:r>
              <a:rPr lang="he-IL" dirty="0"/>
              <a:t>מחברים שאלות להיגדי הסיכום.</a:t>
            </a:r>
          </a:p>
          <a:p>
            <a:pPr marL="0" indent="0" algn="r">
              <a:lnSpc>
                <a:spcPct val="150000"/>
              </a:lnSpc>
              <a:buFont typeface="Arial" panose="020B0604020202020204" pitchFamily="34" charset="0"/>
              <a:buNone/>
            </a:pPr>
            <a:r>
              <a:rPr lang="he-IL" dirty="0"/>
              <a:t>לדוגמה: מה קורה לחומרים במצב נוזל כששופכים אותם לתוך כלי?</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2649859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מטרת המשימה לבדוק ולתאר מה קורה לחומר מוצק כאשר מחממים אותו. המשימה מזמנת הבנייה של מיומנות "גורם – תוצאה" (זיהוי רכיבים וקשרים). חשוב:</a:t>
            </a:r>
          </a:p>
          <a:p>
            <a:pPr algn="r"/>
            <a:r>
              <a:rPr lang="he-IL" sz="1200" b="0" i="0" u="none" strike="noStrike" baseline="0" dirty="0">
                <a:latin typeface="FontbitDavid"/>
              </a:rPr>
              <a:t>יש להימנע משימוש במושג המסה </a:t>
            </a:r>
            <a:r>
              <a:rPr lang="he-IL" sz="1200" b="0" i="0" u="none" strike="noStrike" baseline="0" dirty="0" err="1">
                <a:latin typeface="FontbitDavid"/>
              </a:rPr>
              <a:t>ונגזרותיה</a:t>
            </a:r>
            <a:r>
              <a:rPr lang="he-IL" sz="1200" b="0" i="0" u="none" strike="noStrike" baseline="0" dirty="0">
                <a:latin typeface="FontbitDavid"/>
              </a:rPr>
              <a:t> במשמעות של התכה (מוצק שהופך לנוזל). המושג המסה מתייחס ליכולת של חומר להתמוסס </a:t>
            </a:r>
          </a:p>
          <a:p>
            <a:pPr algn="r"/>
            <a:r>
              <a:rPr lang="he-IL" sz="1200" b="0" i="0" u="none" strike="noStrike" baseline="0" dirty="0">
                <a:latin typeface="FontbitDavid"/>
              </a:rPr>
              <a:t>(להתערבב ו"להיעלם") בתוך נוזל. דוגמה לשימוש נכון: מלח נמס במים, קרח מפשיר והופך לנוזל.</a:t>
            </a:r>
          </a:p>
          <a:p>
            <a:pPr algn="r"/>
            <a:endParaRPr lang="he-IL" sz="1200" b="0" i="0" u="none" strike="noStrike" baseline="0" dirty="0">
              <a:latin typeface="FontbitDavid"/>
            </a:endParaRPr>
          </a:p>
          <a:p>
            <a:pPr algn="r"/>
            <a:r>
              <a:rPr lang="he-IL" dirty="0"/>
              <a:t>לאחר העיסוק הראשוני והכללי במושגים מוצק ונוזל, פונים בשני תתי-פרק זה להכרת תהליכי השתנות מצבי הצבירה. תהליך ההבניה נעשה בעזרת תצפית בשני מצבי הצבירה של החומר מים: קרח (מוצק) ומים (נוזל). תהליך מוכר למרבית התלמידים </a:t>
            </a:r>
            <a:r>
              <a:rPr lang="he-IL" dirty="0" err="1"/>
              <a:t>מחיי</a:t>
            </a:r>
            <a:r>
              <a:rPr lang="he-IL" dirty="0"/>
              <a:t> היומיום או מהתנסויות אחרות קודמות, ויש בכך יתרון של חיבור לידע קודם, המוליך להבנה שהמעברים ממוצק לנוזל ומנוזל למוצק מושפעים מהטמפרטורה (חימום או קירור).</a:t>
            </a:r>
          </a:p>
          <a:p>
            <a:pPr algn="r"/>
            <a:r>
              <a:rPr lang="he-IL" dirty="0"/>
              <a:t>לפי רות </a:t>
            </a:r>
            <a:r>
              <a:rPr lang="he-IL" dirty="0" err="1"/>
              <a:t>סתוי</a:t>
            </a:r>
            <a:r>
              <a:rPr lang="he-IL" dirty="0"/>
              <a:t>, לתלמידים קל יותר לתפוס ולהבין מעברים בין מצבי צבירה, היות שאפשר לקלוט את השינוי בעזרת החושים. זאת ועוד, התלמידים מכירים את המעברים הללו </a:t>
            </a:r>
            <a:r>
              <a:rPr lang="he-IL" dirty="0" err="1"/>
              <a:t>מחיי</a:t>
            </a:r>
            <a:r>
              <a:rPr lang="he-IL" dirty="0"/>
              <a:t> היומיום ומודעים להם. הארטיק שהם אוכלים "נמס" ונוזל על פניהם; קוביית השוקולד שהם אוחזים "נמסה" בידיהם; ואילו המים שהכניסו למקרר קפאו והפכו לקרח. ולאור זאת עיקרו של הפרק מוקדש למעבר בין מוצק לנוזל (התכה) ובין נוזל למוצק (הקפאה). התלמידים בכיתה ב צעירים, ואין אנו משתמשים במושג התכה, אלא רק מתארים את התופעה לפיה חימום מוצק גורמת להפיכתו לנוזל. בהקשר זה חשוב להדגיש כי על אף שבשפת היומיום אנחנו מכנים את תהליך ההתכה כתהליך של המסה (הגלידה נמסה, השוקולד נמס), כאמור זוהי טעות. חשוב להדגיש שמדובר בתופעה, ובה חומר אחד עובר ממצב מוצק לנוזל ומשנה את צורתו. תהליך המסה הוא תהליך שונה, ובו מערבבים חומר במים, והוא נמס בהם, כמו, למשל, כשמכניסים סוכר או מלח למים. במסגרת המעבר בין מצבי הצבירה והמעקב אחריהם, חשוב להדגיש בפני התלמידים כי כאשר מים הופכים לקרח, לא נוצר חומר חדש, אלא זה אותו חומר ממש רק בצורה אחרת. בחיי היומיום אפשר להשתמש גם במושג הפשרה במקרים של התכת קרח (לדוגמה הפשרת קרחונים).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12</a:t>
            </a:fld>
            <a:endParaRPr lang="x-none">
              <a:solidFill>
                <a:prstClr val="black"/>
              </a:solidFill>
            </a:endParaRPr>
          </a:p>
        </p:txBody>
      </p:sp>
    </p:spTree>
    <p:extLst>
      <p:ext uri="{BB962C8B-B14F-4D97-AF65-F5344CB8AC3E}">
        <p14:creationId xmlns:p14="http://schemas.microsoft.com/office/powerpoint/2010/main" val="1233629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מיומנות ייצוג ידע באמצעות מודל (תרשים)</a:t>
            </a:r>
          </a:p>
          <a:p>
            <a:pPr algn="r"/>
            <a:r>
              <a:rPr lang="he-IL" sz="1200" b="0" i="0" u="none" strike="noStrike" baseline="0" dirty="0">
                <a:latin typeface="FontbitDavid"/>
              </a:rPr>
              <a:t>בעזרת שאלות על התרשים מעבירים מהמודל למציאות ולהיפך.</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3037236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מטרת המשימה לבדוק ולתאר מה קורה לחומר נוזל כאשר מקררים אותו. המשימה מזמנת הבנייה של מיומנות "גורם – תוצאה" (זיהוי רכיבים וקשרים).  </a:t>
            </a:r>
          </a:p>
          <a:p>
            <a:pPr algn="r"/>
            <a:r>
              <a:rPr lang="he-IL" sz="1200" b="0" i="0" u="none" strike="noStrike" baseline="0" dirty="0">
                <a:latin typeface="FontbitDavid"/>
              </a:rPr>
              <a:t> </a:t>
            </a:r>
          </a:p>
          <a:p>
            <a:pPr algn="l"/>
            <a:r>
              <a:rPr lang="he-IL" sz="1200" b="0" i="0" u="none" strike="noStrike" baseline="0" dirty="0">
                <a:latin typeface="FontbitDavid"/>
              </a:rPr>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14</a:t>
            </a:fld>
            <a:endParaRPr lang="x-none">
              <a:solidFill>
                <a:prstClr val="black"/>
              </a:solidFill>
            </a:endParaRPr>
          </a:p>
        </p:txBody>
      </p:sp>
    </p:spTree>
    <p:extLst>
      <p:ext uri="{BB962C8B-B14F-4D97-AF65-F5344CB8AC3E}">
        <p14:creationId xmlns:p14="http://schemas.microsoft.com/office/powerpoint/2010/main" val="4086360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FontbitDavid"/>
              </a:rPr>
              <a:t> </a:t>
            </a:r>
            <a:r>
              <a:rPr kumimoji="0" lang="he-IL" sz="1200" b="0" i="0" u="none" strike="noStrike" kern="1200" cap="none" spc="0" normalizeH="0" baseline="0" noProof="0" dirty="0">
                <a:ln>
                  <a:noFill/>
                </a:ln>
                <a:solidFill>
                  <a:prstClr val="black"/>
                </a:solidFill>
                <a:effectLst/>
                <a:uLnTx/>
                <a:uFillTx/>
                <a:latin typeface="FontbitDavid"/>
                <a:ea typeface="+mn-ea"/>
                <a:cs typeface="+mn-cs"/>
              </a:rPr>
              <a:t>מיומנות ייצוג ידע באמצעות מודל (תרשים)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FontbitDavid"/>
                <a:ea typeface="+mn-ea"/>
                <a:cs typeface="+mn-cs"/>
              </a:rPr>
              <a:t>בעזרת שאלות על התרשים מעבירים מהמודל למציאות ולהיפך.</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15</a:t>
            </a:fld>
            <a:endParaRPr lang="x-none">
              <a:solidFill>
                <a:prstClr val="black"/>
              </a:solidFill>
            </a:endParaRPr>
          </a:p>
        </p:txBody>
      </p:sp>
    </p:spTree>
    <p:extLst>
      <p:ext uri="{BB962C8B-B14F-4D97-AF65-F5344CB8AC3E}">
        <p14:creationId xmlns:p14="http://schemas.microsoft.com/office/powerpoint/2010/main" val="754010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חומרים, המשימה: </a:t>
            </a:r>
            <a:r>
              <a:rPr lang="he-IL" b="1" dirty="0"/>
              <a:t>איך מוציאים תות מתוך קובית קרח?.</a:t>
            </a:r>
          </a:p>
          <a:p>
            <a:r>
              <a:rPr lang="he-IL" dirty="0"/>
              <a:t>המשימה עוסקת במעברים בין מצבי צבירה. התלמידים מתבקשים להעלות רעיונות לסוגיה כיצד להוציא תות מתוך קוביית קרח. ממוצעת לתלמידים פעילות חווייתית של הכנת חטיפי קרח ופירות, תוך יישום הידע הנלמד.</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16</a:t>
            </a:fld>
            <a:endParaRPr lang="x-none"/>
          </a:p>
        </p:txBody>
      </p:sp>
    </p:spTree>
    <p:extLst>
      <p:ext uri="{BB962C8B-B14F-4D97-AF65-F5344CB8AC3E}">
        <p14:creationId xmlns:p14="http://schemas.microsoft.com/office/powerpoint/2010/main" val="587770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משלימים מושגים חסרים בהיגדי הסיכום.</a:t>
            </a:r>
          </a:p>
          <a:p>
            <a:pPr algn="r"/>
            <a:r>
              <a:rPr lang="he-IL" dirty="0"/>
              <a:t>•כְּשֶׁחוֹמָרִים _________ הֵם מְשַׁנִּים צוּרָה וְעוֹבְרִים מִמַּצָּב מוּצָק לְמַצָּב נוֹזֵל.</a:t>
            </a:r>
          </a:p>
          <a:p>
            <a:pPr algn="r"/>
            <a:r>
              <a:rPr lang="he-IL" dirty="0"/>
              <a:t>•כְּשֶׁחוֹמָרִים מִתְקָרְרִים הֵם מְשַׁנִּים צוּרָה וְעוֹבְרִים מִמַּצָּב _______ לְמַצָּב מוּצָק.    </a:t>
            </a:r>
          </a:p>
          <a:p>
            <a:pPr algn="r"/>
            <a:endParaRPr lang="he-IL" dirty="0"/>
          </a:p>
          <a:p>
            <a:pPr algn="r"/>
            <a:r>
              <a:rPr lang="he-IL" dirty="0"/>
              <a:t>מחברים שאלות על היגדי הסיכום.</a:t>
            </a:r>
          </a:p>
          <a:p>
            <a:pPr algn="r"/>
            <a:r>
              <a:rPr lang="he-IL" dirty="0"/>
              <a:t>לדוגמה: מה קורה כשמחממים חומר במצב מוצק?</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17</a:t>
            </a:fld>
            <a:endParaRPr lang="x-none">
              <a:solidFill>
                <a:prstClr val="black"/>
              </a:solidFill>
            </a:endParaRPr>
          </a:p>
        </p:txBody>
      </p:sp>
    </p:spTree>
    <p:extLst>
      <p:ext uri="{BB962C8B-B14F-4D97-AF65-F5344CB8AC3E}">
        <p14:creationId xmlns:p14="http://schemas.microsoft.com/office/powerpoint/2010/main" val="1482394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 מטרת המשימה לבדוק ולתאר מה קורה לחומר נוזל כאשר מקררים אותו. מומלץ להשתמש בשוקולד מריר. חשוב לוודא שאין ילדים אלרגיים לשוקולד.</a:t>
            </a:r>
          </a:p>
          <a:p>
            <a:pPr algn="r"/>
            <a:r>
              <a:rPr lang="he-IL" dirty="0"/>
              <a:t>סעיף זה נועד להמחיש עיקרון טכנולוגי מרכזי שלפיו האדם מנצל ידע מדעי לפיתוח שיטות של עיבוד מו־ צרים. שיטת העיבוד המוצגת בפעילות זו נקראת יציקה. בשיטה זו מנצלים את היכולת של חומרים לעבור ממצב מוצק לנוזל (וההיפך) כדי ליצור מוצרים בצורה הרצויה. ההתנסות ממחישה לתלמידים את הצורך להעלות רעיונות לפתרון בעיות, ובו בזמן את הצורך לעצב מוצר על פי שיקולים (למשל של מראה) כחלק מתהליך התיכון. התלמידים נחשפים גם לצורך לתכנן את אמצעי הייצור – לבחור את הכלים ואת השיטות כדי ליצור את המוצר הרצוי (להתיך, לצקת ולהקפיא). ייתכן שהתלמידים יעלו רעיונות לשיטות נוספות כמו למעוך (את השוקולד), לשבור אותו, לפורר אותו. אפשר לנצל את ההזדמנות ולבדוק אילו הם היתרונות והחסרונות של כל שיטה.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18</a:t>
            </a:fld>
            <a:endParaRPr lang="x-none">
              <a:solidFill>
                <a:prstClr val="black"/>
              </a:solidFill>
            </a:endParaRPr>
          </a:p>
        </p:txBody>
      </p:sp>
    </p:spTree>
    <p:extLst>
      <p:ext uri="{BB962C8B-B14F-4D97-AF65-F5344CB8AC3E}">
        <p14:creationId xmlns:p14="http://schemas.microsoft.com/office/powerpoint/2010/main" val="3051965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בשקופית מוצגת השאלה הראשונה. מומלץ</a:t>
            </a:r>
            <a:r>
              <a:rPr lang="he-IL" baseline="0" dirty="0"/>
              <a:t> להדגים שתי דוגמאות ואחר כך לבקש מהתלמידים להמשיך לבצע את כל המשימה בעצמם. אפשר להשתמש במשימה כמשימת הערכה.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19</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 קטע הפתיחה עוסק בשינוי מצב הצבירה של ממתקי שוקולד שהוחבאו בארון ליד התנור, ובכך רומז שחום הוא "הגורם המסתורי" שאחראי לשינוי הזה בצורתם של החומרים. אף על פי שפתיחת הפרק מרמזת על העיקרון שחומרים שונים משנים את מצב הצבירה שלהם בהשפעת שינויי הטמפרטורה, כדאי להשאיר את התשובות לחקירה מעמיקה במהלך הפרק (והעיקר: לא להירתע כלל ממצב זה של שאלה שנשארת פתוחה).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2</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מומלץ להקריא בקול חלק מכל משפט סיכום ולבקש מהתלמידים להשלים מושגי מפתח בקול רם.</a:t>
            </a:r>
          </a:p>
          <a:p>
            <a:pPr algn="r"/>
            <a:endParaRPr lang="he-IL" sz="1200" b="0" i="0" u="none" strike="noStrike" baseline="0" dirty="0">
              <a:latin typeface="FontbitDavid"/>
            </a:endParaRPr>
          </a:p>
          <a:p>
            <a:pPr algn="r"/>
            <a:r>
              <a:rPr lang="he-IL" sz="1200" b="0" i="0" u="none" strike="noStrike" baseline="0" dirty="0">
                <a:latin typeface="FontbitDavid"/>
              </a:rPr>
              <a:t>משלימים מושגים חסרים בהיגדי הסיכום.</a:t>
            </a:r>
          </a:p>
          <a:p>
            <a:pPr algn="r"/>
            <a:r>
              <a:rPr lang="he-IL" dirty="0"/>
              <a:t>•חוֹמָרִים יְכוֹלִים לִהְיוֹת בְּמַצָּב _________ וּבְמַצָּב נוֹזֵל;</a:t>
            </a:r>
          </a:p>
          <a:p>
            <a:pPr algn="r"/>
            <a:r>
              <a:rPr lang="he-IL" dirty="0"/>
              <a:t>•צוּרָתָם שֶׁל נוֹזְלִים  _________  כַּאֲשֶׁר מַעֲבִירִים אוֹתָם מִכְּלִי לִכְלִי;</a:t>
            </a:r>
          </a:p>
          <a:p>
            <a:pPr algn="r"/>
            <a:r>
              <a:rPr lang="he-IL" dirty="0"/>
              <a:t>•צוּרָתָם שֶׁל מוּצָקִים אֵינָהּ מִשְׁתָּנָה כַּאֲשֶׁר _______ אוֹתָם מִכְּלִי לִכְלִי;</a:t>
            </a:r>
          </a:p>
          <a:p>
            <a:pPr algn="r"/>
            <a:r>
              <a:rPr lang="he-IL" dirty="0"/>
              <a:t>•חִמּוּם גּוֹרֵם לַמּוּצָקִים לַהֲפֹךְ לְמַצָּב _______;</a:t>
            </a:r>
          </a:p>
          <a:p>
            <a:pPr algn="r"/>
            <a:r>
              <a:rPr lang="he-IL" dirty="0"/>
              <a:t>•</a:t>
            </a:r>
            <a:r>
              <a:rPr lang="he-IL" dirty="0" err="1"/>
              <a:t>קֵרוּר</a:t>
            </a:r>
            <a:r>
              <a:rPr lang="he-IL" dirty="0"/>
              <a:t> גּוֹרֵם לַנּוֹזְלִים לַהֲפֹךְ לְמַצָּב _______</a:t>
            </a:r>
          </a:p>
          <a:p>
            <a:pPr algn="r"/>
            <a:r>
              <a:rPr lang="he-IL" dirty="0"/>
              <a:t>•אֲנַחְנוּ מִשְׁתַּמְּשִׁים בְּ______ </a:t>
            </a:r>
            <a:r>
              <a:rPr lang="he-IL" dirty="0" err="1"/>
              <a:t>וּבְקֵרוּר</a:t>
            </a:r>
            <a:r>
              <a:rPr lang="he-IL" dirty="0"/>
              <a:t> כְּדֵי לְיַצֵּר מוּצָרִים שׁוֹנִים.</a:t>
            </a:r>
          </a:p>
          <a:p>
            <a:pPr algn="r"/>
            <a:endParaRPr lang="he-IL" dirty="0"/>
          </a:p>
          <a:p>
            <a:pPr algn="r"/>
            <a:r>
              <a:rPr lang="he-IL" dirty="0"/>
              <a:t>מחברים שאלות על היגדי הסיכום.</a:t>
            </a:r>
          </a:p>
          <a:p>
            <a:pPr algn="r"/>
            <a:r>
              <a:rPr lang="he-IL" dirty="0"/>
              <a:t>לדוגמה: מה גורם לנוזלים להפוך למצב מוצק?</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20</a:t>
            </a:fld>
            <a:endParaRPr lang="x-none">
              <a:solidFill>
                <a:prstClr val="black"/>
              </a:solidFill>
            </a:endParaRPr>
          </a:p>
        </p:txBody>
      </p:sp>
    </p:spTree>
    <p:extLst>
      <p:ext uri="{BB962C8B-B14F-4D97-AF65-F5344CB8AC3E}">
        <p14:creationId xmlns:p14="http://schemas.microsoft.com/office/powerpoint/2010/main" val="2185515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 מביאים דוגמאות למיומנויות שהפעלנו במשימות שונות , לדוגמה: במשימה מה קרה למים עמודים 74-72? זיהינו גורם ותוצאה.</a:t>
            </a:r>
          </a:p>
          <a:p>
            <a:pPr algn="r"/>
            <a:r>
              <a:rPr lang="he-IL" sz="1200" b="0" i="0" u="none" strike="noStrike" baseline="0" dirty="0">
                <a:latin typeface="FontbitDavid"/>
              </a:rPr>
              <a:t>הגורם קירור התוצאה המים הפכו לקרח.</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21</a:t>
            </a:fld>
            <a:endParaRPr lang="x-none">
              <a:solidFill>
                <a:prstClr val="black"/>
              </a:solidFill>
            </a:endParaRPr>
          </a:p>
        </p:txBody>
      </p:sp>
    </p:spTree>
    <p:extLst>
      <p:ext uri="{BB962C8B-B14F-4D97-AF65-F5344CB8AC3E}">
        <p14:creationId xmlns:p14="http://schemas.microsoft.com/office/powerpoint/2010/main" val="1594596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תת-הפרק הזה עוסק בהבחנה שבין מוצק לבין נוזל. קטע הקישור הפותח את תת-הפרק נועד לצייד את התלמידים בקריטריון, שלפיו יוכלו למיין חומרים למוצקים ולנוזלים. בהמשך חשוב להתייחס לתפיסותיהם המוקדמות (ולעיתים המוטעות) של התלמידים ביחס למושגים מוצק ונוזל. </a:t>
            </a:r>
          </a:p>
          <a:p>
            <a:pPr algn="r"/>
            <a:r>
              <a:rPr lang="he-IL" dirty="0"/>
              <a:t>רות </a:t>
            </a:r>
            <a:r>
              <a:rPr lang="he-IL" dirty="0" err="1"/>
              <a:t>סתוי</a:t>
            </a:r>
            <a:r>
              <a:rPr lang="he-IL" dirty="0"/>
              <a:t> מצאה שתלמידים צעירים מבחינים בקלות רבה יותר בדמיון שבין נוזלים שונים, זאת הודות לתכונתם המשותפת של זרימה.</a:t>
            </a:r>
          </a:p>
          <a:p>
            <a:pPr algn="r"/>
            <a:r>
              <a:rPr lang="he-IL" dirty="0"/>
              <a:t>כל הנוזלים זורמים, וכך אפשר להבחין בהם בנקל. נראה כי החל מכיתה א כמעט כל התלמידים יודעים לשייך נוזלים שונים לקבוצת הנוזלים. לעומת זאת, רק כ 50- אחוז מילדי כיתה א יודעים לשייך מוצקים לקבוצת המוצקים. התלמידים מתקשים לשייך מוצקים רכים כמו בד או צמר גפן לקבוצת המוצקים, והם מתקשים עוד יותר לשייך אבקות לקבוצה זו. התלמידים מגלים נטייה להכליל את האבקות בנוזלים, שהרי גם הם למראית עין "זורמים".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0106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dirty="0"/>
              <a:t>מדגימים פתרון של סעיף אחד ומבקשים מהתלמידים להמשיך לבצע את הסעיפים הבאים. מומלץ לעשות את המשימה בקבוצות כדי להביא לריבוי תשובות.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חומרים, משימה: </a:t>
            </a:r>
            <a:r>
              <a:rPr lang="he-IL" b="1" dirty="0"/>
              <a:t>מים בטבע- מוצק, נוזל</a:t>
            </a:r>
            <a:r>
              <a:rPr lang="he-IL" b="0" dirty="0"/>
              <a:t>.</a:t>
            </a:r>
          </a:p>
          <a:p>
            <a:r>
              <a:rPr lang="he-IL" dirty="0"/>
              <a:t>המשימה עסקת במצבי הצבירה של המים: מוצק או נוזל. התלמידים מזהים מים בטבע במצב מוצק או במצב נוזל, למשל: גשם, ברד, שלג, נחל, אגם, ים, ומשחקים במשחק הזיכרון. כמו כן, התלמידים ממיינים את מופעי המים בטבע לפי מצבי הצבירה: מוצק או נוזל. לבסוף הם מוזמנים לשתף את חברי הכיתה בתמונות של מים בטבע שצילמו.</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1822899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ממיינים את החומרים על פי מצב צבירה של החומר.</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058689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67, משימה: </a:t>
            </a:r>
            <a:r>
              <a:rPr lang="he-IL" b="1" dirty="0"/>
              <a:t>מוצקים ונוזלים במטבח</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9362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ביחידת התוכן חומרים, משימה: </a:t>
            </a:r>
            <a:r>
              <a:rPr lang="he-IL" b="1" dirty="0"/>
              <a:t>חומרים במטבח- מוצק, נוזל.</a:t>
            </a:r>
          </a:p>
          <a:p>
            <a:r>
              <a:rPr lang="he-IL" b="0" i="0" dirty="0">
                <a:effectLst/>
                <a:latin typeface="Almoni Neue DL 4.0 AAA"/>
              </a:rPr>
              <a:t>המשימה עוסקת במאפיינים של מצבי הצבירה נוזל ומוצק ובהבדלים ביניהם. כמו כן, התלמידים ממיינים חומרים שנמצאים במטבח לפי מצבי הצבירה שלהם. </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659536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 ההשוואה בין מה שקורה לנוזלים לעומת מוצקים כאשר מעבירים אותם מכלי לכלי, מחזקת את ההבנה של ההבדל בין מוצק לנוזל.</a:t>
            </a:r>
          </a:p>
          <a:p>
            <a:pPr algn="r"/>
            <a:r>
              <a:rPr lang="he-IL" sz="1200" b="0" i="0" u="none" strike="noStrike" baseline="0" dirty="0">
                <a:latin typeface="FontbitDavid"/>
              </a:rPr>
              <a:t>שימו לב: גם אבקות שהן מוצקות, מקבלות את צורת הכלי. כדי למנוע יצירה של תפיסה שגויה, חשוב להסב את תשומת לב התלמידים לכך שהאבקות נערמות, בעוד שהנוזלים "מתיישרים בקו אופקי".</a:t>
            </a:r>
          </a:p>
          <a:p>
            <a:pPr algn="r"/>
            <a:r>
              <a:rPr lang="he-IL" sz="1200" b="0" i="0" u="none" strike="noStrike" baseline="0" dirty="0">
                <a:latin typeface="FontbitDavid"/>
              </a:rPr>
              <a:t>מאחר שתלמידים צעירים מתקשים להבין את מצב הצבירה הגזי, שבדרך כלל אינו נתפס על ידי החושים, המשימה אינה עוסקת במצב צבירה זה. דיון רחב במצב הצבירה הגזי נעשה ביחידת הלימוד מדע וטכנולוגיה לכיתה ד שבסדרה זו. יחד עם זאת, יש להניח שתלמידים נפגשו בחייהם עם המושגים אוויר, גז הליום, שבו משתמשים למילוי בלונים, גז בישול בבית ואחרים. במידת העניין, ולתלמידים מתקדמים, אפשר להעלות שאלות כגון: "האם אתם מכירים חומרים בסביבה שנמצאים במצב אחר (לא נוזל ולא מוצק)?". אפשר גם להדגים כליאה של אוויר בתוך שקית או בתוך מזרק ולבקש מהתלמידים לשער מה יש בפנים.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9</a:t>
            </a:fld>
            <a:endParaRPr lang="x-none">
              <a:solidFill>
                <a:prstClr val="black"/>
              </a:solidFill>
            </a:endParaRPr>
          </a:p>
        </p:txBody>
      </p:sp>
    </p:spTree>
    <p:extLst>
      <p:ext uri="{BB962C8B-B14F-4D97-AF65-F5344CB8AC3E}">
        <p14:creationId xmlns:p14="http://schemas.microsoft.com/office/powerpoint/2010/main" val="66326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מצגת מלווה</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r>
              <a:rPr lang="he-IL" sz="5300" b="1" dirty="0">
                <a:cs typeface="+mn-cs"/>
              </a:rPr>
              <a:t>מַדָּע וְטֶכְנוֹלוֹגְיָה</a:t>
            </a:r>
            <a:br>
              <a:rPr lang="he-IL" sz="5300" b="1" dirty="0">
                <a:cs typeface="+mn-cs"/>
              </a:rPr>
            </a:br>
            <a:r>
              <a:rPr lang="he-IL" sz="5300" b="1" dirty="0">
                <a:cs typeface="+mn-cs"/>
              </a:rPr>
              <a:t>לְכִתָּה ב</a:t>
            </a:r>
            <a:br>
              <a:rPr lang="he-IL" sz="5300" b="1" dirty="0">
                <a:cs typeface="+mn-cs"/>
              </a:rPr>
            </a:br>
            <a:r>
              <a:rPr lang="he-IL" sz="5300" b="1" dirty="0">
                <a:cs typeface="+mn-cs"/>
              </a:rPr>
              <a:t>חוֹמָרִים סָבִיב</a:t>
            </a:r>
            <a:endParaRPr lang="x-none" sz="5300" b="1" dirty="0">
              <a:cs typeface="+mn-cs"/>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1008514" y="4299795"/>
            <a:ext cx="7726261" cy="1200329"/>
          </a:xfrm>
          <a:prstGeom prst="rect">
            <a:avLst/>
          </a:prstGeom>
          <a:noFill/>
        </p:spPr>
        <p:txBody>
          <a:bodyPr wrap="square" rtlCol="0">
            <a:spAutoFit/>
          </a:bodyPr>
          <a:lstStyle/>
          <a:p>
            <a:pPr algn="ctr"/>
            <a:r>
              <a:rPr lang="he-IL" sz="3600" b="1" dirty="0"/>
              <a:t>פֶּרֶק שְׁלִישִׁי: מוּצָקִים וְנוֹזְלִים סָבִיב</a:t>
            </a:r>
            <a:r>
              <a:rPr lang="he-IL" sz="3600" b="1" dirty="0">
                <a:solidFill>
                  <a:srgbClr val="C00000"/>
                </a:solidFill>
              </a:rPr>
              <a:t> (</a:t>
            </a:r>
            <a:r>
              <a:rPr lang="he-IL" sz="3600" b="1">
                <a:solidFill>
                  <a:srgbClr val="C00000"/>
                </a:solidFill>
              </a:rPr>
              <a:t>עמודים 79-63</a:t>
            </a:r>
            <a:r>
              <a:rPr lang="he-IL" sz="3600" b="1" dirty="0">
                <a:solidFill>
                  <a:srgbClr val="C00000"/>
                </a:solidFill>
              </a:rPr>
              <a:t>)</a:t>
            </a:r>
            <a:endParaRPr lang="en-US" sz="3600" b="1" dirty="0">
              <a:solidFill>
                <a:srgbClr val="C00000"/>
              </a:solidFill>
            </a:endParaRPr>
          </a:p>
        </p:txBody>
      </p:sp>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D75A60B1-6A39-28D8-4415-F97D65A76FA0}"/>
              </a:ext>
            </a:extLst>
          </p:cNvPr>
          <p:cNvPicPr>
            <a:picLocks noChangeAspect="1"/>
          </p:cNvPicPr>
          <p:nvPr/>
        </p:nvPicPr>
        <p:blipFill>
          <a:blip r:embed="rId3"/>
          <a:stretch>
            <a:fillRect/>
          </a:stretch>
        </p:blipFill>
        <p:spPr>
          <a:xfrm>
            <a:off x="2000250" y="984068"/>
            <a:ext cx="5143500" cy="5492931"/>
          </a:xfrm>
          <a:prstGeom prst="rect">
            <a:avLst/>
          </a:prstGeom>
          <a:ln w="12700">
            <a:solidFill>
              <a:schemeClr val="accent4">
                <a:lumMod val="50000"/>
              </a:schemeClr>
            </a:solidFill>
          </a:ln>
        </p:spPr>
      </p:pic>
      <p:pic>
        <p:nvPicPr>
          <p:cNvPr id="2" name="תמונה 1">
            <a:extLst>
              <a:ext uri="{FF2B5EF4-FFF2-40B4-BE49-F238E27FC236}">
                <a16:creationId xmlns:a16="http://schemas.microsoft.com/office/drawing/2014/main" id="{DADA8E23-E6DD-6824-BAEB-74E80C55F7E5}"/>
              </a:ext>
            </a:extLst>
          </p:cNvPr>
          <p:cNvPicPr>
            <a:picLocks noChangeAspect="1"/>
          </p:cNvPicPr>
          <p:nvPr/>
        </p:nvPicPr>
        <p:blipFill>
          <a:blip r:embed="rId4"/>
          <a:stretch>
            <a:fillRect/>
          </a:stretch>
        </p:blipFill>
        <p:spPr>
          <a:xfrm>
            <a:off x="4152356" y="93658"/>
            <a:ext cx="1257300" cy="574685"/>
          </a:xfrm>
          <a:prstGeom prst="rect">
            <a:avLst/>
          </a:prstGeom>
        </p:spPr>
      </p:pic>
      <p:pic>
        <p:nvPicPr>
          <p:cNvPr id="3" name="תמונה 2">
            <a:extLst>
              <a:ext uri="{FF2B5EF4-FFF2-40B4-BE49-F238E27FC236}">
                <a16:creationId xmlns:a16="http://schemas.microsoft.com/office/drawing/2014/main" id="{4FD19ED9-29E5-7C96-8042-49BA89E7B7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8923" y="93658"/>
            <a:ext cx="1191237" cy="472399"/>
          </a:xfrm>
          <a:prstGeom prst="rect">
            <a:avLst/>
          </a:prstGeom>
        </p:spPr>
      </p:pic>
      <p:pic>
        <p:nvPicPr>
          <p:cNvPr id="4" name="תמונה 3">
            <a:extLst>
              <a:ext uri="{FF2B5EF4-FFF2-40B4-BE49-F238E27FC236}">
                <a16:creationId xmlns:a16="http://schemas.microsoft.com/office/drawing/2014/main" id="{C2373EE1-1E93-D48E-7C20-EDBF6C47049F}"/>
              </a:ext>
            </a:extLst>
          </p:cNvPr>
          <p:cNvPicPr>
            <a:picLocks noChangeAspect="1"/>
          </p:cNvPicPr>
          <p:nvPr/>
        </p:nvPicPr>
        <p:blipFill>
          <a:blip r:embed="rId6"/>
          <a:stretch>
            <a:fillRect/>
          </a:stretch>
        </p:blipFill>
        <p:spPr>
          <a:xfrm>
            <a:off x="73866" y="-19361"/>
            <a:ext cx="1109568" cy="634039"/>
          </a:xfrm>
          <a:prstGeom prst="rect">
            <a:avLst/>
          </a:prstGeom>
        </p:spPr>
      </p:pic>
    </p:spTree>
    <p:extLst>
      <p:ext uri="{BB962C8B-B14F-4D97-AF65-F5344CB8AC3E}">
        <p14:creationId xmlns:p14="http://schemas.microsoft.com/office/powerpoint/2010/main" val="577658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he-IL" b="1" dirty="0">
                <a:latin typeface="MF_FrankRuhl-Regular"/>
                <a:cs typeface="+mn-cs"/>
              </a:rPr>
              <a:t>מָה לָמַדְנוּ? </a:t>
            </a:r>
            <a:r>
              <a:rPr lang="he-IL" sz="2400" b="1" dirty="0">
                <a:latin typeface="MF_FrankRuhl-Regular"/>
                <a:cs typeface="+mn-cs"/>
              </a:rPr>
              <a:t>(עמוד 69)</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6" name="תמונה 5"/>
          <p:cNvPicPr>
            <a:picLocks noChangeAspect="1"/>
          </p:cNvPicPr>
          <p:nvPr/>
        </p:nvPicPr>
        <p:blipFill>
          <a:blip r:embed="rId5"/>
          <a:stretch>
            <a:fillRect/>
          </a:stretch>
        </p:blipFill>
        <p:spPr>
          <a:xfrm>
            <a:off x="973123" y="2075176"/>
            <a:ext cx="7754084" cy="4568905"/>
          </a:xfrm>
          <a:prstGeom prst="rect">
            <a:avLst/>
          </a:prstGeom>
        </p:spPr>
      </p:pic>
    </p:spTree>
    <p:extLst>
      <p:ext uri="{BB962C8B-B14F-4D97-AF65-F5344CB8AC3E}">
        <p14:creationId xmlns:p14="http://schemas.microsoft.com/office/powerpoint/2010/main" val="3298309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0261" y="226502"/>
            <a:ext cx="8062344" cy="1166070"/>
          </a:xfrm>
        </p:spPr>
        <p:txBody>
          <a:bodyPr/>
          <a:lstStyle/>
          <a:p>
            <a:pPr algn="r"/>
            <a:r>
              <a:rPr lang="he-IL" b="1" dirty="0">
                <a:cs typeface="+mn-cs"/>
              </a:rPr>
              <a:t>  מוּצָקִים מִשְׁתַּנִּים </a:t>
            </a:r>
            <a:endParaRPr lang="en-US" sz="2800" b="1" dirty="0">
              <a:cs typeface="+mn-cs"/>
            </a:endParaRPr>
          </a:p>
        </p:txBody>
      </p:sp>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437BBE"/>
                </a:solidFill>
                <a:latin typeface="MF_FrankRuhl-Regular"/>
              </a:rPr>
              <a:t> </a:t>
            </a:r>
            <a:endParaRPr lang="en-US" sz="4400" b="1" dirty="0">
              <a:solidFill>
                <a:prstClr val="black"/>
              </a:solidFill>
            </a:endParaRPr>
          </a:p>
        </p:txBody>
      </p:sp>
      <p:sp>
        <p:nvSpPr>
          <p:cNvPr id="3" name="מלבן 2"/>
          <p:cNvSpPr/>
          <p:nvPr/>
        </p:nvSpPr>
        <p:spPr>
          <a:xfrm>
            <a:off x="117446" y="1392572"/>
            <a:ext cx="7524925" cy="646331"/>
          </a:xfrm>
          <a:prstGeom prst="rect">
            <a:avLst/>
          </a:prstGeom>
        </p:spPr>
        <p:txBody>
          <a:bodyPr wrap="square">
            <a:spAutoFit/>
          </a:bodyPr>
          <a:lstStyle/>
          <a:p>
            <a:pPr algn="r"/>
            <a:r>
              <a:rPr lang="he-IL" sz="3600" b="1" dirty="0">
                <a:solidFill>
                  <a:srgbClr val="437BBE"/>
                </a:solidFill>
                <a:latin typeface="MF_FrankRuhl-Regular"/>
              </a:rPr>
              <a:t>מְשִׂימָה: </a:t>
            </a:r>
            <a:r>
              <a:rPr lang="he-IL" sz="3600" b="1" dirty="0">
                <a:solidFill>
                  <a:prstClr val="black"/>
                </a:solidFill>
              </a:rPr>
              <a:t>מָה קָרָה לַקֶּרַח? </a:t>
            </a:r>
            <a:r>
              <a:rPr lang="he-IL" sz="2400" b="1" dirty="0">
                <a:solidFill>
                  <a:prstClr val="black"/>
                </a:solidFill>
              </a:rPr>
              <a:t>עמודים 71-70</a:t>
            </a:r>
            <a:endParaRPr lang="en-US" sz="2400" b="1" dirty="0">
              <a:solidFill>
                <a:prstClr val="black"/>
              </a:solidFill>
            </a:endParaRPr>
          </a:p>
        </p:txBody>
      </p:sp>
      <p:pic>
        <p:nvPicPr>
          <p:cNvPr id="1026" name="Picture 2" descr="Glace, Glace Artificiel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9395" y="2395476"/>
            <a:ext cx="4556654" cy="3036583"/>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p:cNvPicPr>
            <a:picLocks noChangeAspect="1"/>
          </p:cNvPicPr>
          <p:nvPr/>
        </p:nvPicPr>
        <p:blipFill>
          <a:blip r:embed="rId6"/>
          <a:stretch>
            <a:fillRect/>
          </a:stretch>
        </p:blipFill>
        <p:spPr>
          <a:xfrm>
            <a:off x="941440" y="2395476"/>
            <a:ext cx="2800050" cy="4201716"/>
          </a:xfrm>
          <a:prstGeom prst="rect">
            <a:avLst/>
          </a:prstGeom>
        </p:spPr>
      </p:pic>
      <p:sp>
        <p:nvSpPr>
          <p:cNvPr id="10" name="TextBox 9"/>
          <p:cNvSpPr txBox="1"/>
          <p:nvPr/>
        </p:nvSpPr>
        <p:spPr>
          <a:xfrm>
            <a:off x="4229061" y="5633395"/>
            <a:ext cx="4705214" cy="1077218"/>
          </a:xfrm>
          <a:prstGeom prst="rect">
            <a:avLst/>
          </a:prstGeom>
          <a:noFill/>
        </p:spPr>
        <p:txBody>
          <a:bodyPr wrap="square" rtlCol="0">
            <a:spAutoFit/>
          </a:bodyPr>
          <a:lstStyle/>
          <a:p>
            <a:pPr algn="r"/>
            <a:r>
              <a:rPr lang="he-IL" sz="3200" b="1" dirty="0">
                <a:latin typeface="MF_FrankRuhl-Bold"/>
              </a:rPr>
              <a:t>הַשְעָרָָה</a:t>
            </a:r>
            <a:r>
              <a:rPr lang="he-IL" sz="3200" dirty="0">
                <a:latin typeface="MF_FrankRuhl-Regular"/>
              </a:rPr>
              <a:t>: </a:t>
            </a:r>
            <a:r>
              <a:rPr lang="he-IL" sz="3200" b="1" dirty="0">
                <a:latin typeface="MF_FrankRuhl-Regular"/>
              </a:rPr>
              <a:t>מָה יִקְרֶה לַקֶּרַח שֶּבְּתוֹך הַכּוֹס?</a:t>
            </a:r>
            <a:endParaRPr lang="en-US" sz="3200" b="1" dirty="0"/>
          </a:p>
        </p:txBody>
      </p:sp>
    </p:spTree>
    <p:extLst>
      <p:ext uri="{BB962C8B-B14F-4D97-AF65-F5344CB8AC3E}">
        <p14:creationId xmlns:p14="http://schemas.microsoft.com/office/powerpoint/2010/main" val="180902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7" name="מציין מיקום תוכן 6"/>
          <p:cNvPicPr>
            <a:picLocks noGrp="1" noChangeAspect="1"/>
          </p:cNvPicPr>
          <p:nvPr>
            <p:ph idx="1"/>
          </p:nvPr>
        </p:nvPicPr>
        <p:blipFill>
          <a:blip r:embed="rId5"/>
          <a:stretch>
            <a:fillRect/>
          </a:stretch>
        </p:blipFill>
        <p:spPr>
          <a:xfrm>
            <a:off x="376278" y="1882230"/>
            <a:ext cx="8515289" cy="4406610"/>
          </a:xfrm>
          <a:prstGeom prst="rect">
            <a:avLst/>
          </a:prstGeom>
        </p:spPr>
      </p:pic>
      <p:sp>
        <p:nvSpPr>
          <p:cNvPr id="9" name="כותרת 8"/>
          <p:cNvSpPr>
            <a:spLocks noGrp="1"/>
          </p:cNvSpPr>
          <p:nvPr>
            <p:ph type="title"/>
          </p:nvPr>
        </p:nvSpPr>
        <p:spPr/>
        <p:txBody>
          <a:bodyPr/>
          <a:lstStyle/>
          <a:p>
            <a:pPr algn="r"/>
            <a:r>
              <a:rPr lang="he-IL" b="1" dirty="0">
                <a:cs typeface="+mn-cs"/>
              </a:rPr>
              <a:t>המשגה באמצעות תרשים </a:t>
            </a:r>
            <a:r>
              <a:rPr lang="he-IL" sz="2400" b="1" dirty="0">
                <a:cs typeface="+mn-cs"/>
              </a:rPr>
              <a:t>(עמוד 71)</a:t>
            </a:r>
            <a:endParaRPr lang="en-US" sz="2400" b="1" dirty="0">
              <a:cs typeface="+mn-cs"/>
            </a:endParaRPr>
          </a:p>
        </p:txBody>
      </p:sp>
    </p:spTree>
    <p:extLst>
      <p:ext uri="{BB962C8B-B14F-4D97-AF65-F5344CB8AC3E}">
        <p14:creationId xmlns:p14="http://schemas.microsoft.com/office/powerpoint/2010/main" val="3545665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0261" y="226502"/>
            <a:ext cx="8062344" cy="1166070"/>
          </a:xfrm>
        </p:spPr>
        <p:txBody>
          <a:bodyPr/>
          <a:lstStyle/>
          <a:p>
            <a:pPr algn="r"/>
            <a:r>
              <a:rPr lang="he-IL" b="1" dirty="0">
                <a:cs typeface="+mn-cs"/>
              </a:rPr>
              <a:t>  נוֹזְלִים מִשְׁתַּנִּים </a:t>
            </a:r>
            <a:endParaRPr lang="en-US" sz="2800" b="1" dirty="0">
              <a:cs typeface="+mn-cs"/>
            </a:endParaRPr>
          </a:p>
        </p:txBody>
      </p:sp>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437BBE"/>
                </a:solidFill>
                <a:latin typeface="MF_FrankRuhl-Regular"/>
              </a:rPr>
              <a:t> </a:t>
            </a:r>
            <a:endParaRPr lang="en-US" sz="4400" b="1" dirty="0">
              <a:solidFill>
                <a:prstClr val="black"/>
              </a:solidFill>
            </a:endParaRPr>
          </a:p>
        </p:txBody>
      </p:sp>
      <p:sp>
        <p:nvSpPr>
          <p:cNvPr id="3" name="מלבן 2"/>
          <p:cNvSpPr/>
          <p:nvPr/>
        </p:nvSpPr>
        <p:spPr>
          <a:xfrm>
            <a:off x="117446" y="1392572"/>
            <a:ext cx="7524925" cy="646331"/>
          </a:xfrm>
          <a:prstGeom prst="rect">
            <a:avLst/>
          </a:prstGeom>
        </p:spPr>
        <p:txBody>
          <a:bodyPr wrap="square">
            <a:spAutoFit/>
          </a:bodyPr>
          <a:lstStyle/>
          <a:p>
            <a:pPr algn="r"/>
            <a:r>
              <a:rPr lang="he-IL" sz="3600" b="1" dirty="0">
                <a:solidFill>
                  <a:srgbClr val="437BBE"/>
                </a:solidFill>
                <a:latin typeface="MF_FrankRuhl-Regular"/>
              </a:rPr>
              <a:t>מְשִׂימָה: </a:t>
            </a:r>
            <a:r>
              <a:rPr lang="he-IL" sz="3600" b="1" dirty="0">
                <a:solidFill>
                  <a:prstClr val="black"/>
                </a:solidFill>
              </a:rPr>
              <a:t>מָה קָרָה לַמַּיִם? </a:t>
            </a:r>
            <a:r>
              <a:rPr lang="he-IL" sz="2400" b="1" dirty="0">
                <a:solidFill>
                  <a:prstClr val="black"/>
                </a:solidFill>
              </a:rPr>
              <a:t>עמודים 74-72</a:t>
            </a:r>
            <a:endParaRPr lang="en-US" sz="2400" b="1" dirty="0">
              <a:solidFill>
                <a:prstClr val="black"/>
              </a:solidFill>
            </a:endParaRPr>
          </a:p>
        </p:txBody>
      </p:sp>
      <p:pic>
        <p:nvPicPr>
          <p:cNvPr id="5" name="תמונה 4"/>
          <p:cNvPicPr>
            <a:picLocks noChangeAspect="1"/>
          </p:cNvPicPr>
          <p:nvPr/>
        </p:nvPicPr>
        <p:blipFill>
          <a:blip r:embed="rId5"/>
          <a:stretch>
            <a:fillRect/>
          </a:stretch>
        </p:blipFill>
        <p:spPr>
          <a:xfrm>
            <a:off x="5365399" y="2159042"/>
            <a:ext cx="3149951" cy="4509998"/>
          </a:xfrm>
          <a:prstGeom prst="rect">
            <a:avLst/>
          </a:prstGeom>
        </p:spPr>
      </p:pic>
      <p:sp>
        <p:nvSpPr>
          <p:cNvPr id="6" name="מלבן 5"/>
          <p:cNvSpPr/>
          <p:nvPr/>
        </p:nvSpPr>
        <p:spPr>
          <a:xfrm>
            <a:off x="1182848" y="3111711"/>
            <a:ext cx="2348918" cy="2062103"/>
          </a:xfrm>
          <a:prstGeom prst="rect">
            <a:avLst/>
          </a:prstGeom>
        </p:spPr>
        <p:txBody>
          <a:bodyPr wrap="square">
            <a:spAutoFit/>
          </a:bodyPr>
          <a:lstStyle/>
          <a:p>
            <a:pPr algn="r"/>
            <a:r>
              <a:rPr lang="he-IL" sz="3200" b="1" dirty="0"/>
              <a:t>הַשְׁעָרָה: מָה יִקְרֶה לַמַּיִם אִם נְקָרֵר אוֹתָם מְאוֹד?</a:t>
            </a:r>
            <a:endParaRPr lang="en-US" sz="3200" b="1" dirty="0"/>
          </a:p>
        </p:txBody>
      </p:sp>
    </p:spTree>
    <p:extLst>
      <p:ext uri="{BB962C8B-B14F-4D97-AF65-F5344CB8AC3E}">
        <p14:creationId xmlns:p14="http://schemas.microsoft.com/office/powerpoint/2010/main" val="3943410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9" name="כותרת 8"/>
          <p:cNvSpPr>
            <a:spLocks noGrp="1"/>
          </p:cNvSpPr>
          <p:nvPr>
            <p:ph type="title"/>
          </p:nvPr>
        </p:nvSpPr>
        <p:spPr/>
        <p:txBody>
          <a:bodyPr/>
          <a:lstStyle/>
          <a:p>
            <a:pPr algn="r"/>
            <a:r>
              <a:rPr lang="he-IL" b="1" dirty="0">
                <a:cs typeface="+mn-cs"/>
              </a:rPr>
              <a:t>המשגה באמצעות תרשים </a:t>
            </a:r>
            <a:r>
              <a:rPr lang="he-IL" sz="2400" b="1" dirty="0">
                <a:cs typeface="+mn-cs"/>
              </a:rPr>
              <a:t>(עמוד 74)</a:t>
            </a:r>
            <a:endParaRPr lang="en-US" sz="2400" b="1" dirty="0">
              <a:cs typeface="+mn-cs"/>
            </a:endParaRPr>
          </a:p>
        </p:txBody>
      </p:sp>
      <p:pic>
        <p:nvPicPr>
          <p:cNvPr id="3" name="מציין מיקום תוכן 2"/>
          <p:cNvPicPr>
            <a:picLocks noGrp="1" noChangeAspect="1"/>
          </p:cNvPicPr>
          <p:nvPr>
            <p:ph idx="1"/>
          </p:nvPr>
        </p:nvPicPr>
        <p:blipFill>
          <a:blip r:embed="rId5"/>
          <a:stretch>
            <a:fillRect/>
          </a:stretch>
        </p:blipFill>
        <p:spPr>
          <a:xfrm>
            <a:off x="0" y="1955888"/>
            <a:ext cx="8933147" cy="4136636"/>
          </a:xfrm>
          <a:prstGeom prst="rect">
            <a:avLst/>
          </a:prstGeom>
        </p:spPr>
      </p:pic>
    </p:spTree>
    <p:extLst>
      <p:ext uri="{BB962C8B-B14F-4D97-AF65-F5344CB8AC3E}">
        <p14:creationId xmlns:p14="http://schemas.microsoft.com/office/powerpoint/2010/main" val="4136129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D2298159-8F76-6DD5-CEC8-98D8D8A6807C}"/>
              </a:ext>
            </a:extLst>
          </p:cNvPr>
          <p:cNvPicPr>
            <a:picLocks noChangeAspect="1"/>
          </p:cNvPicPr>
          <p:nvPr/>
        </p:nvPicPr>
        <p:blipFill>
          <a:blip r:embed="rId3"/>
          <a:stretch>
            <a:fillRect/>
          </a:stretch>
        </p:blipFill>
        <p:spPr>
          <a:xfrm>
            <a:off x="7670140" y="6023478"/>
            <a:ext cx="993734" cy="530398"/>
          </a:xfrm>
          <a:prstGeom prst="rect">
            <a:avLst/>
          </a:prstGeom>
        </p:spPr>
      </p:pic>
      <p:pic>
        <p:nvPicPr>
          <p:cNvPr id="5" name="תמונה 4">
            <a:extLst>
              <a:ext uri="{FF2B5EF4-FFF2-40B4-BE49-F238E27FC236}">
                <a16:creationId xmlns:a16="http://schemas.microsoft.com/office/drawing/2014/main" id="{456A33F1-9518-968C-49C7-BAADEF4F077C}"/>
              </a:ext>
            </a:extLst>
          </p:cNvPr>
          <p:cNvPicPr>
            <a:picLocks noChangeAspect="1"/>
          </p:cNvPicPr>
          <p:nvPr/>
        </p:nvPicPr>
        <p:blipFill>
          <a:blip r:embed="rId4"/>
          <a:stretch>
            <a:fillRect/>
          </a:stretch>
        </p:blipFill>
        <p:spPr>
          <a:xfrm>
            <a:off x="169660" y="5971657"/>
            <a:ext cx="1109568" cy="634039"/>
          </a:xfrm>
          <a:prstGeom prst="rect">
            <a:avLst/>
          </a:prstGeom>
        </p:spPr>
      </p:pic>
      <p:pic>
        <p:nvPicPr>
          <p:cNvPr id="2" name="תמונה 1"/>
          <p:cNvPicPr>
            <a:picLocks noChangeAspect="1"/>
          </p:cNvPicPr>
          <p:nvPr/>
        </p:nvPicPr>
        <p:blipFill>
          <a:blip r:embed="rId5"/>
          <a:stretch>
            <a:fillRect/>
          </a:stretch>
        </p:blipFill>
        <p:spPr>
          <a:xfrm>
            <a:off x="2215736" y="872104"/>
            <a:ext cx="4642264" cy="4757171"/>
          </a:xfrm>
          <a:prstGeom prst="rect">
            <a:avLst/>
          </a:prstGeom>
        </p:spPr>
      </p:pic>
    </p:spTree>
    <p:extLst>
      <p:ext uri="{BB962C8B-B14F-4D97-AF65-F5344CB8AC3E}">
        <p14:creationId xmlns:p14="http://schemas.microsoft.com/office/powerpoint/2010/main" val="1252310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he-IL" b="1" dirty="0">
                <a:latin typeface="MF_FrankRuhl-Regular"/>
                <a:cs typeface="+mn-cs"/>
              </a:rPr>
              <a:t>מָה לָמַדְנוּ? </a:t>
            </a:r>
            <a:r>
              <a:rPr lang="he-IL" sz="2400" b="1" dirty="0">
                <a:latin typeface="MF_FrankRuhl-Regular"/>
                <a:cs typeface="+mn-cs"/>
              </a:rPr>
              <a:t>(עמוד 74)</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7" name="תמונה 6"/>
          <p:cNvPicPr>
            <a:picLocks noChangeAspect="1"/>
          </p:cNvPicPr>
          <p:nvPr/>
        </p:nvPicPr>
        <p:blipFill>
          <a:blip r:embed="rId5"/>
          <a:stretch>
            <a:fillRect/>
          </a:stretch>
        </p:blipFill>
        <p:spPr>
          <a:xfrm>
            <a:off x="0" y="2246978"/>
            <a:ext cx="9144000" cy="1088915"/>
          </a:xfrm>
          <a:prstGeom prst="rect">
            <a:avLst/>
          </a:prstGeom>
        </p:spPr>
      </p:pic>
      <p:pic>
        <p:nvPicPr>
          <p:cNvPr id="8" name="תמונה 7"/>
          <p:cNvPicPr>
            <a:picLocks noChangeAspect="1"/>
          </p:cNvPicPr>
          <p:nvPr/>
        </p:nvPicPr>
        <p:blipFill>
          <a:blip r:embed="rId6"/>
          <a:stretch>
            <a:fillRect/>
          </a:stretch>
        </p:blipFill>
        <p:spPr>
          <a:xfrm>
            <a:off x="0" y="3335893"/>
            <a:ext cx="9144000" cy="2023793"/>
          </a:xfrm>
          <a:prstGeom prst="rect">
            <a:avLst/>
          </a:prstGeom>
        </p:spPr>
      </p:pic>
    </p:spTree>
    <p:extLst>
      <p:ext uri="{BB962C8B-B14F-4D97-AF65-F5344CB8AC3E}">
        <p14:creationId xmlns:p14="http://schemas.microsoft.com/office/powerpoint/2010/main" val="2449843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73866" y="805342"/>
            <a:ext cx="8986244" cy="5263001"/>
          </a:xfrm>
        </p:spPr>
        <p:txBody>
          <a:bodyPr>
            <a:normAutofit/>
          </a:bodyPr>
          <a:lstStyle/>
          <a:p>
            <a:pPr marL="0" indent="0" algn="r">
              <a:buNone/>
            </a:pPr>
            <a:r>
              <a:rPr lang="he-IL" sz="3600" b="1" dirty="0">
                <a:solidFill>
                  <a:srgbClr val="437BBE"/>
                </a:solidFill>
                <a:latin typeface="MF_FrankRuhl-Regular"/>
              </a:rPr>
              <a:t>מְשִׂימָה: </a:t>
            </a:r>
            <a:r>
              <a:rPr lang="he-IL" sz="3600" b="1" dirty="0">
                <a:latin typeface="MF_FrankRuhl-Regular"/>
              </a:rPr>
              <a:t>מְכִינִים מַמְתַּקִּים מִשּׁוֹקוֹלָד</a:t>
            </a:r>
            <a:r>
              <a:rPr lang="he-IL" b="1" dirty="0">
                <a:solidFill>
                  <a:srgbClr val="437BBE"/>
                </a:solidFill>
                <a:latin typeface="MF_FrankRuhl-Regular"/>
              </a:rPr>
              <a:t> </a:t>
            </a:r>
            <a:r>
              <a:rPr lang="he-IL" sz="2400" b="1" dirty="0"/>
              <a:t>(עמוד 76-75)</a:t>
            </a:r>
          </a:p>
        </p:txBody>
      </p:sp>
      <p:pic>
        <p:nvPicPr>
          <p:cNvPr id="2" name="תמונה 1"/>
          <p:cNvPicPr>
            <a:picLocks noChangeAspect="1"/>
          </p:cNvPicPr>
          <p:nvPr/>
        </p:nvPicPr>
        <p:blipFill>
          <a:blip r:embed="rId5"/>
          <a:stretch>
            <a:fillRect/>
          </a:stretch>
        </p:blipFill>
        <p:spPr>
          <a:xfrm>
            <a:off x="0" y="1997112"/>
            <a:ext cx="9144000" cy="1439730"/>
          </a:xfrm>
          <a:prstGeom prst="rect">
            <a:avLst/>
          </a:prstGeom>
        </p:spPr>
      </p:pic>
      <p:pic>
        <p:nvPicPr>
          <p:cNvPr id="6" name="תמונה 5"/>
          <p:cNvPicPr>
            <a:picLocks noChangeAspect="1"/>
          </p:cNvPicPr>
          <p:nvPr/>
        </p:nvPicPr>
        <p:blipFill>
          <a:blip r:embed="rId6"/>
          <a:stretch>
            <a:fillRect/>
          </a:stretch>
        </p:blipFill>
        <p:spPr>
          <a:xfrm>
            <a:off x="0" y="3902659"/>
            <a:ext cx="9144000" cy="2165684"/>
          </a:xfrm>
          <a:prstGeom prst="rect">
            <a:avLst/>
          </a:prstGeom>
        </p:spPr>
      </p:pic>
    </p:spTree>
    <p:extLst>
      <p:ext uri="{BB962C8B-B14F-4D97-AF65-F5344CB8AC3E}">
        <p14:creationId xmlns:p14="http://schemas.microsoft.com/office/powerpoint/2010/main" val="2077776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fontScale="90000"/>
          </a:bodyPr>
          <a:lstStyle/>
          <a:p>
            <a:pPr algn="r"/>
            <a:br>
              <a:rPr lang="he-IL" b="1" dirty="0">
                <a:latin typeface="MF_FrankRuhl-Regular"/>
                <a:cs typeface="+mn-cs"/>
              </a:rPr>
            </a:br>
            <a:r>
              <a:rPr lang="he-IL" b="1" dirty="0">
                <a:latin typeface="MF_FrankRuhl-Regular"/>
                <a:cs typeface="+mn-cs"/>
              </a:rPr>
              <a:t>מְשִימַת סִכּוּם - מוּצָקִים וְנוֹזְלִים </a:t>
            </a:r>
            <a:r>
              <a:rPr lang="he-IL" sz="2400" b="1" dirty="0">
                <a:latin typeface="MF_FrankRuhl-Regular"/>
                <a:cs typeface="+mn-cs"/>
              </a:rPr>
              <a:t>(עמודים 78-77)</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6" name="מציין מיקום תוכן 5"/>
          <p:cNvPicPr>
            <a:picLocks noGrp="1" noChangeAspect="1"/>
          </p:cNvPicPr>
          <p:nvPr>
            <p:ph idx="1"/>
          </p:nvPr>
        </p:nvPicPr>
        <p:blipFill>
          <a:blip r:embed="rId5"/>
          <a:stretch>
            <a:fillRect/>
          </a:stretch>
        </p:blipFill>
        <p:spPr>
          <a:xfrm>
            <a:off x="1276666" y="1863928"/>
            <a:ext cx="6973505" cy="4805319"/>
          </a:xfrm>
          <a:prstGeom prst="rect">
            <a:avLst/>
          </a:prstGeom>
        </p:spPr>
      </p:pic>
    </p:spTree>
    <p:extLst>
      <p:ext uri="{BB962C8B-B14F-4D97-AF65-F5344CB8AC3E}">
        <p14:creationId xmlns:p14="http://schemas.microsoft.com/office/powerpoint/2010/main" val="191147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8" name="כותרת 7"/>
          <p:cNvSpPr>
            <a:spLocks noGrp="1"/>
          </p:cNvSpPr>
          <p:nvPr>
            <p:ph type="title"/>
          </p:nvPr>
        </p:nvSpPr>
        <p:spPr/>
        <p:txBody>
          <a:bodyPr>
            <a:normAutofit/>
          </a:bodyPr>
          <a:lstStyle/>
          <a:p>
            <a:pPr lvl="0" algn="r" rtl="1">
              <a:spcBef>
                <a:spcPts val="1000"/>
              </a:spcBef>
            </a:pPr>
            <a:r>
              <a:rPr lang="he-IL" sz="3600" b="1" dirty="0">
                <a:solidFill>
                  <a:prstClr val="black"/>
                </a:solidFill>
                <a:latin typeface="Calibri" panose="020F0502020204030204"/>
                <a:ea typeface="+mn-ea"/>
                <a:cs typeface="Arial" panose="020B0604020202020204" pitchFamily="34" charset="0"/>
              </a:rPr>
              <a:t>פתיחה: </a:t>
            </a:r>
            <a:r>
              <a:rPr lang="he-IL" sz="2400" b="1" dirty="0">
                <a:solidFill>
                  <a:prstClr val="black"/>
                </a:solidFill>
                <a:latin typeface="Calibri" panose="020F0502020204030204"/>
                <a:ea typeface="+mn-ea"/>
                <a:cs typeface="Arial" panose="020B0604020202020204" pitchFamily="34" charset="0"/>
              </a:rPr>
              <a:t>(עמוד 63)</a:t>
            </a:r>
          </a:p>
        </p:txBody>
      </p:sp>
      <p:pic>
        <p:nvPicPr>
          <p:cNvPr id="2" name="תמונה 1"/>
          <p:cNvPicPr>
            <a:picLocks noChangeAspect="1"/>
          </p:cNvPicPr>
          <p:nvPr/>
        </p:nvPicPr>
        <p:blipFill>
          <a:blip r:embed="rId5"/>
          <a:stretch>
            <a:fillRect/>
          </a:stretch>
        </p:blipFill>
        <p:spPr>
          <a:xfrm>
            <a:off x="628650" y="1439132"/>
            <a:ext cx="7916003" cy="5067917"/>
          </a:xfrm>
          <a:prstGeom prst="rect">
            <a:avLst/>
          </a:prstGeom>
        </p:spPr>
      </p:pic>
      <p:pic>
        <p:nvPicPr>
          <p:cNvPr id="4" name="תמונה 3"/>
          <p:cNvPicPr>
            <a:picLocks noChangeAspect="1"/>
          </p:cNvPicPr>
          <p:nvPr/>
        </p:nvPicPr>
        <p:blipFill>
          <a:blip r:embed="rId6"/>
          <a:stretch>
            <a:fillRect/>
          </a:stretch>
        </p:blipFill>
        <p:spPr>
          <a:xfrm>
            <a:off x="226503" y="5639972"/>
            <a:ext cx="1347962" cy="1156202"/>
          </a:xfrm>
          <a:prstGeom prst="rect">
            <a:avLst/>
          </a:prstGeom>
        </p:spPr>
      </p:pic>
    </p:spTree>
    <p:extLst>
      <p:ext uri="{BB962C8B-B14F-4D97-AF65-F5344CB8AC3E}">
        <p14:creationId xmlns:p14="http://schemas.microsoft.com/office/powerpoint/2010/main" val="832306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sp>
        <p:nvSpPr>
          <p:cNvPr id="7" name="TextBox 6"/>
          <p:cNvSpPr txBox="1"/>
          <p:nvPr/>
        </p:nvSpPr>
        <p:spPr>
          <a:xfrm>
            <a:off x="6219825" y="5924550"/>
            <a:ext cx="2671742" cy="523220"/>
          </a:xfrm>
          <a:prstGeom prst="rect">
            <a:avLst/>
          </a:prstGeom>
          <a:noFill/>
        </p:spPr>
        <p:txBody>
          <a:bodyPr wrap="square" rtlCol="0">
            <a:spAutoFit/>
          </a:bodyPr>
          <a:lstStyle/>
          <a:p>
            <a:pPr algn="r"/>
            <a:r>
              <a:rPr lang="he-IL" sz="2800" b="1" dirty="0"/>
              <a:t>עמוד 79</a:t>
            </a:r>
            <a:endParaRPr lang="en-US" sz="2800" b="1" dirty="0"/>
          </a:p>
        </p:txBody>
      </p:sp>
      <p:pic>
        <p:nvPicPr>
          <p:cNvPr id="8" name="תמונה 7"/>
          <p:cNvPicPr>
            <a:picLocks noChangeAspect="1"/>
          </p:cNvPicPr>
          <p:nvPr/>
        </p:nvPicPr>
        <p:blipFill>
          <a:blip r:embed="rId5"/>
          <a:stretch>
            <a:fillRect/>
          </a:stretch>
        </p:blipFill>
        <p:spPr>
          <a:xfrm>
            <a:off x="0" y="1222211"/>
            <a:ext cx="9144000" cy="4430355"/>
          </a:xfrm>
          <a:prstGeom prst="rect">
            <a:avLst/>
          </a:prstGeom>
        </p:spPr>
      </p:pic>
    </p:spTree>
    <p:extLst>
      <p:ext uri="{BB962C8B-B14F-4D97-AF65-F5344CB8AC3E}">
        <p14:creationId xmlns:p14="http://schemas.microsoft.com/office/powerpoint/2010/main" val="1475124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sp>
        <p:nvSpPr>
          <p:cNvPr id="8" name="TextBox 7"/>
          <p:cNvSpPr txBox="1"/>
          <p:nvPr/>
        </p:nvSpPr>
        <p:spPr>
          <a:xfrm>
            <a:off x="247650" y="759870"/>
            <a:ext cx="1962150" cy="523220"/>
          </a:xfrm>
          <a:prstGeom prst="rect">
            <a:avLst/>
          </a:prstGeom>
          <a:noFill/>
        </p:spPr>
        <p:txBody>
          <a:bodyPr wrap="square" rtlCol="0">
            <a:spAutoFit/>
          </a:bodyPr>
          <a:lstStyle/>
          <a:p>
            <a:r>
              <a:rPr lang="he-IL" sz="2800" b="1" dirty="0"/>
              <a:t>עמוד 79</a:t>
            </a:r>
            <a:endParaRPr lang="en-US" sz="2800" b="1" dirty="0"/>
          </a:p>
        </p:txBody>
      </p:sp>
      <p:pic>
        <p:nvPicPr>
          <p:cNvPr id="6" name="תמונה 5"/>
          <p:cNvPicPr>
            <a:picLocks noChangeAspect="1"/>
          </p:cNvPicPr>
          <p:nvPr/>
        </p:nvPicPr>
        <p:blipFill>
          <a:blip r:embed="rId5"/>
          <a:stretch>
            <a:fillRect/>
          </a:stretch>
        </p:blipFill>
        <p:spPr>
          <a:xfrm>
            <a:off x="427075" y="1433258"/>
            <a:ext cx="8335925" cy="5424742"/>
          </a:xfrm>
          <a:prstGeom prst="rect">
            <a:avLst/>
          </a:prstGeom>
        </p:spPr>
      </p:pic>
    </p:spTree>
    <p:extLst>
      <p:ext uri="{BB962C8B-B14F-4D97-AF65-F5344CB8AC3E}">
        <p14:creationId xmlns:p14="http://schemas.microsoft.com/office/powerpoint/2010/main" val="187146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0261" y="226502"/>
            <a:ext cx="8062344" cy="1166070"/>
          </a:xfrm>
        </p:spPr>
        <p:txBody>
          <a:bodyPr/>
          <a:lstStyle/>
          <a:p>
            <a:pPr algn="r"/>
            <a:r>
              <a:rPr lang="he-IL" b="1" dirty="0">
                <a:cs typeface="+mn-cs"/>
              </a:rPr>
              <a:t>  מוּצָקִים וְנוֹזְלִים </a:t>
            </a:r>
            <a:endParaRPr lang="en-US" sz="2800" b="1" dirty="0">
              <a:cs typeface="+mn-cs"/>
            </a:endParaRPr>
          </a:p>
        </p:txBody>
      </p:sp>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437BBE"/>
                </a:solidFill>
                <a:latin typeface="MF_FrankRuhl-Regular"/>
              </a:rPr>
              <a:t> </a:t>
            </a:r>
            <a:endParaRPr lang="en-US" sz="4400" b="1" dirty="0"/>
          </a:p>
        </p:txBody>
      </p:sp>
      <p:sp>
        <p:nvSpPr>
          <p:cNvPr id="3" name="מלבן 2"/>
          <p:cNvSpPr/>
          <p:nvPr/>
        </p:nvSpPr>
        <p:spPr>
          <a:xfrm>
            <a:off x="117446" y="1392572"/>
            <a:ext cx="8690994" cy="646331"/>
          </a:xfrm>
          <a:prstGeom prst="rect">
            <a:avLst/>
          </a:prstGeom>
        </p:spPr>
        <p:txBody>
          <a:bodyPr wrap="square">
            <a:spAutoFit/>
          </a:bodyPr>
          <a:lstStyle/>
          <a:p>
            <a:pPr algn="r"/>
            <a:r>
              <a:rPr lang="he-IL" sz="3600" b="1" dirty="0"/>
              <a:t>כֵּיצַד יוֹדְעִים לְהַבְדִּיל בֵּין נוֹזֵל לבין מוּצָק? </a:t>
            </a:r>
            <a:r>
              <a:rPr lang="he-IL" sz="2400" b="1" dirty="0"/>
              <a:t>עמוד 65</a:t>
            </a:r>
            <a:endParaRPr lang="en-US" sz="2400" b="1" dirty="0"/>
          </a:p>
        </p:txBody>
      </p:sp>
      <p:pic>
        <p:nvPicPr>
          <p:cNvPr id="5" name="תמונה 4"/>
          <p:cNvPicPr>
            <a:picLocks noChangeAspect="1"/>
          </p:cNvPicPr>
          <p:nvPr/>
        </p:nvPicPr>
        <p:blipFill>
          <a:blip r:embed="rId5"/>
          <a:stretch>
            <a:fillRect/>
          </a:stretch>
        </p:blipFill>
        <p:spPr>
          <a:xfrm>
            <a:off x="251670" y="2234320"/>
            <a:ext cx="8640660" cy="2227370"/>
          </a:xfrm>
          <a:prstGeom prst="rect">
            <a:avLst/>
          </a:prstGeom>
        </p:spPr>
      </p:pic>
      <p:pic>
        <p:nvPicPr>
          <p:cNvPr id="6" name="תמונה 5"/>
          <p:cNvPicPr>
            <a:picLocks noChangeAspect="1"/>
          </p:cNvPicPr>
          <p:nvPr/>
        </p:nvPicPr>
        <p:blipFill>
          <a:blip r:embed="rId6"/>
          <a:stretch>
            <a:fillRect/>
          </a:stretch>
        </p:blipFill>
        <p:spPr>
          <a:xfrm>
            <a:off x="251670" y="4597167"/>
            <a:ext cx="8657169" cy="2260834"/>
          </a:xfrm>
          <a:prstGeom prst="rect">
            <a:avLst/>
          </a:prstGeom>
        </p:spPr>
      </p:pic>
    </p:spTree>
    <p:extLst>
      <p:ext uri="{BB962C8B-B14F-4D97-AF65-F5344CB8AC3E}">
        <p14:creationId xmlns:p14="http://schemas.microsoft.com/office/powerpoint/2010/main" val="3332555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2" name="מציין מיקום תוכן 1"/>
          <p:cNvSpPr>
            <a:spLocks noGrp="1"/>
          </p:cNvSpPr>
          <p:nvPr>
            <p:ph idx="1"/>
          </p:nvPr>
        </p:nvSpPr>
        <p:spPr>
          <a:xfrm>
            <a:off x="-75501" y="796954"/>
            <a:ext cx="8598715" cy="5380009"/>
          </a:xfrm>
        </p:spPr>
        <p:txBody>
          <a:bodyPr>
            <a:normAutofit/>
          </a:bodyPr>
          <a:lstStyle/>
          <a:p>
            <a:pPr marL="0" indent="0" algn="r">
              <a:buNone/>
            </a:pPr>
            <a:r>
              <a:rPr lang="he-IL" sz="3600" b="1" dirty="0">
                <a:solidFill>
                  <a:srgbClr val="437BBE"/>
                </a:solidFill>
                <a:latin typeface="MF_FrankRuhl-Regular"/>
              </a:rPr>
              <a:t>מְשִׂימָה: </a:t>
            </a:r>
            <a:r>
              <a:rPr lang="he-IL" sz="3600" b="1" dirty="0">
                <a:latin typeface="MF_FrankRuhl-Regular"/>
              </a:rPr>
              <a:t>מַיִם בַּטֶּבַע - מוּצָק אוֹ נוֹזֵל?</a:t>
            </a:r>
            <a:r>
              <a:rPr lang="he-IL" sz="2400" b="1" dirty="0">
                <a:solidFill>
                  <a:srgbClr val="000000"/>
                </a:solidFill>
                <a:latin typeface="MF_FrankRuhl-Regular"/>
              </a:rPr>
              <a:t>(עמוד 66)</a:t>
            </a:r>
            <a:endParaRPr lang="en-US" sz="2400" b="1" dirty="0"/>
          </a:p>
        </p:txBody>
      </p:sp>
      <p:pic>
        <p:nvPicPr>
          <p:cNvPr id="3" name="תמונה 2"/>
          <p:cNvPicPr>
            <a:picLocks noChangeAspect="1"/>
          </p:cNvPicPr>
          <p:nvPr/>
        </p:nvPicPr>
        <p:blipFill>
          <a:blip r:embed="rId5"/>
          <a:stretch>
            <a:fillRect/>
          </a:stretch>
        </p:blipFill>
        <p:spPr>
          <a:xfrm>
            <a:off x="1646463" y="1513288"/>
            <a:ext cx="6104964" cy="5109820"/>
          </a:xfrm>
          <a:prstGeom prst="rect">
            <a:avLst/>
          </a:prstGeom>
        </p:spPr>
      </p:pic>
    </p:spTree>
    <p:extLst>
      <p:ext uri="{BB962C8B-B14F-4D97-AF65-F5344CB8AC3E}">
        <p14:creationId xmlns:p14="http://schemas.microsoft.com/office/powerpoint/2010/main" val="152980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69600A0-02B8-F523-68F7-ABECFC9F5FE7}"/>
              </a:ext>
            </a:extLst>
          </p:cNvPr>
          <p:cNvPicPr>
            <a:picLocks noChangeAspect="1"/>
          </p:cNvPicPr>
          <p:nvPr/>
        </p:nvPicPr>
        <p:blipFill>
          <a:blip r:embed="rId3"/>
          <a:stretch>
            <a:fillRect/>
          </a:stretch>
        </p:blipFill>
        <p:spPr>
          <a:xfrm>
            <a:off x="1519237" y="740229"/>
            <a:ext cx="6105525" cy="5855833"/>
          </a:xfrm>
          <a:prstGeom prst="rect">
            <a:avLst/>
          </a:prstGeom>
          <a:ln w="12700">
            <a:solidFill>
              <a:srgbClr val="00B0F0"/>
            </a:solidFill>
          </a:ln>
        </p:spPr>
      </p:pic>
    </p:spTree>
    <p:extLst>
      <p:ext uri="{BB962C8B-B14F-4D97-AF65-F5344CB8AC3E}">
        <p14:creationId xmlns:p14="http://schemas.microsoft.com/office/powerpoint/2010/main" val="3267467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8" name="כותרת 7"/>
          <p:cNvSpPr>
            <a:spLocks noGrp="1"/>
          </p:cNvSpPr>
          <p:nvPr>
            <p:ph type="title"/>
          </p:nvPr>
        </p:nvSpPr>
        <p:spPr>
          <a:xfrm>
            <a:off x="47625" y="614678"/>
            <a:ext cx="8843942" cy="1325563"/>
          </a:xfrm>
        </p:spPr>
        <p:txBody>
          <a:bodyPr/>
          <a:lstStyle/>
          <a:p>
            <a:pPr algn="r"/>
            <a:r>
              <a:rPr lang="he-IL" sz="3600" b="1" dirty="0">
                <a:solidFill>
                  <a:srgbClr val="437BBE"/>
                </a:solidFill>
                <a:latin typeface="MF_FrankRuhl-Regular"/>
                <a:ea typeface="+mn-ea"/>
                <a:cs typeface="+mn-cs"/>
              </a:rPr>
              <a:t>מְשִׂימָה:</a:t>
            </a:r>
            <a:r>
              <a:rPr lang="he-IL" b="1" dirty="0">
                <a:cs typeface="+mn-cs"/>
              </a:rPr>
              <a:t> </a:t>
            </a:r>
            <a:r>
              <a:rPr lang="he-IL" sz="3600" b="1" dirty="0">
                <a:cs typeface="+mn-cs"/>
              </a:rPr>
              <a:t>מוּצָקִים וְנוֹזְלִים בַּמִּטְבָּח</a:t>
            </a:r>
            <a:r>
              <a:rPr lang="he-IL" b="1" dirty="0">
                <a:cs typeface="+mn-cs"/>
              </a:rPr>
              <a:t> </a:t>
            </a:r>
            <a:r>
              <a:rPr lang="he-IL" sz="2400" b="1" dirty="0">
                <a:cs typeface="+mn-cs"/>
              </a:rPr>
              <a:t>(עמוד 67)</a:t>
            </a:r>
            <a:endParaRPr lang="en-US" sz="2400" b="1" dirty="0">
              <a:cs typeface="+mn-cs"/>
            </a:endParaRPr>
          </a:p>
        </p:txBody>
      </p:sp>
      <p:pic>
        <p:nvPicPr>
          <p:cNvPr id="3" name="מציין מיקום תוכן 2"/>
          <p:cNvPicPr>
            <a:picLocks noGrp="1" noChangeAspect="1"/>
          </p:cNvPicPr>
          <p:nvPr>
            <p:ph idx="1"/>
          </p:nvPr>
        </p:nvPicPr>
        <p:blipFill>
          <a:blip r:embed="rId5"/>
          <a:stretch>
            <a:fillRect/>
          </a:stretch>
        </p:blipFill>
        <p:spPr>
          <a:xfrm>
            <a:off x="1490662" y="2080870"/>
            <a:ext cx="6162675" cy="3857625"/>
          </a:xfrm>
          <a:prstGeom prst="rect">
            <a:avLst/>
          </a:prstGeom>
        </p:spPr>
      </p:pic>
      <p:pic>
        <p:nvPicPr>
          <p:cNvPr id="9" name="תמונה 8"/>
          <p:cNvPicPr>
            <a:picLocks noChangeAspect="1"/>
          </p:cNvPicPr>
          <p:nvPr/>
        </p:nvPicPr>
        <p:blipFill>
          <a:blip r:embed="rId6"/>
          <a:stretch>
            <a:fillRect/>
          </a:stretch>
        </p:blipFill>
        <p:spPr>
          <a:xfrm>
            <a:off x="7340411" y="5507624"/>
            <a:ext cx="1476375" cy="1143000"/>
          </a:xfrm>
          <a:prstGeom prst="rect">
            <a:avLst/>
          </a:prstGeom>
        </p:spPr>
      </p:pic>
    </p:spTree>
    <p:extLst>
      <p:ext uri="{BB962C8B-B14F-4D97-AF65-F5344CB8AC3E}">
        <p14:creationId xmlns:p14="http://schemas.microsoft.com/office/powerpoint/2010/main" val="86725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8289406-6159-9F2F-ADAB-863E411C5B74}"/>
              </a:ext>
            </a:extLst>
          </p:cNvPr>
          <p:cNvPicPr>
            <a:picLocks noChangeAspect="1"/>
          </p:cNvPicPr>
          <p:nvPr/>
        </p:nvPicPr>
        <p:blipFill>
          <a:blip r:embed="rId3"/>
          <a:stretch>
            <a:fillRect/>
          </a:stretch>
        </p:blipFill>
        <p:spPr>
          <a:xfrm>
            <a:off x="1619794" y="975361"/>
            <a:ext cx="6479177" cy="4197530"/>
          </a:xfrm>
          <a:prstGeom prst="rect">
            <a:avLst/>
          </a:prstGeom>
          <a:ln w="12700">
            <a:solidFill>
              <a:schemeClr val="accent1"/>
            </a:solidFill>
          </a:ln>
        </p:spPr>
      </p:pic>
      <p:pic>
        <p:nvPicPr>
          <p:cNvPr id="2" name="תמונה 1">
            <a:extLst>
              <a:ext uri="{FF2B5EF4-FFF2-40B4-BE49-F238E27FC236}">
                <a16:creationId xmlns:a16="http://schemas.microsoft.com/office/drawing/2014/main" id="{DADA8E23-E6DD-6824-BAEB-74E80C55F7E5}"/>
              </a:ext>
            </a:extLst>
          </p:cNvPr>
          <p:cNvPicPr>
            <a:picLocks noChangeAspect="1"/>
          </p:cNvPicPr>
          <p:nvPr/>
        </p:nvPicPr>
        <p:blipFill>
          <a:blip r:embed="rId4"/>
          <a:stretch>
            <a:fillRect/>
          </a:stretch>
        </p:blipFill>
        <p:spPr>
          <a:xfrm>
            <a:off x="4317819" y="102366"/>
            <a:ext cx="1257300" cy="574685"/>
          </a:xfrm>
          <a:prstGeom prst="rect">
            <a:avLst/>
          </a:prstGeom>
        </p:spPr>
      </p:pic>
      <p:pic>
        <p:nvPicPr>
          <p:cNvPr id="4" name="תמונה 3">
            <a:extLst>
              <a:ext uri="{FF2B5EF4-FFF2-40B4-BE49-F238E27FC236}">
                <a16:creationId xmlns:a16="http://schemas.microsoft.com/office/drawing/2014/main" id="{F2A3692F-4E37-BA68-B95E-77A0486314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0546" y="240954"/>
            <a:ext cx="1191237" cy="436097"/>
          </a:xfrm>
          <a:prstGeom prst="rect">
            <a:avLst/>
          </a:prstGeom>
        </p:spPr>
      </p:pic>
      <p:pic>
        <p:nvPicPr>
          <p:cNvPr id="5" name="תמונה 4">
            <a:extLst>
              <a:ext uri="{FF2B5EF4-FFF2-40B4-BE49-F238E27FC236}">
                <a16:creationId xmlns:a16="http://schemas.microsoft.com/office/drawing/2014/main" id="{32AE03F9-43A7-E3B5-4C6F-7B6598300B02}"/>
              </a:ext>
            </a:extLst>
          </p:cNvPr>
          <p:cNvPicPr>
            <a:picLocks noChangeAspect="1"/>
          </p:cNvPicPr>
          <p:nvPr/>
        </p:nvPicPr>
        <p:blipFill>
          <a:blip r:embed="rId6"/>
          <a:stretch>
            <a:fillRect/>
          </a:stretch>
        </p:blipFill>
        <p:spPr>
          <a:xfrm>
            <a:off x="0" y="-7937"/>
            <a:ext cx="1109568" cy="634039"/>
          </a:xfrm>
          <a:prstGeom prst="rect">
            <a:avLst/>
          </a:prstGeom>
        </p:spPr>
      </p:pic>
    </p:spTree>
    <p:extLst>
      <p:ext uri="{BB962C8B-B14F-4D97-AF65-F5344CB8AC3E}">
        <p14:creationId xmlns:p14="http://schemas.microsoft.com/office/powerpoint/2010/main" val="2282986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a:stretch>
            <a:fillRect/>
          </a:stretch>
        </p:blipFill>
        <p:spPr>
          <a:xfrm>
            <a:off x="1602298" y="555135"/>
            <a:ext cx="6379988" cy="6122501"/>
          </a:xfrm>
          <a:prstGeom prst="rect">
            <a:avLst/>
          </a:prstGeom>
        </p:spPr>
      </p:pic>
    </p:spTree>
    <p:extLst>
      <p:ext uri="{BB962C8B-B14F-4D97-AF65-F5344CB8AC3E}">
        <p14:creationId xmlns:p14="http://schemas.microsoft.com/office/powerpoint/2010/main" val="3932721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73866" y="805342"/>
            <a:ext cx="8986244" cy="5263001"/>
          </a:xfrm>
        </p:spPr>
        <p:txBody>
          <a:bodyPr>
            <a:normAutofit/>
          </a:bodyPr>
          <a:lstStyle/>
          <a:p>
            <a:pPr marL="0" indent="0" algn="r">
              <a:buNone/>
            </a:pPr>
            <a:r>
              <a:rPr lang="he-IL" sz="3600" b="1" dirty="0">
                <a:solidFill>
                  <a:srgbClr val="437BBE"/>
                </a:solidFill>
                <a:latin typeface="MF_FrankRuhl-Regular"/>
              </a:rPr>
              <a:t>מְשִׂימָה: </a:t>
            </a:r>
            <a:r>
              <a:rPr lang="he-IL" sz="3600" b="1" dirty="0">
                <a:latin typeface="MF_FrankRuhl-Regular"/>
              </a:rPr>
              <a:t>מַעֲבִירִים נוֹזֵל מִכְּלִי לִכְלִי </a:t>
            </a:r>
            <a:r>
              <a:rPr lang="he-IL" b="1" dirty="0">
                <a:solidFill>
                  <a:srgbClr val="437BBE"/>
                </a:solidFill>
                <a:latin typeface="MF_FrankRuhl-Regular"/>
              </a:rPr>
              <a:t> </a:t>
            </a:r>
            <a:r>
              <a:rPr lang="he-IL" sz="2400" b="1" dirty="0"/>
              <a:t>(עמוד 69-68)</a:t>
            </a:r>
          </a:p>
        </p:txBody>
      </p:sp>
      <p:pic>
        <p:nvPicPr>
          <p:cNvPr id="7" name="תמונה 6"/>
          <p:cNvPicPr>
            <a:picLocks noChangeAspect="1"/>
          </p:cNvPicPr>
          <p:nvPr/>
        </p:nvPicPr>
        <p:blipFill>
          <a:blip r:embed="rId5"/>
          <a:stretch>
            <a:fillRect/>
          </a:stretch>
        </p:blipFill>
        <p:spPr>
          <a:xfrm>
            <a:off x="1279525" y="1722342"/>
            <a:ext cx="7115175" cy="1714500"/>
          </a:xfrm>
          <a:prstGeom prst="rect">
            <a:avLst/>
          </a:prstGeom>
        </p:spPr>
      </p:pic>
      <p:pic>
        <p:nvPicPr>
          <p:cNvPr id="8" name="תמונה 7"/>
          <p:cNvPicPr>
            <a:picLocks noChangeAspect="1"/>
          </p:cNvPicPr>
          <p:nvPr/>
        </p:nvPicPr>
        <p:blipFill>
          <a:blip r:embed="rId6"/>
          <a:stretch>
            <a:fillRect/>
          </a:stretch>
        </p:blipFill>
        <p:spPr>
          <a:xfrm>
            <a:off x="2898337" y="3514725"/>
            <a:ext cx="3743325" cy="3343275"/>
          </a:xfrm>
          <a:prstGeom prst="rect">
            <a:avLst/>
          </a:prstGeom>
        </p:spPr>
      </p:pic>
      <p:pic>
        <p:nvPicPr>
          <p:cNvPr id="2" name="תמונה 1">
            <a:extLst>
              <a:ext uri="{FF2B5EF4-FFF2-40B4-BE49-F238E27FC236}">
                <a16:creationId xmlns:a16="http://schemas.microsoft.com/office/drawing/2014/main" id="{DADA8E23-E6DD-6824-BAEB-74E80C55F7E5}"/>
              </a:ext>
            </a:extLst>
          </p:cNvPr>
          <p:cNvPicPr>
            <a:picLocks noChangeAspect="1"/>
          </p:cNvPicPr>
          <p:nvPr/>
        </p:nvPicPr>
        <p:blipFill>
          <a:blip r:embed="rId7"/>
          <a:stretch>
            <a:fillRect/>
          </a:stretch>
        </p:blipFill>
        <p:spPr>
          <a:xfrm>
            <a:off x="4141349" y="152774"/>
            <a:ext cx="1257300" cy="574685"/>
          </a:xfrm>
          <a:prstGeom prst="rect">
            <a:avLst/>
          </a:prstGeom>
        </p:spPr>
      </p:pic>
    </p:spTree>
    <p:extLst>
      <p:ext uri="{BB962C8B-B14F-4D97-AF65-F5344CB8AC3E}">
        <p14:creationId xmlns:p14="http://schemas.microsoft.com/office/powerpoint/2010/main" val="1576990011"/>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1519</TotalTime>
  <Words>1766</Words>
  <Application>Microsoft Office PowerPoint</Application>
  <PresentationFormat>‫הצגה על המסך (4:3)</PresentationFormat>
  <Paragraphs>119</Paragraphs>
  <Slides>21</Slides>
  <Notes>21</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21</vt:i4>
      </vt:variant>
    </vt:vector>
  </HeadingPairs>
  <TitlesOfParts>
    <vt:vector size="29" baseType="lpstr">
      <vt:lpstr>Almoni Neue DL 4.0 AAA</vt:lpstr>
      <vt:lpstr>Arial</vt:lpstr>
      <vt:lpstr>Calibri</vt:lpstr>
      <vt:lpstr>Calibri Light</vt:lpstr>
      <vt:lpstr>FontbitDavid</vt:lpstr>
      <vt:lpstr>MF_FrankRuhl-Bold</vt:lpstr>
      <vt:lpstr>MF_FrankRuhl-Regular</vt:lpstr>
      <vt:lpstr>ערכת נושא Office</vt:lpstr>
      <vt:lpstr> מצגת מלווה   מַדָּע וְטֶכְנוֹלוֹגְיָה לְכִתָּה ב חוֹמָרִים סָבִיב</vt:lpstr>
      <vt:lpstr>פתיחה: (עמוד 63)</vt:lpstr>
      <vt:lpstr>  מוּצָקִים וְנוֹזְלִים </vt:lpstr>
      <vt:lpstr>מצגת של PowerPoint‏</vt:lpstr>
      <vt:lpstr>מצגת של PowerPoint‏</vt:lpstr>
      <vt:lpstr>מְשִׂימָה: מוּצָקִים וְנוֹזְלִים בַּמִּטְבָּח (עמוד 67)</vt:lpstr>
      <vt:lpstr>מצגת של PowerPoint‏</vt:lpstr>
      <vt:lpstr>מצגת של PowerPoint‏</vt:lpstr>
      <vt:lpstr>מצגת של PowerPoint‏</vt:lpstr>
      <vt:lpstr>מצגת של PowerPoint‏</vt:lpstr>
      <vt:lpstr> מָה לָמַדְנוּ? (עמוד 69)</vt:lpstr>
      <vt:lpstr>  מוּצָקִים מִשְׁתַּנִּים </vt:lpstr>
      <vt:lpstr>המשגה באמצעות תרשים (עמוד 71)</vt:lpstr>
      <vt:lpstr>  נוֹזְלִים מִשְׁתַּנִּים </vt:lpstr>
      <vt:lpstr>המשגה באמצעות תרשים (עמוד 74)</vt:lpstr>
      <vt:lpstr>מצגת של PowerPoint‏</vt:lpstr>
      <vt:lpstr> מָה לָמַדְנוּ? (עמוד 74)</vt:lpstr>
      <vt:lpstr>מצגת של PowerPoint‏</vt:lpstr>
      <vt:lpstr> מְשִימַת סִכּוּם - מוּצָקִים וְנוֹזְלִים (עמודים 78-77)</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189</cp:revision>
  <dcterms:created xsi:type="dcterms:W3CDTF">2019-05-25T18:59:51Z</dcterms:created>
  <dcterms:modified xsi:type="dcterms:W3CDTF">2023-12-27T12:18:43Z</dcterms:modified>
</cp:coreProperties>
</file>