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9"/>
  </p:notesMasterIdLst>
  <p:sldIdLst>
    <p:sldId id="289" r:id="rId2"/>
    <p:sldId id="312" r:id="rId3"/>
    <p:sldId id="316" r:id="rId4"/>
    <p:sldId id="345" r:id="rId5"/>
    <p:sldId id="324" r:id="rId6"/>
    <p:sldId id="317" r:id="rId7"/>
    <p:sldId id="327" r:id="rId8"/>
    <p:sldId id="344" r:id="rId9"/>
    <p:sldId id="350" r:id="rId10"/>
    <p:sldId id="346" r:id="rId11"/>
    <p:sldId id="347" r:id="rId12"/>
    <p:sldId id="351" r:id="rId13"/>
    <p:sldId id="352" r:id="rId14"/>
    <p:sldId id="349" r:id="rId15"/>
    <p:sldId id="330" r:id="rId16"/>
    <p:sldId id="337" r:id="rId17"/>
    <p:sldId id="33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013"/>
    <a:srgbClr val="B31114"/>
    <a:srgbClr val="6EB14D"/>
    <a:srgbClr val="F6FAFE"/>
    <a:srgbClr val="0066A6"/>
    <a:srgbClr val="0067A3"/>
    <a:srgbClr val="6FB14D"/>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94035" autoAdjust="0"/>
  </p:normalViewPr>
  <p:slideViewPr>
    <p:cSldViewPr snapToGrid="0" showGuides="1">
      <p:cViewPr varScale="1">
        <p:scale>
          <a:sx n="72" d="100"/>
          <a:sy n="72" d="100"/>
        </p:scale>
        <p:origin x="704" y="64"/>
      </p:cViewPr>
      <p:guideLst>
        <p:guide orient="horz" pos="2208"/>
        <p:guide pos="2880"/>
      </p:guideLst>
    </p:cSldViewPr>
  </p:slideViewPr>
  <p:notesTextViewPr>
    <p:cViewPr>
      <p:scale>
        <a:sx n="1" d="1"/>
        <a:sy n="1" d="1"/>
      </p:scale>
      <p:origin x="0" y="0"/>
    </p:cViewPr>
  </p:notesTextViewPr>
  <p:sorterViewPr>
    <p:cViewPr>
      <p:scale>
        <a:sx n="100" d="100"/>
        <a:sy n="100" d="100"/>
      </p:scale>
      <p:origin x="0" y="-140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י"ג/טבת/תשפ"ד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פרק זה נועד לבסס תשתית קוגניטיבית, רגשית והתנהגותית הדרושה לפעולות שנועדו להקטין את המחיר הסביבתי שיש לשימוש בחומרים ובמוצרים. ההיבט הקוגניטיבי: שימוש בחומרים ובמוצרים גורם להצטברות אשפה המזהמת את הסביבה ופוגעת בה. מן ההיבט ההתנהגותי הפרק מציג שלוש אסטרטגיות מרכזיות להתמודדות עם הקטנת כמויות האשפה: שימוש חוזר, מיון אשפה כדי  שאפשר יהיה למחזר אותה וצריכה נבונה. מן ההיבט הרגשי הפרק מזמן מפגשים עם הסביבה באמצעות סיור, דיונים, שאלות מטה-קוגניטיביות ועשייה סביבתית.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1758963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לפני שמפנים את התלמידים לביצוע המשימה בחוברת הלימוד עורכים בכיתה סיעור מוחות להעלאת רעיונות לשימוש חוזר בבקבוקים, בניירות, בצעצועים משומשים, בבגדים משומשים, בשקיות </a:t>
            </a:r>
            <a:r>
              <a:rPr lang="he-IL" sz="1200" b="0" i="0" u="none" strike="noStrike" baseline="0" dirty="0" err="1">
                <a:latin typeface="FontbitDavid"/>
              </a:rPr>
              <a:t>למינהן</a:t>
            </a:r>
            <a:r>
              <a:rPr lang="he-IL" sz="1200" b="0" i="0" u="none" strike="noStrike" baseline="0" dirty="0">
                <a:latin typeface="FontbitDavid"/>
              </a:rPr>
              <a:t>, בנעליים ועוד. השימוש החוזר מונע את </a:t>
            </a:r>
            <a:r>
              <a:rPr lang="he-IL" sz="1200" b="0" i="0" u="none" strike="noStrike" baseline="0" dirty="0" err="1">
                <a:latin typeface="FontbitDavid"/>
              </a:rPr>
              <a:t>היצטברות</a:t>
            </a:r>
            <a:r>
              <a:rPr lang="he-IL" sz="1200" b="0" i="0" u="none" strike="noStrike" baseline="0" dirty="0">
                <a:latin typeface="FontbitDavid"/>
              </a:rPr>
              <a:t> הפסולת בסביבה.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348495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בעמוד 91,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שימוש חוזר</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3198614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בספר הדיגיטלי, בעמוד 92, המשימה: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רעיונות לשימוש חוזר</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992326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מטרת המשימה היא</a:t>
            </a:r>
            <a:r>
              <a:rPr lang="he-IL" baseline="0" dirty="0"/>
              <a:t> להפגיש את התלמידים עם מצבים בחיי היומיום שבהם נדרשת קנייה נבונה במרכול. מומלץ להדגיש את הפתרון של הסעיף הראשון ואחר כך לבקש מהתלמידים לבצע את המשך המשימה בזוגות או בשלשות. ביצוע המשימה במסגרת קבוצתית חשובה לצורך קיום דיון לקבלת החלטה על המצב שמתאר צריכה נבונה במרכול. חשוב להביא את התלמידים למודעות על החשיבות של צריכה נבונה (הקטנת פסולת, חיסכון בכסף ותרומה לבריאות).</a:t>
            </a:r>
          </a:p>
          <a:p>
            <a:pPr algn="r"/>
            <a:endParaRPr lang="he-IL" baseline="0" dirty="0"/>
          </a:p>
          <a:p>
            <a:pPr algn="r"/>
            <a:r>
              <a:rPr lang="he-IL" dirty="0"/>
              <a:t>לאחר העיסוק באסטרטגיות לשמירה על הסביבה מפני הצטברות של ערמות אשפה, חשוב לחדד את מודעות התלמידים לאחריות וליכולת ההשפעה שלהם כיחידים וכקבוצה ולסכם את לימוד הנושא על ידי העלאת רעיונות ליישומו בכיתה ובחיי היומיום בבית. כדאי לעודד את התלמידים לגייס גורמים שונים לסיוע (כמו: הנהלת בית הספר, ההורים או הרשות המקומית).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14</a:t>
            </a:fld>
            <a:endParaRPr lang="x-none">
              <a:solidFill>
                <a:prstClr val="black"/>
              </a:solidFill>
            </a:endParaRPr>
          </a:p>
        </p:txBody>
      </p:sp>
    </p:spTree>
    <p:extLst>
      <p:ext uri="{BB962C8B-B14F-4D97-AF65-F5344CB8AC3E}">
        <p14:creationId xmlns:p14="http://schemas.microsoft.com/office/powerpoint/2010/main" val="3848183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משימת הסיכום יכולה לשמש גם כמשימת הערכה. שתי השאלות הראשונות עוסקות בידע</a:t>
            </a:r>
            <a:r>
              <a:rPr lang="he-IL" baseline="0" dirty="0"/>
              <a:t> ומומלץ לעשות אותן באופן פרטני. סעיפים 3 ו-4 מזמנים עבודת צוות (כתיבת החידות והכנת פרסומת).</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15</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מומלץ להקריא בקול חלק מכל משפט סיכום ולבקש מהתלמידים להשלים מושגי מפתח בקול רם. </a:t>
            </a:r>
          </a:p>
          <a:p>
            <a:pPr algn="r"/>
            <a:r>
              <a:rPr lang="he-IL" sz="1200" b="0" i="0" u="none" strike="noStrike" baseline="0" dirty="0">
                <a:latin typeface="FontbitDavid"/>
              </a:rPr>
              <a:t>משלימים מושגים חסרים במשפטי (היגדי) הסיכום.</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200" b="0" i="0" u="none" strike="noStrike" baseline="0" dirty="0" err="1">
                <a:latin typeface="FontbitDavid"/>
              </a:rPr>
              <a:t>כש</a:t>
            </a:r>
            <a:r>
              <a:rPr lang="he-IL" sz="1200" b="0" i="0" u="none" strike="noStrike" baseline="0" dirty="0">
                <a:latin typeface="FontbitDavid"/>
              </a:rPr>
              <a:t>_____</a:t>
            </a:r>
            <a:r>
              <a:rPr kumimoji="0" lang="he-IL" sz="1200" b="0" i="0" u="none" strike="noStrike" kern="1200" cap="none" spc="0" normalizeH="0" baseline="0" noProof="0" dirty="0">
                <a:ln>
                  <a:noFill/>
                </a:ln>
                <a:solidFill>
                  <a:prstClr val="black"/>
                </a:solidFill>
                <a:effectLst/>
                <a:uLnTx/>
                <a:uFillTx/>
                <a:latin typeface="+mn-lt"/>
                <a:ea typeface="+mn-ea"/>
                <a:cs typeface="+mn-cs"/>
              </a:rPr>
              <a:t> אַשְׁפָּה </a:t>
            </a:r>
            <a:r>
              <a:rPr lang="he-IL" sz="1800" b="0" i="0" u="none" strike="noStrike" baseline="0" dirty="0">
                <a:latin typeface="MF_FrankRuhl-Regular"/>
              </a:rPr>
              <a:t>זוֹרְקים</a:t>
            </a:r>
            <a:r>
              <a:rPr kumimoji="0" lang="he-IL" sz="1200" b="0" i="0" u="none" strike="noStrike" kern="1200" cap="none" spc="0" normalizeH="0" baseline="0" noProof="0" dirty="0">
                <a:ln>
                  <a:noFill/>
                </a:ln>
                <a:solidFill>
                  <a:prstClr val="black"/>
                </a:solidFill>
                <a:effectLst/>
                <a:uLnTx/>
                <a:uFillTx/>
                <a:latin typeface="+mn-lt"/>
                <a:ea typeface="+mn-ea"/>
                <a:cs typeface="+mn-cs"/>
              </a:rPr>
              <a:t> חוֹמָרִים</a:t>
            </a:r>
            <a:r>
              <a:rPr lang="he-IL" dirty="0"/>
              <a:t>;</a:t>
            </a:r>
            <a:endParaRPr lang="he-IL" sz="1200" b="0" i="0" u="none" strike="noStrike" baseline="0" dirty="0">
              <a:latin typeface="FontbitDavid"/>
            </a:endParaRPr>
          </a:p>
          <a:p>
            <a:pPr marL="171450" indent="-171450" algn="r">
              <a:buFont typeface="Arial" panose="020B0604020202020204" pitchFamily="34" charset="0"/>
              <a:buChar char="•"/>
            </a:pPr>
            <a:r>
              <a:rPr lang="he-IL" dirty="0"/>
              <a:t>הָאַשְׁפָּה תּוֹפסֶֶת מָקוֹם בסביבה וּ____ אוֹתָהּ;</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dirty="0"/>
              <a:t>יֵשׁ חוֹמָרִים שֶׁמִּתְכַּלִּים בְּמֶשֶׁךְ זְמַן ______, וְיֵשׁ חוֹמָרִים שֶׁמִּתְכַּלִּים רַק לְאַחַר זְמַן רַב מְאוֹד;</a:t>
            </a:r>
          </a:p>
          <a:p>
            <a:pPr marL="171450" indent="-171450" algn="r">
              <a:buFont typeface="Arial" panose="020B0604020202020204" pitchFamily="34" charset="0"/>
              <a:buChar char="•"/>
            </a:pPr>
            <a:r>
              <a:rPr lang="he-IL" dirty="0"/>
              <a:t>יֵשׁ דְּרָכִים לְהַקְטִין אֶת כַּמּוּת הָאַשְׁפָּה שֶׁאָנוּ _______:</a:t>
            </a:r>
          </a:p>
          <a:p>
            <a:pPr algn="r"/>
            <a:r>
              <a:rPr lang="he-IL" dirty="0"/>
              <a:t>א . לְהִשְׁתַּמֵּשׁ שׁוּב בְּ_______ (בַּקְבּוּקִים, נְיָרוֹת, צַעֲצוּעִים);</a:t>
            </a:r>
          </a:p>
          <a:p>
            <a:pPr algn="r"/>
            <a:r>
              <a:rPr lang="he-IL" dirty="0"/>
              <a:t>ב . _______ חוֹמָרִים כְּמוֹ פְּלַסְטִיק וּנְיָר;</a:t>
            </a:r>
          </a:p>
          <a:p>
            <a:pPr algn="r"/>
            <a:r>
              <a:rPr lang="he-IL" dirty="0"/>
              <a:t>ג . </a:t>
            </a:r>
            <a:r>
              <a:rPr lang="he-IL" dirty="0" err="1"/>
              <a:t>לִצְרֹך</a:t>
            </a:r>
            <a:r>
              <a:rPr lang="he-IL" dirty="0"/>
              <a:t>ְ ______  _______: לִקְנוֹת מִצְרָכִים וּמוּצָרִים רַק בַּכַּמּוּת הַנְּחוּצָה.</a:t>
            </a:r>
            <a:r>
              <a:rPr lang="en-US" dirty="0"/>
              <a:t>        </a:t>
            </a:r>
          </a:p>
          <a:p>
            <a:pPr algn="r"/>
            <a:endParaRPr lang="en-US" dirty="0"/>
          </a:p>
          <a:p>
            <a:pPr algn="r"/>
            <a:r>
              <a:rPr lang="he-IL" dirty="0"/>
              <a:t>מחברים שאלות על היגדי הסיכום, לדוגמה: מה קורה לסביבה כשזורקים אשפה?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16</a:t>
            </a:fld>
            <a:endParaRPr lang="x-none">
              <a:solidFill>
                <a:prstClr val="black"/>
              </a:solidFill>
            </a:endParaRPr>
          </a:p>
        </p:txBody>
      </p:sp>
    </p:spTree>
    <p:extLst>
      <p:ext uri="{BB962C8B-B14F-4D97-AF65-F5344CB8AC3E}">
        <p14:creationId xmlns:p14="http://schemas.microsoft.com/office/powerpoint/2010/main" val="2185515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 מוצע לשאול באיזו פעילות ביצענו כל פעולה.</a:t>
            </a:r>
          </a:p>
          <a:p>
            <a:pPr algn="r"/>
            <a:r>
              <a:rPr lang="he-IL" sz="1200" b="0" i="0" u="none" strike="noStrike" baseline="0" dirty="0">
                <a:latin typeface="FontbitDavid"/>
              </a:rPr>
              <a:t>לדוגמה: באיזו משימה אספנו תוצאות והסקנו מסקנות? </a:t>
            </a:r>
            <a:r>
              <a:rPr lang="he-IL" sz="1200" b="0" i="0" u="none" strike="noStrike" baseline="0">
                <a:latin typeface="FontbitDavid"/>
              </a:rPr>
              <a:t>(משימה</a:t>
            </a:r>
            <a:r>
              <a:rPr lang="he-IL" sz="1200" b="0" i="0" u="none" strike="noStrike" baseline="0" dirty="0">
                <a:latin typeface="FontbitDavid"/>
              </a:rPr>
              <a:t>: מָה קוֹרֶה לְסוּגֵי אַשְׁפָּה שֶׁמַּטְמִינִים </a:t>
            </a:r>
            <a:r>
              <a:rPr lang="he-IL" sz="1200" b="0" i="0" u="none" strike="noStrike" baseline="0">
                <a:latin typeface="FontbitDavid"/>
              </a:rPr>
              <a:t>בָּאֲדָמָה?)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17</a:t>
            </a:fld>
            <a:endParaRPr lang="x-none">
              <a:solidFill>
                <a:prstClr val="black"/>
              </a:solidFill>
            </a:endParaRPr>
          </a:p>
        </p:txBody>
      </p:sp>
    </p:spTree>
    <p:extLst>
      <p:ext uri="{BB962C8B-B14F-4D97-AF65-F5344CB8AC3E}">
        <p14:creationId xmlns:p14="http://schemas.microsoft.com/office/powerpoint/2010/main" val="1594596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 מקריאים את קטע הפתיחה ומקיימים שיח בעזרת השאלה: כיצד אפשר להשתמש בחומרים ולשמור על הסביבה.</a:t>
            </a:r>
          </a:p>
          <a:p>
            <a:pPr algn="r"/>
            <a:r>
              <a:rPr lang="he-IL" sz="1200" b="0" i="0" u="none" strike="noStrike" baseline="0" dirty="0">
                <a:latin typeface="FontbitDavid"/>
              </a:rPr>
              <a:t>מטרת הפתיחה ליצור גירוי ללמידה וברור ידע מוקדם בנושא.</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2</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איתור ידע בעזרת שאלות על קטע מידע.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01064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הדיאלוג המתקיים בין הילדים מזמן שיח על מה קורה לחומרים לאחר שזורקים אותם לאשפה ומכין את הרקע לניסוי במשימה: מה קורה לסוגי האשפה באדמה?.</a:t>
            </a:r>
          </a:p>
          <a:p>
            <a:pPr algn="r"/>
            <a:endParaRPr lang="he-IL" dirty="0"/>
          </a:p>
          <a:p>
            <a:pPr algn="r"/>
            <a:r>
              <a:rPr lang="he-IL" dirty="0"/>
              <a:t>הדיאלוג בין ילדים עוסק בשאלה מה ימצאו אנשים כשיחפרו באדמה בעוד מאה שנה. בדיקה של זמני ההתכלות של חומרים שונים באדמה מובילה לדיון על ההשלכות של הצטברות חומרים על פני כדור הארץ (חשוב מאוד לעורר מודעות לנושא זה, אך לא כדאי להפחיד את התלמידים).</a:t>
            </a:r>
          </a:p>
          <a:p>
            <a:pPr algn="r"/>
            <a:r>
              <a:rPr lang="he-IL" dirty="0"/>
              <a:t>מומלץ להעלות את השאלה: מה אפשר לעשות כדי להקטין את כמויות האשפה? ולאחר מכן לדון ביתרונות ובחסרונות של כל האפשרויות שהתלמידים העלו. ייתכן שיעלו רעיונות כמו: למעוך את ערמות הפסולת, לטמון אותן באדמה, לשרוף את האשפה, להשליך פחות דברים לאשפה, להשתמש שוב בחלק מהמוצרים, למחזר דברים או לזרוק את האשפה במקום רחוק שאינו מיושב (כמו במדבר). דיון זה מאפשר גם התנסות באסטרטגיות לפתרון בעיות: העלאת רעיונות שונים ובחינה של הרעיונות על פי היתרונות והחסרונות של כל</a:t>
            </a:r>
          </a:p>
          <a:p>
            <a:pPr algn="r"/>
            <a:r>
              <a:rPr lang="he-IL" dirty="0"/>
              <a:t>אחד.</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4</a:t>
            </a:fld>
            <a:endParaRPr lang="x-none">
              <a:solidFill>
                <a:prstClr val="black"/>
              </a:solidFill>
            </a:endParaRPr>
          </a:p>
        </p:txBody>
      </p:sp>
    </p:spTree>
    <p:extLst>
      <p:ext uri="{BB962C8B-B14F-4D97-AF65-F5344CB8AC3E}">
        <p14:creationId xmlns:p14="http://schemas.microsoft.com/office/powerpoint/2010/main" val="2211155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dirty="0"/>
              <a:t> מטרת הניסוי לבדוק זמני התכלות של חומרים שונים באדמה. במקום להטמין באדמה אפשר גם להטמין את סוגי האשפה באדניות. יש לוודא שבסוגי האשפה יש חומרים שונים.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ארגון מידע ונתונים בטבלה מאפשר השוואה והסקת מסקנות (מה למדתי?)</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058689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7</a:t>
            </a:fld>
            <a:endParaRPr lang="x-none">
              <a:solidFill>
                <a:prstClr val="black"/>
              </a:solidFill>
            </a:endParaRPr>
          </a:p>
        </p:txBody>
      </p:sp>
    </p:spTree>
    <p:extLst>
      <p:ext uri="{BB962C8B-B14F-4D97-AF65-F5344CB8AC3E}">
        <p14:creationId xmlns:p14="http://schemas.microsoft.com/office/powerpoint/2010/main" val="663268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מטרת המשימה לעורר מודעות לחשיבות המִחזור, המקטין את זיהום הסביבה. בחלק הראשון התלמידים מתבקשים למיין את סוגי הפסולת למיכל המתאים (על פי סוגי החומרים).  </a:t>
            </a:r>
          </a:p>
          <a:p>
            <a:pPr algn="r"/>
            <a:r>
              <a:rPr lang="he-IL" dirty="0"/>
              <a:t>הפתרון המקובל להקטנת כמויות האשפה הוא טיפול משולב הכולל: </a:t>
            </a:r>
          </a:p>
          <a:p>
            <a:pPr algn="r"/>
            <a:r>
              <a:rPr lang="he-IL" dirty="0"/>
              <a:t>א. מִחזוּר – הפרדת חומרי פסולת לסוגים שונים ושימוש בהם כחומרי גלם ליצירת מוצרים חדשים. </a:t>
            </a:r>
          </a:p>
          <a:p>
            <a:pPr algn="r"/>
            <a:r>
              <a:rPr lang="he-IL" dirty="0"/>
              <a:t>ב.  שימוש חוזר – שימוש חוזר במוצרים לאותה מטרה, למטרה דומה או למטרה אחרת, במקום השלכתם לזרם הפסולת. לדוגמה: שימוש בסוללות נטענות כדי להשתמש בהן שוב ושוב, שימוש בצנצנות ובבקבוקים משומשים לצורך אחסון.</a:t>
            </a:r>
          </a:p>
          <a:p>
            <a:pPr algn="r"/>
            <a:r>
              <a:rPr lang="he-IL" dirty="0"/>
              <a:t>ג. הפחתה במקור – הפחתת כמות הפסולת שאנו מייצרים באמצעות הפחתת הצריכה – צריכה נבונה, צריכת מוצרים היוצרים</a:t>
            </a:r>
          </a:p>
          <a:p>
            <a:pPr algn="r"/>
            <a:r>
              <a:rPr lang="he-IL" dirty="0"/>
              <a:t>פחות פסולת ועוד.</a:t>
            </a:r>
          </a:p>
          <a:p>
            <a:pPr algn="r"/>
            <a:r>
              <a:rPr lang="he-IL" dirty="0"/>
              <a:t>חשוב לעודד את התלמידים להעלות כמה שיותר רעיונות משלהם כחלק מהתנסות במיומנות בסיסית, המסייעת, בין השאר, לפתרון בעיות בתחומים אחרים תוך עידוד חשיבה יצירתית.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8</a:t>
            </a:fld>
            <a:endParaRPr lang="x-none">
              <a:solidFill>
                <a:prstClr val="black"/>
              </a:solidFill>
            </a:endParaRPr>
          </a:p>
        </p:txBody>
      </p:sp>
    </p:spTree>
    <p:extLst>
      <p:ext uri="{BB962C8B-B14F-4D97-AF65-F5344CB8AC3E}">
        <p14:creationId xmlns:p14="http://schemas.microsoft.com/office/powerpoint/2010/main" val="3051965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88, המשימה: </a:t>
            </a:r>
            <a:r>
              <a:rPr lang="he-IL" b="1" dirty="0"/>
              <a:t>הפרדת חומרים</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2683693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מצגת מלווה</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r>
              <a:rPr lang="he-IL" sz="5300" b="1" dirty="0">
                <a:cs typeface="+mn-cs"/>
              </a:rPr>
              <a:t>מַדָּע וְטֶכְנוֹלוֹגְיָה</a:t>
            </a:r>
            <a:br>
              <a:rPr lang="he-IL" sz="5300" b="1" dirty="0">
                <a:cs typeface="+mn-cs"/>
              </a:rPr>
            </a:br>
            <a:r>
              <a:rPr lang="he-IL" sz="5300" b="1" dirty="0">
                <a:cs typeface="+mn-cs"/>
              </a:rPr>
              <a:t>לְכִתָּה ב</a:t>
            </a:r>
            <a:br>
              <a:rPr lang="he-IL" sz="5300" b="1" dirty="0">
                <a:cs typeface="+mn-cs"/>
              </a:rPr>
            </a:br>
            <a:r>
              <a:rPr lang="he-IL" sz="5300" b="1" dirty="0">
                <a:cs typeface="+mn-cs"/>
              </a:rPr>
              <a:t>חוֹמָרִים סָבִיב</a:t>
            </a:r>
            <a:endParaRPr lang="x-none" sz="5300" b="1" dirty="0">
              <a:cs typeface="+mn-cs"/>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1008514" y="4299795"/>
            <a:ext cx="7726261" cy="1200329"/>
          </a:xfrm>
          <a:prstGeom prst="rect">
            <a:avLst/>
          </a:prstGeom>
          <a:noFill/>
        </p:spPr>
        <p:txBody>
          <a:bodyPr wrap="square" rtlCol="0">
            <a:spAutoFit/>
          </a:bodyPr>
          <a:lstStyle/>
          <a:p>
            <a:pPr algn="ctr"/>
            <a:r>
              <a:rPr lang="he-IL" sz="3600" b="1" dirty="0"/>
              <a:t>פֶּרֶֶק רְבִיעִי: חוֹמָרִים וּסְבִיבה</a:t>
            </a:r>
          </a:p>
          <a:p>
            <a:pPr algn="ctr"/>
            <a:r>
              <a:rPr lang="he-IL" sz="3600" b="1" dirty="0">
                <a:solidFill>
                  <a:srgbClr val="C00000"/>
                </a:solidFill>
              </a:rPr>
              <a:t>(עמודים 96-80)</a:t>
            </a:r>
            <a:endParaRPr lang="en-US" sz="3600" b="1" dirty="0">
              <a:solidFill>
                <a:srgbClr val="C00000"/>
              </a:solidFill>
            </a:endParaRPr>
          </a:p>
        </p:txBody>
      </p:sp>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2" name="מציין מיקום תוכן 1"/>
          <p:cNvPicPr>
            <a:picLocks noGrp="1" noChangeAspect="1"/>
          </p:cNvPicPr>
          <p:nvPr>
            <p:ph idx="1"/>
          </p:nvPr>
        </p:nvPicPr>
        <p:blipFill>
          <a:blip r:embed="rId5"/>
          <a:stretch>
            <a:fillRect/>
          </a:stretch>
        </p:blipFill>
        <p:spPr>
          <a:xfrm>
            <a:off x="79375" y="1714204"/>
            <a:ext cx="8985250" cy="2420683"/>
          </a:xfrm>
          <a:prstGeom prst="rect">
            <a:avLst/>
          </a:prstGeom>
        </p:spPr>
      </p:pic>
      <p:sp>
        <p:nvSpPr>
          <p:cNvPr id="8" name="מלבן 7"/>
          <p:cNvSpPr/>
          <p:nvPr/>
        </p:nvSpPr>
        <p:spPr>
          <a:xfrm>
            <a:off x="3624464" y="614678"/>
            <a:ext cx="4814861" cy="584775"/>
          </a:xfrm>
          <a:prstGeom prst="rect">
            <a:avLst/>
          </a:prstGeom>
        </p:spPr>
        <p:txBody>
          <a:bodyPr wrap="square">
            <a:spAutoFit/>
          </a:bodyPr>
          <a:lstStyle/>
          <a:p>
            <a:pPr algn="r"/>
            <a:r>
              <a:rPr lang="he-IL" sz="3200" b="1" dirty="0">
                <a:solidFill>
                  <a:prstClr val="black"/>
                </a:solidFill>
              </a:rPr>
              <a:t>חֵלֶק שֵׁנִי - בַּשְּׁכוּנָה</a:t>
            </a:r>
            <a:endParaRPr lang="en-US" sz="3200" b="1" dirty="0">
              <a:solidFill>
                <a:prstClr val="black"/>
              </a:solidFill>
            </a:endParaRPr>
          </a:p>
        </p:txBody>
      </p:sp>
      <p:sp>
        <p:nvSpPr>
          <p:cNvPr id="6" name="TextBox 5"/>
          <p:cNvSpPr txBox="1"/>
          <p:nvPr/>
        </p:nvSpPr>
        <p:spPr>
          <a:xfrm>
            <a:off x="1183434" y="4530055"/>
            <a:ext cx="7784397" cy="2646878"/>
          </a:xfrm>
          <a:prstGeom prst="rect">
            <a:avLst/>
          </a:prstGeom>
          <a:noFill/>
        </p:spPr>
        <p:txBody>
          <a:bodyPr wrap="square" rtlCol="0">
            <a:spAutoFit/>
          </a:bodyPr>
          <a:lstStyle/>
          <a:p>
            <a:pPr algn="r"/>
            <a:r>
              <a:rPr lang="he-IL" sz="3600" b="1" dirty="0"/>
              <a:t>שיח</a:t>
            </a:r>
          </a:p>
          <a:p>
            <a:pPr marL="514350" indent="-514350" algn="r" rtl="1">
              <a:buFont typeface="+mj-lt"/>
              <a:buAutoNum type="arabicPeriod"/>
            </a:pPr>
            <a:r>
              <a:rPr lang="he-IL" sz="2800" dirty="0"/>
              <a:t>מָה אֲנַחְנוּ יְכוֹלִים לַעֲשׂוֹת כְּדֵי לְעוֹדֵד אֶת הַפְרָדַת הַפְּסֹלֶת בַּבַּיִת וּבְבֵית הַסֵּפֶר?</a:t>
            </a:r>
          </a:p>
          <a:p>
            <a:pPr marL="514350" indent="-514350" algn="r" rtl="1">
              <a:buFont typeface="+mj-lt"/>
              <a:buAutoNum type="arabicPeriod"/>
            </a:pPr>
            <a:r>
              <a:rPr lang="he-IL" sz="2800" dirty="0"/>
              <a:t>מָה אֶפְשָׁר לַעֲשׂוֹת כִּילָדִים כְּדֵי לְהַסְבִּיר לָאֲנשִָׁים מַדּוּעַ חָשׁוּב לְהַפְרִיד פְּסֹלֶת?</a:t>
            </a:r>
          </a:p>
          <a:p>
            <a:pPr algn="r"/>
            <a:endParaRPr lang="en-US" dirty="0"/>
          </a:p>
        </p:txBody>
      </p:sp>
    </p:spTree>
    <p:extLst>
      <p:ext uri="{BB962C8B-B14F-4D97-AF65-F5344CB8AC3E}">
        <p14:creationId xmlns:p14="http://schemas.microsoft.com/office/powerpoint/2010/main" val="2277756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73866" y="805342"/>
            <a:ext cx="8986244" cy="5263001"/>
          </a:xfrm>
        </p:spPr>
        <p:txBody>
          <a:bodyPr>
            <a:normAutofit/>
          </a:bodyPr>
          <a:lstStyle/>
          <a:p>
            <a:pPr marL="0" indent="0" algn="r">
              <a:buNone/>
            </a:pPr>
            <a:r>
              <a:rPr lang="he-IL" sz="3600" b="1" dirty="0">
                <a:solidFill>
                  <a:srgbClr val="437BBE"/>
                </a:solidFill>
                <a:latin typeface="MF_FrankRuhl-Regular"/>
              </a:rPr>
              <a:t>מְשִׂימָה: </a:t>
            </a:r>
            <a:r>
              <a:rPr lang="he-IL" sz="3600" b="1" dirty="0" err="1">
                <a:latin typeface="MF_FrankRuhl-Regular"/>
              </a:rPr>
              <a:t>שִׁמּוּש</a:t>
            </a:r>
            <a:r>
              <a:rPr lang="he-IL" sz="3600" b="1" dirty="0">
                <a:latin typeface="MF_FrankRuhl-Regular"/>
              </a:rPr>
              <a:t>ׁ חוֹזֵר </a:t>
            </a:r>
            <a:r>
              <a:rPr lang="he-IL" sz="2400" b="1" dirty="0"/>
              <a:t>(עמוד 92-91)</a:t>
            </a:r>
          </a:p>
        </p:txBody>
      </p:sp>
      <p:sp>
        <p:nvSpPr>
          <p:cNvPr id="2" name="מלבן 1"/>
          <p:cNvSpPr/>
          <p:nvPr/>
        </p:nvSpPr>
        <p:spPr>
          <a:xfrm>
            <a:off x="3552329" y="1770077"/>
            <a:ext cx="5432280" cy="523220"/>
          </a:xfrm>
          <a:prstGeom prst="rect">
            <a:avLst/>
          </a:prstGeom>
        </p:spPr>
        <p:txBody>
          <a:bodyPr wrap="square">
            <a:spAutoFit/>
          </a:bodyPr>
          <a:lstStyle/>
          <a:p>
            <a:pPr algn="r"/>
            <a:r>
              <a:rPr lang="he-IL" sz="2800" b="1" dirty="0">
                <a:latin typeface="MF_FrankRuhl-Regular"/>
              </a:rPr>
              <a:t>רַעְיוֹנוֹת </a:t>
            </a:r>
            <a:r>
              <a:rPr lang="he-IL" sz="2800" b="1" dirty="0" err="1">
                <a:latin typeface="MF_FrankRuhl-Bold"/>
              </a:rPr>
              <a:t>לְשְׁמּוּש</a:t>
            </a:r>
            <a:r>
              <a:rPr lang="he-IL" sz="2800" b="1" dirty="0">
                <a:latin typeface="MF_FrankRuhl-Bold"/>
              </a:rPr>
              <a:t>ׁ חוֹזֵר</a:t>
            </a:r>
            <a:endParaRPr lang="en-US" sz="2800" b="1" dirty="0"/>
          </a:p>
        </p:txBody>
      </p:sp>
      <p:pic>
        <p:nvPicPr>
          <p:cNvPr id="6" name="תמונה 5"/>
          <p:cNvPicPr>
            <a:picLocks noChangeAspect="1"/>
          </p:cNvPicPr>
          <p:nvPr/>
        </p:nvPicPr>
        <p:blipFill>
          <a:blip r:embed="rId5"/>
          <a:stretch>
            <a:fillRect/>
          </a:stretch>
        </p:blipFill>
        <p:spPr>
          <a:xfrm>
            <a:off x="158867" y="2481262"/>
            <a:ext cx="3295650" cy="2047875"/>
          </a:xfrm>
          <a:prstGeom prst="rect">
            <a:avLst/>
          </a:prstGeom>
        </p:spPr>
      </p:pic>
      <p:pic>
        <p:nvPicPr>
          <p:cNvPr id="10" name="תמונה 9"/>
          <p:cNvPicPr>
            <a:picLocks noChangeAspect="1"/>
          </p:cNvPicPr>
          <p:nvPr/>
        </p:nvPicPr>
        <p:blipFill>
          <a:blip r:embed="rId6"/>
          <a:stretch>
            <a:fillRect/>
          </a:stretch>
        </p:blipFill>
        <p:spPr>
          <a:xfrm>
            <a:off x="73866" y="4901969"/>
            <a:ext cx="4112033" cy="1934628"/>
          </a:xfrm>
          <a:prstGeom prst="rect">
            <a:avLst/>
          </a:prstGeom>
        </p:spPr>
      </p:pic>
      <p:pic>
        <p:nvPicPr>
          <p:cNvPr id="11" name="תמונה 10"/>
          <p:cNvPicPr>
            <a:picLocks noChangeAspect="1"/>
          </p:cNvPicPr>
          <p:nvPr/>
        </p:nvPicPr>
        <p:blipFill>
          <a:blip r:embed="rId7"/>
          <a:stretch>
            <a:fillRect/>
          </a:stretch>
        </p:blipFill>
        <p:spPr>
          <a:xfrm>
            <a:off x="4271628" y="4865401"/>
            <a:ext cx="3563690" cy="1961467"/>
          </a:xfrm>
          <a:prstGeom prst="rect">
            <a:avLst/>
          </a:prstGeom>
        </p:spPr>
      </p:pic>
      <p:pic>
        <p:nvPicPr>
          <p:cNvPr id="12" name="תמונה 11"/>
          <p:cNvPicPr>
            <a:picLocks noChangeAspect="1"/>
          </p:cNvPicPr>
          <p:nvPr/>
        </p:nvPicPr>
        <p:blipFill>
          <a:blip r:embed="rId8"/>
          <a:stretch>
            <a:fillRect/>
          </a:stretch>
        </p:blipFill>
        <p:spPr>
          <a:xfrm>
            <a:off x="3800205" y="2570066"/>
            <a:ext cx="2969765" cy="1783819"/>
          </a:xfrm>
          <a:prstGeom prst="rect">
            <a:avLst/>
          </a:prstGeom>
        </p:spPr>
      </p:pic>
      <p:pic>
        <p:nvPicPr>
          <p:cNvPr id="14" name="תמונה 13"/>
          <p:cNvPicPr>
            <a:picLocks noChangeAspect="1"/>
          </p:cNvPicPr>
          <p:nvPr/>
        </p:nvPicPr>
        <p:blipFill>
          <a:blip r:embed="rId9"/>
          <a:stretch>
            <a:fillRect/>
          </a:stretch>
        </p:blipFill>
        <p:spPr>
          <a:xfrm>
            <a:off x="6139624" y="2293297"/>
            <a:ext cx="3190673" cy="2118806"/>
          </a:xfrm>
          <a:prstGeom prst="rect">
            <a:avLst/>
          </a:prstGeom>
        </p:spPr>
      </p:pic>
    </p:spTree>
    <p:extLst>
      <p:ext uri="{BB962C8B-B14F-4D97-AF65-F5344CB8AC3E}">
        <p14:creationId xmlns:p14="http://schemas.microsoft.com/office/powerpoint/2010/main" val="3303703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B222A47C-0D91-C4EB-C4F7-A03563C30F2A}"/>
              </a:ext>
            </a:extLst>
          </p:cNvPr>
          <p:cNvPicPr>
            <a:picLocks noChangeAspect="1"/>
          </p:cNvPicPr>
          <p:nvPr/>
        </p:nvPicPr>
        <p:blipFill>
          <a:blip r:embed="rId3"/>
          <a:stretch>
            <a:fillRect/>
          </a:stretch>
        </p:blipFill>
        <p:spPr>
          <a:xfrm>
            <a:off x="1189608" y="1322773"/>
            <a:ext cx="7164279" cy="4296792"/>
          </a:xfrm>
          <a:prstGeom prst="rect">
            <a:avLst/>
          </a:prstGeom>
          <a:ln w="12700">
            <a:solidFill>
              <a:srgbClr val="00B0F0"/>
            </a:solidFill>
          </a:ln>
        </p:spPr>
      </p:pic>
      <p:pic>
        <p:nvPicPr>
          <p:cNvPr id="2" name="תמונה 1">
            <a:extLst>
              <a:ext uri="{FF2B5EF4-FFF2-40B4-BE49-F238E27FC236}">
                <a16:creationId xmlns:a16="http://schemas.microsoft.com/office/drawing/2014/main" id="{F7271AF1-1D94-4958-CA3C-C9EE26FFA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pic>
        <p:nvPicPr>
          <p:cNvPr id="4" name="תמונה 3">
            <a:extLst>
              <a:ext uri="{FF2B5EF4-FFF2-40B4-BE49-F238E27FC236}">
                <a16:creationId xmlns:a16="http://schemas.microsoft.com/office/drawing/2014/main" id="{BDAA8CA6-FA09-529E-8997-1D6E95909A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pic>
        <p:nvPicPr>
          <p:cNvPr id="5" name="תמונה 4">
            <a:extLst>
              <a:ext uri="{FF2B5EF4-FFF2-40B4-BE49-F238E27FC236}">
                <a16:creationId xmlns:a16="http://schemas.microsoft.com/office/drawing/2014/main" id="{3A212E7B-A4E6-0FBE-2384-5F526F2E1036}"/>
              </a:ext>
            </a:extLst>
          </p:cNvPr>
          <p:cNvPicPr>
            <a:picLocks noChangeAspect="1"/>
          </p:cNvPicPr>
          <p:nvPr/>
        </p:nvPicPr>
        <p:blipFill>
          <a:blip r:embed="rId6"/>
          <a:stretch>
            <a:fillRect/>
          </a:stretch>
        </p:blipFill>
        <p:spPr>
          <a:xfrm>
            <a:off x="4329891" y="121252"/>
            <a:ext cx="1257300" cy="574685"/>
          </a:xfrm>
          <a:prstGeom prst="rect">
            <a:avLst/>
          </a:prstGeom>
        </p:spPr>
      </p:pic>
    </p:spTree>
    <p:extLst>
      <p:ext uri="{BB962C8B-B14F-4D97-AF65-F5344CB8AC3E}">
        <p14:creationId xmlns:p14="http://schemas.microsoft.com/office/powerpoint/2010/main" val="1568119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A56EA416-EE32-7381-0A6B-587DB607C274}"/>
              </a:ext>
            </a:extLst>
          </p:cNvPr>
          <p:cNvPicPr>
            <a:picLocks noChangeAspect="1"/>
          </p:cNvPicPr>
          <p:nvPr/>
        </p:nvPicPr>
        <p:blipFill>
          <a:blip r:embed="rId3"/>
          <a:stretch>
            <a:fillRect/>
          </a:stretch>
        </p:blipFill>
        <p:spPr>
          <a:xfrm>
            <a:off x="1269506" y="1340527"/>
            <a:ext cx="7315201" cy="4074851"/>
          </a:xfrm>
          <a:prstGeom prst="rect">
            <a:avLst/>
          </a:prstGeom>
          <a:ln w="12700">
            <a:solidFill>
              <a:schemeClr val="accent6">
                <a:lumMod val="75000"/>
              </a:schemeClr>
            </a:solidFill>
          </a:ln>
        </p:spPr>
      </p:pic>
      <p:pic>
        <p:nvPicPr>
          <p:cNvPr id="2" name="תמונה 1">
            <a:extLst>
              <a:ext uri="{FF2B5EF4-FFF2-40B4-BE49-F238E27FC236}">
                <a16:creationId xmlns:a16="http://schemas.microsoft.com/office/drawing/2014/main" id="{0AAF0542-83C6-505E-EA4C-64AC1A3BCA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pic>
        <p:nvPicPr>
          <p:cNvPr id="3" name="תמונה 2">
            <a:extLst>
              <a:ext uri="{FF2B5EF4-FFF2-40B4-BE49-F238E27FC236}">
                <a16:creationId xmlns:a16="http://schemas.microsoft.com/office/drawing/2014/main" id="{EEBF96DE-ACD6-EE1A-6B8B-A77B2B116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pic>
        <p:nvPicPr>
          <p:cNvPr id="5" name="תמונה 4">
            <a:extLst>
              <a:ext uri="{FF2B5EF4-FFF2-40B4-BE49-F238E27FC236}">
                <a16:creationId xmlns:a16="http://schemas.microsoft.com/office/drawing/2014/main" id="{ABBEEC8B-EE69-6E81-2409-A0E6DD80FD4B}"/>
              </a:ext>
            </a:extLst>
          </p:cNvPr>
          <p:cNvPicPr>
            <a:picLocks noChangeAspect="1"/>
          </p:cNvPicPr>
          <p:nvPr/>
        </p:nvPicPr>
        <p:blipFill>
          <a:blip r:embed="rId6"/>
          <a:stretch>
            <a:fillRect/>
          </a:stretch>
        </p:blipFill>
        <p:spPr>
          <a:xfrm>
            <a:off x="4467132" y="42340"/>
            <a:ext cx="1257300" cy="640339"/>
          </a:xfrm>
          <a:prstGeom prst="rect">
            <a:avLst/>
          </a:prstGeom>
        </p:spPr>
      </p:pic>
    </p:spTree>
    <p:extLst>
      <p:ext uri="{BB962C8B-B14F-4D97-AF65-F5344CB8AC3E}">
        <p14:creationId xmlns:p14="http://schemas.microsoft.com/office/powerpoint/2010/main" val="4106160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0261" y="226502"/>
            <a:ext cx="8062344" cy="1166070"/>
          </a:xfrm>
        </p:spPr>
        <p:txBody>
          <a:bodyPr/>
          <a:lstStyle/>
          <a:p>
            <a:pPr algn="r"/>
            <a:r>
              <a:rPr lang="he-IL" b="1" dirty="0">
                <a:cs typeface="+mn-cs"/>
              </a:rPr>
              <a:t>   צְרִיכָה נְבוֹנָה</a:t>
            </a:r>
            <a:endParaRPr lang="en-US" b="1" dirty="0">
              <a:cs typeface="+mn-cs"/>
            </a:endParaRPr>
          </a:p>
        </p:txBody>
      </p:sp>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437BBE"/>
                </a:solidFill>
                <a:latin typeface="MF_FrankRuhl-Regular"/>
              </a:rPr>
              <a:t> </a:t>
            </a:r>
            <a:endParaRPr lang="en-US" sz="4400" b="1" dirty="0">
              <a:solidFill>
                <a:prstClr val="black"/>
              </a:solidFill>
            </a:endParaRPr>
          </a:p>
        </p:txBody>
      </p:sp>
      <p:sp>
        <p:nvSpPr>
          <p:cNvPr id="3" name="מלבן 2"/>
          <p:cNvSpPr/>
          <p:nvPr/>
        </p:nvSpPr>
        <p:spPr>
          <a:xfrm>
            <a:off x="117446" y="1392572"/>
            <a:ext cx="8690994" cy="646331"/>
          </a:xfrm>
          <a:prstGeom prst="rect">
            <a:avLst/>
          </a:prstGeom>
        </p:spPr>
        <p:txBody>
          <a:bodyPr wrap="square">
            <a:spAutoFit/>
          </a:bodyPr>
          <a:lstStyle/>
          <a:p>
            <a:pPr algn="r"/>
            <a:r>
              <a:rPr lang="he-IL" sz="3600" b="1" dirty="0">
                <a:solidFill>
                  <a:prstClr val="black"/>
                </a:solidFill>
              </a:rPr>
              <a:t>מְשִׂימָה: קְנִיָּה נְבוֹנָה בַּמַּרְכּוֹל </a:t>
            </a:r>
            <a:r>
              <a:rPr lang="he-IL" sz="2400" b="1" dirty="0">
                <a:solidFill>
                  <a:prstClr val="black"/>
                </a:solidFill>
              </a:rPr>
              <a:t>(עמודים 94-93)</a:t>
            </a:r>
            <a:r>
              <a:rPr lang="en-GB" sz="2400" b="1" dirty="0">
                <a:solidFill>
                  <a:prstClr val="black"/>
                </a:solidFill>
              </a:rPr>
              <a:t> </a:t>
            </a:r>
            <a:r>
              <a:rPr lang="he-IL" sz="2400" b="1" dirty="0">
                <a:solidFill>
                  <a:prstClr val="black"/>
                </a:solidFill>
              </a:rPr>
              <a:t> </a:t>
            </a:r>
            <a:r>
              <a:rPr lang="en-GB" sz="2400" b="1" dirty="0">
                <a:solidFill>
                  <a:prstClr val="black"/>
                </a:solidFill>
              </a:rPr>
              <a:t> </a:t>
            </a:r>
            <a:endParaRPr lang="en-US" sz="2400" b="1" dirty="0">
              <a:solidFill>
                <a:prstClr val="black"/>
              </a:solidFill>
            </a:endParaRPr>
          </a:p>
        </p:txBody>
      </p:sp>
      <p:pic>
        <p:nvPicPr>
          <p:cNvPr id="5" name="תמונה 4"/>
          <p:cNvPicPr>
            <a:picLocks noChangeAspect="1"/>
          </p:cNvPicPr>
          <p:nvPr/>
        </p:nvPicPr>
        <p:blipFill>
          <a:blip r:embed="rId5"/>
          <a:stretch>
            <a:fillRect/>
          </a:stretch>
        </p:blipFill>
        <p:spPr>
          <a:xfrm>
            <a:off x="333216" y="2390863"/>
            <a:ext cx="8475224" cy="4107224"/>
          </a:xfrm>
          <a:prstGeom prst="rect">
            <a:avLst/>
          </a:prstGeom>
        </p:spPr>
      </p:pic>
    </p:spTree>
    <p:extLst>
      <p:ext uri="{BB962C8B-B14F-4D97-AF65-F5344CB8AC3E}">
        <p14:creationId xmlns:p14="http://schemas.microsoft.com/office/powerpoint/2010/main" val="393191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he-IL" b="1" dirty="0">
                <a:latin typeface="MF_FrankRuhl-Regular"/>
                <a:cs typeface="+mn-cs"/>
              </a:rPr>
              <a:t>מְשִימַת סִכּוּם: חוֹמָרִים וּסְבִיבָה </a:t>
            </a:r>
            <a:r>
              <a:rPr lang="he-IL" sz="2400" b="1" dirty="0">
                <a:latin typeface="MF_FrankRuhl-Regular"/>
                <a:cs typeface="+mn-cs"/>
              </a:rPr>
              <a:t>(עמוד 95)</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7" name="מציין מיקום תוכן 6"/>
          <p:cNvPicPr>
            <a:picLocks noGrp="1" noChangeAspect="1"/>
          </p:cNvPicPr>
          <p:nvPr>
            <p:ph idx="1"/>
          </p:nvPr>
        </p:nvPicPr>
        <p:blipFill>
          <a:blip r:embed="rId5"/>
          <a:stretch>
            <a:fillRect/>
          </a:stretch>
        </p:blipFill>
        <p:spPr>
          <a:xfrm>
            <a:off x="712540" y="2337300"/>
            <a:ext cx="7886700" cy="3713880"/>
          </a:xfrm>
          <a:prstGeom prst="rect">
            <a:avLst/>
          </a:prstGeom>
        </p:spPr>
      </p:pic>
    </p:spTree>
    <p:extLst>
      <p:ext uri="{BB962C8B-B14F-4D97-AF65-F5344CB8AC3E}">
        <p14:creationId xmlns:p14="http://schemas.microsoft.com/office/powerpoint/2010/main" val="1911472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sp>
        <p:nvSpPr>
          <p:cNvPr id="7" name="TextBox 6"/>
          <p:cNvSpPr txBox="1"/>
          <p:nvPr/>
        </p:nvSpPr>
        <p:spPr>
          <a:xfrm>
            <a:off x="6219825" y="5924550"/>
            <a:ext cx="2671742" cy="523220"/>
          </a:xfrm>
          <a:prstGeom prst="rect">
            <a:avLst/>
          </a:prstGeom>
          <a:noFill/>
        </p:spPr>
        <p:txBody>
          <a:bodyPr wrap="square" rtlCol="0">
            <a:spAutoFit/>
          </a:bodyPr>
          <a:lstStyle/>
          <a:p>
            <a:pPr algn="r"/>
            <a:r>
              <a:rPr lang="he-IL" sz="2800" b="1" dirty="0"/>
              <a:t>עמוד 96</a:t>
            </a:r>
            <a:endParaRPr lang="en-US" sz="2800" b="1" dirty="0"/>
          </a:p>
        </p:txBody>
      </p:sp>
      <p:pic>
        <p:nvPicPr>
          <p:cNvPr id="9" name="תמונה 8"/>
          <p:cNvPicPr>
            <a:picLocks noChangeAspect="1"/>
          </p:cNvPicPr>
          <p:nvPr/>
        </p:nvPicPr>
        <p:blipFill>
          <a:blip r:embed="rId5"/>
          <a:stretch>
            <a:fillRect/>
          </a:stretch>
        </p:blipFill>
        <p:spPr>
          <a:xfrm>
            <a:off x="0" y="1041446"/>
            <a:ext cx="9144000" cy="4775108"/>
          </a:xfrm>
          <a:prstGeom prst="rect">
            <a:avLst/>
          </a:prstGeom>
        </p:spPr>
      </p:pic>
      <p:pic>
        <p:nvPicPr>
          <p:cNvPr id="10" name="תמונה 9"/>
          <p:cNvPicPr>
            <a:picLocks noChangeAspect="1"/>
          </p:cNvPicPr>
          <p:nvPr/>
        </p:nvPicPr>
        <p:blipFill>
          <a:blip r:embed="rId6"/>
          <a:stretch>
            <a:fillRect/>
          </a:stretch>
        </p:blipFill>
        <p:spPr>
          <a:xfrm>
            <a:off x="1083516" y="695639"/>
            <a:ext cx="2540529" cy="1857811"/>
          </a:xfrm>
          <a:prstGeom prst="rect">
            <a:avLst/>
          </a:prstGeom>
        </p:spPr>
      </p:pic>
    </p:spTree>
    <p:extLst>
      <p:ext uri="{BB962C8B-B14F-4D97-AF65-F5344CB8AC3E}">
        <p14:creationId xmlns:p14="http://schemas.microsoft.com/office/powerpoint/2010/main" val="1475124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sp>
        <p:nvSpPr>
          <p:cNvPr id="8" name="TextBox 7"/>
          <p:cNvSpPr txBox="1"/>
          <p:nvPr/>
        </p:nvSpPr>
        <p:spPr>
          <a:xfrm>
            <a:off x="247650" y="759870"/>
            <a:ext cx="1962150" cy="523220"/>
          </a:xfrm>
          <a:prstGeom prst="rect">
            <a:avLst/>
          </a:prstGeom>
          <a:noFill/>
        </p:spPr>
        <p:txBody>
          <a:bodyPr wrap="square" rtlCol="0">
            <a:spAutoFit/>
          </a:bodyPr>
          <a:lstStyle/>
          <a:p>
            <a:r>
              <a:rPr lang="he-IL" sz="2800" b="1" dirty="0"/>
              <a:t>עמוד 96</a:t>
            </a:r>
            <a:endParaRPr lang="en-US" sz="2800" b="1" dirty="0"/>
          </a:p>
        </p:txBody>
      </p:sp>
      <p:pic>
        <p:nvPicPr>
          <p:cNvPr id="7" name="תמונה 6"/>
          <p:cNvPicPr>
            <a:picLocks noChangeAspect="1"/>
          </p:cNvPicPr>
          <p:nvPr/>
        </p:nvPicPr>
        <p:blipFill>
          <a:blip r:embed="rId5"/>
          <a:stretch>
            <a:fillRect/>
          </a:stretch>
        </p:blipFill>
        <p:spPr>
          <a:xfrm>
            <a:off x="0" y="1771650"/>
            <a:ext cx="9144000" cy="4471416"/>
          </a:xfrm>
          <a:prstGeom prst="rect">
            <a:avLst/>
          </a:prstGeom>
        </p:spPr>
      </p:pic>
      <p:pic>
        <p:nvPicPr>
          <p:cNvPr id="9" name="תמונה 8"/>
          <p:cNvPicPr>
            <a:picLocks noChangeAspect="1"/>
          </p:cNvPicPr>
          <p:nvPr/>
        </p:nvPicPr>
        <p:blipFill>
          <a:blip r:embed="rId6"/>
          <a:stretch>
            <a:fillRect/>
          </a:stretch>
        </p:blipFill>
        <p:spPr>
          <a:xfrm>
            <a:off x="990487" y="1756003"/>
            <a:ext cx="2729160" cy="4424752"/>
          </a:xfrm>
          <a:prstGeom prst="rect">
            <a:avLst/>
          </a:prstGeom>
        </p:spPr>
      </p:pic>
    </p:spTree>
    <p:extLst>
      <p:ext uri="{BB962C8B-B14F-4D97-AF65-F5344CB8AC3E}">
        <p14:creationId xmlns:p14="http://schemas.microsoft.com/office/powerpoint/2010/main" val="18714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8" name="כותרת 7"/>
          <p:cNvSpPr>
            <a:spLocks noGrp="1"/>
          </p:cNvSpPr>
          <p:nvPr>
            <p:ph type="title"/>
          </p:nvPr>
        </p:nvSpPr>
        <p:spPr/>
        <p:txBody>
          <a:bodyPr>
            <a:normAutofit/>
          </a:bodyPr>
          <a:lstStyle/>
          <a:p>
            <a:pPr lvl="0" algn="r" rtl="1">
              <a:spcBef>
                <a:spcPts val="1000"/>
              </a:spcBef>
            </a:pPr>
            <a:r>
              <a:rPr lang="he-IL" sz="3600" b="1" dirty="0">
                <a:solidFill>
                  <a:prstClr val="black"/>
                </a:solidFill>
                <a:latin typeface="Calibri" panose="020F0502020204030204"/>
                <a:ea typeface="+mn-ea"/>
                <a:cs typeface="Arial" panose="020B0604020202020204" pitchFamily="34" charset="0"/>
              </a:rPr>
              <a:t>פתיחה: לְאְָן נֶעֶלְמוּ הָאֲרִיזוֹת?  </a:t>
            </a:r>
            <a:r>
              <a:rPr lang="he-IL" sz="2400" b="1" dirty="0">
                <a:solidFill>
                  <a:prstClr val="black"/>
                </a:solidFill>
                <a:latin typeface="Calibri" panose="020F0502020204030204"/>
                <a:ea typeface="+mn-ea"/>
                <a:cs typeface="Arial" panose="020B0604020202020204" pitchFamily="34" charset="0"/>
              </a:rPr>
              <a:t>(עמוד 80)</a:t>
            </a:r>
          </a:p>
        </p:txBody>
      </p:sp>
      <p:pic>
        <p:nvPicPr>
          <p:cNvPr id="6" name="תמונה 5"/>
          <p:cNvPicPr>
            <a:picLocks noChangeAspect="1"/>
          </p:cNvPicPr>
          <p:nvPr/>
        </p:nvPicPr>
        <p:blipFill>
          <a:blip r:embed="rId5"/>
          <a:stretch>
            <a:fillRect/>
          </a:stretch>
        </p:blipFill>
        <p:spPr>
          <a:xfrm>
            <a:off x="1115736" y="1769383"/>
            <a:ext cx="7239699" cy="4894537"/>
          </a:xfrm>
          <a:prstGeom prst="rect">
            <a:avLst/>
          </a:prstGeom>
        </p:spPr>
      </p:pic>
    </p:spTree>
    <p:extLst>
      <p:ext uri="{BB962C8B-B14F-4D97-AF65-F5344CB8AC3E}">
        <p14:creationId xmlns:p14="http://schemas.microsoft.com/office/powerpoint/2010/main" val="832306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0261" y="226502"/>
            <a:ext cx="8062344" cy="1166070"/>
          </a:xfrm>
        </p:spPr>
        <p:txBody>
          <a:bodyPr/>
          <a:lstStyle/>
          <a:p>
            <a:pPr algn="r"/>
            <a:r>
              <a:rPr lang="he-IL" b="1" dirty="0">
                <a:cs typeface="+mn-cs"/>
              </a:rPr>
              <a:t>  אֲנַחְנוּ מַשְׁפִּיעִים עַל הַסְּבִיבָה</a:t>
            </a:r>
            <a:endParaRPr lang="en-US" sz="2800" b="1" dirty="0">
              <a:cs typeface="+mn-cs"/>
            </a:endParaRPr>
          </a:p>
        </p:txBody>
      </p:sp>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437BBE"/>
                </a:solidFill>
                <a:latin typeface="MF_FrankRuhl-Regular"/>
              </a:rPr>
              <a:t> </a:t>
            </a:r>
            <a:endParaRPr lang="en-US" sz="4400" b="1" dirty="0"/>
          </a:p>
        </p:txBody>
      </p:sp>
      <p:sp>
        <p:nvSpPr>
          <p:cNvPr id="3" name="מלבן 2"/>
          <p:cNvSpPr/>
          <p:nvPr/>
        </p:nvSpPr>
        <p:spPr>
          <a:xfrm>
            <a:off x="117446" y="1392572"/>
            <a:ext cx="8690994" cy="646331"/>
          </a:xfrm>
          <a:prstGeom prst="rect">
            <a:avLst/>
          </a:prstGeom>
        </p:spPr>
        <p:txBody>
          <a:bodyPr wrap="square">
            <a:spAutoFit/>
          </a:bodyPr>
          <a:lstStyle/>
          <a:p>
            <a:pPr algn="r"/>
            <a:r>
              <a:rPr lang="he-IL" sz="3600" b="1" dirty="0"/>
              <a:t>מְשִׂימָה: אֲנַחְנוּ מְיַצְּרִים אַשְׁפָּה </a:t>
            </a:r>
            <a:r>
              <a:rPr lang="he-IL" sz="2400" b="1" dirty="0"/>
              <a:t>(עמוד 82)</a:t>
            </a:r>
            <a:r>
              <a:rPr lang="en-GB" sz="2400" b="1" dirty="0"/>
              <a:t> </a:t>
            </a:r>
            <a:r>
              <a:rPr lang="he-IL" sz="2400" b="1" dirty="0"/>
              <a:t> </a:t>
            </a:r>
            <a:r>
              <a:rPr lang="en-GB" sz="2400" b="1" dirty="0"/>
              <a:t> </a:t>
            </a:r>
            <a:endParaRPr lang="en-US" sz="2400" b="1" dirty="0"/>
          </a:p>
        </p:txBody>
      </p:sp>
      <p:pic>
        <p:nvPicPr>
          <p:cNvPr id="4" name="תמונה 3"/>
          <p:cNvPicPr>
            <a:picLocks noChangeAspect="1"/>
          </p:cNvPicPr>
          <p:nvPr/>
        </p:nvPicPr>
        <p:blipFill>
          <a:blip r:embed="rId5"/>
          <a:stretch>
            <a:fillRect/>
          </a:stretch>
        </p:blipFill>
        <p:spPr>
          <a:xfrm>
            <a:off x="3983419" y="2246685"/>
            <a:ext cx="4279737" cy="4553669"/>
          </a:xfrm>
          <a:prstGeom prst="rect">
            <a:avLst/>
          </a:prstGeom>
        </p:spPr>
      </p:pic>
      <p:sp>
        <p:nvSpPr>
          <p:cNvPr id="10" name="מלבן 9"/>
          <p:cNvSpPr/>
          <p:nvPr/>
        </p:nvSpPr>
        <p:spPr>
          <a:xfrm flipH="1">
            <a:off x="494949" y="2805372"/>
            <a:ext cx="3036816" cy="1569660"/>
          </a:xfrm>
          <a:prstGeom prst="rect">
            <a:avLst/>
          </a:prstGeom>
        </p:spPr>
        <p:txBody>
          <a:bodyPr wrap="square">
            <a:spAutoFit/>
          </a:bodyPr>
          <a:lstStyle/>
          <a:p>
            <a:pPr algn="r"/>
            <a:r>
              <a:rPr lang="he-IL" sz="3200" b="1" dirty="0"/>
              <a:t>כֵּיצַד נוּכַל לְהַקְטִין אֶת </a:t>
            </a:r>
            <a:r>
              <a:rPr lang="he-IL" sz="3200" b="1" dirty="0" err="1"/>
              <a:t>כַּמֻּיּוֹת</a:t>
            </a:r>
            <a:r>
              <a:rPr lang="he-IL" sz="3200" b="1" dirty="0"/>
              <a:t> הָאַשְׁפָּה?</a:t>
            </a:r>
            <a:endParaRPr lang="en-US" sz="3200" b="1" dirty="0"/>
          </a:p>
        </p:txBody>
      </p:sp>
      <p:sp>
        <p:nvSpPr>
          <p:cNvPr id="11" name="TextBox 10"/>
          <p:cNvSpPr txBox="1"/>
          <p:nvPr/>
        </p:nvSpPr>
        <p:spPr>
          <a:xfrm>
            <a:off x="1109568" y="5855516"/>
            <a:ext cx="2422197" cy="369332"/>
          </a:xfrm>
          <a:prstGeom prst="rect">
            <a:avLst/>
          </a:prstGeom>
          <a:noFill/>
        </p:spPr>
        <p:txBody>
          <a:bodyPr wrap="square" rtlCol="0">
            <a:spAutoFit/>
          </a:bodyPr>
          <a:lstStyle/>
          <a:p>
            <a:pPr algn="r" rtl="1"/>
            <a:r>
              <a:rPr lang="he-IL" dirty="0"/>
              <a:t>מקור התמונה:</a:t>
            </a:r>
            <a:r>
              <a:rPr lang="en-US" dirty="0"/>
              <a:t> </a:t>
            </a:r>
            <a:r>
              <a:rPr lang="en-GB" dirty="0"/>
              <a:t> </a:t>
            </a:r>
            <a:r>
              <a:rPr lang="en-GB" dirty="0" err="1"/>
              <a:t>pixabay</a:t>
            </a:r>
            <a:r>
              <a:rPr lang="en-GB" dirty="0"/>
              <a:t> </a:t>
            </a:r>
            <a:endParaRPr lang="en-US" dirty="0"/>
          </a:p>
        </p:txBody>
      </p:sp>
    </p:spTree>
    <p:extLst>
      <p:ext uri="{BB962C8B-B14F-4D97-AF65-F5344CB8AC3E}">
        <p14:creationId xmlns:p14="http://schemas.microsoft.com/office/powerpoint/2010/main" val="3332555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0261" y="226501"/>
            <a:ext cx="7978455" cy="1711355"/>
          </a:xfrm>
        </p:spPr>
        <p:txBody>
          <a:bodyPr>
            <a:normAutofit/>
          </a:bodyPr>
          <a:lstStyle/>
          <a:p>
            <a:pPr algn="r"/>
            <a:r>
              <a:rPr lang="he-IL" b="1" dirty="0">
                <a:cs typeface="+mn-cs"/>
              </a:rPr>
              <a:t>  מָה קוֹרֶה לְאַשְׁפָּה שֶׁאָנוּ זוֹרְקִים    </a:t>
            </a:r>
            <a:r>
              <a:rPr lang="he-IL" sz="2700" b="1" dirty="0">
                <a:cs typeface="+mn-cs"/>
              </a:rPr>
              <a:t>(עמוד 83)</a:t>
            </a:r>
            <a:endParaRPr lang="en-US" sz="2700" b="1" dirty="0">
              <a:cs typeface="+mn-cs"/>
            </a:endParaRPr>
          </a:p>
        </p:txBody>
      </p:sp>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437BBE"/>
                </a:solidFill>
                <a:latin typeface="MF_FrankRuhl-Regular"/>
              </a:rPr>
              <a:t> </a:t>
            </a:r>
            <a:endParaRPr lang="en-US" sz="4400" b="1" dirty="0">
              <a:solidFill>
                <a:prstClr val="black"/>
              </a:solidFill>
            </a:endParaRPr>
          </a:p>
        </p:txBody>
      </p:sp>
      <p:pic>
        <p:nvPicPr>
          <p:cNvPr id="5" name="תמונה 4"/>
          <p:cNvPicPr>
            <a:picLocks noChangeAspect="1"/>
          </p:cNvPicPr>
          <p:nvPr/>
        </p:nvPicPr>
        <p:blipFill>
          <a:blip r:embed="rId5"/>
          <a:stretch>
            <a:fillRect/>
          </a:stretch>
        </p:blipFill>
        <p:spPr>
          <a:xfrm>
            <a:off x="0" y="1806704"/>
            <a:ext cx="9144000" cy="4736686"/>
          </a:xfrm>
          <a:prstGeom prst="rect">
            <a:avLst/>
          </a:prstGeom>
        </p:spPr>
      </p:pic>
    </p:spTree>
    <p:extLst>
      <p:ext uri="{BB962C8B-B14F-4D97-AF65-F5344CB8AC3E}">
        <p14:creationId xmlns:p14="http://schemas.microsoft.com/office/powerpoint/2010/main" val="1840451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2" name="מציין מיקום תוכן 1"/>
          <p:cNvSpPr>
            <a:spLocks noGrp="1"/>
          </p:cNvSpPr>
          <p:nvPr>
            <p:ph idx="1"/>
          </p:nvPr>
        </p:nvSpPr>
        <p:spPr>
          <a:xfrm>
            <a:off x="-75501" y="796954"/>
            <a:ext cx="8598715" cy="5380009"/>
          </a:xfrm>
        </p:spPr>
        <p:txBody>
          <a:bodyPr>
            <a:normAutofit/>
          </a:bodyPr>
          <a:lstStyle/>
          <a:p>
            <a:pPr marL="0" indent="0" algn="r">
              <a:buNone/>
            </a:pPr>
            <a:r>
              <a:rPr lang="he-IL" sz="3600" b="1" dirty="0">
                <a:solidFill>
                  <a:srgbClr val="437BBE"/>
                </a:solidFill>
                <a:latin typeface="MF_FrankRuhl-Regular"/>
              </a:rPr>
              <a:t>מְשִׂימָה: </a:t>
            </a:r>
            <a:r>
              <a:rPr lang="he-IL" sz="3600" b="1" dirty="0">
                <a:latin typeface="MF_FrankRuhl-Regular"/>
              </a:rPr>
              <a:t>מָה קוֹרֶה לְסוּגֵי אַשְׁפָּה שֶׁמַּטְמִינִים בָּאֲדָמָה?</a:t>
            </a:r>
            <a:r>
              <a:rPr lang="he-IL" sz="2400" b="1" dirty="0">
                <a:solidFill>
                  <a:srgbClr val="000000"/>
                </a:solidFill>
                <a:latin typeface="MF_FrankRuhl-Regular"/>
              </a:rPr>
              <a:t>  (עמודים 85-84) </a:t>
            </a:r>
            <a:endParaRPr lang="en-US" sz="2400" b="1" dirty="0"/>
          </a:p>
        </p:txBody>
      </p:sp>
      <p:pic>
        <p:nvPicPr>
          <p:cNvPr id="4" name="תמונה 3"/>
          <p:cNvPicPr>
            <a:picLocks noChangeAspect="1"/>
          </p:cNvPicPr>
          <p:nvPr/>
        </p:nvPicPr>
        <p:blipFill>
          <a:blip r:embed="rId5"/>
          <a:stretch>
            <a:fillRect/>
          </a:stretch>
        </p:blipFill>
        <p:spPr>
          <a:xfrm>
            <a:off x="1" y="2312031"/>
            <a:ext cx="9144000" cy="874922"/>
          </a:xfrm>
          <a:prstGeom prst="rect">
            <a:avLst/>
          </a:prstGeom>
        </p:spPr>
      </p:pic>
      <p:pic>
        <p:nvPicPr>
          <p:cNvPr id="5" name="תמונה 4"/>
          <p:cNvPicPr>
            <a:picLocks noChangeAspect="1"/>
          </p:cNvPicPr>
          <p:nvPr/>
        </p:nvPicPr>
        <p:blipFill>
          <a:blip r:embed="rId6"/>
          <a:stretch>
            <a:fillRect/>
          </a:stretch>
        </p:blipFill>
        <p:spPr>
          <a:xfrm>
            <a:off x="2423655" y="3186953"/>
            <a:ext cx="4687160" cy="3651184"/>
          </a:xfrm>
          <a:prstGeom prst="rect">
            <a:avLst/>
          </a:prstGeom>
        </p:spPr>
      </p:pic>
    </p:spTree>
    <p:extLst>
      <p:ext uri="{BB962C8B-B14F-4D97-AF65-F5344CB8AC3E}">
        <p14:creationId xmlns:p14="http://schemas.microsoft.com/office/powerpoint/2010/main" val="1529807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8" name="כותרת 7"/>
          <p:cNvSpPr>
            <a:spLocks noGrp="1"/>
          </p:cNvSpPr>
          <p:nvPr>
            <p:ph type="title"/>
          </p:nvPr>
        </p:nvSpPr>
        <p:spPr>
          <a:xfrm>
            <a:off x="47625" y="614678"/>
            <a:ext cx="8843942" cy="1325563"/>
          </a:xfrm>
        </p:spPr>
        <p:txBody>
          <a:bodyPr/>
          <a:lstStyle/>
          <a:p>
            <a:pPr algn="r"/>
            <a:r>
              <a:rPr lang="he-IL" sz="3600" b="1" dirty="0">
                <a:solidFill>
                  <a:srgbClr val="437BBE"/>
                </a:solidFill>
                <a:latin typeface="MF_FrankRuhl-Regular"/>
                <a:ea typeface="+mn-ea"/>
                <a:cs typeface="+mn-cs"/>
              </a:rPr>
              <a:t>תּוֹצָאוֹת: מָה קָרָה? </a:t>
            </a:r>
            <a:r>
              <a:rPr lang="he-IL" sz="2400" b="1" dirty="0">
                <a:cs typeface="+mn-cs"/>
              </a:rPr>
              <a:t>(עמוד 85)</a:t>
            </a:r>
            <a:endParaRPr lang="en-US" sz="2400" b="1" dirty="0">
              <a:cs typeface="+mn-cs"/>
            </a:endParaRPr>
          </a:p>
        </p:txBody>
      </p:sp>
      <p:pic>
        <p:nvPicPr>
          <p:cNvPr id="9" name="תמונה 8"/>
          <p:cNvPicPr>
            <a:picLocks noChangeAspect="1"/>
          </p:cNvPicPr>
          <p:nvPr/>
        </p:nvPicPr>
        <p:blipFill>
          <a:blip r:embed="rId5"/>
          <a:stretch>
            <a:fillRect/>
          </a:stretch>
        </p:blipFill>
        <p:spPr>
          <a:xfrm>
            <a:off x="7340411" y="5507624"/>
            <a:ext cx="1476375" cy="1143000"/>
          </a:xfrm>
          <a:prstGeom prst="rect">
            <a:avLst/>
          </a:prstGeom>
        </p:spPr>
      </p:pic>
      <p:pic>
        <p:nvPicPr>
          <p:cNvPr id="6" name="מציין מיקום תוכן 5"/>
          <p:cNvPicPr>
            <a:picLocks noGrp="1" noChangeAspect="1"/>
          </p:cNvPicPr>
          <p:nvPr>
            <p:ph idx="1"/>
          </p:nvPr>
        </p:nvPicPr>
        <p:blipFill>
          <a:blip r:embed="rId6"/>
          <a:stretch>
            <a:fillRect/>
          </a:stretch>
        </p:blipFill>
        <p:spPr>
          <a:xfrm>
            <a:off x="628650" y="1846147"/>
            <a:ext cx="7886700" cy="3755571"/>
          </a:xfrm>
          <a:prstGeom prst="rect">
            <a:avLst/>
          </a:prstGeom>
        </p:spPr>
      </p:pic>
    </p:spTree>
    <p:extLst>
      <p:ext uri="{BB962C8B-B14F-4D97-AF65-F5344CB8AC3E}">
        <p14:creationId xmlns:p14="http://schemas.microsoft.com/office/powerpoint/2010/main" val="86725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73866" y="805342"/>
            <a:ext cx="8986244" cy="5263001"/>
          </a:xfrm>
        </p:spPr>
        <p:txBody>
          <a:bodyPr>
            <a:normAutofit/>
          </a:bodyPr>
          <a:lstStyle/>
          <a:p>
            <a:pPr marL="0" indent="0" algn="r">
              <a:buNone/>
            </a:pPr>
            <a:r>
              <a:rPr lang="he-IL" sz="4000" b="1" dirty="0">
                <a:latin typeface="MF_FrankRuhl-Regular"/>
              </a:rPr>
              <a:t>מִחְזוּר חוֹמָרִים  </a:t>
            </a:r>
            <a:r>
              <a:rPr lang="he-IL" sz="2400" b="1" dirty="0"/>
              <a:t>(עמוד 87)</a:t>
            </a:r>
          </a:p>
        </p:txBody>
      </p:sp>
      <p:pic>
        <p:nvPicPr>
          <p:cNvPr id="2" name="תמונה 1"/>
          <p:cNvPicPr>
            <a:picLocks noChangeAspect="1"/>
          </p:cNvPicPr>
          <p:nvPr/>
        </p:nvPicPr>
        <p:blipFill>
          <a:blip r:embed="rId5"/>
          <a:stretch>
            <a:fillRect/>
          </a:stretch>
        </p:blipFill>
        <p:spPr>
          <a:xfrm>
            <a:off x="140946" y="2155971"/>
            <a:ext cx="8764623" cy="3649211"/>
          </a:xfrm>
          <a:prstGeom prst="rect">
            <a:avLst/>
          </a:prstGeom>
        </p:spPr>
      </p:pic>
    </p:spTree>
    <p:extLst>
      <p:ext uri="{BB962C8B-B14F-4D97-AF65-F5344CB8AC3E}">
        <p14:creationId xmlns:p14="http://schemas.microsoft.com/office/powerpoint/2010/main" val="1576990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73866" y="805342"/>
            <a:ext cx="8986244" cy="5263001"/>
          </a:xfrm>
        </p:spPr>
        <p:txBody>
          <a:bodyPr>
            <a:normAutofit/>
          </a:bodyPr>
          <a:lstStyle/>
          <a:p>
            <a:pPr marL="0" indent="0" algn="r">
              <a:buNone/>
            </a:pPr>
            <a:r>
              <a:rPr lang="he-IL" sz="3600" b="1" dirty="0">
                <a:solidFill>
                  <a:srgbClr val="437BBE"/>
                </a:solidFill>
                <a:latin typeface="MF_FrankRuhl-Regular"/>
              </a:rPr>
              <a:t>מְשִׂימָה: </a:t>
            </a:r>
            <a:r>
              <a:rPr lang="he-IL" sz="3600" b="1" dirty="0">
                <a:latin typeface="MF_FrankRuhl-Regular"/>
              </a:rPr>
              <a:t>הַפְרְָדַת חוֹמָרִים </a:t>
            </a:r>
            <a:r>
              <a:rPr lang="he-IL" sz="2400" b="1" dirty="0"/>
              <a:t>(עמוד 89-88)</a:t>
            </a:r>
          </a:p>
        </p:txBody>
      </p:sp>
      <p:sp>
        <p:nvSpPr>
          <p:cNvPr id="8" name="מלבן 7"/>
          <p:cNvSpPr/>
          <p:nvPr/>
        </p:nvSpPr>
        <p:spPr>
          <a:xfrm>
            <a:off x="3624464" y="1560352"/>
            <a:ext cx="5267103" cy="584775"/>
          </a:xfrm>
          <a:prstGeom prst="rect">
            <a:avLst/>
          </a:prstGeom>
        </p:spPr>
        <p:txBody>
          <a:bodyPr wrap="square">
            <a:spAutoFit/>
          </a:bodyPr>
          <a:lstStyle/>
          <a:p>
            <a:pPr algn="r"/>
            <a:r>
              <a:rPr lang="he-IL" sz="3200" b="1" dirty="0"/>
              <a:t>חֵלֶק רִאשׁוֹן – בַּכִּתָּה</a:t>
            </a:r>
            <a:endParaRPr lang="en-US" sz="3200" b="1" dirty="0"/>
          </a:p>
        </p:txBody>
      </p:sp>
      <p:pic>
        <p:nvPicPr>
          <p:cNvPr id="9" name="תמונה 8"/>
          <p:cNvPicPr>
            <a:picLocks noChangeAspect="1"/>
          </p:cNvPicPr>
          <p:nvPr/>
        </p:nvPicPr>
        <p:blipFill>
          <a:blip r:embed="rId5"/>
          <a:stretch>
            <a:fillRect/>
          </a:stretch>
        </p:blipFill>
        <p:spPr>
          <a:xfrm>
            <a:off x="2052388" y="2152650"/>
            <a:ext cx="5029200" cy="4705350"/>
          </a:xfrm>
          <a:prstGeom prst="rect">
            <a:avLst/>
          </a:prstGeom>
        </p:spPr>
      </p:pic>
    </p:spTree>
    <p:extLst>
      <p:ext uri="{BB962C8B-B14F-4D97-AF65-F5344CB8AC3E}">
        <p14:creationId xmlns:p14="http://schemas.microsoft.com/office/powerpoint/2010/main" val="2077776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2919B38E-EBD2-9993-C96A-0069007348C0}"/>
              </a:ext>
            </a:extLst>
          </p:cNvPr>
          <p:cNvPicPr>
            <a:picLocks noChangeAspect="1"/>
          </p:cNvPicPr>
          <p:nvPr/>
        </p:nvPicPr>
        <p:blipFill>
          <a:blip r:embed="rId3"/>
          <a:stretch>
            <a:fillRect/>
          </a:stretch>
        </p:blipFill>
        <p:spPr>
          <a:xfrm>
            <a:off x="1454727" y="1180407"/>
            <a:ext cx="7007629" cy="4056854"/>
          </a:xfrm>
          <a:prstGeom prst="rect">
            <a:avLst/>
          </a:prstGeom>
          <a:ln w="12700">
            <a:solidFill>
              <a:schemeClr val="accent1"/>
            </a:solidFill>
          </a:ln>
        </p:spPr>
      </p:pic>
      <p:pic>
        <p:nvPicPr>
          <p:cNvPr id="2" name="תמונה 1">
            <a:extLst>
              <a:ext uri="{FF2B5EF4-FFF2-40B4-BE49-F238E27FC236}">
                <a16:creationId xmlns:a16="http://schemas.microsoft.com/office/drawing/2014/main" id="{9B17FA9C-D9AC-DAD6-B450-D6E0AAC888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pic>
        <p:nvPicPr>
          <p:cNvPr id="3" name="תמונה 2">
            <a:extLst>
              <a:ext uri="{FF2B5EF4-FFF2-40B4-BE49-F238E27FC236}">
                <a16:creationId xmlns:a16="http://schemas.microsoft.com/office/drawing/2014/main" id="{BEBE8440-DB8B-8549-405D-6DD040A7CB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pic>
        <p:nvPicPr>
          <p:cNvPr id="6" name="תמונה 5">
            <a:extLst>
              <a:ext uri="{FF2B5EF4-FFF2-40B4-BE49-F238E27FC236}">
                <a16:creationId xmlns:a16="http://schemas.microsoft.com/office/drawing/2014/main" id="{DADA8E23-E6DD-6824-BAEB-74E80C55F7E5}"/>
              </a:ext>
            </a:extLst>
          </p:cNvPr>
          <p:cNvPicPr>
            <a:picLocks noChangeAspect="1"/>
          </p:cNvPicPr>
          <p:nvPr/>
        </p:nvPicPr>
        <p:blipFill>
          <a:blip r:embed="rId6"/>
          <a:stretch>
            <a:fillRect/>
          </a:stretch>
        </p:blipFill>
        <p:spPr>
          <a:xfrm>
            <a:off x="4329891" y="121252"/>
            <a:ext cx="1257300" cy="574685"/>
          </a:xfrm>
          <a:prstGeom prst="rect">
            <a:avLst/>
          </a:prstGeom>
        </p:spPr>
      </p:pic>
    </p:spTree>
    <p:extLst>
      <p:ext uri="{BB962C8B-B14F-4D97-AF65-F5344CB8AC3E}">
        <p14:creationId xmlns:p14="http://schemas.microsoft.com/office/powerpoint/2010/main" val="1209014612"/>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1579</TotalTime>
  <Words>1055</Words>
  <Application>Microsoft Office PowerPoint</Application>
  <PresentationFormat>‫הצגה על המסך (4:3)</PresentationFormat>
  <Paragraphs>90</Paragraphs>
  <Slides>17</Slides>
  <Notes>17</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17</vt:i4>
      </vt:variant>
    </vt:vector>
  </HeadingPairs>
  <TitlesOfParts>
    <vt:vector size="24" baseType="lpstr">
      <vt:lpstr>Arial</vt:lpstr>
      <vt:lpstr>Calibri</vt:lpstr>
      <vt:lpstr>Calibri Light</vt:lpstr>
      <vt:lpstr>FontbitDavid</vt:lpstr>
      <vt:lpstr>MF_FrankRuhl-Bold</vt:lpstr>
      <vt:lpstr>MF_FrankRuhl-Regular</vt:lpstr>
      <vt:lpstr>ערכת נושא Office</vt:lpstr>
      <vt:lpstr> מצגת מלווה   מַדָּע וְטֶכְנוֹלוֹגְיָה לְכִתָּה ב חוֹמָרִים סָבִיב</vt:lpstr>
      <vt:lpstr>פתיחה: לְאְָן נֶעֶלְמוּ הָאֲרִיזוֹת?  (עמוד 80)</vt:lpstr>
      <vt:lpstr>  אֲנַחְנוּ מַשְׁפִּיעִים עַל הַסְּבִיבָה</vt:lpstr>
      <vt:lpstr>  מָה קוֹרֶה לְאַשְׁפָּה שֶׁאָנוּ זוֹרְקִים    (עמוד 83)</vt:lpstr>
      <vt:lpstr>מצגת של PowerPoint‏</vt:lpstr>
      <vt:lpstr>תּוֹצָאוֹת: מָה קָרָה? (עמוד 85)</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   צְרִיכָה נְבוֹנָה</vt:lpstr>
      <vt:lpstr> מְשִימַת סִכּוּם: חוֹמָרִים וּסְבִיבָה (עמוד 95)</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202</cp:revision>
  <dcterms:created xsi:type="dcterms:W3CDTF">2019-05-25T18:59:51Z</dcterms:created>
  <dcterms:modified xsi:type="dcterms:W3CDTF">2023-12-25T05:46:48Z</dcterms:modified>
</cp:coreProperties>
</file>