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7"/>
  </p:notesMasterIdLst>
  <p:sldIdLst>
    <p:sldId id="289" r:id="rId2"/>
    <p:sldId id="312" r:id="rId3"/>
    <p:sldId id="316" r:id="rId4"/>
    <p:sldId id="332" r:id="rId5"/>
    <p:sldId id="324" r:id="rId6"/>
    <p:sldId id="320" r:id="rId7"/>
    <p:sldId id="333" r:id="rId8"/>
    <p:sldId id="331" r:id="rId9"/>
    <p:sldId id="317" r:id="rId10"/>
    <p:sldId id="325" r:id="rId11"/>
    <p:sldId id="326" r:id="rId12"/>
    <p:sldId id="327" r:id="rId13"/>
    <p:sldId id="328" r:id="rId14"/>
    <p:sldId id="329" r:id="rId15"/>
    <p:sldId id="33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6"/>
    <a:srgbClr val="B31114"/>
    <a:srgbClr val="6EB14D"/>
    <a:srgbClr val="F6FAFE"/>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26" autoAdjust="0"/>
    <p:restoredTop sz="94620" autoAdjust="0"/>
  </p:normalViewPr>
  <p:slideViewPr>
    <p:cSldViewPr snapToGrid="0" showGuides="1">
      <p:cViewPr varScale="1">
        <p:scale>
          <a:sx n="77" d="100"/>
          <a:sy n="77" d="100"/>
        </p:scale>
        <p:origin x="564" y="60"/>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ט"ו/טבת/תשפ"ד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החוברת עוסקת בהיכרות של מגוון החומרים המצויים בסביבתנו ותכונותיהם, תוך הדגשת האחריות המוטלת על האדם להשתמש בחומרים בצורה מושכלת ומתחשבת בסביבה. כמו כן החוברת עוסקת בקשר שבין תכונות חומרים לבין השימוש בהם להכנת מוצרים.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3037236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מטרת המשימה היא להרחיב את מעגל ההיכרות עם חומרים בסביבה הקרובה. מכינים שלטים עם שמות של חומרים. כל קבוצה</a:t>
            </a:r>
          </a:p>
          <a:p>
            <a:pPr algn="r"/>
            <a:r>
              <a:rPr lang="he-IL" sz="1200" b="0" i="0" u="none" strike="noStrike" baseline="0" dirty="0">
                <a:latin typeface="FontbitDavid"/>
              </a:rPr>
              <a:t>מקבלת שלט ובו שם של חומר אחד. על כל קבוצה להביא עדויות לגופים בסביבה שעשויים מאותו החומר.</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951681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 יש לשרטט על הלוח טבלה דומה ולהסביר את מבנה הטבלה ותפקידה (מיון: ארגון מידע לפי קטגוריות). כל קבוצה תדווח אילו גופים (דברים) עשויים מהחומר שהיא בחרה. אחרי הדיווח מארגנים את המידע בטבלה שבחוברת. שימו לב: מופעלת כאן מיומנות של מיון (שיוך פריטים לקבוצת הכללה). אפשר להוסיף עמודות לחומרים נוספים.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12</a:t>
            </a:fld>
            <a:endParaRPr lang="x-none">
              <a:solidFill>
                <a:prstClr val="black"/>
              </a:solidFill>
            </a:endParaRPr>
          </a:p>
        </p:txBody>
      </p:sp>
    </p:spTree>
    <p:extLst>
      <p:ext uri="{BB962C8B-B14F-4D97-AF65-F5344CB8AC3E}">
        <p14:creationId xmlns:p14="http://schemas.microsoft.com/office/powerpoint/2010/main" val="66326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קטע המידע מציג מגוון של חומרים (שמות החומרים מופיעים במילה הראשונה של כל משפט). הרשימה המפורטת מופיעה בספר הלימוד. כדי להקל על עומס הקריאה, מוצע לחלק תפקידים לפי שמות החומרים (מי רוצה להיות ברזל? מי רוצה להיות גומי וכן הלאה). כל תלמיד/ה קורא/ת את השורה המתאימה ומדווח/ת על השימושים שעושים בחומר הזה. רצוי להעשיר בדוגמאות של שימושים. מומלץ מאוד להכין תערוכה של מגוון חומרים.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13</a:t>
            </a:fld>
            <a:endParaRPr lang="x-none">
              <a:solidFill>
                <a:prstClr val="black"/>
              </a:solidFill>
            </a:endParaRPr>
          </a:p>
        </p:txBody>
      </p:sp>
    </p:spTree>
    <p:extLst>
      <p:ext uri="{BB962C8B-B14F-4D97-AF65-F5344CB8AC3E}">
        <p14:creationId xmlns:p14="http://schemas.microsoft.com/office/powerpoint/2010/main" val="2876056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לביצוע המשימה יש </a:t>
            </a:r>
            <a:r>
              <a:rPr lang="he-IL" dirty="0"/>
              <a:t>לוח  (קרטון, פלסטיק, </a:t>
            </a:r>
            <a:r>
              <a:rPr lang="he-IL" dirty="0" err="1"/>
              <a:t>קָאפָּא</a:t>
            </a:r>
            <a:r>
              <a:rPr lang="he-IL" dirty="0"/>
              <a:t>/ קרטון ביצוע וכדומה), דבק, מספריים. להביא גופים קטנים שעשויים מסוגי חומרים כגון: בד, נייר, קרטון,</a:t>
            </a:r>
          </a:p>
          <a:p>
            <a:pPr algn="r"/>
            <a:r>
              <a:rPr lang="he-IL" dirty="0"/>
              <a:t>רדיד אלומיניום, כפתורי פלסטיק ומתכת, גולות, מקלות ארטיק, גומיות לשיער וגומיות משרדיות, מחק מגומי, מהדקים משרדיים, מטבעות ממתכות שונות</a:t>
            </a:r>
          </a:p>
          <a:p>
            <a:pPr algn="r"/>
            <a:r>
              <a:rPr lang="he-IL" dirty="0"/>
              <a:t>וחומרים נוספים. סך הכול פריטים העשויים לפחות מ-9 סוגי חומרים שונים.</a:t>
            </a:r>
          </a:p>
          <a:p>
            <a:pPr algn="r"/>
            <a:r>
              <a:rPr lang="he-IL" dirty="0"/>
              <a:t>מומלץ להכין את לוח החומרים בזוגות או בשלשות.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14</a:t>
            </a:fld>
            <a:endParaRPr lang="x-none">
              <a:solidFill>
                <a:prstClr val="black"/>
              </a:solidFill>
            </a:endParaRPr>
          </a:p>
        </p:txBody>
      </p:sp>
    </p:spTree>
    <p:extLst>
      <p:ext uri="{BB962C8B-B14F-4D97-AF65-F5344CB8AC3E}">
        <p14:creationId xmlns:p14="http://schemas.microsoft.com/office/powerpoint/2010/main" val="241302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לסיכום אפשר לחבר שאלות על היגדי הסיכום והילדים יקראו את ההיגד המתאים.</a:t>
            </a:r>
          </a:p>
          <a:p>
            <a:pPr algn="r"/>
            <a:r>
              <a:rPr lang="he-IL" dirty="0"/>
              <a:t>לדוגמה: </a:t>
            </a:r>
          </a:p>
          <a:p>
            <a:pPr algn="r"/>
            <a:r>
              <a:rPr lang="he-IL" dirty="0"/>
              <a:t>היכן נמצאים החומרים?</a:t>
            </a:r>
          </a:p>
          <a:p>
            <a:pPr algn="r"/>
            <a:endParaRPr lang="he-IL" dirty="0"/>
          </a:p>
          <a:p>
            <a:pPr algn="r"/>
            <a:r>
              <a:rPr lang="he-IL" dirty="0"/>
              <a:t>לסיכום אפשר להשלים מילים חסרות בהיגדי הסיכום.</a:t>
            </a:r>
          </a:p>
          <a:p>
            <a:pPr marL="171450" indent="-171450" algn="r">
              <a:buFont typeface="Arial" panose="020B0604020202020204" pitchFamily="34" charset="0"/>
              <a:buChar char="•"/>
            </a:pPr>
            <a:r>
              <a:rPr lang="he-IL" dirty="0"/>
              <a:t>______ נִמְצָאִים בְּכָל מָקוֹם וּבְכָל דָּבָר.</a:t>
            </a:r>
          </a:p>
          <a:p>
            <a:pPr marL="171450" indent="-171450" algn="r">
              <a:buFont typeface="Arial" panose="020B0604020202020204" pitchFamily="34" charset="0"/>
              <a:buChar char="•"/>
            </a:pPr>
            <a:r>
              <a:rPr lang="he-IL" dirty="0"/>
              <a:t>מֵחוֹמָרִים מכינים _____.</a:t>
            </a:r>
          </a:p>
          <a:p>
            <a:pPr marL="171450" indent="-171450" algn="r">
              <a:buFont typeface="Arial" panose="020B0604020202020204" pitchFamily="34" charset="0"/>
              <a:buChar char="•"/>
            </a:pPr>
            <a:r>
              <a:rPr lang="he-IL" dirty="0"/>
              <a:t>בַּרְזֶל, פְּלַסְטִיק, עֵץ, זְכוּכִית, גּוּמִי, בַּד וְעוֹד הֵם _______ לְחוֹמָרִים.</a:t>
            </a:r>
          </a:p>
          <a:p>
            <a:pPr marL="171450" indent="-171450" algn="r">
              <a:buFont typeface="Arial" panose="020B0604020202020204" pitchFamily="34" charset="0"/>
              <a:buChar char="•"/>
            </a:pPr>
            <a:r>
              <a:rPr lang="he-IL" dirty="0"/>
              <a:t>יֵשׁ _____ גָּדוֹל שֶׁל חוֹמָרִים.</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15</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 קוראים את השיר במליאת הכיתה ומקיימים שיח על תוכנו בעזרת שאלות לשיח.</a:t>
            </a:r>
          </a:p>
          <a:p>
            <a:pPr algn="r"/>
            <a:r>
              <a:rPr lang="he-IL" sz="1200" b="0" i="0" u="none" strike="noStrike" baseline="0" dirty="0">
                <a:latin typeface="FontbitDavid"/>
              </a:rPr>
              <a:t>המושג "גופים" (מושג מתוך תכנית הלימודים) מופשט לתלמידים הצעירים. לכן בחרנו להשתמש בתחילת תהליך הלמידה במושג "דבר",</a:t>
            </a:r>
          </a:p>
          <a:p>
            <a:pPr algn="r"/>
            <a:r>
              <a:rPr lang="he-IL" sz="1200" b="0" i="0" u="none" strike="noStrike" baseline="0" dirty="0">
                <a:latin typeface="FontbitDavid"/>
              </a:rPr>
              <a:t>שמשמעותו "משהו" (והוא כולל עצמים טבעיים ועצמים מעשה ידי אדם). בהמשך הלמידה המילה "דבר" תוחלף למושג מוצר או חפץ.</a:t>
            </a:r>
          </a:p>
          <a:p>
            <a:pPr algn="r"/>
            <a:endParaRPr lang="he-IL" sz="1200" b="0" i="0" u="none" strike="noStrike" baseline="0" dirty="0">
              <a:latin typeface="FontbitDavid"/>
            </a:endParaRPr>
          </a:p>
          <a:p>
            <a:pPr algn="r"/>
            <a:r>
              <a:rPr lang="he-IL" sz="1200" b="0" i="0" u="none" strike="noStrike" baseline="0" dirty="0">
                <a:latin typeface="FontbitDavid"/>
              </a:rPr>
              <a:t>השיר מתאר אירוע חידתי (מה יש בפנים?). בעקבות החידה מתקיים שיח ראשוני בעזרת השאלות שבתבנית שיח. </a:t>
            </a:r>
          </a:p>
          <a:p>
            <a:pPr algn="r"/>
            <a:r>
              <a:rPr lang="he-IL" sz="1200" b="0" i="0" u="none" strike="noStrike" baseline="0" dirty="0">
                <a:latin typeface="FontbitDavid"/>
              </a:rPr>
              <a:t>השאלות מכוונות לכך ש"דברים" עשויים מחומרים ואולי נוכל לדעת אילו דברים בקופסה מבלי לפתוח אם נטלטל אותה (נערוך בדיקות ונזהה מאפיינים). לא נוכל לדעת מאילו חומרים עשויים הדברים לפני שנזהה תכונות החומרים. השיר רומז על מה יילמד בנושא זה.</a:t>
            </a:r>
          </a:p>
          <a:p>
            <a:pPr algn="r"/>
            <a:r>
              <a:rPr lang="he-IL" sz="1200" b="0" i="0" u="none" strike="noStrike" baseline="0" dirty="0">
                <a:latin typeface="FontbitDavid"/>
              </a:rPr>
              <a:t>על כך שהדברים בסביבה עשויים מחומרים, שלחומרים תכונות ומאפיינים שונים ועל הקשר בין תכונות החומר לבין השימוש בו. </a:t>
            </a:r>
          </a:p>
          <a:p>
            <a:pPr algn="r"/>
            <a:r>
              <a:rPr lang="he-IL" sz="1200" b="0" i="0" u="none" strike="noStrike" baseline="0" dirty="0">
                <a:latin typeface="FontbitDavid"/>
              </a:rPr>
              <a:t>לשיח זה שתי מטרות מרכזיות: האחת – לעורר עניין בקרב התלמידים לנושא החומרים, והשנייה – להעלות</a:t>
            </a:r>
          </a:p>
          <a:p>
            <a:pPr algn="r"/>
            <a:r>
              <a:rPr lang="he-IL" sz="1200" b="0" i="0" u="none" strike="noStrike" baseline="0" dirty="0">
                <a:latin typeface="FontbitDavid"/>
              </a:rPr>
              <a:t>למודעות את הידע הקודם של התלמידים ואת תפיסותיהם האינטואיטיביות (ולעיתים המוטעות) בנושא.</a:t>
            </a: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שאלות השיח ממקדות את הלומדים במושג חומרים.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0106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עמוד 7, השיר </a:t>
            </a:r>
            <a:r>
              <a:rPr lang="he-IL" b="1" dirty="0" err="1"/>
              <a:t>חנהלה</a:t>
            </a:r>
            <a:r>
              <a:rPr lang="he-IL" b="1" dirty="0"/>
              <a:t> אופה קטנה</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216012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תת הפרק עוסק בהיכרות ראשונית עם חומרים (מאילו חומרים דברים עשויים והיכן הם נמצאים). שימו לב: כל גוף עשוי מחומר/ים שיש לו</a:t>
            </a:r>
          </a:p>
          <a:p>
            <a:pPr algn="r"/>
            <a:r>
              <a:rPr lang="he-IL" sz="1200" b="0" i="0" u="none" strike="noStrike" baseline="0" dirty="0">
                <a:latin typeface="FontbitDavid"/>
              </a:rPr>
              <a:t>מידות (משקל ונפח) ויש לו תכונות אופייניות. לכן בשלב זה, תלמידים צעירים המתבקשים לזהות חומרים, מציינים גופים העשויים מהחומר המבוקש. ראו הסבר מפורט בחלקו הראשון של המדריך למורה.</a:t>
            </a:r>
          </a:p>
          <a:p>
            <a:pPr algn="r"/>
            <a:endParaRPr lang="he-IL" sz="1200" b="0" i="0" u="none" strike="noStrike" baseline="0" dirty="0">
              <a:latin typeface="FontbitDavid"/>
            </a:endParaRPr>
          </a:p>
          <a:p>
            <a:pPr algn="r"/>
            <a:r>
              <a:rPr lang="he-IL" sz="1200" b="0" i="0" u="none" strike="noStrike" baseline="0" dirty="0">
                <a:latin typeface="FontbitDavid"/>
              </a:rPr>
              <a:t>מטרת המשימה היא לאתר ידע מוקדם אודות החומרים שמהם עשויים דברים (מוצרים) באמצעות משחק.</a:t>
            </a:r>
          </a:p>
          <a:p>
            <a:pPr algn="r"/>
            <a:r>
              <a:rPr lang="he-IL" sz="1200" b="0" i="0" u="none" strike="noStrike" baseline="0" dirty="0">
                <a:latin typeface="FontbitDavid"/>
              </a:rPr>
              <a:t>לפעילות מכינים מראש שלטים שעל כל אחד מהם רשום שם של חומר (כגון: עץ, פלסטיק, מתכת, זכוכית, נייר).</a:t>
            </a:r>
          </a:p>
          <a:p>
            <a:pPr algn="r"/>
            <a:r>
              <a:rPr lang="he-IL" sz="1200" b="0" i="0" u="none" strike="noStrike" baseline="0" dirty="0">
                <a:latin typeface="FontbitDavid"/>
              </a:rPr>
              <a:t>מרימים את אחד השלטים ומכריזים בקול את שם החומר. על התלמידים לחפש ולגלות בכיתה דברים שעשויים מחומר זה. אפשר לשלב אלמנטים של מִשְׂחוּק. לדוגמה, קבוצה שמזהה ראשונה חמישה דברים שונים שעשויים מאותו החומר – זוכה.</a:t>
            </a:r>
          </a:p>
          <a:p>
            <a:pPr algn="r"/>
            <a:endParaRPr lang="he-IL" sz="1200" b="0" i="0" u="none" strike="noStrike" baseline="0" dirty="0">
              <a:latin typeface="FontbitDavid"/>
            </a:endParaRPr>
          </a:p>
          <a:p>
            <a:pPr algn="r"/>
            <a:r>
              <a:rPr lang="he-IL" sz="1200" b="0" i="0" u="none" strike="noStrike" baseline="0" dirty="0">
                <a:latin typeface="FontbitDavid"/>
              </a:rPr>
              <a:t>השיח ממקד כל הדברים שבסביבה עשויים מחומר כלשהו, ומגוון החומרים בסביבה גדול מאוד. צריכים ללמוד על חומרים על מנת להכיר אותם.</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מקריאים את הקטע לתלמידים. מטרת השיר היא להביא את התלמידים למודעות שחומרים נמצאים</a:t>
            </a:r>
            <a:r>
              <a:rPr lang="he-IL" baseline="0" dirty="0"/>
              <a:t> בכל מקום. לאחר קריאת השיר עורכים שיח סביב השאלה היכן נמצאים חומרים. לאחר מכן להגיע להכללה שחומרים נמצאים בכל מקום כולל ביצורים חיים.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16, משימה: </a:t>
            </a:r>
            <a:r>
              <a:rPr lang="he-IL" b="1" dirty="0"/>
              <a:t>מגוון של חומרים.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845099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התוכן חומרים, המשימה: </a:t>
            </a:r>
            <a:r>
              <a:rPr lang="he-IL" b="1" dirty="0"/>
              <a:t>חומרים בבית</a:t>
            </a:r>
            <a:r>
              <a:rPr lang="he-IL" dirty="0"/>
              <a:t>.</a:t>
            </a:r>
          </a:p>
          <a:p>
            <a:pPr algn="r"/>
            <a:r>
              <a:rPr lang="he-IL" b="0" i="0" dirty="0">
                <a:effectLst/>
                <a:latin typeface="Almoni Neue DL 4.0 AAA"/>
              </a:rPr>
              <a:t>המשימה עוסקת בחומרים המצויים בבית. התלמידים עורכים סיור וירטואלי בבית ולומדים שהחפצים בבית עשויים מחומרים ושהמקור שלהם הוא מדוממים ו/או חיים.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1838248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לפני ביצוע המשימה</a:t>
            </a:r>
            <a:r>
              <a:rPr lang="he-IL" baseline="0" dirty="0"/>
              <a:t> בחוברת, מומלץ לזהות מאילו חומרים עשויים חפצים בכיתה (כולל בילקוט ובגדי הילדים). אפשר גם למיין את החפצים לפני סוג החומר/ים שמהם עשויים.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2058689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מצגת מלווה</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lang="he-IL" sz="5300" b="1" dirty="0">
                <a:cs typeface="+mn-cs"/>
              </a:rPr>
              <a:t>מַדָּע וְטֶכְנוֹלוֹגְיָה</a:t>
            </a:r>
            <a:br>
              <a:rPr lang="he-IL" sz="5300" b="1" dirty="0">
                <a:cs typeface="+mn-cs"/>
              </a:rPr>
            </a:br>
            <a:r>
              <a:rPr lang="he-IL" sz="5300" b="1" dirty="0">
                <a:cs typeface="+mn-cs"/>
              </a:rPr>
              <a:t>לְכִתָּה ב</a:t>
            </a:r>
            <a:br>
              <a:rPr lang="he-IL" sz="5300" b="1" dirty="0">
                <a:cs typeface="+mn-cs"/>
              </a:rPr>
            </a:br>
            <a:r>
              <a:rPr lang="he-IL" sz="5300" b="1" dirty="0">
                <a:cs typeface="+mn-cs"/>
              </a:rPr>
              <a:t>חוֹמָרִים סָבִיב</a:t>
            </a:r>
            <a:endParaRPr lang="x-none" sz="5300" b="1" dirty="0">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1008514" y="4299795"/>
            <a:ext cx="7726261" cy="1754326"/>
          </a:xfrm>
          <a:prstGeom prst="rect">
            <a:avLst/>
          </a:prstGeom>
          <a:noFill/>
        </p:spPr>
        <p:txBody>
          <a:bodyPr wrap="square" rtlCol="0">
            <a:spAutoFit/>
          </a:bodyPr>
          <a:lstStyle/>
          <a:p>
            <a:pPr algn="ctr"/>
            <a:r>
              <a:rPr lang="he-IL" sz="3600" b="1" dirty="0"/>
              <a:t>פֶּרֶק רִאשׁוֹן: חוֹמָרִים וּתְכוּנוֹתֵיהֶם</a:t>
            </a:r>
          </a:p>
          <a:p>
            <a:pPr algn="ctr"/>
            <a:endParaRPr lang="he-IL" sz="3600" b="1" dirty="0"/>
          </a:p>
          <a:p>
            <a:pPr algn="ctr"/>
            <a:r>
              <a:rPr lang="he-IL" sz="3600" b="1" dirty="0">
                <a:solidFill>
                  <a:srgbClr val="C00000"/>
                </a:solidFill>
              </a:rPr>
              <a:t>חומרים בסביבה (עמודים 18-9)</a:t>
            </a:r>
            <a:endParaRPr lang="en-US" sz="3600" b="1" dirty="0">
              <a:solidFill>
                <a:srgbClr val="C00000"/>
              </a:solidFill>
            </a:endParaRPr>
          </a:p>
        </p:txBody>
      </p:sp>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he-IL" sz="4000" b="1" dirty="0">
                <a:latin typeface="MF_FrankRuhl-Regular"/>
                <a:cs typeface="+mn-cs"/>
              </a:rPr>
              <a:t>מְשִׂימָה: מָה עָשׂוּי מֵחוֹמָרִים? (סיכום)</a:t>
            </a:r>
            <a:endParaRPr lang="en-US" sz="28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7" name="מציין מיקום תוכן 6"/>
          <p:cNvPicPr>
            <a:picLocks noGrp="1" noChangeAspect="1"/>
          </p:cNvPicPr>
          <p:nvPr>
            <p:ph idx="1"/>
          </p:nvPr>
        </p:nvPicPr>
        <p:blipFill>
          <a:blip r:embed="rId5"/>
          <a:stretch>
            <a:fillRect/>
          </a:stretch>
        </p:blipFill>
        <p:spPr>
          <a:xfrm>
            <a:off x="1" y="2418675"/>
            <a:ext cx="9144000" cy="3686849"/>
          </a:xfrm>
          <a:prstGeom prst="rect">
            <a:avLst/>
          </a:prstGeom>
        </p:spPr>
      </p:pic>
    </p:spTree>
    <p:extLst>
      <p:ext uri="{BB962C8B-B14F-4D97-AF65-F5344CB8AC3E}">
        <p14:creationId xmlns:p14="http://schemas.microsoft.com/office/powerpoint/2010/main" val="3545665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he-IL" sz="4000" b="1" dirty="0">
                <a:latin typeface="MF_FrankRuhl-Regular"/>
                <a:cs typeface="+mn-cs"/>
              </a:rPr>
              <a:t>מְשִׂימָה: </a:t>
            </a:r>
            <a:r>
              <a:rPr lang="he-IL" sz="2400" b="1" dirty="0">
                <a:latin typeface="MF_FrankRuhl-Regular"/>
                <a:cs typeface="+mn-cs"/>
              </a:rPr>
              <a:t>(עמודים 15-14)</a:t>
            </a:r>
            <a:br>
              <a:rPr lang="he-IL" sz="2400" b="1" dirty="0">
                <a:latin typeface="MF_FrankRuhl-Regular"/>
                <a:cs typeface="+mn-cs"/>
              </a:rPr>
            </a:br>
            <a:r>
              <a:rPr lang="he-IL" sz="4000" b="1" dirty="0">
                <a:latin typeface="MF_FrankRuhl-Regular"/>
                <a:cs typeface="+mn-cs"/>
              </a:rPr>
              <a:t>בַּלָּשִׁים בַּסְּבִיבָה חוֹקְרִים וּמְגַלִּים חוֹמָרִים</a:t>
            </a:r>
            <a:endParaRPr lang="en-US" sz="40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p:txBody>
          <a:bodyPr/>
          <a:lstStyle/>
          <a:p>
            <a:pPr marL="0" indent="0" algn="r">
              <a:buNone/>
            </a:pPr>
            <a:r>
              <a:rPr lang="he-IL" b="1" dirty="0"/>
              <a:t>חֵלֶק א: מְגַלִּים חוֹמָרִים (עמוד 14)</a:t>
            </a:r>
            <a:endParaRPr lang="en-US" b="1" dirty="0"/>
          </a:p>
        </p:txBody>
      </p:sp>
      <p:pic>
        <p:nvPicPr>
          <p:cNvPr id="6" name="תמונה 5"/>
          <p:cNvPicPr>
            <a:picLocks noChangeAspect="1"/>
          </p:cNvPicPr>
          <p:nvPr/>
        </p:nvPicPr>
        <p:blipFill>
          <a:blip r:embed="rId5"/>
          <a:stretch>
            <a:fillRect/>
          </a:stretch>
        </p:blipFill>
        <p:spPr>
          <a:xfrm>
            <a:off x="676275" y="3248025"/>
            <a:ext cx="7791450" cy="3390900"/>
          </a:xfrm>
          <a:prstGeom prst="rect">
            <a:avLst/>
          </a:prstGeom>
        </p:spPr>
      </p:pic>
    </p:spTree>
    <p:extLst>
      <p:ext uri="{BB962C8B-B14F-4D97-AF65-F5344CB8AC3E}">
        <p14:creationId xmlns:p14="http://schemas.microsoft.com/office/powerpoint/2010/main" val="42777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he-IL" sz="4000" b="1" dirty="0">
                <a:latin typeface="MF_FrankRuhl-Regular"/>
                <a:cs typeface="+mn-cs"/>
              </a:rPr>
              <a:t>מְשִׂימָה: </a:t>
            </a:r>
            <a:r>
              <a:rPr lang="he-IL" sz="2400" b="1" dirty="0">
                <a:latin typeface="MF_FrankRuhl-Regular"/>
                <a:cs typeface="+mn-cs"/>
              </a:rPr>
              <a:t>(המשך)</a:t>
            </a:r>
            <a:br>
              <a:rPr lang="he-IL" sz="2400" b="1" dirty="0">
                <a:latin typeface="MF_FrankRuhl-Regular"/>
                <a:cs typeface="+mn-cs"/>
              </a:rPr>
            </a:br>
            <a:r>
              <a:rPr lang="he-IL" sz="4000" b="1" dirty="0">
                <a:latin typeface="MF_FrankRuhl-Regular"/>
                <a:cs typeface="+mn-cs"/>
              </a:rPr>
              <a:t>בַּלָּשִׁים בַּסְּבִיבָה חוֹקְרִים וּמְגַלִּים חוֹמָרִים</a:t>
            </a:r>
            <a:endParaRPr lang="en-US" sz="40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חֵלֶק ב: סִכּוּם הַסִּיּוּר (עמוד 15)</a:t>
            </a:r>
          </a:p>
          <a:p>
            <a:pPr marL="0" indent="0" algn="ctr">
              <a:buNone/>
            </a:pPr>
            <a:r>
              <a:rPr lang="he-IL" sz="2400" b="1" dirty="0">
                <a:solidFill>
                  <a:srgbClr val="C00000"/>
                </a:solidFill>
              </a:rPr>
              <a:t>טַבְלָה </a:t>
            </a:r>
            <a:r>
              <a:rPr lang="he-IL" sz="2400" b="1" dirty="0" err="1">
                <a:solidFill>
                  <a:srgbClr val="C00000"/>
                </a:solidFill>
              </a:rPr>
              <a:t>כִּתָּתִית</a:t>
            </a:r>
            <a:r>
              <a:rPr lang="he-IL" sz="2400" b="1" dirty="0">
                <a:solidFill>
                  <a:srgbClr val="C00000"/>
                </a:solidFill>
              </a:rPr>
              <a:t> לְאִרְגּוּן מֵידָע</a:t>
            </a:r>
            <a:endParaRPr lang="en-US" sz="2400" b="1" dirty="0">
              <a:solidFill>
                <a:srgbClr val="C00000"/>
              </a:solidFill>
            </a:endParaRPr>
          </a:p>
        </p:txBody>
      </p:sp>
      <p:pic>
        <p:nvPicPr>
          <p:cNvPr id="7" name="תמונה 6"/>
          <p:cNvPicPr>
            <a:picLocks noChangeAspect="1"/>
          </p:cNvPicPr>
          <p:nvPr/>
        </p:nvPicPr>
        <p:blipFill>
          <a:blip r:embed="rId5"/>
          <a:stretch>
            <a:fillRect/>
          </a:stretch>
        </p:blipFill>
        <p:spPr>
          <a:xfrm>
            <a:off x="1271587" y="2893380"/>
            <a:ext cx="7019925" cy="3869370"/>
          </a:xfrm>
          <a:prstGeom prst="rect">
            <a:avLst/>
          </a:prstGeom>
        </p:spPr>
      </p:pic>
    </p:spTree>
    <p:extLst>
      <p:ext uri="{BB962C8B-B14F-4D97-AF65-F5344CB8AC3E}">
        <p14:creationId xmlns:p14="http://schemas.microsoft.com/office/powerpoint/2010/main" val="157699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sz="4000" b="1" dirty="0">
                <a:latin typeface="MF_FrankRuhl-Regular"/>
                <a:cs typeface="+mn-cs"/>
              </a:rPr>
            </a:br>
            <a:r>
              <a:rPr lang="he-IL" sz="4000" b="1" dirty="0">
                <a:latin typeface="MF_FrankRuhl-Regular"/>
                <a:cs typeface="+mn-cs"/>
              </a:rPr>
              <a:t>קטע מידע </a:t>
            </a:r>
            <a:r>
              <a:rPr lang="he-IL" sz="2400" b="1" dirty="0">
                <a:latin typeface="MF_FrankRuhl-Regular"/>
                <a:cs typeface="+mn-cs"/>
              </a:rPr>
              <a:t>(עמוד 16)</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8" name="תמונה 7"/>
          <p:cNvPicPr>
            <a:picLocks noChangeAspect="1"/>
          </p:cNvPicPr>
          <p:nvPr/>
        </p:nvPicPr>
        <p:blipFill>
          <a:blip r:embed="rId5"/>
          <a:stretch>
            <a:fillRect/>
          </a:stretch>
        </p:blipFill>
        <p:spPr>
          <a:xfrm>
            <a:off x="628650" y="2102266"/>
            <a:ext cx="8077200" cy="4755734"/>
          </a:xfrm>
          <a:prstGeom prst="rect">
            <a:avLst/>
          </a:prstGeom>
        </p:spPr>
      </p:pic>
    </p:spTree>
    <p:extLst>
      <p:ext uri="{BB962C8B-B14F-4D97-AF65-F5344CB8AC3E}">
        <p14:creationId xmlns:p14="http://schemas.microsoft.com/office/powerpoint/2010/main" val="243283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sz="4000" b="1" dirty="0">
                <a:latin typeface="MF_FrankRuhl-Regular"/>
                <a:cs typeface="+mn-cs"/>
              </a:rPr>
            </a:br>
            <a:r>
              <a:rPr lang="he-IL" sz="4000" b="1" dirty="0">
                <a:latin typeface="MF_FrankRuhl-Regular"/>
                <a:cs typeface="+mn-cs"/>
              </a:rPr>
              <a:t>מְשִׂימָה: מְכִינִים לוּחַ חוֹמָרִים </a:t>
            </a:r>
            <a:r>
              <a:rPr lang="he-IL" sz="2400" b="1" dirty="0">
                <a:latin typeface="MF_FrankRuhl-Regular"/>
                <a:cs typeface="+mn-cs"/>
              </a:rPr>
              <a:t>(עמודים 18-17)</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6" name="תמונה 5"/>
          <p:cNvPicPr>
            <a:picLocks noChangeAspect="1"/>
          </p:cNvPicPr>
          <p:nvPr/>
        </p:nvPicPr>
        <p:blipFill>
          <a:blip r:embed="rId5"/>
          <a:stretch>
            <a:fillRect/>
          </a:stretch>
        </p:blipFill>
        <p:spPr>
          <a:xfrm>
            <a:off x="276225" y="1959401"/>
            <a:ext cx="8763000" cy="4231848"/>
          </a:xfrm>
          <a:prstGeom prst="rect">
            <a:avLst/>
          </a:prstGeom>
        </p:spPr>
      </p:pic>
    </p:spTree>
    <p:extLst>
      <p:ext uri="{BB962C8B-B14F-4D97-AF65-F5344CB8AC3E}">
        <p14:creationId xmlns:p14="http://schemas.microsoft.com/office/powerpoint/2010/main" val="969540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he-IL" b="1" dirty="0">
                <a:latin typeface="MF_FrankRuhl-Regular"/>
                <a:cs typeface="+mn-cs"/>
              </a:rPr>
              <a:t>מָה לָמדְנוּ? </a:t>
            </a:r>
            <a:r>
              <a:rPr lang="he-IL" sz="2400" b="1" dirty="0">
                <a:latin typeface="MF_FrankRuhl-Regular"/>
                <a:cs typeface="+mn-cs"/>
              </a:rPr>
              <a:t>(עמוד 18)</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7" name="תמונה 6"/>
          <p:cNvPicPr>
            <a:picLocks noChangeAspect="1"/>
          </p:cNvPicPr>
          <p:nvPr/>
        </p:nvPicPr>
        <p:blipFill>
          <a:blip r:embed="rId5"/>
          <a:stretch>
            <a:fillRect/>
          </a:stretch>
        </p:blipFill>
        <p:spPr>
          <a:xfrm>
            <a:off x="289345" y="2175981"/>
            <a:ext cx="8565309" cy="2091196"/>
          </a:xfrm>
          <a:prstGeom prst="rect">
            <a:avLst/>
          </a:prstGeom>
        </p:spPr>
      </p:pic>
      <p:pic>
        <p:nvPicPr>
          <p:cNvPr id="8" name="תמונה 7"/>
          <p:cNvPicPr>
            <a:picLocks noChangeAspect="1"/>
          </p:cNvPicPr>
          <p:nvPr/>
        </p:nvPicPr>
        <p:blipFill>
          <a:blip r:embed="rId6"/>
          <a:stretch>
            <a:fillRect/>
          </a:stretch>
        </p:blipFill>
        <p:spPr>
          <a:xfrm>
            <a:off x="289345" y="4656201"/>
            <a:ext cx="8565309" cy="1430477"/>
          </a:xfrm>
          <a:prstGeom prst="rect">
            <a:avLst/>
          </a:prstGeom>
        </p:spPr>
      </p:pic>
    </p:spTree>
    <p:extLst>
      <p:ext uri="{BB962C8B-B14F-4D97-AF65-F5344CB8AC3E}">
        <p14:creationId xmlns:p14="http://schemas.microsoft.com/office/powerpoint/2010/main" val="191147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4" name="מציין מיקום תוכן 3"/>
          <p:cNvSpPr>
            <a:spLocks noGrp="1"/>
          </p:cNvSpPr>
          <p:nvPr>
            <p:ph idx="1"/>
          </p:nvPr>
        </p:nvSpPr>
        <p:spPr>
          <a:xfrm>
            <a:off x="628649" y="1825625"/>
            <a:ext cx="8413689" cy="4351338"/>
          </a:xfrm>
        </p:spPr>
        <p:txBody>
          <a:bodyPr>
            <a:normAutofit fontScale="85000" lnSpcReduction="20000"/>
          </a:bodyPr>
          <a:lstStyle/>
          <a:p>
            <a:pPr marL="0" indent="0" algn="r" rtl="1">
              <a:buNone/>
            </a:pPr>
            <a:r>
              <a:rPr lang="he-IL" sz="3300" dirty="0">
                <a:latin typeface="MF_FrankRuhl-Regular"/>
              </a:rPr>
              <a:t>בַּבֹּקֶר </a:t>
            </a:r>
            <a:r>
              <a:rPr lang="he-IL" sz="3300" dirty="0" err="1">
                <a:latin typeface="MF_FrankRuhl-Regular"/>
              </a:rPr>
              <a:t>אִמָּא</a:t>
            </a:r>
            <a:r>
              <a:rPr lang="he-IL" sz="3300" dirty="0">
                <a:latin typeface="MF_FrankRuhl-Regular"/>
              </a:rPr>
              <a:t> לִי הוֹדִיעָה</a:t>
            </a:r>
          </a:p>
          <a:p>
            <a:pPr marL="0" indent="0" algn="r" rtl="1">
              <a:buNone/>
            </a:pPr>
            <a:r>
              <a:rPr lang="he-IL" sz="3300" dirty="0">
                <a:latin typeface="MF_FrankRuhl-Regular"/>
              </a:rPr>
              <a:t>מַזָּל טוֹב, יוֹם </a:t>
            </a:r>
            <a:r>
              <a:rPr lang="he-IL" sz="3300" dirty="0" err="1">
                <a:latin typeface="MF_FrankRuhl-Regular"/>
              </a:rPr>
              <a:t>הַהֻלֶּדֶת</a:t>
            </a:r>
            <a:r>
              <a:rPr lang="he-IL" sz="3300" dirty="0">
                <a:latin typeface="MF_FrankRuhl-Regular"/>
              </a:rPr>
              <a:t> הִגִּיעַ!</a:t>
            </a:r>
          </a:p>
          <a:p>
            <a:pPr marL="0" indent="0" algn="r" rtl="1">
              <a:buNone/>
            </a:pPr>
            <a:r>
              <a:rPr lang="he-IL" sz="3300" dirty="0">
                <a:latin typeface="MF_FrankRuhl-Regular"/>
              </a:rPr>
              <a:t>הִיא הִגִּישָׁהּ לִי </a:t>
            </a:r>
            <a:r>
              <a:rPr lang="he-IL" sz="3300" dirty="0" err="1">
                <a:latin typeface="MF_FrankRuhl-Regular"/>
              </a:rPr>
              <a:t>קֻפְסָה</a:t>
            </a:r>
            <a:r>
              <a:rPr lang="he-IL" sz="3300" dirty="0">
                <a:latin typeface="MF_FrankRuhl-Regular"/>
              </a:rPr>
              <a:t> גְּדוֹלָה</a:t>
            </a:r>
          </a:p>
          <a:p>
            <a:pPr marL="0" indent="0" algn="r" rtl="1">
              <a:buNone/>
            </a:pPr>
            <a:r>
              <a:rPr lang="he-IL" sz="3300" dirty="0">
                <a:latin typeface="MF_FrankRuhl-Regular"/>
              </a:rPr>
              <a:t>אֲרוּזָה בַּעֲטִיפַת נְיָר כְּחֻלָּה.</a:t>
            </a:r>
          </a:p>
          <a:p>
            <a:pPr marL="0" indent="0" algn="r" rtl="1">
              <a:buNone/>
            </a:pPr>
            <a:endParaRPr lang="he-IL" sz="3200" dirty="0">
              <a:latin typeface="MF_FrankRuhl-Regular"/>
            </a:endParaRPr>
          </a:p>
          <a:p>
            <a:pPr marL="0" indent="0" algn="r" rtl="1">
              <a:buNone/>
            </a:pPr>
            <a:r>
              <a:rPr lang="he-IL" sz="2400" b="1" dirty="0">
                <a:latin typeface="MF_FrankRuhl-Regular"/>
              </a:rPr>
              <a:t>המשך השיר בעמוד 6</a:t>
            </a:r>
            <a:r>
              <a:rPr lang="he-IL" sz="3200" dirty="0">
                <a:latin typeface="MF_FrankRuhl-Regular"/>
              </a:rPr>
              <a:t> </a:t>
            </a:r>
          </a:p>
          <a:p>
            <a:pPr marL="0" indent="0" algn="r" rtl="1">
              <a:buNone/>
            </a:pPr>
            <a:endParaRPr lang="he-IL" sz="3200" b="1" dirty="0"/>
          </a:p>
          <a:p>
            <a:pPr marL="0" indent="0" algn="r" rtl="1">
              <a:buNone/>
            </a:pPr>
            <a:endParaRPr lang="he-IL" sz="3200" b="1" dirty="0"/>
          </a:p>
          <a:p>
            <a:pPr marL="0" indent="0" algn="r" rtl="1">
              <a:buNone/>
            </a:pPr>
            <a:endParaRPr lang="he-IL" sz="3200" b="1" dirty="0"/>
          </a:p>
          <a:p>
            <a:pPr marL="0" indent="0" algn="r" rtl="1">
              <a:buNone/>
            </a:pPr>
            <a:r>
              <a:rPr lang="he-IL" sz="2400" b="1" dirty="0"/>
              <a:t>שאלות לשיח בעמוד </a:t>
            </a:r>
            <a:r>
              <a:rPr lang="he-IL" sz="3200" b="1" dirty="0"/>
              <a:t>6</a:t>
            </a:r>
          </a:p>
          <a:p>
            <a:pPr marL="0" indent="0" algn="r" rtl="1">
              <a:buNone/>
            </a:pPr>
            <a:endParaRPr lang="he-IL" sz="3200" b="1" dirty="0"/>
          </a:p>
          <a:p>
            <a:pPr marL="0" indent="0" algn="r" rtl="1">
              <a:buNone/>
            </a:pPr>
            <a:endParaRPr lang="he-IL" sz="3200" b="1" dirty="0"/>
          </a:p>
        </p:txBody>
      </p:sp>
      <p:pic>
        <p:nvPicPr>
          <p:cNvPr id="5" name="תמונה 4"/>
          <p:cNvPicPr>
            <a:picLocks noChangeAspect="1"/>
          </p:cNvPicPr>
          <p:nvPr/>
        </p:nvPicPr>
        <p:blipFill>
          <a:blip r:embed="rId5"/>
          <a:stretch>
            <a:fillRect/>
          </a:stretch>
        </p:blipFill>
        <p:spPr>
          <a:xfrm>
            <a:off x="5465369" y="5412057"/>
            <a:ext cx="1111600" cy="1006189"/>
          </a:xfrm>
          <a:prstGeom prst="rect">
            <a:avLst/>
          </a:prstGeom>
          <a:ln w="38100">
            <a:solidFill>
              <a:schemeClr val="accent6">
                <a:lumMod val="50000"/>
              </a:schemeClr>
            </a:solidFill>
          </a:ln>
        </p:spPr>
      </p:pic>
      <p:sp>
        <p:nvSpPr>
          <p:cNvPr id="8" name="כותרת 7"/>
          <p:cNvSpPr>
            <a:spLocks noGrp="1"/>
          </p:cNvSpPr>
          <p:nvPr>
            <p:ph type="title"/>
          </p:nvPr>
        </p:nvSpPr>
        <p:spPr/>
        <p:txBody>
          <a:bodyPr>
            <a:normAutofit/>
          </a:bodyPr>
          <a:lstStyle/>
          <a:p>
            <a:pPr lvl="0" algn="r" rtl="1">
              <a:spcBef>
                <a:spcPts val="1000"/>
              </a:spcBef>
            </a:pPr>
            <a:r>
              <a:rPr lang="he-IL" sz="3600" b="1" dirty="0">
                <a:solidFill>
                  <a:prstClr val="black"/>
                </a:solidFill>
                <a:latin typeface="Calibri" panose="020F0502020204030204"/>
                <a:ea typeface="+mn-ea"/>
                <a:cs typeface="Arial" panose="020B0604020202020204" pitchFamily="34" charset="0"/>
              </a:rPr>
              <a:t>פתיחה: מָה יֵשׁ בִּפְנִים? </a:t>
            </a:r>
            <a:r>
              <a:rPr lang="he-IL" sz="2400" b="1" dirty="0">
                <a:solidFill>
                  <a:prstClr val="black"/>
                </a:solidFill>
                <a:latin typeface="Calibri" panose="020F0502020204030204"/>
                <a:ea typeface="+mn-ea"/>
                <a:cs typeface="Arial" panose="020B0604020202020204" pitchFamily="34" charset="0"/>
              </a:rPr>
              <a:t>(עמוד 6)</a:t>
            </a:r>
          </a:p>
        </p:txBody>
      </p:sp>
      <p:pic>
        <p:nvPicPr>
          <p:cNvPr id="10" name="תמונה 9"/>
          <p:cNvPicPr>
            <a:picLocks noChangeAspect="1"/>
          </p:cNvPicPr>
          <p:nvPr/>
        </p:nvPicPr>
        <p:blipFill>
          <a:blip r:embed="rId6"/>
          <a:stretch>
            <a:fillRect/>
          </a:stretch>
        </p:blipFill>
        <p:spPr>
          <a:xfrm>
            <a:off x="238487" y="2598214"/>
            <a:ext cx="3595282" cy="4021368"/>
          </a:xfrm>
          <a:prstGeom prst="rect">
            <a:avLst/>
          </a:prstGeom>
        </p:spPr>
      </p:pic>
    </p:spTree>
    <p:extLst>
      <p:ext uri="{BB962C8B-B14F-4D97-AF65-F5344CB8AC3E}">
        <p14:creationId xmlns:p14="http://schemas.microsoft.com/office/powerpoint/2010/main" val="83230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  פֶּרֶֶק רִאשׁוֹן: חוֹמָרִים וּתְכוּנוֹתֵיהֶם</a:t>
            </a:r>
            <a:br>
              <a:rPr lang="he-IL" b="1" dirty="0">
                <a:cs typeface="+mn-cs"/>
              </a:rPr>
            </a:br>
            <a:r>
              <a:rPr lang="he-IL" b="1" dirty="0">
                <a:cs typeface="+mn-cs"/>
              </a:rPr>
              <a:t> </a:t>
            </a:r>
            <a:endParaRPr lang="en-US" sz="2800" b="1" dirty="0">
              <a:cs typeface="+mn-cs"/>
            </a:endParaRPr>
          </a:p>
        </p:txBody>
      </p:sp>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 </a:t>
            </a:r>
            <a:endParaRPr lang="en-US" sz="4400" b="1" dirty="0"/>
          </a:p>
        </p:txBody>
      </p:sp>
      <p:pic>
        <p:nvPicPr>
          <p:cNvPr id="5" name="תמונה 4"/>
          <p:cNvPicPr>
            <a:picLocks noChangeAspect="1"/>
          </p:cNvPicPr>
          <p:nvPr/>
        </p:nvPicPr>
        <p:blipFill>
          <a:blip r:embed="rId5"/>
          <a:stretch>
            <a:fillRect/>
          </a:stretch>
        </p:blipFill>
        <p:spPr>
          <a:xfrm>
            <a:off x="364921" y="1329214"/>
            <a:ext cx="8414157" cy="5093004"/>
          </a:xfrm>
          <a:prstGeom prst="rect">
            <a:avLst/>
          </a:prstGeom>
        </p:spPr>
      </p:pic>
      <p:sp>
        <p:nvSpPr>
          <p:cNvPr id="6" name="TextBox 5"/>
          <p:cNvSpPr txBox="1"/>
          <p:nvPr/>
        </p:nvSpPr>
        <p:spPr>
          <a:xfrm>
            <a:off x="3598877" y="1690689"/>
            <a:ext cx="1619075" cy="369332"/>
          </a:xfrm>
          <a:prstGeom prst="rect">
            <a:avLst/>
          </a:prstGeom>
          <a:noFill/>
        </p:spPr>
        <p:txBody>
          <a:bodyPr wrap="square" rtlCol="0">
            <a:spAutoFit/>
          </a:bodyPr>
          <a:lstStyle/>
          <a:p>
            <a:pPr algn="r"/>
            <a:r>
              <a:rPr lang="he-IL" b="1" dirty="0"/>
              <a:t>עמוד 7 </a:t>
            </a:r>
            <a:endParaRPr lang="en-US" b="1" dirty="0"/>
          </a:p>
        </p:txBody>
      </p:sp>
      <p:pic>
        <p:nvPicPr>
          <p:cNvPr id="12" name="תמונה 11"/>
          <p:cNvPicPr>
            <a:picLocks noChangeAspect="1"/>
          </p:cNvPicPr>
          <p:nvPr/>
        </p:nvPicPr>
        <p:blipFill>
          <a:blip r:embed="rId6"/>
          <a:stretch>
            <a:fillRect/>
          </a:stretch>
        </p:blipFill>
        <p:spPr>
          <a:xfrm>
            <a:off x="7923986" y="5712464"/>
            <a:ext cx="1182727" cy="1079086"/>
          </a:xfrm>
          <a:prstGeom prst="rect">
            <a:avLst/>
          </a:prstGeom>
        </p:spPr>
      </p:pic>
      <p:sp>
        <p:nvSpPr>
          <p:cNvPr id="13" name="TextBox 12"/>
          <p:cNvSpPr txBox="1"/>
          <p:nvPr/>
        </p:nvSpPr>
        <p:spPr>
          <a:xfrm>
            <a:off x="6165908" y="6422218"/>
            <a:ext cx="1593909" cy="369332"/>
          </a:xfrm>
          <a:prstGeom prst="rect">
            <a:avLst/>
          </a:prstGeom>
          <a:noFill/>
        </p:spPr>
        <p:txBody>
          <a:bodyPr wrap="square" rtlCol="0">
            <a:spAutoFit/>
          </a:bodyPr>
          <a:lstStyle/>
          <a:p>
            <a:pPr algn="r"/>
            <a:r>
              <a:rPr lang="he-IL" b="1" dirty="0"/>
              <a:t>עמוד 7</a:t>
            </a:r>
            <a:endParaRPr lang="en-US" b="1" dirty="0"/>
          </a:p>
        </p:txBody>
      </p:sp>
    </p:spTree>
    <p:extLst>
      <p:ext uri="{BB962C8B-B14F-4D97-AF65-F5344CB8AC3E}">
        <p14:creationId xmlns:p14="http://schemas.microsoft.com/office/powerpoint/2010/main" val="3332555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03FB1CEF-A7A5-C424-1854-E615187832B3}"/>
              </a:ext>
            </a:extLst>
          </p:cNvPr>
          <p:cNvPicPr>
            <a:picLocks noChangeAspect="1"/>
          </p:cNvPicPr>
          <p:nvPr/>
        </p:nvPicPr>
        <p:blipFill>
          <a:blip r:embed="rId3"/>
          <a:stretch>
            <a:fillRect/>
          </a:stretch>
        </p:blipFill>
        <p:spPr>
          <a:xfrm>
            <a:off x="1012054" y="852256"/>
            <a:ext cx="7217546" cy="4900474"/>
          </a:xfrm>
          <a:prstGeom prst="rect">
            <a:avLst/>
          </a:prstGeom>
          <a:ln w="12700">
            <a:solidFill>
              <a:schemeClr val="accent4">
                <a:lumMod val="50000"/>
              </a:schemeClr>
            </a:solidFill>
          </a:ln>
        </p:spPr>
      </p:pic>
      <p:pic>
        <p:nvPicPr>
          <p:cNvPr id="2" name="תמונה 1">
            <a:extLst>
              <a:ext uri="{FF2B5EF4-FFF2-40B4-BE49-F238E27FC236}">
                <a16:creationId xmlns:a16="http://schemas.microsoft.com/office/drawing/2014/main" id="{D107B724-94E3-FC19-5A83-90BC1336A85E}"/>
              </a:ext>
            </a:extLst>
          </p:cNvPr>
          <p:cNvPicPr>
            <a:picLocks noChangeAspect="1"/>
          </p:cNvPicPr>
          <p:nvPr/>
        </p:nvPicPr>
        <p:blipFill>
          <a:blip r:embed="rId4"/>
          <a:stretch>
            <a:fillRect/>
          </a:stretch>
        </p:blipFill>
        <p:spPr>
          <a:xfrm>
            <a:off x="0" y="-15536"/>
            <a:ext cx="1109568" cy="634039"/>
          </a:xfrm>
          <a:prstGeom prst="rect">
            <a:avLst/>
          </a:prstGeom>
        </p:spPr>
      </p:pic>
      <p:pic>
        <p:nvPicPr>
          <p:cNvPr id="4" name="תמונה 3">
            <a:extLst>
              <a:ext uri="{FF2B5EF4-FFF2-40B4-BE49-F238E27FC236}">
                <a16:creationId xmlns:a16="http://schemas.microsoft.com/office/drawing/2014/main" id="{F53D8FE7-7B90-300E-5E16-2E01CE4D9CCF}"/>
              </a:ext>
            </a:extLst>
          </p:cNvPr>
          <p:cNvPicPr>
            <a:picLocks noChangeAspect="1"/>
          </p:cNvPicPr>
          <p:nvPr/>
        </p:nvPicPr>
        <p:blipFill>
          <a:blip r:embed="rId5"/>
          <a:stretch>
            <a:fillRect/>
          </a:stretch>
        </p:blipFill>
        <p:spPr>
          <a:xfrm>
            <a:off x="4317819" y="102366"/>
            <a:ext cx="1257300" cy="574685"/>
          </a:xfrm>
          <a:prstGeom prst="rect">
            <a:avLst/>
          </a:prstGeom>
        </p:spPr>
      </p:pic>
      <p:pic>
        <p:nvPicPr>
          <p:cNvPr id="5" name="תמונה 4">
            <a:extLst>
              <a:ext uri="{FF2B5EF4-FFF2-40B4-BE49-F238E27FC236}">
                <a16:creationId xmlns:a16="http://schemas.microsoft.com/office/drawing/2014/main" id="{E86304CF-9DA8-8471-CEDE-31693CBB59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8577" y="95042"/>
            <a:ext cx="1191237" cy="523461"/>
          </a:xfrm>
          <a:prstGeom prst="rect">
            <a:avLst/>
          </a:prstGeom>
        </p:spPr>
      </p:pic>
    </p:spTree>
    <p:extLst>
      <p:ext uri="{BB962C8B-B14F-4D97-AF65-F5344CB8AC3E}">
        <p14:creationId xmlns:p14="http://schemas.microsoft.com/office/powerpoint/2010/main" val="842951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pic>
        <p:nvPicPr>
          <p:cNvPr id="6" name="תמונה 5"/>
          <p:cNvPicPr>
            <a:picLocks noChangeAspect="1"/>
          </p:cNvPicPr>
          <p:nvPr/>
        </p:nvPicPr>
        <p:blipFill>
          <a:blip r:embed="rId5"/>
          <a:stretch>
            <a:fillRect/>
          </a:stretch>
        </p:blipFill>
        <p:spPr>
          <a:xfrm>
            <a:off x="8172282" y="5876292"/>
            <a:ext cx="839935" cy="761046"/>
          </a:xfrm>
          <a:prstGeom prst="rect">
            <a:avLst/>
          </a:prstGeom>
          <a:ln w="38100">
            <a:solidFill>
              <a:srgbClr val="B31114"/>
            </a:solidFill>
          </a:ln>
        </p:spPr>
      </p:pic>
      <p:sp>
        <p:nvSpPr>
          <p:cNvPr id="2" name="מציין מיקום תוכן 1"/>
          <p:cNvSpPr>
            <a:spLocks noGrp="1"/>
          </p:cNvSpPr>
          <p:nvPr>
            <p:ph idx="1"/>
          </p:nvPr>
        </p:nvSpPr>
        <p:spPr/>
        <p:txBody>
          <a:bodyPr/>
          <a:lstStyle/>
          <a:p>
            <a:pPr marL="0" indent="0" algn="r">
              <a:buNone/>
            </a:pPr>
            <a:r>
              <a:rPr lang="he-IL" b="1" dirty="0">
                <a:solidFill>
                  <a:srgbClr val="437BBE"/>
                </a:solidFill>
                <a:latin typeface="MF_FrankRuhl-Regular"/>
              </a:rPr>
              <a:t>מְשִׂימָה: </a:t>
            </a:r>
            <a:r>
              <a:rPr lang="he-IL" b="1" dirty="0">
                <a:solidFill>
                  <a:srgbClr val="000000"/>
                </a:solidFill>
                <a:latin typeface="MF_FrankRuhl-Regular"/>
              </a:rPr>
              <a:t>הֵיכָן מִסְתַּתְּרִים הַחוֹמָרִים בַּכִּתָּה? </a:t>
            </a:r>
            <a:r>
              <a:rPr lang="he-IL" sz="2400" b="1" dirty="0">
                <a:solidFill>
                  <a:srgbClr val="000000"/>
                </a:solidFill>
                <a:latin typeface="MF_FrankRuhl-Regular"/>
              </a:rPr>
              <a:t>(עמוד 9)</a:t>
            </a:r>
            <a:endParaRPr lang="en-US" sz="2400" b="1" dirty="0"/>
          </a:p>
        </p:txBody>
      </p:sp>
      <p:sp>
        <p:nvSpPr>
          <p:cNvPr id="3" name="מלבן 2"/>
          <p:cNvSpPr/>
          <p:nvPr/>
        </p:nvSpPr>
        <p:spPr>
          <a:xfrm>
            <a:off x="2981659" y="2286000"/>
            <a:ext cx="5470191" cy="369332"/>
          </a:xfrm>
          <a:prstGeom prst="rect">
            <a:avLst/>
          </a:prstGeom>
        </p:spPr>
        <p:txBody>
          <a:bodyPr wrap="square">
            <a:spAutoFit/>
          </a:bodyPr>
          <a:lstStyle/>
          <a:p>
            <a:pPr algn="r"/>
            <a:r>
              <a:rPr lang="he-IL" b="1" dirty="0">
                <a:latin typeface="MF_FrankRuhl-Regular"/>
              </a:rPr>
              <a:t>גַּלּוּ בַּכִּתָּה הֵיכָן מִסְתַּתְּרִים חוֹמָרִים:</a:t>
            </a:r>
            <a:endParaRPr lang="en-US" b="1" dirty="0"/>
          </a:p>
        </p:txBody>
      </p:sp>
      <p:pic>
        <p:nvPicPr>
          <p:cNvPr id="11" name="תמונה 10"/>
          <p:cNvPicPr>
            <a:picLocks noChangeAspect="1"/>
          </p:cNvPicPr>
          <p:nvPr/>
        </p:nvPicPr>
        <p:blipFill>
          <a:blip r:embed="rId6"/>
          <a:stretch>
            <a:fillRect/>
          </a:stretch>
        </p:blipFill>
        <p:spPr>
          <a:xfrm>
            <a:off x="1748695" y="2786346"/>
            <a:ext cx="6121980" cy="3264502"/>
          </a:xfrm>
          <a:prstGeom prst="rect">
            <a:avLst/>
          </a:prstGeom>
        </p:spPr>
      </p:pic>
      <p:sp>
        <p:nvSpPr>
          <p:cNvPr id="12" name="TextBox 11"/>
          <p:cNvSpPr txBox="1"/>
          <p:nvPr/>
        </p:nvSpPr>
        <p:spPr>
          <a:xfrm>
            <a:off x="6657825" y="6307977"/>
            <a:ext cx="1485900" cy="369332"/>
          </a:xfrm>
          <a:prstGeom prst="rect">
            <a:avLst/>
          </a:prstGeom>
          <a:noFill/>
        </p:spPr>
        <p:txBody>
          <a:bodyPr wrap="square" rtlCol="0">
            <a:spAutoFit/>
          </a:bodyPr>
          <a:lstStyle/>
          <a:p>
            <a:pPr algn="r"/>
            <a:r>
              <a:rPr lang="he-IL" b="1" dirty="0"/>
              <a:t>עמוד 10</a:t>
            </a:r>
            <a:endParaRPr lang="en-US" b="1" dirty="0"/>
          </a:p>
        </p:txBody>
      </p:sp>
      <p:sp>
        <p:nvSpPr>
          <p:cNvPr id="4" name="TextBox 3"/>
          <p:cNvSpPr txBox="1"/>
          <p:nvPr/>
        </p:nvSpPr>
        <p:spPr>
          <a:xfrm>
            <a:off x="1954635" y="684299"/>
            <a:ext cx="5916040" cy="769441"/>
          </a:xfrm>
          <a:prstGeom prst="rect">
            <a:avLst/>
          </a:prstGeom>
          <a:noFill/>
        </p:spPr>
        <p:txBody>
          <a:bodyPr wrap="square" rtlCol="0">
            <a:spAutoFit/>
          </a:bodyPr>
          <a:lstStyle/>
          <a:p>
            <a:pPr lvl="0" algn="r" rtl="1"/>
            <a:r>
              <a:rPr lang="he-IL" sz="4400" b="1">
                <a:solidFill>
                  <a:prstClr val="black"/>
                </a:solidFill>
                <a:latin typeface="MF_FrankRuhl-Regular"/>
              </a:rPr>
              <a:t>חוֹמָרִים בַּסְּבִיבָה </a:t>
            </a:r>
            <a:r>
              <a:rPr lang="he-IL" sz="2400" b="1">
                <a:solidFill>
                  <a:prstClr val="black"/>
                </a:solidFill>
                <a:latin typeface="MF_FrankRuhl-Regular"/>
              </a:rPr>
              <a:t>(עמודים 18-9</a:t>
            </a:r>
            <a:r>
              <a:rPr lang="he-IL" sz="2400" b="1">
                <a:solidFill>
                  <a:srgbClr val="000000"/>
                </a:solidFill>
                <a:latin typeface="MF_FrankRuhl-Regular"/>
              </a:rPr>
              <a:t>)</a:t>
            </a:r>
            <a:endParaRPr lang="en-US" sz="4400" b="1" dirty="0">
              <a:solidFill>
                <a:prstClr val="black"/>
              </a:solidFill>
            </a:endParaRPr>
          </a:p>
        </p:txBody>
      </p:sp>
    </p:spTree>
    <p:extLst>
      <p:ext uri="{BB962C8B-B14F-4D97-AF65-F5344CB8AC3E}">
        <p14:creationId xmlns:p14="http://schemas.microsoft.com/office/powerpoint/2010/main" val="1529807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he-IL" sz="3600" b="1" dirty="0">
                <a:solidFill>
                  <a:srgbClr val="437BBE"/>
                </a:solidFill>
                <a:latin typeface="MF_FrankRuhl-Regular"/>
                <a:cs typeface="+mn-cs"/>
              </a:rPr>
              <a:t>חוֹמָרִים נִמְצָאִים בְּכָל מָקוֹם וּבְכָל דָבָר </a:t>
            </a:r>
            <a:r>
              <a:rPr lang="he-IL" sz="3600" b="1" dirty="0">
                <a:latin typeface="MF_FrankRuhl-Regular"/>
                <a:cs typeface="+mn-cs"/>
              </a:rPr>
              <a:t> </a:t>
            </a:r>
            <a:r>
              <a:rPr lang="he-IL" sz="2000" b="1" dirty="0">
                <a:latin typeface="MF_FrankRuhl-Regular"/>
                <a:cs typeface="+mn-cs"/>
              </a:rPr>
              <a:t>(עמוד 11) </a:t>
            </a:r>
            <a:endParaRPr lang="en-US" sz="28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6" name="תמונה 5"/>
          <p:cNvPicPr>
            <a:picLocks noChangeAspect="1"/>
          </p:cNvPicPr>
          <p:nvPr/>
        </p:nvPicPr>
        <p:blipFill>
          <a:blip r:embed="rId5"/>
          <a:stretch>
            <a:fillRect/>
          </a:stretch>
        </p:blipFill>
        <p:spPr>
          <a:xfrm>
            <a:off x="673100" y="1475381"/>
            <a:ext cx="8058150" cy="4368962"/>
          </a:xfrm>
          <a:prstGeom prst="rect">
            <a:avLst/>
          </a:prstGeom>
        </p:spPr>
      </p:pic>
    </p:spTree>
    <p:extLst>
      <p:ext uri="{BB962C8B-B14F-4D97-AF65-F5344CB8AC3E}">
        <p14:creationId xmlns:p14="http://schemas.microsoft.com/office/powerpoint/2010/main" val="2049708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80B0B3C2-3734-F63B-5C05-CEE509C2A8BC}"/>
              </a:ext>
            </a:extLst>
          </p:cNvPr>
          <p:cNvPicPr>
            <a:picLocks noChangeAspect="1"/>
          </p:cNvPicPr>
          <p:nvPr/>
        </p:nvPicPr>
        <p:blipFill>
          <a:blip r:embed="rId3"/>
          <a:stretch>
            <a:fillRect/>
          </a:stretch>
        </p:blipFill>
        <p:spPr>
          <a:xfrm>
            <a:off x="1038687" y="719091"/>
            <a:ext cx="7315201" cy="4580878"/>
          </a:xfrm>
          <a:prstGeom prst="rect">
            <a:avLst/>
          </a:prstGeom>
          <a:ln w="12700">
            <a:solidFill>
              <a:srgbClr val="0066A6"/>
            </a:solidFill>
          </a:ln>
        </p:spPr>
      </p:pic>
      <p:pic>
        <p:nvPicPr>
          <p:cNvPr id="2" name="תמונה 1">
            <a:extLst>
              <a:ext uri="{FF2B5EF4-FFF2-40B4-BE49-F238E27FC236}">
                <a16:creationId xmlns:a16="http://schemas.microsoft.com/office/drawing/2014/main" id="{F4000BE9-62BA-DCF2-25C7-5514919BDE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2763" y="121252"/>
            <a:ext cx="1191237" cy="402531"/>
          </a:xfrm>
          <a:prstGeom prst="rect">
            <a:avLst/>
          </a:prstGeom>
        </p:spPr>
      </p:pic>
      <p:pic>
        <p:nvPicPr>
          <p:cNvPr id="3" name="תמונה 2">
            <a:extLst>
              <a:ext uri="{FF2B5EF4-FFF2-40B4-BE49-F238E27FC236}">
                <a16:creationId xmlns:a16="http://schemas.microsoft.com/office/drawing/2014/main" id="{9ABBA87D-8EEA-0585-D28C-2675D5E66B45}"/>
              </a:ext>
            </a:extLst>
          </p:cNvPr>
          <p:cNvPicPr>
            <a:picLocks noChangeAspect="1"/>
          </p:cNvPicPr>
          <p:nvPr/>
        </p:nvPicPr>
        <p:blipFill>
          <a:blip r:embed="rId5"/>
          <a:stretch>
            <a:fillRect/>
          </a:stretch>
        </p:blipFill>
        <p:spPr>
          <a:xfrm>
            <a:off x="73866" y="-19361"/>
            <a:ext cx="1109568" cy="634039"/>
          </a:xfrm>
          <a:prstGeom prst="rect">
            <a:avLst/>
          </a:prstGeom>
        </p:spPr>
      </p:pic>
      <p:pic>
        <p:nvPicPr>
          <p:cNvPr id="5" name="תמונה 4">
            <a:extLst>
              <a:ext uri="{FF2B5EF4-FFF2-40B4-BE49-F238E27FC236}">
                <a16:creationId xmlns:a16="http://schemas.microsoft.com/office/drawing/2014/main" id="{58FA78D1-E8F4-CE17-4635-D46511CEE2DF}"/>
              </a:ext>
            </a:extLst>
          </p:cNvPr>
          <p:cNvPicPr>
            <a:picLocks noChangeAspect="1"/>
          </p:cNvPicPr>
          <p:nvPr/>
        </p:nvPicPr>
        <p:blipFill>
          <a:blip r:embed="rId6"/>
          <a:stretch>
            <a:fillRect/>
          </a:stretch>
        </p:blipFill>
        <p:spPr>
          <a:xfrm>
            <a:off x="4317819" y="102366"/>
            <a:ext cx="1257300" cy="574685"/>
          </a:xfrm>
          <a:prstGeom prst="rect">
            <a:avLst/>
          </a:prstGeom>
        </p:spPr>
      </p:pic>
    </p:spTree>
    <p:extLst>
      <p:ext uri="{BB962C8B-B14F-4D97-AF65-F5344CB8AC3E}">
        <p14:creationId xmlns:p14="http://schemas.microsoft.com/office/powerpoint/2010/main" val="3516707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C9BA7ACD-BE9D-968C-E3D0-F4E14BC589A0}"/>
              </a:ext>
            </a:extLst>
          </p:cNvPr>
          <p:cNvPicPr>
            <a:picLocks noChangeAspect="1"/>
          </p:cNvPicPr>
          <p:nvPr/>
        </p:nvPicPr>
        <p:blipFill>
          <a:blip r:embed="rId5"/>
          <a:stretch>
            <a:fillRect/>
          </a:stretch>
        </p:blipFill>
        <p:spPr>
          <a:xfrm>
            <a:off x="2281690" y="1051691"/>
            <a:ext cx="4554538" cy="4708893"/>
          </a:xfrm>
          <a:prstGeom prst="rect">
            <a:avLst/>
          </a:prstGeom>
          <a:ln w="12700">
            <a:solidFill>
              <a:srgbClr val="C00000"/>
            </a:solidFill>
          </a:ln>
        </p:spPr>
      </p:pic>
    </p:spTree>
    <p:extLst>
      <p:ext uri="{BB962C8B-B14F-4D97-AF65-F5344CB8AC3E}">
        <p14:creationId xmlns:p14="http://schemas.microsoft.com/office/powerpoint/2010/main" val="412026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183434" y="5848350"/>
            <a:ext cx="7960566" cy="328613"/>
          </a:xfrm>
        </p:spPr>
        <p:txBody>
          <a:bodyPr>
            <a:normAutofit fontScale="25000" lnSpcReduction="20000"/>
          </a:bodyPr>
          <a:lstStyle/>
          <a:p>
            <a:pPr marL="0" indent="0" algn="r">
              <a:buNone/>
            </a:pPr>
            <a:r>
              <a:rPr lang="he-IL" b="1" dirty="0"/>
              <a:t> </a:t>
            </a:r>
            <a:r>
              <a:rPr lang="he-IL" sz="7400" b="1" dirty="0">
                <a:latin typeface="MF_FrankRuhl-Bold"/>
              </a:rPr>
              <a:t>המשך שאלה 1 בעמוד 12</a:t>
            </a:r>
            <a:endParaRPr lang="he-IL" sz="7400" dirty="0">
              <a:latin typeface="MF_FrankRuhl-Regular"/>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8" name="כותרת 7"/>
          <p:cNvSpPr>
            <a:spLocks noGrp="1"/>
          </p:cNvSpPr>
          <p:nvPr>
            <p:ph type="title"/>
          </p:nvPr>
        </p:nvSpPr>
        <p:spPr>
          <a:xfrm>
            <a:off x="47625" y="614678"/>
            <a:ext cx="8843942" cy="1325563"/>
          </a:xfrm>
        </p:spPr>
        <p:txBody>
          <a:bodyPr/>
          <a:lstStyle/>
          <a:p>
            <a:pPr algn="r"/>
            <a:r>
              <a:rPr lang="he-IL" b="1" dirty="0">
                <a:cs typeface="+mn-cs"/>
              </a:rPr>
              <a:t>מְשִׂימָה: מָה עָשׂוּי מֵחוֹמָרִים? </a:t>
            </a:r>
            <a:r>
              <a:rPr lang="he-IL" sz="2400" b="1" dirty="0">
                <a:cs typeface="+mn-cs"/>
              </a:rPr>
              <a:t>(עמודים 13-12)</a:t>
            </a:r>
            <a:endParaRPr lang="en-US" sz="2400" b="1" dirty="0">
              <a:cs typeface="+mn-cs"/>
            </a:endParaRPr>
          </a:p>
        </p:txBody>
      </p:sp>
      <p:pic>
        <p:nvPicPr>
          <p:cNvPr id="10" name="תמונה 9"/>
          <p:cNvPicPr>
            <a:picLocks noChangeAspect="1"/>
          </p:cNvPicPr>
          <p:nvPr/>
        </p:nvPicPr>
        <p:blipFill>
          <a:blip r:embed="rId5"/>
          <a:stretch>
            <a:fillRect/>
          </a:stretch>
        </p:blipFill>
        <p:spPr>
          <a:xfrm>
            <a:off x="0" y="2017820"/>
            <a:ext cx="9144000" cy="3527210"/>
          </a:xfrm>
          <a:prstGeom prst="rect">
            <a:avLst/>
          </a:prstGeom>
        </p:spPr>
      </p:pic>
    </p:spTree>
    <p:extLst>
      <p:ext uri="{BB962C8B-B14F-4D97-AF65-F5344CB8AC3E}">
        <p14:creationId xmlns:p14="http://schemas.microsoft.com/office/powerpoint/2010/main" val="867257185"/>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1293</TotalTime>
  <Words>1083</Words>
  <Application>Microsoft Office PowerPoint</Application>
  <PresentationFormat>‫הצגה על המסך (4:3)</PresentationFormat>
  <Paragraphs>97</Paragraphs>
  <Slides>15</Slides>
  <Notes>15</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15</vt:i4>
      </vt:variant>
    </vt:vector>
  </HeadingPairs>
  <TitlesOfParts>
    <vt:vector size="23" baseType="lpstr">
      <vt:lpstr>Almoni Neue DL 4.0 AAA</vt:lpstr>
      <vt:lpstr>Arial</vt:lpstr>
      <vt:lpstr>Calibri</vt:lpstr>
      <vt:lpstr>Calibri Light</vt:lpstr>
      <vt:lpstr>FontbitDavid</vt:lpstr>
      <vt:lpstr>MF_FrankRuhl-Bold</vt:lpstr>
      <vt:lpstr>MF_FrankRuhl-Regular</vt:lpstr>
      <vt:lpstr>ערכת נושא Office</vt:lpstr>
      <vt:lpstr> מצגת מלווה   מַדָּע וְטֶכְנוֹלוֹגְיָה לְכִתָּה ב חוֹמָרִים סָבִיב</vt:lpstr>
      <vt:lpstr>פתיחה: מָה יֵשׁ בִּפְנִים? (עמוד 6)</vt:lpstr>
      <vt:lpstr>  פֶּרֶֶק רִאשׁוֹן: חוֹמָרִים וּתְכוּנוֹתֵיהֶם  </vt:lpstr>
      <vt:lpstr>מצגת של PowerPoint‏</vt:lpstr>
      <vt:lpstr>מצגת של PowerPoint‏</vt:lpstr>
      <vt:lpstr>חוֹמָרִים נִמְצָאִים בְּכָל מָקוֹם וּבְכָל דָבָר  (עמוד 11) </vt:lpstr>
      <vt:lpstr>מצגת של PowerPoint‏</vt:lpstr>
      <vt:lpstr>מצגת של PowerPoint‏</vt:lpstr>
      <vt:lpstr>מְשִׂימָה: מָה עָשׂוּי מֵחוֹמָרִים? (עמודים 13-12)</vt:lpstr>
      <vt:lpstr>מְשִׂימָה: מָה עָשׂוּי מֵחוֹמָרִים? (סיכום)</vt:lpstr>
      <vt:lpstr>מְשִׂימָה: (עמודים 15-14) בַּלָּשִׁים בַּסְּבִיבָה חוֹקְרִים וּמְגַלִּים חוֹמָרִים</vt:lpstr>
      <vt:lpstr>מְשִׂימָה: (המשך) בַּלָּשִׁים בַּסְּבִיבָה חוֹקְרִים וּמְגַלִּים חוֹמָרִים</vt:lpstr>
      <vt:lpstr> קטע מידע (עמוד 16)</vt:lpstr>
      <vt:lpstr> מְשִׂימָה: מְכִינִים לוּחַ חוֹמָרִים (עמודים 18-17)</vt:lpstr>
      <vt:lpstr> מָה לָמדְנוּ? (עמוד 18)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164</cp:revision>
  <dcterms:created xsi:type="dcterms:W3CDTF">2019-05-25T18:59:51Z</dcterms:created>
  <dcterms:modified xsi:type="dcterms:W3CDTF">2023-12-27T11:27:36Z</dcterms:modified>
</cp:coreProperties>
</file>