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notesMasterIdLst>
    <p:notesMasterId r:id="rId17"/>
  </p:notesMasterIdLst>
  <p:sldIdLst>
    <p:sldId id="359" r:id="rId3"/>
    <p:sldId id="289" r:id="rId4"/>
    <p:sldId id="348" r:id="rId5"/>
    <p:sldId id="349" r:id="rId6"/>
    <p:sldId id="351" r:id="rId7"/>
    <p:sldId id="352" r:id="rId8"/>
    <p:sldId id="353" r:id="rId9"/>
    <p:sldId id="354" r:id="rId10"/>
    <p:sldId id="355" r:id="rId11"/>
    <p:sldId id="346" r:id="rId12"/>
    <p:sldId id="357" r:id="rId13"/>
    <p:sldId id="358" r:id="rId14"/>
    <p:sldId id="356" r:id="rId15"/>
    <p:sldId id="3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45FE1C91-3641-40CB-B6D3-65516AC62435}">
          <p14:sldIdLst>
            <p14:sldId id="359"/>
            <p14:sldId id="289"/>
            <p14:sldId id="348"/>
            <p14:sldId id="349"/>
            <p14:sldId id="351"/>
            <p14:sldId id="352"/>
          </p14:sldIdLst>
        </p14:section>
        <p14:section name="מקטע ללא כותרת" id="{50B6D58D-739D-4B72-A554-88FE1837BC09}">
          <p14:sldIdLst>
            <p14:sldId id="353"/>
            <p14:sldId id="354"/>
            <p14:sldId id="355"/>
            <p14:sldId id="346"/>
            <p14:sldId id="357"/>
            <p14:sldId id="358"/>
            <p14:sldId id="356"/>
            <p14:sldId id="360"/>
          </p14:sldIdLst>
        </p14:section>
      </p14:sectionLst>
    </p:ex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orient="horz">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da.dr@gmail.com" initials="l" lastIdx="11" clrIdx="0"/>
  <p:cmAuthor id="2" name="noga mishan" initials="n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14D"/>
    <a:srgbClr val="F6FAFE"/>
    <a:srgbClr val="B31114"/>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howGuides="1">
      <p:cViewPr varScale="1">
        <p:scale>
          <a:sx n="18" d="100"/>
          <a:sy n="18" d="100"/>
        </p:scale>
        <p:origin x="1496" y="32"/>
      </p:cViewPr>
      <p:guideLst>
        <p:guide orient="horz" pos="2183"/>
        <p:guide pos="2880"/>
        <p:guide orient="horz"/>
        <p:guide/>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ב'/שבט/תשפ"ד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השער עוסק בהיכרות עם צמחים ובהבנת חשיבותם לאדם. בשער מושם דגש על פיתוח תפיסה מכלילה הרואה בצמחים כחלק מהיצורים החיים בעולמנו — גם הם נושמים, ניזונים, גדלים ומתרבים; גם הם זקוקים לתנאים מתאימים לקיומם; וגם גופם בנוי מאיברים בעלי מבנים ותפקידים אופייניים. במקביל להיכרות עם שלבים במחזור החיים של הצמחים, מהנביטה ועד הבשלת הפרי ופיזור הזרעים, מוצגים אמצעים טכנולוגיים שונים שפיתח האדם כדי לגדל ולהרבות צמחים ולשפר את יבולם לרווחתו.</a:t>
            </a: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מסכמים את הפרק ברמת הידע והמיומנויות.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מומלץ להפוך את היגדי הסיכום למשפטי השלמה. ראו דוגמה.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צמחים __________ במקומות רבים.</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צמחים הם יצורים חיים : הם נושמים, __________, __________, __________,____________</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לכל הצמחים יש את אותם איברים: שרשים, __________, __________, __________, __________, __________,</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צמחים __________זה מזה בתכונות האיברים.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97298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solidFill>
                <a:effectLst/>
                <a:uLnTx/>
                <a:uFillTx/>
                <a:latin typeface="+mn-lt"/>
                <a:ea typeface="+mn-ea"/>
                <a:cs typeface="+mn-cs"/>
              </a:rPr>
              <a:t>השאלות בתבנית זו נועדו לבדוק ביצועי הבנה של הלומדים אודות מה שנלמד בפרק.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a:ln>
                  <a:noFill/>
                </a:ln>
                <a:solidFill>
                  <a:prstClr val="black"/>
                </a:solidFill>
                <a:effectLst/>
                <a:uLnTx/>
                <a:uFillTx/>
                <a:latin typeface="NarkisimMFO"/>
                <a:ea typeface="+mn-ea"/>
                <a:cs typeface="+mn-cs"/>
              </a:rPr>
              <a:t>אפשר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להשתמש בשאלות/במשימות שמופיעות בתבנית זו למטרות של הערכה מעצבת.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בניגוד להערכה מסכמת שהיא הערכה לצורך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סיכום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שלב הלמידה. הערכה מעצבת היא הערכה שבמסגרתה קיים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משוב מתמיד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ומתחולל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תהליך למידה מתמשך</a:t>
            </a:r>
            <a:r>
              <a:rPr kumimoji="0" lang="he-IL" sz="1800" b="0" i="0" u="none" strike="noStrike" kern="1200" cap="none" spc="0" normalizeH="0" baseline="0" noProof="0" dirty="0">
                <a:ln>
                  <a:noFill/>
                </a:ln>
                <a:solidFill>
                  <a:prstClr val="black"/>
                </a:solidFill>
                <a:effectLst/>
                <a:uLnTx/>
                <a:uFillTx/>
                <a:latin typeface="NarkisimMFO"/>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275524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השער</a:t>
            </a:r>
            <a:r>
              <a:rPr lang="he-IL" baseline="0" dirty="0"/>
              <a:t> נפתח בשיר "צמחים סביב" (עמוד 101 בספר ושקופיות 4-3 במצגת). מומלץ להקרין את השיר להקריא את השיר בקול (על ידי תלמידים) – אחר כך להפנות לקריאת השיר בספר הלימוד. לערוך הפוגות לאחר קריאה של כל כמה שורות ולערוך שיח קצר שמטרתו להפגיש את התלמידים עם הטקסט. לדוגמה: האם גם אתם ראיתם סביבכם צמחים (שיחים, עצים, צמחים פורחים וכדומה).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9136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NarkisimMFOBold"/>
                <a:ea typeface="+mn-ea"/>
                <a:cs typeface="+mn-cs"/>
              </a:rPr>
              <a:t>פרק ראשון: צמחים הם יצורים חיים.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הפרק עוסק בהיכרות עם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מגוון הצמחים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בסביבה. באמצעות תצפיות בצמחים שונים הלומדים מכירים את מבנה הצמחים ואיבריהם, את צורותיהם, את צבעיהם ותכונות נוספות שלהם, תוך שימת דגש בתכונות המשותפות ובמגוון אופני הביטוי של תכונות אלה.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כמו אצל שאר היצורים החיים, גם אצל הצמחים בא לידי ביטוי עקרון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האחידות והשוני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בטבע, אשר מאפשר לנו למיין צמחים לקבוצות על פי תכונות משותפות, וגם להבחין בין הפרטים שבכל קבוצה. המאפיינים המשותפים לצמחים הם מבנה הצמח ואיבריו השונים, כמו גם מאפייני החיים. השוני בין הצמחים מתבטא בצורותיהם, בגודלם, בצבעיהם ובתכונות רבות אחרות.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NarkisimMFO"/>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השיחה בין אלון, רקפת וסבתא נועדה להוביל את הלומדים לחשיבה על עקרון האחידות והשוני בטבע. מומלץ להשתמש בסיטואציה המוצגת </a:t>
            </a:r>
            <a:r>
              <a:rPr kumimoji="0" lang="he-IL" sz="1800" b="1" i="0" u="none" strike="noStrike" kern="1200" cap="none" spc="0" normalizeH="0" baseline="0" noProof="0" dirty="0">
                <a:ln>
                  <a:noFill/>
                </a:ln>
                <a:solidFill>
                  <a:prstClr val="black"/>
                </a:solidFill>
                <a:effectLst/>
                <a:uLnTx/>
                <a:uFillTx/>
                <a:latin typeface="NarkisimMFO"/>
                <a:ea typeface="+mn-ea"/>
                <a:cs typeface="+mn-cs"/>
              </a:rPr>
              <a:t>לבירור ידע קודם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של הלומדים באמצעות שאלות כגון: מה דעתכם על הדברים שאמרו אלון, רקפת וסבתא? מה משותף לכל הצמחים? באילו תכונות הם דומים ובמה הם שונים? שאלות מעין אלה עתידות לספק למורה מידע על אודות הידע של הלומדים בנושא, וכן ליצור גירוי והֲניעה ללמידה.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בסיום המשימה מומלץ להפנות את התלמידים למילון (עמוד 103) ולקרוא עם הילדים את ההגדרה של המושגים מאפייני חיים ויצורים חיים.</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83075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
              </a:rPr>
              <a:t>אחת התפיסות החלופיות הרווחות בקרב לומדים צעירים היא התפיסה שצמחים </a:t>
            </a:r>
            <a:r>
              <a:rPr lang="he-IL" sz="1200" b="0" i="0" u="sng" strike="noStrike" baseline="0" dirty="0">
                <a:latin typeface="NarkisimMFO"/>
              </a:rPr>
              <a:t>אינם</a:t>
            </a:r>
            <a:r>
              <a:rPr lang="he-IL" sz="1200" b="0" i="0" u="none" strike="noStrike" baseline="0" dirty="0">
                <a:latin typeface="NarkisimMFO"/>
              </a:rPr>
              <a:t> יצורים חיים.</a:t>
            </a:r>
          </a:p>
          <a:p>
            <a:pPr algn="r"/>
            <a:r>
              <a:rPr lang="he-IL" sz="1200" b="0" i="0" u="none" strike="noStrike" baseline="0" dirty="0">
                <a:latin typeface="NarkisimMFO"/>
              </a:rPr>
              <a:t>המשימה נועדה לבסס את התפיסה ש</a:t>
            </a:r>
            <a:r>
              <a:rPr lang="he-IL" sz="1200" b="1" i="0" u="none" strike="noStrike" baseline="0" dirty="0">
                <a:latin typeface="NarkisimMFO"/>
              </a:rPr>
              <a:t>צמחים הם יצורים חיים: </a:t>
            </a:r>
            <a:r>
              <a:rPr lang="he-IL" sz="1200" b="0" i="0" u="none" strike="noStrike" baseline="0" dirty="0">
                <a:latin typeface="NarkisimMFO"/>
              </a:rPr>
              <a:t>נושמים, ניזונים, גדלים ומתפתחים, מתרבים ומתים. </a:t>
            </a:r>
          </a:p>
          <a:p>
            <a:pPr algn="r"/>
            <a:r>
              <a:rPr lang="he-IL" sz="1200" b="0" i="0" u="none" strike="noStrike" baseline="0" dirty="0">
                <a:latin typeface="NarkisimMFO"/>
              </a:rPr>
              <a:t>המושג </a:t>
            </a:r>
            <a:r>
              <a:rPr lang="he-IL" sz="1200" b="1" i="0" u="none" strike="noStrike" baseline="0" dirty="0">
                <a:latin typeface="NarkisimMFO"/>
              </a:rPr>
              <a:t>מאפייני חיים </a:t>
            </a:r>
            <a:r>
              <a:rPr lang="he-IL" sz="1200" b="0" i="0" u="none" strike="noStrike" baseline="0" dirty="0">
                <a:latin typeface="NarkisimMFO"/>
              </a:rPr>
              <a:t>נלמד לראשונה בכיתה ב ונעשה בו שימוש להבחנה בין מרכיבים חיים למרכיבים שאינם חיים. השאלות הנלוות לטקסט נועדו לסייע ללומדים לפרש את הטקסט ברובד הגלוי (מאפייני החיים של הצמחים מופיעים במילים המודגשות) וכן כדי לטעת משמעות למושג יצורים חיים באמצעות מאפייני החיים. כדאי להסב את תשומת לבם של הלומדים לחפצים שיש להם חלק ממאפייני החיים העיקריים, כגון מכונית (שיש לה "יכולת תנועה"), אך היא אינה יצור חי.</a:t>
            </a:r>
          </a:p>
          <a:p>
            <a:pPr algn="r"/>
            <a:endParaRPr lang="he-IL" sz="1200" b="0" i="0" u="none" strike="noStrike" baseline="0" dirty="0">
              <a:latin typeface="NarkisimMFO"/>
            </a:endParaRPr>
          </a:p>
          <a:p>
            <a:pPr algn="r"/>
            <a:r>
              <a:rPr lang="he-IL" sz="1200" b="0" i="0" u="none" strike="noStrike" baseline="0" dirty="0">
                <a:latin typeface="NarkisimMFO"/>
              </a:rPr>
              <a:t>עוד בטרם מַפנים את הלומדים לקטע המידע, חשוב לקיים שיחה סביב שאלות כגון: אילו יצורים חיים אתם מכירים? כיצד אתם יודעים לקבוע מי הוא יצור חי? האם צמחים הם יצורים חיים? אם כן, על פי מה אתם יודעים זאת?</a:t>
            </a:r>
          </a:p>
          <a:p>
            <a:pPr algn="r"/>
            <a:endParaRPr lang="he-IL" sz="1200" b="0" i="0" u="none" strike="noStrike" baseline="0" dirty="0">
              <a:latin typeface="NarkisimMFO"/>
            </a:endParaRPr>
          </a:p>
          <a:p>
            <a:pPr algn="r"/>
            <a:r>
              <a:rPr lang="he-IL" sz="1200" b="0" i="0" u="none" strike="noStrike" baseline="0" dirty="0">
                <a:latin typeface="NarkisimMFO"/>
              </a:rPr>
              <a:t>השאלות הנלוות לפרק ממקדות במושגים מאפייני חיים ומי הוא יצור חי.</a:t>
            </a:r>
          </a:p>
          <a:p>
            <a:pPr algn="r"/>
            <a:r>
              <a:rPr lang="he-IL" sz="1200" b="0" i="0" u="none" strike="noStrike" baseline="0" dirty="0">
                <a:latin typeface="NarkisimMFO"/>
              </a:rPr>
              <a:t>ומוצע לקרוא את ההגדרות המילוניות למושגים יצורים חיים ומאפייני חיים ולבחון האם הם חלים על צמחים.</a:t>
            </a:r>
          </a:p>
          <a:p>
            <a:pPr algn="r"/>
            <a:endParaRPr lang="en-US"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00826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kumimoji="0" lang="he-IL" sz="1200" b="1" i="0" u="none" strike="noStrike" kern="1200" cap="none" spc="0" normalizeH="0" baseline="0" noProof="0" dirty="0">
                <a:ln>
                  <a:noFill/>
                </a:ln>
                <a:solidFill>
                  <a:prstClr val="black"/>
                </a:solidFill>
                <a:effectLst/>
                <a:uLnTx/>
                <a:uFillTx/>
                <a:latin typeface="NarkisimMFO"/>
                <a:ea typeface="+mn-ea"/>
                <a:cs typeface="+mn-cs"/>
              </a:rPr>
              <a:t>החלק הראשון </a:t>
            </a:r>
            <a:r>
              <a:rPr kumimoji="0" lang="he-IL" sz="1200" b="0" i="0" u="none" strike="noStrike" kern="1200" cap="none" spc="0" normalizeH="0" baseline="0" noProof="0" dirty="0">
                <a:ln>
                  <a:noFill/>
                </a:ln>
                <a:solidFill>
                  <a:prstClr val="black"/>
                </a:solidFill>
                <a:effectLst/>
                <a:uLnTx/>
                <a:uFillTx/>
                <a:latin typeface="NarkisimMFO"/>
                <a:ea typeface="+mn-ea"/>
                <a:cs typeface="+mn-cs"/>
              </a:rPr>
              <a:t>(האחידות) נועד להבנות תשתית מושגית בסיסית ביחס לתכונות המשותפות לצמחים (מידעון).</a:t>
            </a:r>
          </a:p>
          <a:p>
            <a:pPr algn="r"/>
            <a:r>
              <a:rPr kumimoji="0" lang="he-IL" sz="1200" b="0" i="0" u="none" strike="noStrike" kern="1200" cap="none" spc="0" normalizeH="0" baseline="0" noProof="0" dirty="0">
                <a:ln>
                  <a:noFill/>
                </a:ln>
                <a:solidFill>
                  <a:prstClr val="black"/>
                </a:solidFill>
                <a:effectLst/>
                <a:uLnTx/>
                <a:uFillTx/>
                <a:latin typeface="NarkisimMFO"/>
                <a:ea typeface="+mn-ea"/>
                <a:cs typeface="+mn-cs"/>
              </a:rPr>
              <a:t> </a:t>
            </a:r>
            <a:r>
              <a:rPr lang="he-IL" sz="1200" b="0" i="0" u="none" strike="noStrike" baseline="0" dirty="0">
                <a:latin typeface="NarkisimMFO"/>
              </a:rPr>
              <a:t>בפעילות המכינה לקראת היציאה לסיור חשוב לברר את ידיעותיהם של הלומדים ביחס לאיברים שיש לצמח ולצייד אותם במידעון </a:t>
            </a:r>
            <a:r>
              <a:rPr lang="he-IL" sz="1200" b="1" i="0" u="none" strike="noStrike" baseline="0" dirty="0">
                <a:latin typeface="NarkisimMFO"/>
              </a:rPr>
              <a:t>איברי הצמח </a:t>
            </a:r>
            <a:r>
              <a:rPr lang="he-IL" sz="1200" b="0" i="0" u="none" strike="noStrike" baseline="0" dirty="0">
                <a:latin typeface="NarkisimMFO"/>
              </a:rPr>
              <a:t>שבעמוד 105. כך יוכלו הלומדים להיעזר בו בשטח, כאשר יבחנו את הצמחים ויזהו את איבריהם. חשוב לתדרך את התלמידים מראש לגבי מטרת הסיור, המשימות בסיור ולאופן הארגון של המידע שייאסף.</a:t>
            </a:r>
          </a:p>
          <a:p>
            <a:pPr algn="r"/>
            <a:r>
              <a:rPr lang="he-IL" sz="1200" b="0" i="0" u="none" strike="noStrike" baseline="0" dirty="0">
                <a:latin typeface="NarkisimMFO"/>
              </a:rPr>
              <a:t>המידעון איברי הצמח והאיור של הצמח השלם נועדו לצייד אותם בתשתית המושגית הבסיסית הדרושה</a:t>
            </a:r>
          </a:p>
          <a:p>
            <a:pPr algn="r"/>
            <a:r>
              <a:rPr lang="he-IL" sz="1200" b="0" i="0" u="none" strike="noStrike" baseline="0" dirty="0">
                <a:latin typeface="NarkisimMFO"/>
              </a:rPr>
              <a:t>לביצוע המשימה.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86116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NarkisimMFO"/>
                <a:ea typeface="+mn-ea"/>
                <a:cs typeface="+mn-cs"/>
              </a:rPr>
              <a:t>החלק השני </a:t>
            </a:r>
            <a:r>
              <a:rPr kumimoji="0" lang="he-IL" sz="1200" b="0" i="0" u="none" strike="noStrike" kern="1200" cap="none" spc="0" normalizeH="0" baseline="0" noProof="0" dirty="0">
                <a:ln>
                  <a:noFill/>
                </a:ln>
                <a:solidFill>
                  <a:prstClr val="black"/>
                </a:solidFill>
                <a:effectLst/>
                <a:uLnTx/>
                <a:uFillTx/>
                <a:latin typeface="NarkisimMFO"/>
                <a:ea typeface="+mn-ea"/>
                <a:cs typeface="+mn-cs"/>
              </a:rPr>
              <a:t>(השוני) נועד להמחיש את מגוון התכונות של צמחים.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MFO"/>
                <a:ea typeface="+mn-ea"/>
                <a:cs typeface="+mn-cs"/>
              </a:rPr>
              <a:t>המשימה מזמנת: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הנושא עוסק בעיקרון הביולוגי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אחידות ושוני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בהקשר לעולם הצמחים. הבניית העיקרון נעשית באמצעות מיומנות החשיבה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השוואה</a:t>
            </a:r>
            <a:r>
              <a:rPr kumimoji="0" lang="he-IL" sz="1800" b="0" i="0" u="none" strike="noStrike" kern="1200" cap="none" spc="0" normalizeH="0" baseline="0" noProof="0" dirty="0">
                <a:ln>
                  <a:noFill/>
                </a:ln>
                <a:solidFill>
                  <a:prstClr val="black"/>
                </a:solidFill>
                <a:effectLst/>
                <a:uLnTx/>
                <a:uFillTx/>
                <a:latin typeface="NarkisimMFO"/>
                <a:ea typeface="+mn-ea"/>
                <a:cs typeface="+mn-cs"/>
              </a:rPr>
              <a:t>. התלמידים משווים סוגי צמחים שונים (שאספו וחקרו במהלך הסיור והתצפית) ומגיעים למסקנות אודות הדומה והשונה בין צמחים. חשוב להביא את הלומדים למודעות אודות החשיבות שיש לשימוש במיומנות החשיבה השוואה להבניית ידע מדעי.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שימו לב: בשל ריבוי הפרטים הנאספים בתצפית על כל צמח, חשוב לעורר אצל הלומדים את הצורך בבניית טבלה לארגון המידע, ולסייע להם בהבניית המיומנות של בניית טבלת השוואה. בסיום חשוב לוודא שהלומדים הסיקו את המסקנה המתבקשת כי הצמחים אמנם שונים זה מזה בתכונותיהם, אך לכולם איברים דומים.</a:t>
            </a:r>
            <a:endParaRPr kumimoji="0" lang="he-IL" sz="1200" b="0" i="0" u="none" strike="noStrike" kern="1200" cap="none" spc="0" normalizeH="0" baseline="0" noProof="0" dirty="0">
              <a:ln>
                <a:noFill/>
              </a:ln>
              <a:solidFill>
                <a:prstClr val="black"/>
              </a:solidFill>
              <a:effectLst/>
              <a:uLnTx/>
              <a:uFillTx/>
              <a:latin typeface="NarkisimMFO"/>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MFO"/>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MFO"/>
                <a:ea typeface="+mn-ea"/>
                <a:cs typeface="+mn-cs"/>
              </a:rPr>
              <a:t>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88283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המשגה של</a:t>
            </a:r>
            <a:r>
              <a:rPr lang="he-IL" baseline="0" dirty="0"/>
              <a:t> </a:t>
            </a:r>
            <a:r>
              <a:rPr lang="he-IL" dirty="0"/>
              <a:t>מיומנות החשיבה השוואה.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9</a:t>
            </a:fld>
            <a:endParaRPr lang="x-none">
              <a:solidFill>
                <a:prstClr val="black"/>
              </a:solidFill>
            </a:endParaRPr>
          </a:p>
        </p:txBody>
      </p:sp>
    </p:spTree>
    <p:extLst>
      <p:ext uri="{BB962C8B-B14F-4D97-AF65-F5344CB8AC3E}">
        <p14:creationId xmlns:p14="http://schemas.microsoft.com/office/powerpoint/2010/main" val="353850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בספר הדיגיטלי, בעמוד 105, משימה מתוקשבת (תרשים ושאלות) </a:t>
            </a:r>
            <a:r>
              <a:rPr lang="he-IL" b="1" dirty="0"/>
              <a:t>אברי הצמח</a:t>
            </a:r>
            <a:r>
              <a:rPr lang="he-IL" dirty="0"/>
              <a:t>.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14179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התבנית </a:t>
            </a:r>
            <a:r>
              <a:rPr kumimoji="0" lang="he-IL" sz="1800" b="1" i="0" u="none" strike="noStrike" kern="1200" cap="none" spc="0" normalizeH="0" baseline="0" noProof="0" dirty="0">
                <a:ln>
                  <a:noFill/>
                </a:ln>
                <a:solidFill>
                  <a:prstClr val="black"/>
                </a:solidFill>
                <a:effectLst/>
                <a:uLnTx/>
                <a:uFillTx/>
                <a:latin typeface="NarkisimMFO"/>
                <a:ea typeface="+mn-ea"/>
                <a:cs typeface="+mn-cs"/>
              </a:rPr>
              <a:t>חושבים מדע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נועדה לפתח אצל הלומדים מודעות לחשיבה המדעית שהופעלה ב</a:t>
            </a:r>
            <a:r>
              <a:rPr kumimoji="0" lang="he-IL" sz="1800" b="1" i="0" u="none" strike="noStrike" kern="1200" cap="none" spc="0" normalizeH="0" baseline="0" noProof="0" dirty="0">
                <a:ln>
                  <a:noFill/>
                </a:ln>
                <a:solidFill>
                  <a:prstClr val="black"/>
                </a:solidFill>
                <a:effectLst/>
                <a:uLnTx/>
                <a:uFillTx/>
                <a:latin typeface="NarkisimMFO"/>
                <a:ea typeface="+mn-ea"/>
                <a:cs typeface="+mn-cs"/>
              </a:rPr>
              <a:t>תצפית</a:t>
            </a:r>
            <a:r>
              <a:rPr kumimoji="0" lang="he-IL" sz="1800" b="0" i="0" u="none" strike="noStrike" kern="1200" cap="none" spc="0" normalizeH="0" baseline="0" noProof="0" dirty="0">
                <a:ln>
                  <a:noFill/>
                </a:ln>
                <a:solidFill>
                  <a:prstClr val="black"/>
                </a:solidFill>
                <a:effectLst/>
                <a:uLnTx/>
                <a:uFillTx/>
                <a:latin typeface="NarkisimMFO"/>
                <a:ea typeface="+mn-ea"/>
                <a:cs typeface="+mn-cs"/>
              </a:rPr>
              <a:t>. חשוב להבין שליצירת הכללה אין להסתפק בבדיקה של צמח אחד בלבד, אלא יש לבדוק צמחים אחדים לערוך השוואה ביניהם.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ככל שמגדילים את גודל המדגם הנבדק, המסקנות המתקבלות בעקבות ההשוואה הן כלליות יותר ואינן אופייניות למיני הצמחים שנבחרו באופן אקראי ואשר עלולים לא לייצג בתכונותיהם את כלל מיני הצמחים. גם העובדה שהלומדים מחולקים לקבוצות ובוחנים פרטים שונים של אותם מיני צמחים מאפשרת את הגדלת המדגם ומחזקת את המסקנות.</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55722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5263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2400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02258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48494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57098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56853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65063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x-non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8070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x-non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5399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x-non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10233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1930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60814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59582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664031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31193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49054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2116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3846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58536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10430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84735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8188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t>ב'/שבט/תשפ"ד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1776884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3000">
              <a:schemeClr val="accent6">
                <a:lumMod val="20000"/>
                <a:lumOff val="8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755817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tm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tm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tm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cs typeface="+mn-cs"/>
              </a:rPr>
              <a:t>علوم وتكنولوجيا للصف الثالث</a:t>
            </a:r>
            <a:endParaRPr lang="en-US" sz="4800" b="1" dirty="0">
              <a:cs typeface="+mn-cs"/>
            </a:endParaRPr>
          </a:p>
        </p:txBody>
      </p:sp>
      <p:sp>
        <p:nvSpPr>
          <p:cNvPr id="3" name="מציין מיקום תוכן 2"/>
          <p:cNvSpPr>
            <a:spLocks noGrp="1"/>
          </p:cNvSpPr>
          <p:nvPr>
            <p:ph idx="1"/>
          </p:nvPr>
        </p:nvSpPr>
        <p:spPr>
          <a:xfrm>
            <a:off x="402771" y="1719944"/>
            <a:ext cx="8338457" cy="4517571"/>
          </a:xfrm>
        </p:spPr>
        <p:txBody>
          <a:bodyPr>
            <a:normAutofit/>
          </a:bodyPr>
          <a:lstStyle/>
          <a:p>
            <a:pPr marL="0" indent="0" algn="ctr">
              <a:buNone/>
            </a:pPr>
            <a:r>
              <a:rPr lang="ar-SA" sz="4000" b="1" dirty="0"/>
              <a:t>عَارِضَةٌ مُرافِقَةٌ للتَّعلُّمِ</a:t>
            </a:r>
            <a:endParaRPr lang="he-IL" sz="4000" b="1" dirty="0"/>
          </a:p>
          <a:p>
            <a:pPr marL="0" indent="0" algn="ctr">
              <a:buNone/>
            </a:pPr>
            <a:r>
              <a:rPr lang="ar-SA" sz="4800" b="1" dirty="0">
                <a:solidFill>
                  <a:srgbClr val="B31013"/>
                </a:solidFill>
              </a:rPr>
              <a:t>الباب الثالث </a:t>
            </a:r>
            <a:r>
              <a:rPr lang="he-IL" sz="4800" b="1" dirty="0">
                <a:solidFill>
                  <a:srgbClr val="B31013"/>
                </a:solidFill>
              </a:rPr>
              <a:t>: </a:t>
            </a:r>
            <a:r>
              <a:rPr lang="ar-SA" sz="4800" b="1" dirty="0">
                <a:solidFill>
                  <a:schemeClr val="accent6">
                    <a:lumMod val="50000"/>
                  </a:schemeClr>
                </a:solidFill>
                <a:latin typeface="Arial" panose="020B0604020202020204" pitchFamily="34" charset="0"/>
                <a:cs typeface="Arial" panose="020B0604020202020204" pitchFamily="34" charset="0"/>
              </a:rPr>
              <a:t>لِقَاءَات مَع نَبَاتَات</a:t>
            </a:r>
            <a:endParaRPr lang="he-IL" sz="4800" b="1" dirty="0">
              <a:solidFill>
                <a:srgbClr val="B31013"/>
              </a:solidFill>
            </a:endParaRPr>
          </a:p>
          <a:p>
            <a:pPr marL="0" indent="0" algn="ctr">
              <a:buNone/>
            </a:pPr>
            <a:r>
              <a:rPr lang="ar-SA" sz="4400" b="1" dirty="0">
                <a:solidFill>
                  <a:srgbClr val="B31013"/>
                </a:solidFill>
              </a:rPr>
              <a:t>الفصل الأوَّل</a:t>
            </a:r>
            <a:r>
              <a:rPr lang="he-IL" sz="4400" b="1" dirty="0">
                <a:solidFill>
                  <a:srgbClr val="B31013"/>
                </a:solidFill>
              </a:rPr>
              <a:t>: </a:t>
            </a:r>
            <a:r>
              <a:rPr lang="ar-SA" sz="4400" b="1" dirty="0">
                <a:solidFill>
                  <a:srgbClr val="B31013"/>
                </a:solidFill>
              </a:rPr>
              <a:t>النَّباتاتُ هيَ كَائِنَاتٌ حَيَّةٌ</a:t>
            </a:r>
            <a:r>
              <a:rPr lang="he-IL" sz="4400" b="1" dirty="0">
                <a:solidFill>
                  <a:srgbClr val="B31013"/>
                </a:solidFill>
              </a:rPr>
              <a:t>  </a:t>
            </a:r>
            <a:endParaRPr lang="en-US" sz="4400" b="1" dirty="0">
              <a:solidFill>
                <a:srgbClr val="B31013"/>
              </a:solidFill>
            </a:endParaRPr>
          </a:p>
        </p:txBody>
      </p:sp>
      <p:pic>
        <p:nvPicPr>
          <p:cNvPr id="5" name="תמונה 4"/>
          <p:cNvPicPr>
            <a:picLocks noChangeAspect="1"/>
          </p:cNvPicPr>
          <p:nvPr/>
        </p:nvPicPr>
        <p:blipFill>
          <a:blip r:embed="rId2"/>
          <a:stretch>
            <a:fillRect/>
          </a:stretch>
        </p:blipFill>
        <p:spPr>
          <a:xfrm>
            <a:off x="134219" y="9113"/>
            <a:ext cx="1286367" cy="713294"/>
          </a:xfrm>
          <a:prstGeom prst="rect">
            <a:avLst/>
          </a:prstGeom>
        </p:spPr>
      </p:pic>
      <p:pic>
        <p:nvPicPr>
          <p:cNvPr id="6" name="תמונה 5"/>
          <p:cNvPicPr>
            <a:picLocks noChangeAspect="1"/>
          </p:cNvPicPr>
          <p:nvPr/>
        </p:nvPicPr>
        <p:blipFill>
          <a:blip r:embed="rId3"/>
          <a:stretch>
            <a:fillRect/>
          </a:stretch>
        </p:blipFill>
        <p:spPr>
          <a:xfrm>
            <a:off x="0" y="4370614"/>
            <a:ext cx="9144000" cy="2512247"/>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9113"/>
            <a:ext cx="1208314" cy="800348"/>
          </a:xfrm>
          <a:prstGeom prst="rect">
            <a:avLst/>
          </a:prstGeom>
        </p:spPr>
      </p:pic>
    </p:spTree>
    <p:extLst>
      <p:ext uri="{BB962C8B-B14F-4D97-AF65-F5344CB8AC3E}">
        <p14:creationId xmlns:p14="http://schemas.microsoft.com/office/powerpoint/2010/main" val="169240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756070" y="-9999"/>
            <a:ext cx="1381299" cy="914928"/>
          </a:xfrm>
          <a:prstGeom prst="rect">
            <a:avLst/>
          </a:prstGeom>
        </p:spPr>
      </p:pic>
      <p:pic>
        <p:nvPicPr>
          <p:cNvPr id="7" name="תמונה 6"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131" y="1680881"/>
            <a:ext cx="8807997" cy="4572001"/>
          </a:xfrm>
          <a:prstGeom prst="rect">
            <a:avLst/>
          </a:prstGeom>
        </p:spPr>
      </p:pic>
    </p:spTree>
    <p:extLst>
      <p:ext uri="{BB962C8B-B14F-4D97-AF65-F5344CB8AC3E}">
        <p14:creationId xmlns:p14="http://schemas.microsoft.com/office/powerpoint/2010/main" val="376527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609600"/>
            <a:ext cx="7886700" cy="1099456"/>
          </a:xfrm>
        </p:spPr>
        <p:txBody>
          <a:bodyPr>
            <a:normAutofit/>
          </a:bodyPr>
          <a:lstStyle/>
          <a:p>
            <a:pPr algn="ctr"/>
            <a:r>
              <a:rPr lang="ar-SA" sz="4400" b="1" dirty="0">
                <a:solidFill>
                  <a:schemeClr val="accent6">
                    <a:lumMod val="75000"/>
                  </a:schemeClr>
                </a:solidFill>
                <a:cs typeface="+mn-cs"/>
              </a:rPr>
              <a:t>نُفَكِّر بِطَريقَة عِلْمِيًّة </a:t>
            </a:r>
            <a:r>
              <a:rPr lang="he-IL" sz="4400" b="1" dirty="0">
                <a:solidFill>
                  <a:schemeClr val="accent6">
                    <a:lumMod val="75000"/>
                  </a:schemeClr>
                </a:solidFill>
                <a:cs typeface="+mn-cs"/>
              </a:rPr>
              <a:t>(</a:t>
            </a:r>
            <a:r>
              <a:rPr lang="ar-SA" sz="4400" b="1" dirty="0">
                <a:solidFill>
                  <a:schemeClr val="accent6">
                    <a:lumMod val="75000"/>
                  </a:schemeClr>
                </a:solidFill>
                <a:cs typeface="+mn-cs"/>
              </a:rPr>
              <a:t>صفحة</a:t>
            </a:r>
            <a:r>
              <a:rPr lang="he-IL" sz="4400" b="1" dirty="0">
                <a:solidFill>
                  <a:schemeClr val="accent6">
                    <a:lumMod val="75000"/>
                  </a:schemeClr>
                </a:solidFill>
                <a:cs typeface="+mn-cs"/>
              </a:rPr>
              <a:t> 107</a:t>
            </a:r>
            <a:r>
              <a:rPr lang="he-IL" sz="4400" dirty="0">
                <a:solidFill>
                  <a:schemeClr val="accent6">
                    <a:lumMod val="75000"/>
                  </a:schemeClr>
                </a:solidFill>
              </a:rPr>
              <a:t>)</a:t>
            </a:r>
            <a:endParaRPr lang="en-US" sz="4400" dirty="0">
              <a:solidFill>
                <a:schemeClr val="accent6">
                  <a:lumMod val="75000"/>
                </a:schemeClr>
              </a:solidFill>
            </a:endParaRPr>
          </a:p>
        </p:txBody>
      </p:sp>
      <p:pic>
        <p:nvPicPr>
          <p:cNvPr id="5" name="תמונה 4"/>
          <p:cNvPicPr>
            <a:picLocks noChangeAspect="1"/>
          </p:cNvPicPr>
          <p:nvPr/>
        </p:nvPicPr>
        <p:blipFill>
          <a:blip r:embed="rId3"/>
          <a:stretch>
            <a:fillRect/>
          </a:stretch>
        </p:blipFill>
        <p:spPr>
          <a:xfrm>
            <a:off x="7730633" y="6144706"/>
            <a:ext cx="1286367" cy="713294"/>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56468" y="5163"/>
            <a:ext cx="1181292" cy="782450"/>
          </a:xfrm>
          <a:prstGeom prst="rect">
            <a:avLst/>
          </a:prstGeom>
        </p:spPr>
      </p:pic>
      <p:pic>
        <p:nvPicPr>
          <p:cNvPr id="10" name="מציין מיקום תוכן 9"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5257" y="2318308"/>
            <a:ext cx="7783012" cy="3372321"/>
          </a:xfrm>
          <a:prstGeom prst="rect">
            <a:avLst/>
          </a:prstGeom>
        </p:spPr>
      </p:pic>
    </p:spTree>
    <p:extLst>
      <p:ext uri="{BB962C8B-B14F-4D97-AF65-F5344CB8AC3E}">
        <p14:creationId xmlns:p14="http://schemas.microsoft.com/office/powerpoint/2010/main" val="29475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3"/>
          <a:stretch>
            <a:fillRect/>
          </a:stretch>
        </p:blipFill>
        <p:spPr>
          <a:xfrm>
            <a:off x="118816" y="-108462"/>
            <a:ext cx="1286367" cy="713294"/>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616112" y="-16503"/>
            <a:ext cx="1527888" cy="1012024"/>
          </a:xfrm>
          <a:prstGeom prst="rect">
            <a:avLst/>
          </a:prstGeom>
        </p:spPr>
      </p:pic>
      <p:pic>
        <p:nvPicPr>
          <p:cNvPr id="8" name="מציין מיקום תוכן 7"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05165" y="1238250"/>
            <a:ext cx="7658359" cy="4941888"/>
          </a:xfrm>
          <a:prstGeom prst="rect">
            <a:avLst/>
          </a:prstGeom>
        </p:spPr>
      </p:pic>
    </p:spTree>
    <p:extLst>
      <p:ext uri="{BB962C8B-B14F-4D97-AF65-F5344CB8AC3E}">
        <p14:creationId xmlns:p14="http://schemas.microsoft.com/office/powerpoint/2010/main" val="319027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829" y="1023257"/>
            <a:ext cx="8313716" cy="1066799"/>
          </a:xfrm>
        </p:spPr>
        <p:txBody>
          <a:bodyPr>
            <a:normAutofit/>
          </a:bodyPr>
          <a:lstStyle/>
          <a:p>
            <a:pPr algn="r"/>
            <a:r>
              <a:rPr lang="ar-SA" sz="4000" b="1" dirty="0">
                <a:solidFill>
                  <a:schemeClr val="accent6">
                    <a:lumMod val="75000"/>
                  </a:schemeClr>
                </a:solidFill>
                <a:cs typeface="+mn-cs"/>
              </a:rPr>
              <a:t>مَهَمَّة تَلْخيص</a:t>
            </a:r>
            <a:r>
              <a:rPr lang="he-IL" sz="4000" b="1" dirty="0">
                <a:solidFill>
                  <a:schemeClr val="accent6">
                    <a:lumMod val="75000"/>
                  </a:schemeClr>
                </a:solidFill>
                <a:cs typeface="+mn-cs"/>
              </a:rPr>
              <a:t>: </a:t>
            </a:r>
            <a:r>
              <a:rPr lang="ar-SA" sz="4000" b="1" dirty="0">
                <a:solidFill>
                  <a:schemeClr val="accent6">
                    <a:lumMod val="75000"/>
                  </a:schemeClr>
                </a:solidFill>
                <a:cs typeface="+mn-cs"/>
              </a:rPr>
              <a:t>نَظْرَة مُجَدَّدة </a:t>
            </a:r>
            <a:r>
              <a:rPr lang="he-IL" sz="4000" b="1" dirty="0">
                <a:solidFill>
                  <a:schemeClr val="accent6">
                    <a:lumMod val="75000"/>
                  </a:schemeClr>
                </a:solidFill>
                <a:cs typeface="+mn-cs"/>
              </a:rPr>
              <a:t>(</a:t>
            </a:r>
            <a:r>
              <a:rPr lang="ar-SA" sz="4000" b="1" dirty="0">
                <a:solidFill>
                  <a:schemeClr val="accent6">
                    <a:lumMod val="75000"/>
                  </a:schemeClr>
                </a:solidFill>
                <a:cs typeface="+mn-cs"/>
              </a:rPr>
              <a:t>صفحة</a:t>
            </a:r>
            <a:r>
              <a:rPr lang="he-IL" sz="4000" b="1" dirty="0">
                <a:solidFill>
                  <a:schemeClr val="accent6">
                    <a:lumMod val="75000"/>
                  </a:schemeClr>
                </a:solidFill>
                <a:cs typeface="+mn-cs"/>
              </a:rPr>
              <a:t> 109)</a:t>
            </a:r>
            <a:endParaRPr lang="en-US" sz="4000" b="1" dirty="0">
              <a:solidFill>
                <a:schemeClr val="accent6">
                  <a:lumMod val="75000"/>
                </a:schemeClr>
              </a:solidFill>
              <a:cs typeface="+mn-cs"/>
            </a:endParaRPr>
          </a:p>
        </p:txBody>
      </p:sp>
      <p:sp>
        <p:nvSpPr>
          <p:cNvPr id="7" name="TextBox 6"/>
          <p:cNvSpPr txBox="1"/>
          <p:nvPr/>
        </p:nvSpPr>
        <p:spPr>
          <a:xfrm>
            <a:off x="2111829" y="5693229"/>
            <a:ext cx="6408716" cy="369332"/>
          </a:xfrm>
          <a:prstGeom prst="rect">
            <a:avLst/>
          </a:prstGeom>
          <a:noFill/>
        </p:spPr>
        <p:txBody>
          <a:bodyPr wrap="square" rtlCol="0">
            <a:spAutoFit/>
          </a:bodyPr>
          <a:lstStyle/>
          <a:p>
            <a:r>
              <a:rPr lang="ar-SA" dirty="0"/>
              <a:t>تتمَّة المهَمَّة صفحة </a:t>
            </a:r>
            <a:r>
              <a:rPr lang="he-IL" dirty="0"/>
              <a:t>109</a:t>
            </a:r>
            <a:endParaRPr lang="en-US" dirty="0"/>
          </a:p>
        </p:txBody>
      </p:sp>
      <p:pic>
        <p:nvPicPr>
          <p:cNvPr id="4" name="תמונה 3"/>
          <p:cNvPicPr>
            <a:picLocks noChangeAspect="1"/>
          </p:cNvPicPr>
          <p:nvPr/>
        </p:nvPicPr>
        <p:blipFill>
          <a:blip r:embed="rId3"/>
          <a:stretch>
            <a:fillRect/>
          </a:stretch>
        </p:blipFill>
        <p:spPr>
          <a:xfrm>
            <a:off x="0" y="0"/>
            <a:ext cx="1286367" cy="713294"/>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616111" y="0"/>
            <a:ext cx="1527888" cy="1012024"/>
          </a:xfrm>
          <a:prstGeom prst="rect">
            <a:avLst/>
          </a:prstGeom>
        </p:spPr>
      </p:pic>
      <p:pic>
        <p:nvPicPr>
          <p:cNvPr id="9" name="מציין מיקום תוכן 8"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56678" y="2689835"/>
            <a:ext cx="7840170" cy="2629267"/>
          </a:xfrm>
          <a:prstGeom prst="rect">
            <a:avLst/>
          </a:prstGeom>
        </p:spPr>
      </p:pic>
    </p:spTree>
    <p:extLst>
      <p:ext uri="{BB962C8B-B14F-4D97-AF65-F5344CB8AC3E}">
        <p14:creationId xmlns:p14="http://schemas.microsoft.com/office/powerpoint/2010/main" val="313963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solidFill>
                  <a:schemeClr val="accent6">
                    <a:lumMod val="75000"/>
                  </a:schemeClr>
                </a:solidFill>
                <a:cs typeface="+mn-cs"/>
              </a:rPr>
              <a:t>تَمَّ وَلَم يَكْتَمِل</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304800" y="1828801"/>
            <a:ext cx="8567057" cy="4351337"/>
          </a:xfrm>
        </p:spPr>
        <p:txBody>
          <a:bodyPr>
            <a:normAutofit/>
          </a:bodyPr>
          <a:lstStyle/>
          <a:p>
            <a:pPr marL="0" indent="0" algn="ctr">
              <a:buNone/>
            </a:pPr>
            <a:r>
              <a:rPr lang="ar-SA" sz="4000" b="1" dirty="0"/>
              <a:t>عَارِضَةٌ مُرَافِقَةٌ لِلتَّعَلُّمِ</a:t>
            </a:r>
            <a:endParaRPr lang="he-IL" sz="4000" b="1" dirty="0"/>
          </a:p>
          <a:p>
            <a:pPr marL="0" indent="0" algn="ctr">
              <a:buNone/>
            </a:pPr>
            <a:endParaRPr lang="he-IL" sz="4000" b="1" dirty="0"/>
          </a:p>
          <a:p>
            <a:pPr marL="0" indent="0" algn="ctr">
              <a:buNone/>
            </a:pPr>
            <a:r>
              <a:rPr lang="ar-SA" sz="4800" b="1" dirty="0">
                <a:solidFill>
                  <a:srgbClr val="B31013"/>
                </a:solidFill>
              </a:rPr>
              <a:t>ننتَقِل للفَصْل الثَّاني</a:t>
            </a:r>
            <a:r>
              <a:rPr lang="he-IL" sz="4800" b="1" dirty="0">
                <a:solidFill>
                  <a:srgbClr val="B31013"/>
                </a:solidFill>
              </a:rPr>
              <a:t>:</a:t>
            </a:r>
          </a:p>
          <a:p>
            <a:pPr marL="0" indent="0" algn="ctr">
              <a:buNone/>
            </a:pPr>
            <a:r>
              <a:rPr lang="ar-SA" sz="4800" b="1">
                <a:solidFill>
                  <a:srgbClr val="B31013"/>
                </a:solidFill>
              </a:rPr>
              <a:t>نَبَاتٌ </a:t>
            </a:r>
            <a:r>
              <a:rPr lang="ar-SA" sz="4800" b="1" dirty="0">
                <a:solidFill>
                  <a:srgbClr val="B31013"/>
                </a:solidFill>
              </a:rPr>
              <a:t>جَديدٌ يَأْتي </a:t>
            </a:r>
            <a:r>
              <a:rPr lang="ar-SA" sz="4800" b="1">
                <a:solidFill>
                  <a:srgbClr val="B31013"/>
                </a:solidFill>
              </a:rPr>
              <a:t>الَى اُلعَالَمِ</a:t>
            </a:r>
            <a:r>
              <a:rPr lang="he-IL" sz="6600" b="1" dirty="0">
                <a:solidFill>
                  <a:srgbClr val="B31013"/>
                </a:solidFill>
              </a:rPr>
              <a:t>  </a:t>
            </a:r>
            <a:endParaRPr lang="en-US" sz="6600" b="1" dirty="0">
              <a:solidFill>
                <a:srgbClr val="B31013"/>
              </a:solidFill>
            </a:endParaRPr>
          </a:p>
        </p:txBody>
      </p:sp>
      <p:pic>
        <p:nvPicPr>
          <p:cNvPr id="5" name="תמונה 4"/>
          <p:cNvPicPr>
            <a:picLocks noChangeAspect="1"/>
          </p:cNvPicPr>
          <p:nvPr/>
        </p:nvPicPr>
        <p:blipFill>
          <a:blip r:embed="rId2"/>
          <a:stretch>
            <a:fillRect/>
          </a:stretch>
        </p:blipFill>
        <p:spPr>
          <a:xfrm>
            <a:off x="7625518" y="5960970"/>
            <a:ext cx="1286367" cy="713294"/>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3"/>
          <a:stretch>
            <a:fillRect/>
          </a:stretch>
        </p:blipFill>
        <p:spPr>
          <a:xfrm>
            <a:off x="5950597" y="5811605"/>
            <a:ext cx="1527888" cy="1012024"/>
          </a:xfrm>
          <a:prstGeom prst="rect">
            <a:avLst/>
          </a:prstGeom>
        </p:spPr>
      </p:pic>
    </p:spTree>
    <p:extLst>
      <p:ext uri="{BB962C8B-B14F-4D97-AF65-F5344CB8AC3E}">
        <p14:creationId xmlns:p14="http://schemas.microsoft.com/office/powerpoint/2010/main" val="28529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0" y="0"/>
            <a:ext cx="1284514" cy="712281"/>
          </a:xfrm>
          <a:prstGeom prst="rect">
            <a:avLst/>
          </a:prstGeom>
        </p:spPr>
      </p:pic>
      <p:sp>
        <p:nvSpPr>
          <p:cNvPr id="4" name="כותרת 3">
            <a:extLst>
              <a:ext uri="{FF2B5EF4-FFF2-40B4-BE49-F238E27FC236}">
                <a16:creationId xmlns:a16="http://schemas.microsoft.com/office/drawing/2014/main" id="{CB891A3E-80A9-ED3D-52A7-E485BC0B0840}"/>
              </a:ext>
            </a:extLst>
          </p:cNvPr>
          <p:cNvSpPr>
            <a:spLocks noGrp="1"/>
          </p:cNvSpPr>
          <p:nvPr>
            <p:ph type="ctrTitle"/>
          </p:nvPr>
        </p:nvSpPr>
        <p:spPr>
          <a:xfrm>
            <a:off x="857250" y="980132"/>
            <a:ext cx="7772400" cy="1198206"/>
          </a:xfrm>
          <a:gradFill>
            <a:gsLst>
              <a:gs pos="0">
                <a:schemeClr val="bg1"/>
              </a:gs>
              <a:gs pos="100000">
                <a:schemeClr val="bg1">
                  <a:shade val="64000"/>
                  <a:lumMod val="88000"/>
                </a:schemeClr>
              </a:gs>
            </a:gsLst>
            <a:lin ang="5400000" scaled="0"/>
          </a:gradFill>
        </p:spPr>
        <p:txBody>
          <a:bodyPr/>
          <a:lstStyle/>
          <a:p>
            <a:r>
              <a:rPr lang="ar-SA" sz="6000" b="1" dirty="0">
                <a:solidFill>
                  <a:schemeClr val="accent6">
                    <a:lumMod val="50000"/>
                  </a:schemeClr>
                </a:solidFill>
                <a:latin typeface="Arial" panose="020B0604020202020204" pitchFamily="34" charset="0"/>
                <a:cs typeface="Arial" panose="020B0604020202020204" pitchFamily="34" charset="0"/>
              </a:rPr>
              <a:t>لِقَاءَاتٌ مَعَ نَبَاتَاتٍ</a:t>
            </a:r>
            <a:endParaRPr lang="he-IL" b="1" dirty="0">
              <a:solidFill>
                <a:schemeClr val="accent6">
                  <a:lumMod val="50000"/>
                </a:schemeClr>
              </a:solidFill>
              <a:latin typeface="Arial" panose="020B0604020202020204" pitchFamily="34" charset="0"/>
              <a:cs typeface="Arial" panose="020B0604020202020204" pitchFamily="34" charset="0"/>
            </a:endParaRPr>
          </a:p>
        </p:txBody>
      </p:sp>
      <p:pic>
        <p:nvPicPr>
          <p:cNvPr id="12" name="תמונה 11">
            <a:extLst>
              <a:ext uri="{FF2B5EF4-FFF2-40B4-BE49-F238E27FC236}">
                <a16:creationId xmlns:a16="http://schemas.microsoft.com/office/drawing/2014/main" id="{BCF1F8B7-C2CC-03EF-F6AA-9A914BFA2E4B}"/>
              </a:ext>
            </a:extLst>
          </p:cNvPr>
          <p:cNvPicPr>
            <a:picLocks noChangeAspect="1"/>
          </p:cNvPicPr>
          <p:nvPr/>
        </p:nvPicPr>
        <p:blipFill>
          <a:blip r:embed="rId4"/>
          <a:stretch>
            <a:fillRect/>
          </a:stretch>
        </p:blipFill>
        <p:spPr>
          <a:xfrm>
            <a:off x="0" y="5441726"/>
            <a:ext cx="9144000" cy="1416274"/>
          </a:xfrm>
          <a:prstGeom prst="rect">
            <a:avLst/>
          </a:prstGeom>
        </p:spPr>
      </p:pic>
      <p:sp>
        <p:nvSpPr>
          <p:cNvPr id="18" name="תיבת טקסט 17">
            <a:extLst>
              <a:ext uri="{FF2B5EF4-FFF2-40B4-BE49-F238E27FC236}">
                <a16:creationId xmlns:a16="http://schemas.microsoft.com/office/drawing/2014/main" id="{FA53F3E7-AE72-4C8F-617D-76D21FB73A7A}"/>
              </a:ext>
            </a:extLst>
          </p:cNvPr>
          <p:cNvSpPr txBox="1"/>
          <p:nvPr/>
        </p:nvSpPr>
        <p:spPr>
          <a:xfrm>
            <a:off x="239974" y="2548148"/>
            <a:ext cx="7635240" cy="2246769"/>
          </a:xfrm>
          <a:prstGeom prst="rect">
            <a:avLst/>
          </a:prstGeom>
          <a:noFill/>
        </p:spPr>
        <p:txBody>
          <a:bodyPr wrap="square" rtlCol="1">
            <a:spAutoFit/>
          </a:bodyPr>
          <a:lstStyle/>
          <a:p>
            <a:pPr algn="r"/>
            <a:r>
              <a:rPr lang="ar-SA" sz="2800" dirty="0">
                <a:latin typeface="Bnarkisim"/>
              </a:rPr>
              <a:t>الفصل الأوّل</a:t>
            </a:r>
            <a:r>
              <a:rPr lang="he-IL" sz="2800" i="0" u="none" strike="noStrike" baseline="0" dirty="0">
                <a:latin typeface="Bnarkisim"/>
              </a:rPr>
              <a:t>:</a:t>
            </a:r>
            <a:r>
              <a:rPr lang="he-IL" sz="2800" i="0" u="none" strike="noStrike" dirty="0">
                <a:latin typeface="Bnarkisim"/>
              </a:rPr>
              <a:t> </a:t>
            </a:r>
            <a:r>
              <a:rPr lang="ar-SA" sz="2800" i="0" u="none" strike="noStrike" dirty="0">
                <a:latin typeface="Bnarkisim"/>
              </a:rPr>
              <a:t>النباتات هي كائنات حَيَّة</a:t>
            </a:r>
            <a:endParaRPr lang="ar-SA" sz="2800" b="1" dirty="0">
              <a:solidFill>
                <a:srgbClr val="000000"/>
              </a:solidFill>
              <a:latin typeface="Bnarkisim"/>
            </a:endParaRPr>
          </a:p>
          <a:p>
            <a:pPr algn="r"/>
            <a:r>
              <a:rPr lang="ar-SA" sz="2800" dirty="0">
                <a:latin typeface="Bnarkisim"/>
              </a:rPr>
              <a:t>الفصل الثاني</a:t>
            </a:r>
            <a:r>
              <a:rPr lang="he-IL" sz="2800" dirty="0">
                <a:latin typeface="Bnarkisim"/>
              </a:rPr>
              <a:t>: </a:t>
            </a:r>
            <a:r>
              <a:rPr lang="ar-SA" sz="2800" dirty="0">
                <a:latin typeface="Bnarkisim"/>
              </a:rPr>
              <a:t>نباتٌ جديدٌ يَأْتِي الى العالم.</a:t>
            </a:r>
            <a:endParaRPr lang="he-IL" sz="2800" b="1" dirty="0">
              <a:solidFill>
                <a:srgbClr val="000000"/>
              </a:solidFill>
              <a:latin typeface="Bnarkisim"/>
            </a:endParaRPr>
          </a:p>
          <a:p>
            <a:pPr algn="r"/>
            <a:r>
              <a:rPr lang="ar-SA" sz="2800" b="0" i="0" u="none" strike="noStrike" baseline="0" dirty="0">
                <a:latin typeface="Bnarkisim"/>
              </a:rPr>
              <a:t>الفصل</a:t>
            </a:r>
            <a:r>
              <a:rPr lang="ar-SA" sz="2800" b="0" i="0" u="none" strike="noStrike" dirty="0">
                <a:latin typeface="Bnarkisim"/>
              </a:rPr>
              <a:t> الثالث</a:t>
            </a:r>
            <a:r>
              <a:rPr lang="he-IL" sz="2800" b="0" i="0" u="none" strike="noStrike" baseline="0" dirty="0">
                <a:latin typeface="Bnarkisim"/>
              </a:rPr>
              <a:t>: </a:t>
            </a:r>
            <a:r>
              <a:rPr lang="ar-SA" sz="2800" b="0" i="0" u="none" strike="noStrike" baseline="0" dirty="0">
                <a:latin typeface="Bnarkisim"/>
              </a:rPr>
              <a:t>النباتات تنمو وتكبر</a:t>
            </a:r>
            <a:endParaRPr lang="he-IL" sz="2800" b="1" i="0" u="none" strike="noStrike" baseline="0" dirty="0">
              <a:latin typeface="Bnarkisim"/>
            </a:endParaRPr>
          </a:p>
          <a:p>
            <a:pPr algn="r"/>
            <a:r>
              <a:rPr lang="ar-SA" sz="2800" b="0" i="0" u="none" strike="noStrike" baseline="0" dirty="0">
                <a:latin typeface="Bnarkisim"/>
              </a:rPr>
              <a:t>الفصل الرابع: </a:t>
            </a:r>
            <a:r>
              <a:rPr lang="he-IL" sz="2800" b="0" i="0" u="none" strike="noStrike" baseline="0" dirty="0">
                <a:latin typeface="Bnarkisim"/>
              </a:rPr>
              <a:t> </a:t>
            </a:r>
            <a:r>
              <a:rPr lang="ar-SA" sz="2800" b="0" i="0" u="none" strike="noStrike" baseline="0" dirty="0">
                <a:latin typeface="Bnarkisim"/>
              </a:rPr>
              <a:t>البَدْء من جديد</a:t>
            </a:r>
            <a:endParaRPr lang="he-IL" sz="2800" b="1" i="0" u="none" strike="noStrike" baseline="0" dirty="0">
              <a:solidFill>
                <a:srgbClr val="000000"/>
              </a:solidFill>
              <a:latin typeface="Bnarkisim"/>
            </a:endParaRPr>
          </a:p>
          <a:p>
            <a:pPr algn="r"/>
            <a:r>
              <a:rPr lang="ar-SA" sz="2800" b="0" i="0" u="none" strike="noStrike" baseline="0" dirty="0">
                <a:latin typeface="Bnarkisim"/>
              </a:rPr>
              <a:t>الفصل الخامس</a:t>
            </a:r>
            <a:r>
              <a:rPr lang="he-IL" sz="2800" b="0" i="0" u="none" strike="noStrike" baseline="0" dirty="0">
                <a:latin typeface="Bnarkisim"/>
              </a:rPr>
              <a:t>: </a:t>
            </a:r>
            <a:r>
              <a:rPr lang="he-IL" sz="2800" b="0" i="0" u="none" strike="noStrike" dirty="0">
                <a:latin typeface="Bnarkisim"/>
              </a:rPr>
              <a:t> </a:t>
            </a:r>
            <a:r>
              <a:rPr lang="ar-SA" sz="2800" b="0" i="0" u="none" strike="noStrike" dirty="0">
                <a:latin typeface="Bnarkisim"/>
              </a:rPr>
              <a:t>نستعمل النباتات</a:t>
            </a:r>
            <a:r>
              <a:rPr lang="ar-SA" sz="2800" dirty="0">
                <a:solidFill>
                  <a:srgbClr val="2400D1"/>
                </a:solidFill>
                <a:latin typeface="Bnarkisim"/>
              </a:rPr>
              <a:t>.</a:t>
            </a:r>
            <a:endParaRPr lang="he-IL"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7707086" y="-16502"/>
            <a:ext cx="1436914" cy="951766"/>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3259" y="387791"/>
            <a:ext cx="8057482" cy="1325562"/>
          </a:xfrm>
        </p:spPr>
        <p:txBody>
          <a:bodyPr>
            <a:normAutofit/>
          </a:bodyPr>
          <a:lstStyle/>
          <a:p>
            <a:pPr algn="r"/>
            <a:r>
              <a:rPr lang="ar-SA" sz="4800" b="1" dirty="0">
                <a:solidFill>
                  <a:schemeClr val="accent6">
                    <a:lumMod val="75000"/>
                  </a:schemeClr>
                </a:solidFill>
                <a:cs typeface="+mn-cs"/>
              </a:rPr>
              <a:t>نَبَاتَاتٌ مِنْ حَوْلِنَا </a:t>
            </a:r>
            <a:r>
              <a:rPr lang="he-IL" sz="4800" b="1" dirty="0">
                <a:solidFill>
                  <a:schemeClr val="accent6">
                    <a:lumMod val="75000"/>
                  </a:schemeClr>
                </a:solidFill>
                <a:cs typeface="+mn-cs"/>
              </a:rPr>
              <a:t>/ </a:t>
            </a:r>
            <a:r>
              <a:rPr lang="ar-SA" sz="2800" b="1" dirty="0" err="1">
                <a:solidFill>
                  <a:schemeClr val="accent6">
                    <a:lumMod val="75000"/>
                  </a:schemeClr>
                </a:solidFill>
                <a:cs typeface="+mn-cs"/>
              </a:rPr>
              <a:t>افرايم</a:t>
            </a:r>
            <a:r>
              <a:rPr lang="ar-SA" sz="2800" b="1" dirty="0">
                <a:solidFill>
                  <a:schemeClr val="accent6">
                    <a:lumMod val="75000"/>
                  </a:schemeClr>
                </a:solidFill>
                <a:cs typeface="+mn-cs"/>
              </a:rPr>
              <a:t> سيدون</a:t>
            </a:r>
            <a:r>
              <a:rPr lang="he-IL" sz="2800" b="1" dirty="0">
                <a:solidFill>
                  <a:schemeClr val="accent6">
                    <a:lumMod val="75000"/>
                  </a:schemeClr>
                </a:solidFill>
                <a:cs typeface="+mn-cs"/>
              </a:rPr>
              <a:t> (</a:t>
            </a:r>
            <a:r>
              <a:rPr lang="ar-SA" sz="2800" b="1" dirty="0">
                <a:solidFill>
                  <a:schemeClr val="accent6">
                    <a:lumMod val="75000"/>
                  </a:schemeClr>
                </a:solidFill>
                <a:cs typeface="+mn-cs"/>
              </a:rPr>
              <a:t>صفحة </a:t>
            </a:r>
            <a:r>
              <a:rPr lang="he-IL" sz="2800" b="1" dirty="0">
                <a:solidFill>
                  <a:schemeClr val="accent6">
                    <a:lumMod val="75000"/>
                  </a:schemeClr>
                </a:solidFill>
                <a:cs typeface="+mn-cs"/>
              </a:rPr>
              <a:t>101)</a:t>
            </a:r>
            <a:endParaRPr lang="en-US" sz="2800" b="1" dirty="0">
              <a:solidFill>
                <a:schemeClr val="accent6">
                  <a:lumMod val="75000"/>
                </a:schemeClr>
              </a:solidFill>
              <a:cs typeface="+mn-cs"/>
            </a:endParaRPr>
          </a:p>
        </p:txBody>
      </p:sp>
      <p:pic>
        <p:nvPicPr>
          <p:cNvPr id="7" name="תמונה 6"/>
          <p:cNvPicPr>
            <a:picLocks noChangeAspect="1"/>
          </p:cNvPicPr>
          <p:nvPr/>
        </p:nvPicPr>
        <p:blipFill>
          <a:blip r:embed="rId3"/>
          <a:stretch>
            <a:fillRect/>
          </a:stretch>
        </p:blipFill>
        <p:spPr>
          <a:xfrm>
            <a:off x="25952" y="31144"/>
            <a:ext cx="1286367" cy="713294"/>
          </a:xfrm>
          <a:prstGeom prst="rect">
            <a:avLst/>
          </a:prstGeom>
        </p:spPr>
      </p:pic>
      <p:pic>
        <p:nvPicPr>
          <p:cNvPr id="6" name="תמונה 5"/>
          <p:cNvPicPr>
            <a:picLocks noChangeAspect="1"/>
          </p:cNvPicPr>
          <p:nvPr/>
        </p:nvPicPr>
        <p:blipFill>
          <a:blip r:embed="rId4"/>
          <a:stretch>
            <a:fillRect/>
          </a:stretch>
        </p:blipFill>
        <p:spPr>
          <a:xfrm>
            <a:off x="25952" y="4580074"/>
            <a:ext cx="2675967" cy="2177609"/>
          </a:xfrm>
          <a:prstGeom prst="rect">
            <a:avLst/>
          </a:prstGeom>
        </p:spPr>
      </p:pic>
      <p:pic>
        <p:nvPicPr>
          <p:cNvPr id="15" name="תמונה 14"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852" y="1374324"/>
            <a:ext cx="3210373" cy="3924848"/>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8098971" y="0"/>
            <a:ext cx="1045028" cy="692193"/>
          </a:xfrm>
          <a:prstGeom prst="rect">
            <a:avLst/>
          </a:prstGeom>
        </p:spPr>
      </p:pic>
      <p:pic>
        <p:nvPicPr>
          <p:cNvPr id="12" name="מציין מיקום תוכן 11" descr="גזירת מסך"/>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904036" y="1322363"/>
            <a:ext cx="2859990" cy="4351338"/>
          </a:xfrm>
          <a:prstGeom prst="rect">
            <a:avLst/>
          </a:prstGeom>
        </p:spPr>
      </p:pic>
      <p:sp>
        <p:nvSpPr>
          <p:cNvPr id="11" name="TextBox 10"/>
          <p:cNvSpPr txBox="1"/>
          <p:nvPr/>
        </p:nvSpPr>
        <p:spPr>
          <a:xfrm>
            <a:off x="2342782" y="4580074"/>
            <a:ext cx="359137" cy="719098"/>
          </a:xfrm>
          <a:prstGeom prst="rect">
            <a:avLst/>
          </a:prstGeom>
          <a:solidFill>
            <a:schemeClr val="accent6">
              <a:lumMod val="75000"/>
            </a:schemeClr>
          </a:solidFill>
        </p:spPr>
        <p:txBody>
          <a:bodyPr wrap="square" rtlCol="1">
            <a:spAutoFit/>
          </a:bodyPr>
          <a:lstStyle/>
          <a:p>
            <a:endParaRPr lang="he-IL" dirty="0"/>
          </a:p>
        </p:txBody>
      </p:sp>
    </p:spTree>
    <p:extLst>
      <p:ext uri="{BB962C8B-B14F-4D97-AF65-F5344CB8AC3E}">
        <p14:creationId xmlns:p14="http://schemas.microsoft.com/office/powerpoint/2010/main" val="150226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sz="4800" b="1" dirty="0">
                <a:solidFill>
                  <a:schemeClr val="accent6">
                    <a:lumMod val="75000"/>
                  </a:schemeClr>
                </a:solidFill>
              </a:rPr>
              <a:t>نَبَاتَاتٌ مِنْ حَوْلِنَا </a:t>
            </a:r>
            <a:r>
              <a:rPr lang="he-IL" sz="4800" b="1" dirty="0">
                <a:solidFill>
                  <a:schemeClr val="accent6">
                    <a:lumMod val="75000"/>
                  </a:schemeClr>
                </a:solidFill>
                <a:cs typeface="Arial" panose="020B0604020202020204" pitchFamily="34" charset="0"/>
              </a:rPr>
              <a:t>/ </a:t>
            </a:r>
            <a:r>
              <a:rPr lang="ar-SA" sz="4800" b="1" dirty="0">
                <a:solidFill>
                  <a:schemeClr val="accent6">
                    <a:lumMod val="75000"/>
                  </a:schemeClr>
                </a:solidFill>
                <a:cs typeface="Arial" panose="020B0604020202020204" pitchFamily="34" charset="0"/>
              </a:rPr>
              <a:t>تَتِمَّة</a:t>
            </a:r>
            <a:endParaRPr lang="en-US" dirty="0">
              <a:solidFill>
                <a:schemeClr val="accent6">
                  <a:lumMod val="75000"/>
                </a:schemeClr>
              </a:solidFill>
            </a:endParaRPr>
          </a:p>
        </p:txBody>
      </p:sp>
      <p:pic>
        <p:nvPicPr>
          <p:cNvPr id="6" name="תמונה 5"/>
          <p:cNvPicPr>
            <a:picLocks noChangeAspect="1"/>
          </p:cNvPicPr>
          <p:nvPr/>
        </p:nvPicPr>
        <p:blipFill>
          <a:blip r:embed="rId2"/>
          <a:stretch>
            <a:fillRect/>
          </a:stretch>
        </p:blipFill>
        <p:spPr>
          <a:xfrm>
            <a:off x="633845" y="3876310"/>
            <a:ext cx="4092064" cy="2733565"/>
          </a:xfrm>
          <a:prstGeom prst="rect">
            <a:avLst/>
          </a:prstGeom>
        </p:spPr>
      </p:pic>
      <p:pic>
        <p:nvPicPr>
          <p:cNvPr id="7" name="תמונה 6"/>
          <p:cNvPicPr>
            <a:picLocks noChangeAspect="1"/>
          </p:cNvPicPr>
          <p:nvPr/>
        </p:nvPicPr>
        <p:blipFill>
          <a:blip r:embed="rId3"/>
          <a:stretch>
            <a:fillRect/>
          </a:stretch>
        </p:blipFill>
        <p:spPr>
          <a:xfrm>
            <a:off x="1538315" y="0"/>
            <a:ext cx="1286367" cy="713294"/>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29707" y="0"/>
            <a:ext cx="1214216" cy="804257"/>
          </a:xfrm>
          <a:prstGeom prst="rect">
            <a:avLst/>
          </a:prstGeom>
        </p:spPr>
      </p:pic>
      <p:pic>
        <p:nvPicPr>
          <p:cNvPr id="10" name="מציין מיקום תוכן 9"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65963" y="1430670"/>
            <a:ext cx="3239257" cy="4891279"/>
          </a:xfrm>
          <a:prstGeom prst="rect">
            <a:avLst/>
          </a:prstGeom>
        </p:spPr>
      </p:pic>
      <p:pic>
        <p:nvPicPr>
          <p:cNvPr id="12" name="תמונה 11"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43" y="1424624"/>
            <a:ext cx="3676668" cy="2071515"/>
          </a:xfrm>
          <a:prstGeom prst="rect">
            <a:avLst/>
          </a:prstGeom>
        </p:spPr>
      </p:pic>
    </p:spTree>
    <p:extLst>
      <p:ext uri="{BB962C8B-B14F-4D97-AF65-F5344CB8AC3E}">
        <p14:creationId xmlns:p14="http://schemas.microsoft.com/office/powerpoint/2010/main" val="65641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4400" dirty="0">
                <a:solidFill>
                  <a:srgbClr val="000000"/>
                </a:solidFill>
                <a:latin typeface="Narkisim" panose="020E0502050101010101" pitchFamily="34" charset="-79"/>
                <a:cs typeface="Narkisim" panose="020E0502050101010101" pitchFamily="34" charset="-79"/>
              </a:rPr>
              <a:t>الفصل الأول</a:t>
            </a:r>
            <a:r>
              <a:rPr lang="he-IL" sz="4400" dirty="0">
                <a:solidFill>
                  <a:srgbClr val="000000"/>
                </a:solidFill>
                <a:latin typeface="Narkisim" panose="020E0502050101010101" pitchFamily="34" charset="-79"/>
                <a:cs typeface="Narkisim" panose="020E0502050101010101" pitchFamily="34" charset="-79"/>
              </a:rPr>
              <a:t>: </a:t>
            </a:r>
            <a:r>
              <a:rPr lang="ar-SA" sz="4400" dirty="0">
                <a:solidFill>
                  <a:srgbClr val="000000"/>
                </a:solidFill>
                <a:latin typeface="Narkisim" panose="020E0502050101010101" pitchFamily="34" charset="-79"/>
                <a:cs typeface="Narkisim" panose="020E0502050101010101" pitchFamily="34" charset="-79"/>
              </a:rPr>
              <a:t>النَّبَاتَاتُ هيَ كَائِناتٌ حَيَّةٌ</a:t>
            </a:r>
            <a:endParaRPr lang="en-US" sz="4400" dirty="0">
              <a:solidFill>
                <a:schemeClr val="accent6">
                  <a:lumMod val="75000"/>
                </a:schemeClr>
              </a:solidFill>
            </a:endParaRPr>
          </a:p>
        </p:txBody>
      </p:sp>
      <p:sp>
        <p:nvSpPr>
          <p:cNvPr id="7" name="TextBox 6"/>
          <p:cNvSpPr txBox="1"/>
          <p:nvPr/>
        </p:nvSpPr>
        <p:spPr>
          <a:xfrm>
            <a:off x="3530851" y="5649362"/>
            <a:ext cx="5133315" cy="1077218"/>
          </a:xfrm>
          <a:prstGeom prst="rect">
            <a:avLst/>
          </a:prstGeom>
          <a:noFill/>
        </p:spPr>
        <p:txBody>
          <a:bodyPr wrap="square" rtlCol="0">
            <a:spAutoFit/>
          </a:bodyPr>
          <a:lstStyle/>
          <a:p>
            <a:pPr algn="r"/>
            <a:r>
              <a:rPr lang="ar-SA" sz="3200" b="1" dirty="0"/>
              <a:t>مَاذا كانَ قَصْدُ الجَدَّةِ عِنْدَما قالَت «كِلاكُما صادقٌ»؟</a:t>
            </a:r>
            <a:endParaRPr lang="en-US" sz="3200" b="1" dirty="0"/>
          </a:p>
        </p:txBody>
      </p:sp>
      <p:pic>
        <p:nvPicPr>
          <p:cNvPr id="5" name="תמונה 4"/>
          <p:cNvPicPr>
            <a:picLocks noChangeAspect="1"/>
          </p:cNvPicPr>
          <p:nvPr/>
        </p:nvPicPr>
        <p:blipFill>
          <a:blip r:embed="rId3"/>
          <a:stretch>
            <a:fillRect/>
          </a:stretch>
        </p:blipFill>
        <p:spPr>
          <a:xfrm>
            <a:off x="108802" y="4980773"/>
            <a:ext cx="2299581" cy="1745807"/>
          </a:xfrm>
          <a:prstGeom prst="rect">
            <a:avLst/>
          </a:prstGeom>
        </p:spPr>
      </p:pic>
      <p:pic>
        <p:nvPicPr>
          <p:cNvPr id="6" name="תמונה 5"/>
          <p:cNvPicPr>
            <a:picLocks noChangeAspect="1"/>
          </p:cNvPicPr>
          <p:nvPr/>
        </p:nvPicPr>
        <p:blipFill>
          <a:blip r:embed="rId4"/>
          <a:stretch>
            <a:fillRect/>
          </a:stretch>
        </p:blipFill>
        <p:spPr>
          <a:xfrm>
            <a:off x="6311597" y="9113"/>
            <a:ext cx="1286367" cy="713294"/>
          </a:xfrm>
          <a:prstGeom prst="rect">
            <a:avLst/>
          </a:prstGeom>
        </p:spPr>
      </p:pic>
      <p:pic>
        <p:nvPicPr>
          <p:cNvPr id="10" name="מציין מיקום תוכן 9"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05070" y="1277967"/>
            <a:ext cx="8159443" cy="3681541"/>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6"/>
          <a:stretch>
            <a:fillRect/>
          </a:stretch>
        </p:blipFill>
        <p:spPr>
          <a:xfrm>
            <a:off x="7984670" y="0"/>
            <a:ext cx="1141181" cy="755882"/>
          </a:xfrm>
          <a:prstGeom prst="rect">
            <a:avLst/>
          </a:prstGeom>
        </p:spPr>
      </p:pic>
    </p:spTree>
    <p:extLst>
      <p:ext uri="{BB962C8B-B14F-4D97-AF65-F5344CB8AC3E}">
        <p14:creationId xmlns:p14="http://schemas.microsoft.com/office/powerpoint/2010/main" val="124355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1219200"/>
            <a:ext cx="8259784" cy="1066800"/>
          </a:xfrm>
        </p:spPr>
        <p:txBody>
          <a:bodyPr>
            <a:normAutofit/>
          </a:bodyPr>
          <a:lstStyle/>
          <a:p>
            <a:pPr algn="r"/>
            <a:r>
              <a:rPr lang="ar-SA" sz="3200" b="1" dirty="0">
                <a:cs typeface="+mn-cs"/>
              </a:rPr>
              <a:t>مهمَّة</a:t>
            </a:r>
            <a:r>
              <a:rPr lang="he-IL" sz="3200" b="1" dirty="0">
                <a:cs typeface="+mn-cs"/>
              </a:rPr>
              <a:t>: </a:t>
            </a:r>
            <a:r>
              <a:rPr lang="ar-SA" sz="3200" b="1" dirty="0">
                <a:cs typeface="+mn-cs"/>
              </a:rPr>
              <a:t>كيف نعرف انَّ النباتات هي كائنات حَيَّة</a:t>
            </a:r>
            <a:r>
              <a:rPr lang="he-IL" sz="3200" b="1" dirty="0">
                <a:cs typeface="+mn-cs"/>
              </a:rPr>
              <a:t>?(</a:t>
            </a:r>
            <a:r>
              <a:rPr lang="ar-SA" sz="3200" b="1" dirty="0">
                <a:cs typeface="+mn-cs"/>
              </a:rPr>
              <a:t>صفحة </a:t>
            </a:r>
            <a:r>
              <a:rPr lang="he-IL" sz="3200" b="1" dirty="0">
                <a:cs typeface="+mn-cs"/>
              </a:rPr>
              <a:t>103) </a:t>
            </a:r>
            <a:endParaRPr lang="en-US" sz="3200" b="1" dirty="0">
              <a:cs typeface="+mn-cs"/>
            </a:endParaRPr>
          </a:p>
        </p:txBody>
      </p:sp>
      <p:sp>
        <p:nvSpPr>
          <p:cNvPr id="3" name="מציין מיקום תוכן 2"/>
          <p:cNvSpPr>
            <a:spLocks noGrp="1"/>
          </p:cNvSpPr>
          <p:nvPr>
            <p:ph idx="1"/>
          </p:nvPr>
        </p:nvSpPr>
        <p:spPr/>
        <p:txBody>
          <a:bodyPr/>
          <a:lstStyle/>
          <a:p>
            <a:pPr marL="0" indent="0">
              <a:buNone/>
            </a:pPr>
            <a:endParaRPr lang="he-IL" sz="2800" dirty="0"/>
          </a:p>
          <a:p>
            <a:pPr marL="0" indent="0">
              <a:buNone/>
            </a:pPr>
            <a:r>
              <a:rPr lang="ar-SA" sz="2800" b="1" dirty="0"/>
              <a:t>قطعة معلومات</a:t>
            </a:r>
            <a:endParaRPr lang="en-US" sz="2800" b="1" dirty="0"/>
          </a:p>
        </p:txBody>
      </p:sp>
      <p:pic>
        <p:nvPicPr>
          <p:cNvPr id="6" name="תמונה 5"/>
          <p:cNvPicPr>
            <a:picLocks noChangeAspect="1"/>
          </p:cNvPicPr>
          <p:nvPr/>
        </p:nvPicPr>
        <p:blipFill>
          <a:blip r:embed="rId3"/>
          <a:stretch>
            <a:fillRect/>
          </a:stretch>
        </p:blipFill>
        <p:spPr>
          <a:xfrm>
            <a:off x="7814050" y="12814"/>
            <a:ext cx="1286367" cy="713294"/>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6645729" y="12815"/>
            <a:ext cx="1168320" cy="773858"/>
          </a:xfrm>
          <a:prstGeom prst="rect">
            <a:avLst/>
          </a:prstGeom>
        </p:spPr>
      </p:pic>
      <p:pic>
        <p:nvPicPr>
          <p:cNvPr id="9" name="תמונה 8"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1" y="3253802"/>
            <a:ext cx="8045752" cy="3009837"/>
          </a:xfrm>
          <a:prstGeom prst="rect">
            <a:avLst/>
          </a:prstGeom>
        </p:spPr>
      </p:pic>
    </p:spTree>
    <p:extLst>
      <p:ext uri="{BB962C8B-B14F-4D97-AF65-F5344CB8AC3E}">
        <p14:creationId xmlns:p14="http://schemas.microsoft.com/office/powerpoint/2010/main" val="153057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5778" y="303419"/>
            <a:ext cx="7886700" cy="1325562"/>
          </a:xfrm>
        </p:spPr>
        <p:txBody>
          <a:bodyPr>
            <a:normAutofit/>
          </a:bodyPr>
          <a:lstStyle/>
          <a:p>
            <a:pPr algn="ctr"/>
            <a:r>
              <a:rPr lang="ar-SA" sz="4800" b="1" dirty="0">
                <a:solidFill>
                  <a:schemeClr val="accent6">
                    <a:lumMod val="75000"/>
                  </a:schemeClr>
                </a:solidFill>
                <a:cs typeface="+mn-cs"/>
              </a:rPr>
              <a:t>صِفَاتُ النَّبَاتَاتِ</a:t>
            </a:r>
            <a:endParaRPr lang="en-US" sz="48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0" y="54061"/>
            <a:ext cx="2544024" cy="7175268"/>
          </a:xfrm>
          <a:prstGeom prst="rect">
            <a:avLst/>
          </a:prstGeom>
        </p:spPr>
      </p:pic>
      <p:sp>
        <p:nvSpPr>
          <p:cNvPr id="6" name="TextBox 5"/>
          <p:cNvSpPr txBox="1"/>
          <p:nvPr/>
        </p:nvSpPr>
        <p:spPr>
          <a:xfrm>
            <a:off x="2544024" y="2166257"/>
            <a:ext cx="6599975" cy="4561114"/>
          </a:xfrm>
          <a:prstGeom prst="rect">
            <a:avLst/>
          </a:prstGeom>
          <a:noFill/>
        </p:spPr>
        <p:txBody>
          <a:bodyPr wrap="square" rtlCol="0">
            <a:spAutoFit/>
          </a:bodyPr>
          <a:lstStyle/>
          <a:p>
            <a:endParaRPr lang="en-US" dirty="0"/>
          </a:p>
        </p:txBody>
      </p:sp>
      <p:sp>
        <p:nvSpPr>
          <p:cNvPr id="7" name="TextBox 6"/>
          <p:cNvSpPr txBox="1"/>
          <p:nvPr/>
        </p:nvSpPr>
        <p:spPr>
          <a:xfrm>
            <a:off x="2383971" y="1926771"/>
            <a:ext cx="6651171" cy="2308324"/>
          </a:xfrm>
          <a:prstGeom prst="rect">
            <a:avLst/>
          </a:prstGeom>
          <a:noFill/>
        </p:spPr>
        <p:txBody>
          <a:bodyPr wrap="square" rtlCol="0">
            <a:spAutoFit/>
          </a:bodyPr>
          <a:lstStyle/>
          <a:p>
            <a:pPr algn="r"/>
            <a:r>
              <a:rPr lang="ar-SA" sz="3600" b="1" dirty="0"/>
              <a:t>مهمَّة</a:t>
            </a:r>
            <a:r>
              <a:rPr lang="he-IL" sz="3600" b="1" dirty="0"/>
              <a:t>: </a:t>
            </a:r>
            <a:r>
              <a:rPr lang="ar-SA" sz="3600" b="1" dirty="0"/>
              <a:t>أيّ أعضاء تُوجَد للنَّباتَات؟</a:t>
            </a:r>
          </a:p>
          <a:p>
            <a:pPr algn="r"/>
            <a:r>
              <a:rPr lang="ar-SA" sz="3600" b="1" dirty="0"/>
              <a:t>القسم الأول: ما هي أعضاء النبتة؟ </a:t>
            </a:r>
            <a:r>
              <a:rPr lang="ar-SA" sz="3200" b="1" dirty="0"/>
              <a:t>(الصفحات 104-106)</a:t>
            </a:r>
            <a:endParaRPr lang="he-IL" sz="3200" b="1" dirty="0"/>
          </a:p>
          <a:p>
            <a:pPr algn="r"/>
            <a:r>
              <a:rPr lang="he-IL" sz="3600" b="1" dirty="0"/>
              <a:t> </a:t>
            </a:r>
            <a:endParaRPr lang="en-US" sz="3600" b="1" dirty="0"/>
          </a:p>
        </p:txBody>
      </p:sp>
      <p:pic>
        <p:nvPicPr>
          <p:cNvPr id="8" name="תמונה 7"/>
          <p:cNvPicPr>
            <a:picLocks noChangeAspect="1"/>
          </p:cNvPicPr>
          <p:nvPr/>
        </p:nvPicPr>
        <p:blipFill>
          <a:blip r:embed="rId4"/>
          <a:stretch>
            <a:fillRect/>
          </a:stretch>
        </p:blipFill>
        <p:spPr>
          <a:xfrm>
            <a:off x="3754166" y="3587634"/>
            <a:ext cx="3204905" cy="3212342"/>
          </a:xfrm>
          <a:prstGeom prst="rect">
            <a:avLst/>
          </a:prstGeom>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7991059" y="0"/>
            <a:ext cx="1152939" cy="763670"/>
          </a:xfrm>
          <a:prstGeom prst="rect">
            <a:avLst/>
          </a:prstGeom>
        </p:spPr>
      </p:pic>
      <p:sp>
        <p:nvSpPr>
          <p:cNvPr id="3" name="TextBox 2"/>
          <p:cNvSpPr txBox="1"/>
          <p:nvPr/>
        </p:nvSpPr>
        <p:spPr>
          <a:xfrm>
            <a:off x="4504130" y="6351108"/>
            <a:ext cx="1704975" cy="400110"/>
          </a:xfrm>
          <a:prstGeom prst="rect">
            <a:avLst/>
          </a:prstGeom>
          <a:solidFill>
            <a:schemeClr val="bg2">
              <a:lumMod val="75000"/>
            </a:schemeClr>
          </a:solidFill>
        </p:spPr>
        <p:txBody>
          <a:bodyPr wrap="square" rtlCol="1">
            <a:spAutoFit/>
          </a:bodyPr>
          <a:lstStyle/>
          <a:p>
            <a:pPr algn="ctr"/>
            <a:r>
              <a:rPr lang="ar-SA" sz="2000" b="1"/>
              <a:t>التوت الأرضي</a:t>
            </a:r>
            <a:endParaRPr lang="he-IL" sz="2000" b="1" dirty="0"/>
          </a:p>
        </p:txBody>
      </p:sp>
      <p:sp>
        <p:nvSpPr>
          <p:cNvPr id="10" name="TextBox 9"/>
          <p:cNvSpPr txBox="1"/>
          <p:nvPr/>
        </p:nvSpPr>
        <p:spPr>
          <a:xfrm>
            <a:off x="356259" y="118753"/>
            <a:ext cx="1282535" cy="369332"/>
          </a:xfrm>
          <a:prstGeom prst="rect">
            <a:avLst/>
          </a:prstGeom>
          <a:solidFill>
            <a:schemeClr val="accent6">
              <a:lumMod val="60000"/>
              <a:lumOff val="40000"/>
            </a:schemeClr>
          </a:solidFill>
        </p:spPr>
        <p:txBody>
          <a:bodyPr wrap="square" rtlCol="1">
            <a:spAutoFit/>
          </a:bodyPr>
          <a:lstStyle/>
          <a:p>
            <a:pPr algn="r"/>
            <a:r>
              <a:rPr lang="ar-SA" dirty="0"/>
              <a:t>اعضاء النبتة</a:t>
            </a:r>
            <a:endParaRPr lang="he-IL" dirty="0"/>
          </a:p>
        </p:txBody>
      </p:sp>
      <p:sp>
        <p:nvSpPr>
          <p:cNvPr id="11" name="TextBox 10"/>
          <p:cNvSpPr txBox="1"/>
          <p:nvPr/>
        </p:nvSpPr>
        <p:spPr>
          <a:xfrm>
            <a:off x="2087088" y="332923"/>
            <a:ext cx="593766" cy="369332"/>
          </a:xfrm>
          <a:prstGeom prst="rect">
            <a:avLst/>
          </a:prstGeom>
          <a:solidFill>
            <a:schemeClr val="accent6">
              <a:lumMod val="60000"/>
              <a:lumOff val="40000"/>
            </a:schemeClr>
          </a:solidFill>
        </p:spPr>
        <p:txBody>
          <a:bodyPr wrap="square" rtlCol="1">
            <a:spAutoFit/>
          </a:bodyPr>
          <a:lstStyle/>
          <a:p>
            <a:pPr algn="r"/>
            <a:r>
              <a:rPr lang="ar-SA" dirty="0"/>
              <a:t>زهرة</a:t>
            </a:r>
            <a:endParaRPr lang="he-IL" dirty="0"/>
          </a:p>
        </p:txBody>
      </p:sp>
      <p:sp>
        <p:nvSpPr>
          <p:cNvPr id="12" name="TextBox 11"/>
          <p:cNvSpPr txBox="1"/>
          <p:nvPr/>
        </p:nvSpPr>
        <p:spPr>
          <a:xfrm>
            <a:off x="1341911" y="1048454"/>
            <a:ext cx="593766" cy="369332"/>
          </a:xfrm>
          <a:prstGeom prst="rect">
            <a:avLst/>
          </a:prstGeom>
          <a:solidFill>
            <a:schemeClr val="accent6">
              <a:lumMod val="60000"/>
              <a:lumOff val="40000"/>
            </a:schemeClr>
          </a:solidFill>
        </p:spPr>
        <p:txBody>
          <a:bodyPr wrap="square" rtlCol="1">
            <a:spAutoFit/>
          </a:bodyPr>
          <a:lstStyle/>
          <a:p>
            <a:pPr algn="r"/>
            <a:r>
              <a:rPr lang="ar-SA" dirty="0"/>
              <a:t>ثمرة</a:t>
            </a:r>
            <a:endParaRPr lang="he-IL" dirty="0"/>
          </a:p>
        </p:txBody>
      </p:sp>
      <p:sp>
        <p:nvSpPr>
          <p:cNvPr id="13" name="TextBox 12"/>
          <p:cNvSpPr txBox="1"/>
          <p:nvPr/>
        </p:nvSpPr>
        <p:spPr>
          <a:xfrm>
            <a:off x="1686294" y="5336969"/>
            <a:ext cx="593766" cy="369332"/>
          </a:xfrm>
          <a:prstGeom prst="rect">
            <a:avLst/>
          </a:prstGeom>
          <a:solidFill>
            <a:schemeClr val="accent6">
              <a:lumMod val="60000"/>
              <a:lumOff val="40000"/>
            </a:schemeClr>
          </a:solidFill>
        </p:spPr>
        <p:txBody>
          <a:bodyPr wrap="square" rtlCol="1">
            <a:spAutoFit/>
          </a:bodyPr>
          <a:lstStyle/>
          <a:p>
            <a:pPr algn="r"/>
            <a:r>
              <a:rPr lang="ar-SA" dirty="0"/>
              <a:t>ساق</a:t>
            </a:r>
            <a:endParaRPr lang="he-IL" dirty="0"/>
          </a:p>
        </p:txBody>
      </p:sp>
      <p:sp>
        <p:nvSpPr>
          <p:cNvPr id="14" name="TextBox 13"/>
          <p:cNvSpPr txBox="1"/>
          <p:nvPr/>
        </p:nvSpPr>
        <p:spPr>
          <a:xfrm>
            <a:off x="1176646" y="4772046"/>
            <a:ext cx="593766" cy="369332"/>
          </a:xfrm>
          <a:prstGeom prst="rect">
            <a:avLst/>
          </a:prstGeom>
          <a:solidFill>
            <a:schemeClr val="accent6">
              <a:lumMod val="60000"/>
              <a:lumOff val="40000"/>
            </a:schemeClr>
          </a:solidFill>
        </p:spPr>
        <p:txBody>
          <a:bodyPr wrap="square" rtlCol="1">
            <a:spAutoFit/>
          </a:bodyPr>
          <a:lstStyle/>
          <a:p>
            <a:pPr algn="r"/>
            <a:r>
              <a:rPr lang="ar-SA" dirty="0"/>
              <a:t>ورقة</a:t>
            </a:r>
            <a:endParaRPr lang="he-IL" dirty="0"/>
          </a:p>
        </p:txBody>
      </p:sp>
      <p:sp>
        <p:nvSpPr>
          <p:cNvPr id="15" name="TextBox 14"/>
          <p:cNvSpPr txBox="1"/>
          <p:nvPr/>
        </p:nvSpPr>
        <p:spPr>
          <a:xfrm>
            <a:off x="1389411" y="6566552"/>
            <a:ext cx="593766" cy="369332"/>
          </a:xfrm>
          <a:prstGeom prst="rect">
            <a:avLst/>
          </a:prstGeom>
          <a:solidFill>
            <a:schemeClr val="accent6">
              <a:lumMod val="60000"/>
              <a:lumOff val="40000"/>
            </a:schemeClr>
          </a:solidFill>
        </p:spPr>
        <p:txBody>
          <a:bodyPr wrap="square" rtlCol="1">
            <a:spAutoFit/>
          </a:bodyPr>
          <a:lstStyle/>
          <a:p>
            <a:pPr algn="r"/>
            <a:r>
              <a:rPr lang="ar-SA" dirty="0"/>
              <a:t>جذر</a:t>
            </a:r>
            <a:endParaRPr lang="he-IL" dirty="0"/>
          </a:p>
        </p:txBody>
      </p:sp>
      <p:sp>
        <p:nvSpPr>
          <p:cNvPr id="16" name="TextBox 15"/>
          <p:cNvSpPr txBox="1"/>
          <p:nvPr/>
        </p:nvSpPr>
        <p:spPr>
          <a:xfrm>
            <a:off x="2696424" y="2318657"/>
            <a:ext cx="6599975" cy="4561114"/>
          </a:xfrm>
          <a:prstGeom prst="rect">
            <a:avLst/>
          </a:prstGeom>
          <a:noFill/>
        </p:spPr>
        <p:txBody>
          <a:bodyPr wrap="square" rtlCol="0">
            <a:spAutoFit/>
          </a:bodyPr>
          <a:lstStyle/>
          <a:p>
            <a:endParaRPr lang="en-US" dirty="0"/>
          </a:p>
        </p:txBody>
      </p:sp>
      <p:sp>
        <p:nvSpPr>
          <p:cNvPr id="18" name="TextBox 17"/>
          <p:cNvSpPr txBox="1"/>
          <p:nvPr/>
        </p:nvSpPr>
        <p:spPr>
          <a:xfrm>
            <a:off x="1574468" y="2235139"/>
            <a:ext cx="593766" cy="369332"/>
          </a:xfrm>
          <a:prstGeom prst="rect">
            <a:avLst/>
          </a:prstGeom>
          <a:solidFill>
            <a:schemeClr val="accent6">
              <a:lumMod val="60000"/>
              <a:lumOff val="40000"/>
            </a:schemeClr>
          </a:solidFill>
        </p:spPr>
        <p:txBody>
          <a:bodyPr wrap="square" rtlCol="1">
            <a:spAutoFit/>
          </a:bodyPr>
          <a:lstStyle/>
          <a:p>
            <a:pPr algn="r"/>
            <a:r>
              <a:rPr lang="ar-SA" dirty="0"/>
              <a:t>ساق</a:t>
            </a:r>
            <a:endParaRPr lang="he-IL" dirty="0"/>
          </a:p>
        </p:txBody>
      </p:sp>
    </p:spTree>
    <p:extLst>
      <p:ext uri="{BB962C8B-B14F-4D97-AF65-F5344CB8AC3E}">
        <p14:creationId xmlns:p14="http://schemas.microsoft.com/office/powerpoint/2010/main" val="404660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311331"/>
            <a:ext cx="7886700" cy="1325562"/>
          </a:xfrm>
        </p:spPr>
        <p:txBody>
          <a:bodyPr>
            <a:normAutofit/>
          </a:bodyPr>
          <a:lstStyle/>
          <a:p>
            <a:pPr algn="r"/>
            <a:r>
              <a:rPr lang="ar-SA" sz="4000" b="1" dirty="0">
                <a:solidFill>
                  <a:schemeClr val="accent6">
                    <a:lumMod val="75000"/>
                  </a:schemeClr>
                </a:solidFill>
              </a:rPr>
              <a:t>صِفَاتُ النَّبَاتَاتِ</a:t>
            </a:r>
            <a:r>
              <a:rPr lang="he-IL" sz="4000" b="1" dirty="0">
                <a:solidFill>
                  <a:schemeClr val="accent6">
                    <a:lumMod val="75000"/>
                  </a:schemeClr>
                </a:solidFill>
                <a:cs typeface="+mn-cs"/>
              </a:rPr>
              <a:t>(</a:t>
            </a:r>
            <a:r>
              <a:rPr lang="ar-SA" sz="4000" b="1" dirty="0">
                <a:solidFill>
                  <a:schemeClr val="accent6">
                    <a:lumMod val="75000"/>
                  </a:schemeClr>
                </a:solidFill>
                <a:cs typeface="Arial" panose="020B0604020202020204" pitchFamily="34" charset="0"/>
              </a:rPr>
              <a:t>تَتِمَّة</a:t>
            </a:r>
            <a:r>
              <a:rPr lang="he-IL" sz="4000" b="1" dirty="0">
                <a:solidFill>
                  <a:schemeClr val="accent6">
                    <a:lumMod val="75000"/>
                  </a:schemeClr>
                </a:solidFill>
                <a:cs typeface="+mn-cs"/>
              </a:rPr>
              <a:t>)</a:t>
            </a:r>
            <a:endParaRPr lang="en-US" sz="4000" b="1" dirty="0">
              <a:solidFill>
                <a:schemeClr val="accent6">
                  <a:lumMod val="75000"/>
                </a:schemeClr>
              </a:solidFill>
              <a:cs typeface="+mn-cs"/>
            </a:endParaRPr>
          </a:p>
        </p:txBody>
      </p:sp>
      <p:sp>
        <p:nvSpPr>
          <p:cNvPr id="3" name="מציין מיקום תוכן 2"/>
          <p:cNvSpPr>
            <a:spLocks noGrp="1"/>
          </p:cNvSpPr>
          <p:nvPr>
            <p:ph idx="1"/>
          </p:nvPr>
        </p:nvSpPr>
        <p:spPr>
          <a:xfrm>
            <a:off x="633845" y="1636893"/>
            <a:ext cx="7886700" cy="4543245"/>
          </a:xfrm>
        </p:spPr>
        <p:txBody>
          <a:bodyPr/>
          <a:lstStyle/>
          <a:p>
            <a:pPr marL="0" indent="0">
              <a:buNone/>
            </a:pPr>
            <a:r>
              <a:rPr lang="ar-SA" sz="4400" b="1" dirty="0"/>
              <a:t>مَهمَّة</a:t>
            </a:r>
            <a:r>
              <a:rPr lang="he-IL" sz="4400" b="1" dirty="0"/>
              <a:t>: </a:t>
            </a:r>
            <a:r>
              <a:rPr lang="ar-SA" sz="4400" b="1" dirty="0"/>
              <a:t>أيّ أعضاء تُوجَدُ للنَّباتَات؟</a:t>
            </a:r>
          </a:p>
          <a:p>
            <a:pPr marL="0" lvl="0" indent="0" defTabSz="914400" rtl="0">
              <a:lnSpc>
                <a:spcPct val="100000"/>
              </a:lnSpc>
              <a:spcBef>
                <a:spcPts val="0"/>
              </a:spcBef>
              <a:buNone/>
            </a:pPr>
            <a:r>
              <a:rPr lang="ar-SA" sz="3600" b="1" dirty="0">
                <a:solidFill>
                  <a:prstClr val="black"/>
                </a:solidFill>
              </a:rPr>
              <a:t>القسم الثاني</a:t>
            </a:r>
            <a:r>
              <a:rPr lang="he-IL" sz="3600" b="1" dirty="0">
                <a:solidFill>
                  <a:prstClr val="black"/>
                </a:solidFill>
              </a:rPr>
              <a:t>: </a:t>
            </a:r>
            <a:r>
              <a:rPr lang="ar-SA" sz="3600" b="1" dirty="0">
                <a:solidFill>
                  <a:prstClr val="black"/>
                </a:solidFill>
              </a:rPr>
              <a:t>بماذا تَتَشابَهُ أعضاءُ النَّباتاتِ وبِماذا تَخْتَلِفُ عَن بَعْضِها؟</a:t>
            </a:r>
            <a:r>
              <a:rPr lang="he-IL" sz="3600" b="1" dirty="0">
                <a:solidFill>
                  <a:prstClr val="black"/>
                </a:solidFill>
              </a:rPr>
              <a:t>(</a:t>
            </a:r>
            <a:r>
              <a:rPr lang="ar-SA" sz="3600" b="1" dirty="0">
                <a:solidFill>
                  <a:prstClr val="black"/>
                </a:solidFill>
              </a:rPr>
              <a:t>صَفْحَة</a:t>
            </a:r>
            <a:r>
              <a:rPr lang="he-IL" sz="3600" b="1" dirty="0">
                <a:solidFill>
                  <a:prstClr val="black"/>
                </a:solidFill>
              </a:rPr>
              <a:t> 108-107)</a:t>
            </a:r>
          </a:p>
          <a:p>
            <a:endParaRPr lang="en-US" dirty="0"/>
          </a:p>
        </p:txBody>
      </p:sp>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3"/>
          <a:stretch>
            <a:fillRect/>
          </a:stretch>
        </p:blipFill>
        <p:spPr>
          <a:xfrm>
            <a:off x="5195" y="0"/>
            <a:ext cx="1527888" cy="1012024"/>
          </a:xfrm>
          <a:prstGeom prst="rect">
            <a:avLst/>
          </a:prstGeom>
        </p:spPr>
      </p:pic>
      <p:pic>
        <p:nvPicPr>
          <p:cNvPr id="8" name="תמונה 7" descr="גזירת מסך"/>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743" y="3897087"/>
            <a:ext cx="7344987" cy="2268722"/>
          </a:xfrm>
          <a:prstGeom prst="rect">
            <a:avLst/>
          </a:prstGeom>
        </p:spPr>
      </p:pic>
    </p:spTree>
    <p:extLst>
      <p:ext uri="{BB962C8B-B14F-4D97-AF65-F5344CB8AC3E}">
        <p14:creationId xmlns:p14="http://schemas.microsoft.com/office/powerpoint/2010/main" val="166275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39974" y="163052"/>
            <a:ext cx="1542422" cy="871804"/>
          </a:xfrm>
          <a:prstGeom prst="rect">
            <a:avLst/>
          </a:prstGeom>
        </p:spPr>
      </p:pic>
      <p:sp>
        <p:nvSpPr>
          <p:cNvPr id="6" name="כותרת 5">
            <a:extLst>
              <a:ext uri="{FF2B5EF4-FFF2-40B4-BE49-F238E27FC236}">
                <a16:creationId xmlns:a16="http://schemas.microsoft.com/office/drawing/2014/main" id="{678246DF-F8C6-5858-900D-32820D174CC0}"/>
              </a:ext>
            </a:extLst>
          </p:cNvPr>
          <p:cNvSpPr>
            <a:spLocks noGrp="1"/>
          </p:cNvSpPr>
          <p:nvPr>
            <p:ph type="ctrTitle"/>
          </p:nvPr>
        </p:nvSpPr>
        <p:spPr>
          <a:xfrm>
            <a:off x="1143000" y="1124530"/>
            <a:ext cx="6858000" cy="612830"/>
          </a:xfrm>
        </p:spPr>
        <p:txBody>
          <a:bodyPr>
            <a:normAutofit fontScale="90000"/>
          </a:bodyPr>
          <a:lstStyle/>
          <a:p>
            <a:r>
              <a:rPr lang="ar-SA" b="1" dirty="0">
                <a:solidFill>
                  <a:schemeClr val="accent6">
                    <a:lumMod val="50000"/>
                  </a:schemeClr>
                </a:solidFill>
                <a:latin typeface="Arial" panose="020B0604020202020204" pitchFamily="34" charset="0"/>
                <a:cs typeface="Arial" panose="020B0604020202020204" pitchFamily="34" charset="0"/>
              </a:rPr>
              <a:t>ما</a:t>
            </a:r>
            <a:r>
              <a:rPr lang="he-IL" b="1" dirty="0">
                <a:solidFill>
                  <a:schemeClr val="accent6">
                    <a:lumMod val="50000"/>
                  </a:schemeClr>
                </a:solidFill>
                <a:latin typeface="Arial" panose="020B0604020202020204" pitchFamily="34" charset="0"/>
                <a:cs typeface="Arial" panose="020B0604020202020204" pitchFamily="34" charset="0"/>
              </a:rPr>
              <a:t> </a:t>
            </a:r>
            <a:r>
              <a:rPr lang="ar-SA" b="1" dirty="0">
                <a:solidFill>
                  <a:schemeClr val="accent6">
                    <a:lumMod val="50000"/>
                  </a:schemeClr>
                </a:solidFill>
                <a:latin typeface="Arial" panose="020B0604020202020204" pitchFamily="34" charset="0"/>
                <a:cs typeface="Arial" panose="020B0604020202020204" pitchFamily="34" charset="0"/>
              </a:rPr>
              <a:t>هِيَ المُقارَنَة</a:t>
            </a:r>
            <a:r>
              <a:rPr lang="he-IL" sz="3100" b="1" dirty="0">
                <a:latin typeface="Arial" panose="020B0604020202020204" pitchFamily="34" charset="0"/>
                <a:cs typeface="Arial" panose="020B0604020202020204" pitchFamily="34" charset="0"/>
              </a:rPr>
              <a:t>(</a:t>
            </a:r>
            <a:r>
              <a:rPr lang="ar-SA" sz="3100" b="1" dirty="0">
                <a:latin typeface="Arial" panose="020B0604020202020204" pitchFamily="34" charset="0"/>
                <a:cs typeface="Arial" panose="020B0604020202020204" pitchFamily="34" charset="0"/>
              </a:rPr>
              <a:t>صفحة </a:t>
            </a:r>
            <a:r>
              <a:rPr lang="he-IL" sz="3100" b="1" dirty="0">
                <a:latin typeface="Arial" panose="020B0604020202020204" pitchFamily="34" charset="0"/>
                <a:cs typeface="Arial" panose="020B0604020202020204" pitchFamily="34" charset="0"/>
              </a:rPr>
              <a:t>108)</a:t>
            </a:r>
            <a:endParaRPr lang="he-IL" dirty="0"/>
          </a:p>
        </p:txBody>
      </p:sp>
      <p:pic>
        <p:nvPicPr>
          <p:cNvPr id="7" name="תמונה 6">
            <a:extLst>
              <a:ext uri="{FF2B5EF4-FFF2-40B4-BE49-F238E27FC236}">
                <a16:creationId xmlns:a16="http://schemas.microsoft.com/office/drawing/2014/main" id="{58A81DFA-9028-ABBA-4CF8-D0A5F676F2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4171950"/>
            <a:ext cx="4777740" cy="2686050"/>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7603280" y="22832"/>
            <a:ext cx="1527888" cy="1012024"/>
          </a:xfrm>
          <a:prstGeom prst="rect">
            <a:avLst/>
          </a:prstGeom>
        </p:spPr>
      </p:pic>
      <p:sp>
        <p:nvSpPr>
          <p:cNvPr id="10" name="TextBox 9"/>
          <p:cNvSpPr txBox="1"/>
          <p:nvPr/>
        </p:nvSpPr>
        <p:spPr>
          <a:xfrm>
            <a:off x="828674" y="2019300"/>
            <a:ext cx="7538549" cy="2308324"/>
          </a:xfrm>
          <a:prstGeom prst="rect">
            <a:avLst/>
          </a:prstGeom>
          <a:noFill/>
        </p:spPr>
        <p:txBody>
          <a:bodyPr wrap="square" rtlCol="1">
            <a:spAutoFit/>
          </a:bodyPr>
          <a:lstStyle/>
          <a:p>
            <a:pPr algn="r"/>
            <a:r>
              <a:rPr lang="ar-SA" dirty="0"/>
              <a:t>ما هي المقارنة؟</a:t>
            </a:r>
          </a:p>
          <a:p>
            <a:pPr algn="r"/>
            <a:r>
              <a:rPr lang="ar-SA" dirty="0"/>
              <a:t>العمليَة التفكيريَّة التي نَفْحَص من خِلالها أوجُه الشَّبَه والاختلاف بين شيئين أو أَكْثَر تُسَمَّى مُقارَنَة.</a:t>
            </a:r>
          </a:p>
          <a:p>
            <a:pPr algn="r"/>
            <a:r>
              <a:rPr lang="ar-SA" dirty="0"/>
              <a:t>الصِّفات التي قارنتم بحَسَبِها بين النَّباتات تُسَمَّى مَعايير.</a:t>
            </a:r>
          </a:p>
          <a:p>
            <a:pPr algn="r"/>
            <a:r>
              <a:rPr lang="ar-SA" dirty="0"/>
              <a:t>عِنْدَ إجراء مُقارَنَة عَلينا أن نَعْرِف ما هُوَ هَدَف المُقارَنَة.</a:t>
            </a:r>
          </a:p>
          <a:p>
            <a:pPr algn="r"/>
            <a:endParaRPr lang="ar-SA" dirty="0"/>
          </a:p>
          <a:p>
            <a:pPr algn="r"/>
            <a:r>
              <a:rPr lang="ar-SA" dirty="0"/>
              <a:t>1. ماذا كانَ هَدَف المُقارَنَة؟</a:t>
            </a:r>
          </a:p>
          <a:p>
            <a:pPr algn="r"/>
            <a:r>
              <a:rPr lang="ar-SA" dirty="0"/>
              <a:t>2. بينَ مَاذا قارَنْتُم؟</a:t>
            </a:r>
          </a:p>
          <a:p>
            <a:pPr algn="r"/>
            <a:r>
              <a:rPr lang="ar-SA" dirty="0"/>
              <a:t>3. ماذا كانت المَعايير التي أجْرَيْتُم المُقارَنَة بِحَسَبِها؟ </a:t>
            </a:r>
            <a:endParaRPr lang="he-IL" dirty="0"/>
          </a:p>
        </p:txBody>
      </p:sp>
    </p:spTree>
    <p:extLst>
      <p:ext uri="{BB962C8B-B14F-4D97-AF65-F5344CB8AC3E}">
        <p14:creationId xmlns:p14="http://schemas.microsoft.com/office/powerpoint/2010/main" val="54088455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TM02892315[[fn=קווים דקיקים]]</Template>
  <TotalTime>9624</TotalTime>
  <Words>1255</Words>
  <Application>Microsoft Office PowerPoint</Application>
  <PresentationFormat>‫הצגה על המסך (4:3)</PresentationFormat>
  <Paragraphs>97</Paragraphs>
  <Slides>14</Slides>
  <Notes>11</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14</vt:i4>
      </vt:variant>
    </vt:vector>
  </HeadingPairs>
  <TitlesOfParts>
    <vt:vector size="24" baseType="lpstr">
      <vt:lpstr>Arial</vt:lpstr>
      <vt:lpstr>Bnarkisim</vt:lpstr>
      <vt:lpstr>Calibri</vt:lpstr>
      <vt:lpstr>Calibri Light</vt:lpstr>
      <vt:lpstr>Narkisim</vt:lpstr>
      <vt:lpstr>NarkisimMFO</vt:lpstr>
      <vt:lpstr>NarkisimMFOBold</vt:lpstr>
      <vt:lpstr>Wingdings 2</vt:lpstr>
      <vt:lpstr>HDOfficeLightV0</vt:lpstr>
      <vt:lpstr>1_HDOfficeLightV0</vt:lpstr>
      <vt:lpstr>علوم وتكنولوجيا للصف الثالث</vt:lpstr>
      <vt:lpstr>لِقَاءَاتٌ مَعَ نَبَاتَاتٍ</vt:lpstr>
      <vt:lpstr>نَبَاتَاتٌ مِنْ حَوْلِنَا / افرايم سيدون (صفحة 101)</vt:lpstr>
      <vt:lpstr>نَبَاتَاتٌ مِنْ حَوْلِنَا / تَتِمَّة</vt:lpstr>
      <vt:lpstr>الفصل الأول: النَّبَاتَاتُ هيَ كَائِناتٌ حَيَّةٌ</vt:lpstr>
      <vt:lpstr>مهمَّة: كيف نعرف انَّ النباتات هي كائنات حَيَّة?(صفحة 103) </vt:lpstr>
      <vt:lpstr>صِفَاتُ النَّبَاتَاتِ</vt:lpstr>
      <vt:lpstr>صِفَاتُ النَّبَاتَاتِ(تَتِمَّة)</vt:lpstr>
      <vt:lpstr>ما هِيَ المُقارَنَة(صفحة 108)</vt:lpstr>
      <vt:lpstr>מצגת של PowerPoint‏</vt:lpstr>
      <vt:lpstr>نُفَكِّر بِطَريقَة عِلْمِيًّة (صفحة 107)</vt:lpstr>
      <vt:lpstr>מצגת של PowerPoint‏</vt:lpstr>
      <vt:lpstr>مَهَمَّة تَلْخيص: نَظْرَة مُجَدَّدة (صفحة 109)</vt:lpstr>
      <vt:lpstr>تَمَّ وَلَم يَكْتَمِل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noga mishan</cp:lastModifiedBy>
  <cp:revision>200</cp:revision>
  <dcterms:created xsi:type="dcterms:W3CDTF">2019-05-25T18:59:51Z</dcterms:created>
  <dcterms:modified xsi:type="dcterms:W3CDTF">2024-01-12T05:02:40Z</dcterms:modified>
</cp:coreProperties>
</file>