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96" r:id="rId1"/>
  </p:sldMasterIdLst>
  <p:notesMasterIdLst>
    <p:notesMasterId r:id="rId32"/>
  </p:notesMasterIdLst>
  <p:handoutMasterIdLst>
    <p:handoutMasterId r:id="rId33"/>
  </p:handoutMasterIdLst>
  <p:sldIdLst>
    <p:sldId id="286" r:id="rId2"/>
    <p:sldId id="295" r:id="rId3"/>
    <p:sldId id="275" r:id="rId4"/>
    <p:sldId id="267" r:id="rId5"/>
    <p:sldId id="268" r:id="rId6"/>
    <p:sldId id="269" r:id="rId7"/>
    <p:sldId id="271" r:id="rId8"/>
    <p:sldId id="298" r:id="rId9"/>
    <p:sldId id="276" r:id="rId10"/>
    <p:sldId id="277" r:id="rId11"/>
    <p:sldId id="278" r:id="rId12"/>
    <p:sldId id="274" r:id="rId13"/>
    <p:sldId id="280" r:id="rId14"/>
    <p:sldId id="281" r:id="rId15"/>
    <p:sldId id="297" r:id="rId16"/>
    <p:sldId id="294" r:id="rId17"/>
    <p:sldId id="282" r:id="rId18"/>
    <p:sldId id="283" r:id="rId19"/>
    <p:sldId id="284" r:id="rId20"/>
    <p:sldId id="287" r:id="rId21"/>
    <p:sldId id="285" r:id="rId22"/>
    <p:sldId id="288" r:id="rId23"/>
    <p:sldId id="289" r:id="rId24"/>
    <p:sldId id="290" r:id="rId25"/>
    <p:sldId id="262" r:id="rId26"/>
    <p:sldId id="292" r:id="rId27"/>
    <p:sldId id="293" r:id="rId28"/>
    <p:sldId id="302" r:id="rId29"/>
    <p:sldId id="296" r:id="rId30"/>
    <p:sldId id="303" r:id="rId31"/>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7" clrIdx="0"/>
  <p:cmAuthor id="2" name="lamda.dr@gmail.com" initials="l"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4" autoAdjust="0"/>
    <p:restoredTop sz="93474" autoAdjust="0"/>
  </p:normalViewPr>
  <p:slideViewPr>
    <p:cSldViewPr snapToGrid="0">
      <p:cViewPr varScale="1">
        <p:scale>
          <a:sx n="63" d="100"/>
          <a:sy n="63" d="100"/>
        </p:scale>
        <p:origin x="796" y="3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10AAC80F-127C-41B9-9BA0-D451AF35E301}" type="datetime1">
              <a:rPr lang="he-IL" smtClean="0">
                <a:latin typeface="Tahoma" panose="020B0604030504040204" pitchFamily="34" charset="0"/>
                <a:ea typeface="Tahoma" panose="020B0604030504040204" pitchFamily="34" charset="0"/>
                <a:cs typeface="Tahoma" panose="020B0604030504040204" pitchFamily="34" charset="0"/>
              </a:rPr>
              <a:t>ה'/טבת/תשפ"ד</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5173FB42-312D-429D-A89D-91E21C85F0BA}"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3003FE6C-B567-4225-ABDF-536DCECD5355}" type="datetime1">
              <a:rPr lang="he-IL" smtClean="0"/>
              <a:t>ה'/טבת/תשפ"ד</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37809D77-6270-417D-B912-9E40620F0D03}" type="slidenum">
              <a:rPr lang="he-IL" smtClean="0"/>
              <a:pPr algn="l"/>
              <a:t>‹#›</a:t>
            </a:fld>
            <a:endParaRPr lang="he-IL" dirty="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יחידת ההוראה הרב</a:t>
            </a:r>
            <a:r>
              <a:rPr lang="he-IL" baseline="0" dirty="0"/>
              <a:t> –גילאית עוסקת בתופעת השלכת החל מהרמה התופעתית ואז לרמה של חקר התופעה. הנושא מתאים לשכבות הגיל השונות: עונות השנה בכיתות א-ב, העלים וצרכים חיוניים של עלים (כיתה ג), הפרדת חומרים כיתה ג), קפיאת עלים (כיתה ד), השפעת חיפוי הקרקע על ידי עלי שלכת (כיתות ה בהקשר לקרקע), השפעת תאורת אור על תופעת השלכת (כיתה ו, בהקשר לאור) וכן תופעת התרדמה כהתאמה  לתנאי מזג האוויר.</a:t>
            </a:r>
            <a:endParaRPr lang="he-IL" dirty="0"/>
          </a:p>
        </p:txBody>
      </p:sp>
      <p:sp>
        <p:nvSpPr>
          <p:cNvPr id="4" name="מציין מיקום של מספר שקופית 3"/>
          <p:cNvSpPr>
            <a:spLocks noGrp="1"/>
          </p:cNvSpPr>
          <p:nvPr>
            <p:ph type="sldNum" sz="quarter" idx="5"/>
          </p:nvPr>
        </p:nvSpPr>
        <p:spPr/>
        <p:txBody>
          <a:bodyPr/>
          <a:lstStyle/>
          <a:p>
            <a:pPr algn="l"/>
            <a:fld id="{37809D77-6270-417D-B912-9E40620F0D03}" type="slidenum">
              <a:rPr lang="he-IL" smtClean="0"/>
              <a:pPr algn="l"/>
              <a:t>1</a:t>
            </a:fld>
            <a:endParaRPr lang="he-IL" dirty="0"/>
          </a:p>
        </p:txBody>
      </p:sp>
    </p:spTree>
    <p:extLst>
      <p:ext uri="{BB962C8B-B14F-4D97-AF65-F5344CB8AC3E}">
        <p14:creationId xmlns:p14="http://schemas.microsoft.com/office/powerpoint/2010/main" val="341275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בחלק זה התלמידים מוזמנים לתצפיות בתופעת השלכת.</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11</a:t>
            </a:fld>
            <a:endParaRPr lang="he-IL" dirty="0"/>
          </a:p>
        </p:txBody>
      </p:sp>
    </p:spTree>
    <p:extLst>
      <p:ext uri="{BB962C8B-B14F-4D97-AF65-F5344CB8AC3E}">
        <p14:creationId xmlns:p14="http://schemas.microsoft.com/office/powerpoint/2010/main" val="341619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הסיור: זיהוי עצים נשירים ועצים ירוקי</a:t>
            </a:r>
            <a:r>
              <a:rPr lang="he-IL" baseline="0" dirty="0"/>
              <a:t> עד בסביבה. תופעת השלכת בעצי הבר בישראל נפוצה פחות בהשוואה לארצות הקרות שנמצאים באזורי אקלים ממוזג ואקלים קוטבי (באירופה ובצפון אמריקה) – דולב, אלון התבור, צפצפה, עוזרר. מאידך, קיימים מינים רבים של עצי תרבות שעומדים בשלכת בעונת הסתיו והחורף (אפרסק, תפוח, אזדרכת, מכנף נאה). אפשר לזהות את שמות העצים באמצעות אפליקציית גוגל לנס</a:t>
            </a:r>
            <a:r>
              <a:rPr lang="en-US" baseline="0" dirty="0"/>
              <a:t>Google Lens </a:t>
            </a:r>
            <a:r>
              <a:rPr lang="he-IL" baseline="0" dirty="0"/>
              <a:t> שמסוגלת לצלם ולזהות צמחים. את האפליקציה יש להוריד לטלפון חכם. מצלמים את הצמח ותוך שניות מקבלים מידע על הצמח. באמצעות האפליקציה ניצן לזהות גם שמות של חפצים.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12</a:t>
            </a:fld>
            <a:endParaRPr lang="he-IL" dirty="0"/>
          </a:p>
        </p:txBody>
      </p:sp>
    </p:spTree>
    <p:extLst>
      <p:ext uri="{BB962C8B-B14F-4D97-AF65-F5344CB8AC3E}">
        <p14:creationId xmlns:p14="http://schemas.microsoft.com/office/powerpoint/2010/main" val="958436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התצפית היא לאפיין את עלי השלכת שנשרו על הקרקע. האפיון</a:t>
            </a:r>
            <a:r>
              <a:rPr lang="he-IL" baseline="0" dirty="0"/>
              <a:t> נעשה בהשוואה לעלים ירוקים (טריים). מומלץ לערוך את ההשוואה בין עלה שנשר לבין עלה ירוק שעדין נמצא על העץ. עלי השלכת יבשים, לעתים מקומטים, צבעם חום-צהוב- כתום-אדום, ניתן לפורר/לרסק אותם בקלות, הם דקיקים יותר בהשוואה לעלים הירוקים. את תוצאות הבדיקה מומלץ לארגן בטבלה (ראו דוגמה בעמוד הבא) ולהסיק מסקנה מתוך הטבלה. הפתרון מופיע בשקופית 16. את התצפית מומלץ לעשות בקבוצות קטנות (3-2 תלמידים). כל קבוצה מבטאת חזרה על הניסוי. כמו כן, חשוב שהבדיקה תיעשה על מספר עלים ולא על עלה אחד כדי להבטיח שהממצאים אינם מקריים והם חוזרים על עצמם (ריבוי פריטים).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13</a:t>
            </a:fld>
            <a:endParaRPr lang="he-IL" dirty="0"/>
          </a:p>
        </p:txBody>
      </p:sp>
    </p:spTree>
    <p:extLst>
      <p:ext uri="{BB962C8B-B14F-4D97-AF65-F5344CB8AC3E}">
        <p14:creationId xmlns:p14="http://schemas.microsoft.com/office/powerpoint/2010/main" val="206392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דוגמה לטבלה קבוצתית לארגון נתונים. מומלץ להקרין את הטבלה</a:t>
            </a:r>
            <a:r>
              <a:rPr lang="he-IL" baseline="0" dirty="0"/>
              <a:t> על לוח לבן ולכתוב את הממצאים של כל הקבוצות במשבצות המתאימות. הדיווח של כל קבוצה מבטא חזרות בתצפית.</a:t>
            </a:r>
          </a:p>
          <a:p>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14</a:t>
            </a:fld>
            <a:endParaRPr lang="he-IL" dirty="0"/>
          </a:p>
        </p:txBody>
      </p:sp>
    </p:spTree>
    <p:extLst>
      <p:ext uri="{BB962C8B-B14F-4D97-AF65-F5344CB8AC3E}">
        <p14:creationId xmlns:p14="http://schemas.microsoft.com/office/powerpoint/2010/main" val="153689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lgn="l"/>
            <a:fld id="{37809D77-6270-417D-B912-9E40620F0D03}" type="slidenum">
              <a:rPr lang="he-IL" smtClean="0"/>
              <a:pPr algn="l"/>
              <a:t>15</a:t>
            </a:fld>
            <a:endParaRPr lang="he-IL" dirty="0"/>
          </a:p>
        </p:txBody>
      </p:sp>
    </p:spTree>
    <p:extLst>
      <p:ext uri="{BB962C8B-B14F-4D97-AF65-F5344CB8AC3E}">
        <p14:creationId xmlns:p14="http://schemas.microsoft.com/office/powerpoint/2010/main" val="122491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הפעילות</a:t>
            </a:r>
            <a:r>
              <a:rPr lang="he-IL" baseline="0" dirty="0"/>
              <a:t> מזמנת תרגול של פעילות המיון. שיוך עלים לקבוצת </a:t>
            </a:r>
            <a:r>
              <a:rPr lang="he-IL" baseline="0"/>
              <a:t>המיון המתאימה.</a:t>
            </a:r>
            <a:endParaRPr lang="en-US"/>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16</a:t>
            </a:fld>
            <a:endParaRPr lang="he-IL" dirty="0"/>
          </a:p>
        </p:txBody>
      </p:sp>
    </p:spTree>
    <p:extLst>
      <p:ext uri="{BB962C8B-B14F-4D97-AF65-F5344CB8AC3E}">
        <p14:creationId xmlns:p14="http://schemas.microsoft.com/office/powerpoint/2010/main" val="413826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לפני שניגשים</a:t>
            </a:r>
            <a:r>
              <a:rPr lang="he-IL" baseline="0" dirty="0"/>
              <a:t> למצוא תשובה לשאלה, מומלץ להציג את הסרטון להמחשת התופעה של נשירת העלים. מומלץ לברר את הידע המוקדם של התלמידים.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17</a:t>
            </a:fld>
            <a:endParaRPr lang="he-IL" dirty="0"/>
          </a:p>
        </p:txBody>
      </p:sp>
    </p:spTree>
    <p:extLst>
      <p:ext uri="{BB962C8B-B14F-4D97-AF65-F5344CB8AC3E}">
        <p14:creationId xmlns:p14="http://schemas.microsoft.com/office/powerpoint/2010/main" val="319581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a:t>
            </a:r>
          </a:p>
          <a:p>
            <a:pPr marL="228600" indent="-228600">
              <a:buFont typeface="+mj-lt"/>
              <a:buAutoNum type="arabicPeriod"/>
            </a:pPr>
            <a:r>
              <a:rPr lang="he-IL" dirty="0"/>
              <a:t>התקצרות אורך היום.  </a:t>
            </a:r>
          </a:p>
          <a:p>
            <a:pPr marL="228600" indent="-228600">
              <a:buFont typeface="+mj-lt"/>
              <a:buAutoNum type="arabicPeriod"/>
            </a:pPr>
            <a:r>
              <a:rPr lang="he-IL" dirty="0"/>
              <a:t>בסתיו</a:t>
            </a:r>
            <a:r>
              <a:rPr lang="he-IL" baseline="0" dirty="0"/>
              <a:t> ובחורף אורך היום מתקצר. לעצים יש מנגנון חישה שמזהה את השינויים הללו. במקום של חיבור הפטוטרת של העלה לענף מתחיל תהליך שחוסם מעבר של חומרים אל העלה. העלה לא מקבל מים וחומרי הזנה מהעץ והעץ לא מקבל את הסוכרים שנוצרו בעלה בתהליך הפוטוסינתזה.</a:t>
            </a:r>
            <a:r>
              <a:rPr lang="en-US" baseline="0" dirty="0"/>
              <a:t> </a:t>
            </a:r>
            <a:r>
              <a:rPr lang="he-IL" baseline="0" dirty="0"/>
              <a:t>הכלורופיל (הצבען הירוק) הדרוש לתהליך הפוטוסינתזה מתחיל להתפרק (לא נוצרים סוכרים והעלה מת מחוסר מזון ומים) וכעבור זמן מה העלים ניתקים מהענפים ונושרים מטה.</a:t>
            </a:r>
            <a:r>
              <a:rPr lang="en-US" baseline="0" dirty="0"/>
              <a:t> </a:t>
            </a:r>
            <a:endParaRPr lang="he-IL" baseline="0" dirty="0"/>
          </a:p>
          <a:p>
            <a:pPr marL="228600" indent="-228600">
              <a:buFont typeface="+mj-lt"/>
              <a:buAutoNum type="arabicPeriod"/>
            </a:pPr>
            <a:r>
              <a:rPr lang="he-IL" baseline="0" dirty="0"/>
              <a:t>אירופה צפונית לישראל. בעונת הסתיו והחורף הימים קצרים יותר באירופה בהשוואה לישראל. בעונת הסתיו והחורף הטמפרטורה נמוכה יותר באירופה בהשוואה לישראל. העצים באירופה מתמודדים בחורף עם תנאים יותר קשים בחורף (אורך יום קצר – פחות פוטוסינתזה, וטמפרטורות נמוכות מאוד).</a:t>
            </a:r>
          </a:p>
          <a:p>
            <a:pPr marL="228600" indent="-228600">
              <a:buFont typeface="+mj-lt"/>
              <a:buAutoNum type="arabicPeriod"/>
            </a:pPr>
            <a:r>
              <a:rPr lang="he-IL" dirty="0"/>
              <a:t>אם</a:t>
            </a:r>
            <a:r>
              <a:rPr lang="he-IL" baseline="0" dirty="0"/>
              <a:t> העצים לא היו משירים את העלים שלהם אז העלים היו קופאים ונהרסים בגלל הטמפרטורות הנמוכות ואז העצים היו צריכים להשקיע הרבה אנרגיה כדי לתקן את העלים שנפגעו וכדי להגן על העלים מפני קפיאה. השרת העלים חוסכת לעצים אנרגיה רבה. העצים נכנסים לתרדמת חורף וכך הם שורדים את העונה הקרה.</a:t>
            </a:r>
          </a:p>
          <a:p>
            <a:pPr marL="228600" indent="-228600">
              <a:buFont typeface="+mj-lt"/>
              <a:buAutoNum type="arabicPeriod"/>
            </a:pPr>
            <a:r>
              <a:rPr lang="he-IL" baseline="0" dirty="0"/>
              <a:t>תופעת השלכת היא דוגמה של תרדמת חורף של עצים. בזמן התרדמה הפעילות של העצים נמוכה וכך הם חוסכים באנרגיה שדרושה לקיומם. תרדמה של יצורים חיים היא אחת ההתאמות שמאפשרת להם להתמודד עם תנאי הסביבה ולשרוד בה.</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18</a:t>
            </a:fld>
            <a:endParaRPr lang="he-IL" dirty="0"/>
          </a:p>
        </p:txBody>
      </p:sp>
    </p:spTree>
    <p:extLst>
      <p:ext uri="{BB962C8B-B14F-4D97-AF65-F5344CB8AC3E}">
        <p14:creationId xmlns:p14="http://schemas.microsoft.com/office/powerpoint/2010/main" val="293873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בתהליך המוות של</a:t>
            </a:r>
            <a:r>
              <a:rPr lang="he-IL"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העלים </a:t>
            </a:r>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הם הופכים מירוקים לצהובים, כתומים ואדומים. מהו ההסבר לתופעה זו שידועה</a:t>
            </a:r>
            <a:r>
              <a:rPr lang="he-IL"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בשם צבעי שלכת</a:t>
            </a:r>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הכלורופיל הירוק הוא הצבען (פיגמנט) העיקרי בעלים.  קיימים גם צבענים צהובים וכתומים אבל לרוב אין רואים אותם משום שהצבען הירוק משתלט. כאשר הכלורופיל מתפרק הוא מפסיק למסך על הצבענים האחרים ואז ניתן לראות גם אותם.  מדי פעם ניתן לראות גם עלים בגוונים כהים יותר של אדום-סגול.  צבענים</a:t>
            </a:r>
            <a:r>
              <a:rPr lang="he-IL"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אלה נוצרים </a:t>
            </a:r>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מתוצרי הפירוק של הכלורופיל ומהסוכרים שהצטברו בעלים.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19</a:t>
            </a:fld>
            <a:endParaRPr lang="he-IL" dirty="0"/>
          </a:p>
        </p:txBody>
      </p:sp>
    </p:spTree>
    <p:extLst>
      <p:ext uri="{BB962C8B-B14F-4D97-AF65-F5344CB8AC3E}">
        <p14:creationId xmlns:p14="http://schemas.microsoft.com/office/powerpoint/2010/main" val="3133030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הפרדת צבענים </a:t>
            </a:r>
            <a:r>
              <a:rPr lang="he-IL" baseline="0" dirty="0"/>
              <a:t>(פיגמנטים) נעשית בשיטה שנקראת כרומטוגרפיה. בשיטה זו מפרידים בין חומרים שנמצאים בתמיסה. ההפרדה נעשית באמצעות תכונה מבדילה של מידת ההתמוססות של החומרים בממס ומידת ההיספגות והתנועה בניר הסופג. חומרים שמתמוססים היטב בממס ינועו במהירות גדולה יחסית בהשוואה לחומרים שקצב התמוססותם קטנה יותר.  בניסוי הנוכחי האלכוהול הוא הממס. מכיוון שרוסקו עלים ירוקים הצבענים שיתגלו הם הכלורופיל (ירוק), ופיגמנטים צהובים/כתומים  שנמצאים בעלים הירוקים. הפיגמנטים הסגולים/אדומים נוצרים בעלי השלכת לאחר התפרקות הכלורופיל והם אינם נמצאים בעלים הירוקים.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20</a:t>
            </a:fld>
            <a:endParaRPr lang="he-IL" dirty="0"/>
          </a:p>
        </p:txBody>
      </p:sp>
    </p:spTree>
    <p:extLst>
      <p:ext uri="{BB962C8B-B14F-4D97-AF65-F5344CB8AC3E}">
        <p14:creationId xmlns:p14="http://schemas.microsoft.com/office/powerpoint/2010/main" val="64794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מקרינים את הסרטון</a:t>
            </a:r>
            <a:r>
              <a:rPr lang="he-IL" baseline="0" dirty="0"/>
              <a:t>. בסרטון מוצגת תופעת השלכת. לאחר ההצגה עורכים שיח סביב שאלות כגון: איזו תופעה מוצגת סרטון? מי ראו את התופעה הזו? באילו עונות בשנה רואים את התופעה הזו? מה מאפיין את התופעה הזו?</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3</a:t>
            </a:fld>
            <a:endParaRPr lang="he-IL" dirty="0"/>
          </a:p>
        </p:txBody>
      </p:sp>
    </p:spTree>
    <p:extLst>
      <p:ext uri="{BB962C8B-B14F-4D97-AF65-F5344CB8AC3E}">
        <p14:creationId xmlns:p14="http://schemas.microsoft.com/office/powerpoint/2010/main" val="326280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פרק</a:t>
            </a:r>
            <a:r>
              <a:rPr lang="he-IL" baseline="0" dirty="0"/>
              <a:t> זה עוסק בחשיבות שיש לעלי השלכת המחפים את הקרקע בהקשר לשמירה על לחות הקרקע והטמפרטורה. חשיבות נוספת היא העשרת הקרקע בחומרי הזנה כתוצאה של התפרקות העלים (מָחזור חומרים בטבע). הקשר בין חיפוי הקרקע לבין הלחות וטמפרטורת הקרקע נלמד באמצעות תהליך החקר המדעי. בכיתה ה, הפעילות מומלצת בהקשר לנושא קרקעות, בכיתה ו בהקשר של יחסי גומלין בין הצמחים לסביבתם.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21</a:t>
            </a:fld>
            <a:endParaRPr lang="he-IL" dirty="0"/>
          </a:p>
        </p:txBody>
      </p:sp>
    </p:spTree>
    <p:extLst>
      <p:ext uri="{BB962C8B-B14F-4D97-AF65-F5344CB8AC3E}">
        <p14:creationId xmlns:p14="http://schemas.microsoft.com/office/powerpoint/2010/main" val="2209731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חיפוי קרקע הוא השכבה החיצונית שמכסה אותה. באופן טבעי, העלים שנושרים והצמחים שמתייבשים מחפים את הקרקע. מדוע חיפוי הקרקע חשוב?</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חיפוי הקרקע מגן עליה מפני התחממות והתאדות של מים. חיפוי קרקע שמקורו בצמחים תורם גם לדישון הקרקע לאחר התפרקותו. </a:t>
            </a:r>
          </a:p>
          <a:p>
            <a:pPr rtl="1"/>
            <a:r>
              <a:rPr lang="he-IL"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לאחר הסבר המושג חיפוי</a:t>
            </a:r>
            <a:r>
              <a:rPr lang="he-IL"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קרקע מבקשים מהתלמידים לשער (על בסיס ידע אישי) איזו השפעה יש לחיפוי הקרקע על הצמחים. לאחר העלאת ההשערות להציע דרך לבדיקת כל השערה. בשקופיות הבאות מוצג תהליך חקר של שאלת החקר הבאה</a:t>
            </a:r>
            <a:r>
              <a:rPr lang="he-IL" sz="12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he-IL" sz="1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מהי ההשפעה של חיפוי הקרקע על ידי עלים על לחות וטמפרטורת הקרקע? </a:t>
            </a:r>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b="1"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22</a:t>
            </a:fld>
            <a:endParaRPr lang="he-IL" dirty="0"/>
          </a:p>
        </p:txBody>
      </p:sp>
    </p:spTree>
    <p:extLst>
      <p:ext uri="{BB962C8B-B14F-4D97-AF65-F5344CB8AC3E}">
        <p14:creationId xmlns:p14="http://schemas.microsoft.com/office/powerpoint/2010/main" val="987776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מחלקים את הכיתה</a:t>
            </a:r>
            <a:r>
              <a:rPr lang="he-IL" baseline="0" dirty="0"/>
              <a:t> לקבוצות. ביצוע הניסוי בקבוצות חשוב לחזרות. כל קבוצה מבצעת את הניסוי על פי ההנחיות.</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24</a:t>
            </a:fld>
            <a:endParaRPr lang="he-IL" dirty="0"/>
          </a:p>
        </p:txBody>
      </p:sp>
    </p:spTree>
    <p:extLst>
      <p:ext uri="{BB962C8B-B14F-4D97-AF65-F5344CB8AC3E}">
        <p14:creationId xmlns:p14="http://schemas.microsoft.com/office/powerpoint/2010/main" val="2614199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37809D77-6270-417D-B912-9E40620F0D03}" type="slidenum">
              <a:rPr lang="he-IL" smtClean="0">
                <a:latin typeface="Tahoma" panose="020B0604030504040204" pitchFamily="34" charset="0"/>
                <a:ea typeface="Tahoma" panose="020B0604030504040204" pitchFamily="34" charset="0"/>
                <a:cs typeface="Tahoma" panose="020B0604030504040204" pitchFamily="34" charset="0"/>
              </a:rPr>
              <a:pPr algn="l" rtl="1"/>
              <a:t>25</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0007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a:t>
            </a:r>
          </a:p>
          <a:p>
            <a:pPr marL="228600" indent="-228600">
              <a:buFont typeface="+mj-lt"/>
              <a:buAutoNum type="arabicPeriod"/>
            </a:pPr>
            <a:r>
              <a:rPr lang="he-IL" dirty="0"/>
              <a:t>העציץ</a:t>
            </a:r>
            <a:r>
              <a:rPr lang="he-IL" baseline="0" dirty="0"/>
              <a:t> עם חיפוי העלים</a:t>
            </a:r>
          </a:p>
          <a:p>
            <a:pPr marL="228600" indent="-228600">
              <a:buFont typeface="+mj-lt"/>
              <a:buAutoNum type="arabicPeriod"/>
            </a:pPr>
            <a:r>
              <a:rPr lang="he-IL" baseline="0" dirty="0"/>
              <a:t>בעציץ ללא חיפוי העלים</a:t>
            </a:r>
          </a:p>
          <a:p>
            <a:pPr marL="228600" indent="-228600">
              <a:buFont typeface="+mj-lt"/>
              <a:buAutoNum type="arabicPeriod"/>
            </a:pPr>
            <a:r>
              <a:rPr lang="he-IL" baseline="0" dirty="0"/>
              <a:t>ככול שהטמפרטורה בקרקע גבוהה יותר, הלחות נמוכה יותר (הטמפרטורה משפיעה על ההתאדות)</a:t>
            </a:r>
          </a:p>
          <a:p>
            <a:pPr marL="228600" indent="-228600">
              <a:buFont typeface="+mj-lt"/>
              <a:buAutoNum type="arabicPeriod"/>
            </a:pPr>
            <a:r>
              <a:rPr lang="he-IL" baseline="0" dirty="0"/>
              <a:t>חיפוי קרקע בעלים שומר על לחות הקרקע.</a:t>
            </a:r>
          </a:p>
          <a:p>
            <a:pPr marL="228600" indent="-228600">
              <a:buFont typeface="+mj-lt"/>
              <a:buAutoNum type="arabicPeriod"/>
            </a:pPr>
            <a:r>
              <a:rPr lang="he-IL" baseline="0" dirty="0"/>
              <a:t>שמירה על לחות הקרקע. חשיבות נוספת שלא נבדקה בניסוי זה הוא דישון הקרקע באמצעות התפרקות העלים.</a:t>
            </a:r>
          </a:p>
          <a:p>
            <a:pPr marL="228600" indent="-228600">
              <a:buFont typeface="+mj-lt"/>
              <a:buAutoNum type="arabicPeriod"/>
            </a:pPr>
            <a:endParaRPr lang="he-IL" baseline="0" dirty="0"/>
          </a:p>
          <a:p>
            <a:pPr marL="0" indent="0">
              <a:buFont typeface="+mj-lt"/>
              <a:buNone/>
            </a:pP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26</a:t>
            </a:fld>
            <a:endParaRPr lang="he-IL" dirty="0"/>
          </a:p>
        </p:txBody>
      </p:sp>
    </p:spTree>
    <p:extLst>
      <p:ext uri="{BB962C8B-B14F-4D97-AF65-F5344CB8AC3E}">
        <p14:creationId xmlns:p14="http://schemas.microsoft.com/office/powerpoint/2010/main" val="161568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a:t>
            </a:r>
          </a:p>
          <a:p>
            <a:pPr marL="228600" indent="-228600">
              <a:buFont typeface="+mj-lt"/>
              <a:buAutoNum type="arabicPeriod"/>
            </a:pPr>
            <a:r>
              <a:rPr lang="he-IL" dirty="0"/>
              <a:t>מטרת הניסוי הייתה לבדוק את</a:t>
            </a:r>
            <a:r>
              <a:rPr lang="he-IL" baseline="0" dirty="0"/>
              <a:t> ההשפעה של חיפוי העלים על לחות הקרקע ועל הטמפרטורה בקרקע.</a:t>
            </a:r>
          </a:p>
          <a:p>
            <a:pPr marL="228600" indent="-228600">
              <a:buFont typeface="+mj-lt"/>
              <a:buAutoNum type="arabicPeriod"/>
            </a:pPr>
            <a:r>
              <a:rPr lang="he-IL" baseline="0" dirty="0"/>
              <a:t>חיפוי הקרקע בעלים יבשים.</a:t>
            </a:r>
            <a:endParaRPr lang="he-IL" dirty="0"/>
          </a:p>
          <a:p>
            <a:pPr marL="228600" indent="-228600">
              <a:buFont typeface="+mj-lt"/>
              <a:buAutoNum type="arabicPeriod"/>
            </a:pPr>
            <a:r>
              <a:rPr lang="he-IL" baseline="0" dirty="0"/>
              <a:t>לחות הקרקע וטמפרטורת הקרקע</a:t>
            </a:r>
          </a:p>
          <a:p>
            <a:pPr marL="228600" indent="-228600">
              <a:buFont typeface="+mj-lt"/>
              <a:buAutoNum type="arabicPeriod"/>
            </a:pPr>
            <a:r>
              <a:rPr lang="he-IL" baseline="0" dirty="0"/>
              <a:t>כמות הקרקע, סוג הקרקע, מיקום הכלים, עומק המדידה בקרקע, גודל וצורת הכלים, החומר שממנו עשויים הכלים.</a:t>
            </a:r>
          </a:p>
          <a:p>
            <a:pPr marL="228600" indent="-228600">
              <a:buFont typeface="+mj-lt"/>
              <a:buAutoNum type="arabicPeriod"/>
            </a:pPr>
            <a:r>
              <a:rPr lang="he-IL" baseline="0" dirty="0"/>
              <a:t>הכלי שלא כוסה בעלים יבשים הוא הביקורת של הניסוי.</a:t>
            </a:r>
          </a:p>
          <a:p>
            <a:pPr marL="228600" indent="-228600">
              <a:buFont typeface="+mj-lt"/>
              <a:buAutoNum type="arabicPeriod"/>
            </a:pPr>
            <a:r>
              <a:rPr lang="he-IL" baseline="0" dirty="0"/>
              <a:t>עריכת הניסוי על ידי מספר קבוצות משמעותה חזרות בניסוי. אי אפשר להסיק מסקנה מתוצאות של ניסוי אחד מחשש שמדובר בתוצאה שגויה. חשוב להראות שהתוצאות חוזרות על עצמן.</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27</a:t>
            </a:fld>
            <a:endParaRPr lang="he-IL" dirty="0"/>
          </a:p>
        </p:txBody>
      </p:sp>
    </p:spTree>
    <p:extLst>
      <p:ext uri="{BB962C8B-B14F-4D97-AF65-F5344CB8AC3E}">
        <p14:creationId xmlns:p14="http://schemas.microsoft.com/office/powerpoint/2010/main" val="3790810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solidFill>
                <a:srgbClr val="FF0000"/>
              </a:solidFill>
            </a:endParaRPr>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solidFill>
                  <a:prstClr val="black"/>
                </a:solidFill>
              </a:rPr>
              <a:pPr algn="l"/>
              <a:t>28</a:t>
            </a:fld>
            <a:endParaRPr lang="he-IL" dirty="0">
              <a:solidFill>
                <a:prstClr val="black"/>
              </a:solidFill>
            </a:endParaRPr>
          </a:p>
        </p:txBody>
      </p:sp>
    </p:spTree>
    <p:extLst>
      <p:ext uri="{BB962C8B-B14F-4D97-AF65-F5344CB8AC3E}">
        <p14:creationId xmlns:p14="http://schemas.microsoft.com/office/powerpoint/2010/main" val="83403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התמונות צולמו על ידי מירי דרסלר בעיר סיאטל, ארה"ב</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30</a:t>
            </a:fld>
            <a:endParaRPr lang="he-IL" dirty="0"/>
          </a:p>
        </p:txBody>
      </p:sp>
    </p:spTree>
    <p:extLst>
      <p:ext uri="{BB962C8B-B14F-4D97-AF65-F5344CB8AC3E}">
        <p14:creationId xmlns:p14="http://schemas.microsoft.com/office/powerpoint/2010/main" val="218638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עורכים</a:t>
            </a:r>
            <a:r>
              <a:rPr lang="he-IL" baseline="0" dirty="0"/>
              <a:t> בירור להבנת משמעות המושג שלכם באמצעות סיעור מוחות. מציירים על הלוח תרשים של "שמש" ורושמים את המשמעויות שהתלמידים מעלים. לדוגמה: עלים יבשים, עלים צהובים /כתומים / אדומים, עונות הסתיו והחורף (סימנים), עצים ללא עלים.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4</a:t>
            </a:fld>
            <a:endParaRPr lang="he-IL" dirty="0"/>
          </a:p>
        </p:txBody>
      </p:sp>
    </p:spTree>
    <p:extLst>
      <p:ext uri="{BB962C8B-B14F-4D97-AF65-F5344CB8AC3E}">
        <p14:creationId xmlns:p14="http://schemas.microsoft.com/office/powerpoint/2010/main" val="19356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המשותף לכל הפעולות: ניתוק</a:t>
            </a:r>
            <a:r>
              <a:rPr lang="he-IL" baseline="0" dirty="0"/>
              <a:t> עלים מהענפים ונפילתם לקרקע.</a:t>
            </a:r>
            <a:r>
              <a:rPr lang="en-US" baseline="0" dirty="0"/>
              <a:t> </a:t>
            </a:r>
            <a:r>
              <a:rPr lang="he-IL" baseline="0" dirty="0"/>
              <a:t> יחידה זו עוסקת בתופעת השלכת שמתרחשת בעונות הסתיו והחורף. בארצנו מוכרת גם תופעה של שלכת קיץ (לדוגמה, רותם המדבר) כצורת התאמה לתנאים של יובש. </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5</a:t>
            </a:fld>
            <a:endParaRPr lang="he-IL" dirty="0"/>
          </a:p>
        </p:txBody>
      </p:sp>
    </p:spTree>
    <p:extLst>
      <p:ext uri="{BB962C8B-B14F-4D97-AF65-F5344CB8AC3E}">
        <p14:creationId xmlns:p14="http://schemas.microsoft.com/office/powerpoint/2010/main" val="368621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עורכים</a:t>
            </a:r>
            <a:r>
              <a:rPr lang="he-IL" baseline="0" dirty="0"/>
              <a:t> המשגה למושגים: עצים נשירים ועצים ירוקי עד.</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6</a:t>
            </a:fld>
            <a:endParaRPr lang="he-IL" dirty="0"/>
          </a:p>
        </p:txBody>
      </p:sp>
    </p:spTree>
    <p:extLst>
      <p:ext uri="{BB962C8B-B14F-4D97-AF65-F5344CB8AC3E}">
        <p14:creationId xmlns:p14="http://schemas.microsoft.com/office/powerpoint/2010/main" val="313169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להקרין את הסרטון על</a:t>
            </a:r>
            <a:r>
              <a:rPr lang="he-IL" baseline="0" dirty="0"/>
              <a:t> שמורת אודם שברמת הגולן בעונת הסתיו (די להקרין את 5 הדקות האחרונות). הסרטון מזמן התרשמות ממראה העצים בעונה זו (חלקם עומדים בשלכת או שנמצאים בשלכת חלקית וחלקם ירוקי עד). יש להסב את תשומת לב התלמידים לעלי השלכת שנאספים על הקרקע, לעצים הנשירים ולעצים ירוקי העד. מומלץ להציג לתלמידים את התמונות של ארבעת הצמחים ששמם מופיע בשקופית (שימו לב: יש קישורים).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7</a:t>
            </a:fld>
            <a:endParaRPr lang="he-IL" dirty="0"/>
          </a:p>
        </p:txBody>
      </p:sp>
    </p:spTree>
    <p:extLst>
      <p:ext uri="{BB962C8B-B14F-4D97-AF65-F5344CB8AC3E}">
        <p14:creationId xmlns:p14="http://schemas.microsoft.com/office/powerpoint/2010/main" val="228204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עצי השזיף,</a:t>
            </a:r>
            <a:r>
              <a:rPr lang="he-IL" baseline="0" dirty="0"/>
              <a:t> השקד, האפרסק, התפוח, המשמש, הדובדבן, אגס, נקטרינה – כולם עצים נשירים. כולם פורחים בתקופה חסרת העלים שלהם (ניצני הפרחים מלבלבים בראשית עונת האביב).</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8</a:t>
            </a:fld>
            <a:endParaRPr lang="he-IL" dirty="0"/>
          </a:p>
        </p:txBody>
      </p:sp>
    </p:spTree>
    <p:extLst>
      <p:ext uri="{BB962C8B-B14F-4D97-AF65-F5344CB8AC3E}">
        <p14:creationId xmlns:p14="http://schemas.microsoft.com/office/powerpoint/2010/main" val="68613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בעקבות</a:t>
            </a:r>
            <a:r>
              <a:rPr lang="he-IL" baseline="0" dirty="0"/>
              <a:t> המפגש עם התופעה מומלץ לעורר את הסקרנות של התלמידים לשאול שאלות להבנה ולהרחבת הידע על התופעה. דוגמאות: </a:t>
            </a:r>
            <a:r>
              <a:rPr lang="he-IL" b="1" baseline="0" dirty="0"/>
              <a:t>מהי </a:t>
            </a:r>
            <a:r>
              <a:rPr lang="he-IL" baseline="0" dirty="0"/>
              <a:t>תופעת השלכת? </a:t>
            </a:r>
            <a:r>
              <a:rPr lang="he-IL" b="1" baseline="0" dirty="0"/>
              <a:t>מי </a:t>
            </a:r>
            <a:r>
              <a:rPr lang="he-IL" baseline="0" dirty="0"/>
              <a:t>עומד בשלכת? </a:t>
            </a:r>
            <a:r>
              <a:rPr lang="he-IL" b="1" baseline="0" dirty="0"/>
              <a:t>מתי </a:t>
            </a:r>
            <a:r>
              <a:rPr lang="he-IL" baseline="0" dirty="0"/>
              <a:t>עצים עומדים בשלכת? </a:t>
            </a:r>
            <a:r>
              <a:rPr lang="he-IL" b="1" baseline="0" dirty="0"/>
              <a:t>מדוע/למה</a:t>
            </a:r>
            <a:r>
              <a:rPr lang="he-IL" baseline="0" dirty="0"/>
              <a:t> עצים משירים את עליהם?  </a:t>
            </a:r>
            <a:r>
              <a:rPr lang="he-IL" b="1" baseline="0" dirty="0"/>
              <a:t>היכן </a:t>
            </a:r>
            <a:r>
              <a:rPr lang="he-IL" baseline="0" dirty="0"/>
              <a:t>יש שלכת? – מומלץ לבקש מהתלמידים להשיב על השאלות בעזרת מקורות מידע. בשקופית הבאה מופיע מידעון.</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9</a:t>
            </a:fld>
            <a:endParaRPr lang="he-IL" dirty="0"/>
          </a:p>
        </p:txBody>
      </p:sp>
    </p:spTree>
    <p:extLst>
      <p:ext uri="{BB962C8B-B14F-4D97-AF65-F5344CB8AC3E}">
        <p14:creationId xmlns:p14="http://schemas.microsoft.com/office/powerpoint/2010/main" val="215973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בעקבות</a:t>
            </a:r>
            <a:r>
              <a:rPr lang="he-IL" baseline="0" dirty="0"/>
              <a:t> המפגש עם התופעה מומלץ לעורר את הסקרנות של התלמידים לשאול שאלות להבנה ולהרחבת הידע על התופעה. בכיתות ה-ו חשוב ללמד לנסח שאלות מורכבות יותר ואשר התשובה להן מצריכה שימוש במיומנויות חשיבה מסדר גבוה.  דוגמאות: מה </a:t>
            </a:r>
            <a:r>
              <a:rPr lang="he-IL" b="1" baseline="0" dirty="0"/>
              <a:t>גורם</a:t>
            </a:r>
            <a:r>
              <a:rPr lang="he-IL" baseline="0" dirty="0"/>
              <a:t> לתופעת השלכת? </a:t>
            </a:r>
            <a:r>
              <a:rPr lang="he-IL" b="1" baseline="0" dirty="0"/>
              <a:t>מה הקשר </a:t>
            </a:r>
            <a:r>
              <a:rPr lang="he-IL" baseline="0" dirty="0"/>
              <a:t>בין אורך היום לבין תופעת השלכת? </a:t>
            </a:r>
            <a:r>
              <a:rPr lang="he-IL" b="1" baseline="0" dirty="0"/>
              <a:t>מהו ההבדל </a:t>
            </a:r>
            <a:r>
              <a:rPr lang="he-IL" baseline="0" dirty="0"/>
              <a:t>בין עלי שלכת לעלים ירוקים? </a:t>
            </a:r>
            <a:r>
              <a:rPr lang="he-IL" b="1" baseline="0" dirty="0"/>
              <a:t>מהי ההשפעה </a:t>
            </a:r>
            <a:r>
              <a:rPr lang="he-IL" baseline="0" dirty="0"/>
              <a:t>של הטמפרטורה על השלת עלים? </a:t>
            </a:r>
            <a:r>
              <a:rPr lang="he-IL" b="1" baseline="0" dirty="0"/>
              <a:t>מהו ההסבר </a:t>
            </a:r>
            <a:r>
              <a:rPr lang="he-IL" baseline="0" dirty="0"/>
              <a:t>לתופעת השלכת? </a:t>
            </a:r>
            <a:r>
              <a:rPr lang="he-IL" b="1" baseline="0" dirty="0"/>
              <a:t>באילו תנאים </a:t>
            </a:r>
            <a:r>
              <a:rPr lang="he-IL" baseline="0" dirty="0"/>
              <a:t>תתרחש תופעת השלכת?    - את התשובות לשאלות יוכלו התלמידים לקבל באמצעות ביצוע הפעילות בשקופיות 18-16</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10</a:t>
            </a:fld>
            <a:endParaRPr lang="he-IL" dirty="0"/>
          </a:p>
        </p:txBody>
      </p:sp>
    </p:spTree>
    <p:extLst>
      <p:ext uri="{BB962C8B-B14F-4D97-AF65-F5344CB8AC3E}">
        <p14:creationId xmlns:p14="http://schemas.microsoft.com/office/powerpoint/2010/main" val="51990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914400" y="0"/>
            <a:ext cx="10363200" cy="4267200"/>
          </a:xfrm>
        </p:spPr>
        <p:txBody>
          <a:bodyPr rtlCol="1" anchor="b">
            <a:noAutofit/>
          </a:bodyPr>
          <a:lstStyle>
            <a:lvl1pPr algn="ctr" rtl="1">
              <a:lnSpc>
                <a:spcPct val="100000"/>
              </a:lnSpc>
              <a:defRPr sz="6600">
                <a:solidFill>
                  <a:schemeClr val="accent1">
                    <a:lumMod val="50000"/>
                  </a:schemeClr>
                </a:solidFill>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flipH="1">
            <a:off x="1828800" y="4343399"/>
            <a:ext cx="8534400" cy="1219200"/>
          </a:xfrm>
        </p:spPr>
        <p:txBody>
          <a:bodyPr rtlCol="1">
            <a:normAutofit/>
          </a:bodyPr>
          <a:lstStyle>
            <a:lvl1pPr marL="0" indent="0" algn="ctr" rtl="1">
              <a:buNone/>
              <a:defRPr sz="2400">
                <a:solidFill>
                  <a:schemeClr val="tx2"/>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noProof="0"/>
              <a:t>לחץ כדי לערוך סגנון כותרת משנה של תבנית בסיס</a:t>
            </a:r>
            <a:endParaRPr lang="he-IL" noProof="0" dirty="0"/>
          </a:p>
        </p:txBody>
      </p:sp>
      <p:sp>
        <p:nvSpPr>
          <p:cNvPr id="9" name="מציין מיקום של כותרת תחתונה 8"/>
          <p:cNvSpPr>
            <a:spLocks noGrp="1"/>
          </p:cNvSpPr>
          <p:nvPr>
            <p:ph type="ftr" sz="quarter" idx="12"/>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7" name="מציין מיקום של תאריך 6"/>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5A391AA9-57DF-4438-8246-10FE4868CF12}" type="datetime1">
              <a:rPr lang="he-IL" smtClean="0"/>
              <a:pPr/>
              <a:t>ה'/טבת/תשפ"ד</a:t>
            </a:fld>
            <a:endParaRPr lang="he-IL" dirty="0"/>
          </a:p>
        </p:txBody>
      </p:sp>
      <p:sp>
        <p:nvSpPr>
          <p:cNvPr id="8" name="מציין מיקום של מספר שקופית 7"/>
          <p:cNvSpPr>
            <a:spLocks noGrp="1"/>
          </p:cNvSpPr>
          <p:nvPr>
            <p:ph type="sldNum" sz="quarter" idx="11"/>
          </p:nvPr>
        </p:nvSpPr>
        <p:spPr>
          <a:xfrm flipH="1">
            <a:off x="2009270" y="6137408"/>
            <a:ext cx="749300" cy="365125"/>
          </a:xfrm>
        </p:spPr>
        <p:txBody>
          <a:bodyPr rtlCol="1"/>
          <a:lstStyle>
            <a:lvl1pPr algn="r" rtl="1">
              <a:defRPr>
                <a:solidFill>
                  <a:schemeClr val="tx2"/>
                </a:solidFill>
              </a:defRPr>
            </a:lvl1pPr>
          </a:lstStyle>
          <a:p>
            <a:fld id="{401CF334-2D5C-4859-84A6-CA7E6E43FAEB}" type="slidenum">
              <a:rPr lang="he-IL" smtClean="0"/>
              <a:pPr/>
              <a:t>‹#›</a:t>
            </a:fld>
            <a:endParaRPr lang="he-IL" dirty="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609600" y="1846262"/>
            <a:ext cx="10972800" cy="3419476"/>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DD3944C7-5B05-40B5-868F-33B8D4CE4A3C}"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609600" y="274639"/>
            <a:ext cx="2743200" cy="4983161"/>
          </a:xfrm>
        </p:spPr>
        <p:txBody>
          <a:bodyPr vert="vert270" rtlCol="1"/>
          <a:lstStyle>
            <a:lvl1pPr algn="ct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556000" y="274639"/>
            <a:ext cx="8026400" cy="4983161"/>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37912909-3C4A-43F3-A621-C744E784747C}"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609600" y="1846262"/>
            <a:ext cx="10972800" cy="341947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vl9pPr algn="r" rtl="1">
              <a:buFont typeface="Arial" pitchFamily="34" charset="0"/>
              <a:buChar char="•"/>
              <a:defRPr/>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1D685180-1079-4819-A8BE-00B32CC341C2}"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401CF334-2D5C-4859-84A6-CA7E6E43FAEB}" type="slidenum">
              <a:rPr lang="he-IL" noProof="0" smtClean="0"/>
              <a:pPr/>
              <a:t>‹#›</a:t>
            </a:fld>
            <a:endParaRPr lang="he-IL" noProof="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65716" y="0"/>
            <a:ext cx="10363200" cy="2505075"/>
          </a:xfrm>
        </p:spPr>
        <p:txBody>
          <a:bodyPr vert="horz" lIns="91440" tIns="45720" rIns="91440" bIns="45720" rtlCol="1" anchor="b">
            <a:noAutofit/>
          </a:bodyPr>
          <a:lstStyle>
            <a:lvl1pPr algn="ctr" rtl="1">
              <a:defRPr lang="en-US" dirty="0"/>
            </a:lvl1pPr>
          </a:lstStyle>
          <a:p>
            <a:pPr lvl="0"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865716" y="2697163"/>
            <a:ext cx="10363200" cy="1131887"/>
          </a:xfrm>
        </p:spPr>
        <p:txBody>
          <a:bodyPr rtlCol="1" anchor="t"/>
          <a:lstStyle>
            <a:lvl1pPr marL="0" indent="0" algn="ctr" rtl="1">
              <a:buNone/>
              <a:defRPr sz="2000">
                <a:solidFill>
                  <a:schemeClr val="tx2"/>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noProof="0"/>
              <a:t>לחץ כדי לערוך סגנונות טקסט של תבנית בסיס</a:t>
            </a:r>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lvl1pPr>
          </a:lstStyle>
          <a:p>
            <a:fld id="{AE0BB0B2-184A-4C79-A607-40E6E910C08C}"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9" name="מציין מיקום תוכן 8"/>
          <p:cNvSpPr>
            <a:spLocks noGrp="1"/>
          </p:cNvSpPr>
          <p:nvPr>
            <p:ph sz="quarter" idx="13"/>
          </p:nvPr>
        </p:nvSpPr>
        <p:spPr>
          <a:xfrm flipH="1">
            <a:off x="6190331" y="1828800"/>
            <a:ext cx="5388864" cy="342925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p:cNvSpPr>
            <a:spLocks noGrp="1"/>
          </p:cNvSpPr>
          <p:nvPr>
            <p:ph sz="half" idx="2"/>
          </p:nvPr>
        </p:nvSpPr>
        <p:spPr>
          <a:xfrm flipH="1">
            <a:off x="609600" y="1828785"/>
            <a:ext cx="5384800" cy="3429015"/>
          </a:xfrm>
        </p:spPr>
        <p:txBody>
          <a:bodyPr rtlCol="1"/>
          <a:lstStyle>
            <a:lvl1pPr algn="r" rtl="1">
              <a:defRPr sz="2400"/>
            </a:lvl1pPr>
            <a:lvl2pPr algn="r" rtl="1">
              <a:defRPr sz="16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6" name="מציין מיקום של כותרת תחתונה 5"/>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3FAA6D6D-53EE-4B40-B143-1AA86C4F81EC}" type="datetime1">
              <a:rPr lang="he-IL" smtClean="0"/>
              <a:pPr/>
              <a:t>ה'/טבת/תשפ"ד</a:t>
            </a:fld>
            <a:endParaRPr lang="he-IL" dirty="0"/>
          </a:p>
        </p:txBody>
      </p:sp>
      <p:sp>
        <p:nvSpPr>
          <p:cNvPr id="7" name="מציין מיקום של מספר שקופית 6"/>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195483" y="1840825"/>
            <a:ext cx="5386917" cy="609600"/>
          </a:xfrm>
        </p:spPr>
        <p:txBody>
          <a:bodyPr rtlCol="1" anchor="b">
            <a:noAutofit/>
          </a:bodyPr>
          <a:lstStyle>
            <a:lvl1pPr marL="0" indent="0" algn="ctr" rtl="1">
              <a:buNone/>
              <a:defRPr sz="2400" b="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1" name="מציין מיקום תוכן 10"/>
          <p:cNvSpPr>
            <a:spLocks noGrp="1"/>
          </p:cNvSpPr>
          <p:nvPr>
            <p:ph sz="quarter" idx="13"/>
          </p:nvPr>
        </p:nvSpPr>
        <p:spPr>
          <a:xfrm flipH="1">
            <a:off x="6193536" y="2453473"/>
            <a:ext cx="5388864" cy="2834031"/>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p:cNvSpPr>
            <a:spLocks noGrp="1"/>
          </p:cNvSpPr>
          <p:nvPr>
            <p:ph type="body" sz="quarter" idx="3"/>
          </p:nvPr>
        </p:nvSpPr>
        <p:spPr>
          <a:xfrm flipH="1">
            <a:off x="605366" y="1840825"/>
            <a:ext cx="5389033" cy="609600"/>
          </a:xfrm>
        </p:spPr>
        <p:txBody>
          <a:bodyPr rtlCol="1" anchor="b">
            <a:noAutofit/>
          </a:bodyPr>
          <a:lstStyle>
            <a:lvl1pPr marL="0" indent="0" algn="ctr" rtl="1">
              <a:buNone/>
              <a:defRPr sz="2400" b="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3" name="מציין מיקום תוכן 12"/>
          <p:cNvSpPr>
            <a:spLocks noGrp="1"/>
          </p:cNvSpPr>
          <p:nvPr>
            <p:ph sz="quarter" idx="14"/>
          </p:nvPr>
        </p:nvSpPr>
        <p:spPr>
          <a:xfrm flipH="1">
            <a:off x="601899" y="2453474"/>
            <a:ext cx="5388864" cy="2833709"/>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8" name="מציין מיקום של כותרת תחתונה 7"/>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7" name="מציין מיקום של תאריך 6"/>
          <p:cNvSpPr>
            <a:spLocks noGrp="1"/>
          </p:cNvSpPr>
          <p:nvPr>
            <p:ph type="dt" sz="half" idx="10"/>
          </p:nvPr>
        </p:nvSpPr>
        <p:spPr>
          <a:xfrm flipH="1">
            <a:off x="3715468" y="6137408"/>
            <a:ext cx="1296000" cy="365125"/>
          </a:xfrm>
        </p:spPr>
        <p:txBody>
          <a:bodyPr rtlCol="1"/>
          <a:lstStyle>
            <a:lvl1pPr algn="l" rtl="1">
              <a:defRPr/>
            </a:lvl1pPr>
          </a:lstStyle>
          <a:p>
            <a:fld id="{5D51E6D3-54C2-4C97-995B-145F12368CD2}" type="datetime1">
              <a:rPr lang="he-IL" smtClean="0"/>
              <a:pPr/>
              <a:t>ה'/טבת/תשפ"ד</a:t>
            </a:fld>
            <a:endParaRPr lang="he-IL" dirty="0"/>
          </a:p>
        </p:txBody>
      </p:sp>
      <p:sp>
        <p:nvSpPr>
          <p:cNvPr id="9" name="מציין מיקום של מספר שקופית 8"/>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4" name="מציין מיקום של כותרת תחתונה 3"/>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3715468" y="6137408"/>
            <a:ext cx="1296000" cy="365125"/>
          </a:xfrm>
        </p:spPr>
        <p:txBody>
          <a:bodyPr rtlCol="1"/>
          <a:lstStyle>
            <a:lvl1pPr algn="l" rtl="1">
              <a:defRPr/>
            </a:lvl1pPr>
          </a:lstStyle>
          <a:p>
            <a:fld id="{9F6B62D7-4486-473B-B1E1-8BCEF1040D23}" type="datetime1">
              <a:rPr lang="he-IL" smtClean="0"/>
              <a:pPr/>
              <a:t>ה'/טבת/תשפ"ד</a:t>
            </a:fld>
            <a:endParaRPr lang="he-IL" dirty="0"/>
          </a:p>
        </p:txBody>
      </p:sp>
      <p:sp>
        <p:nvSpPr>
          <p:cNvPr id="5" name="מציין מיקום של מספר שקופית 4"/>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2" name="מציין מיקום של תאריך 1"/>
          <p:cNvSpPr>
            <a:spLocks noGrp="1"/>
          </p:cNvSpPr>
          <p:nvPr>
            <p:ph type="dt" sz="half" idx="10"/>
          </p:nvPr>
        </p:nvSpPr>
        <p:spPr>
          <a:xfrm flipH="1">
            <a:off x="3715468" y="6137408"/>
            <a:ext cx="1296000" cy="365125"/>
          </a:xfrm>
        </p:spPr>
        <p:txBody>
          <a:bodyPr rtlCol="1"/>
          <a:lstStyle>
            <a:lvl1pPr algn="l" rtl="1">
              <a:defRPr/>
            </a:lvl1pPr>
          </a:lstStyle>
          <a:p>
            <a:fld id="{AB37142C-A38D-4370-AF15-56229E3A401C}" type="datetime1">
              <a:rPr lang="he-IL" smtClean="0"/>
              <a:pPr/>
              <a:t>ה'/טבת/תשפ"ד</a:t>
            </a:fld>
            <a:endParaRPr lang="he-IL" dirty="0"/>
          </a:p>
        </p:txBody>
      </p:sp>
      <p:sp>
        <p:nvSpPr>
          <p:cNvPr id="4" name="מציין מיקום של מספר שקופית 3"/>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04799" y="266700"/>
            <a:ext cx="4011084" cy="2095500"/>
          </a:xfrm>
        </p:spPr>
        <p:txBody>
          <a:bodyPr rtlCol="1" anchor="b"/>
          <a:lstStyle>
            <a:lvl1pPr algn="ctr" rtl="1">
              <a:lnSpc>
                <a:spcPct val="100000"/>
              </a:lnSpc>
              <a:defRPr sz="2800" b="0">
                <a:effectLst>
                  <a:outerShdw blurRad="50800" dist="25400" dir="5400000" algn="t" rotWithShape="0">
                    <a:prstClr val="black">
                      <a:alpha val="25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p:cNvSpPr>
            <a:spLocks noGrp="1"/>
          </p:cNvSpPr>
          <p:nvPr>
            <p:ph idx="1"/>
          </p:nvPr>
        </p:nvSpPr>
        <p:spPr>
          <a:xfrm flipH="1">
            <a:off x="4571999" y="273052"/>
            <a:ext cx="6661151" cy="4984748"/>
          </a:xfrm>
        </p:spPr>
        <p:txBody>
          <a:bodyPr rtlCol="1"/>
          <a:lstStyle>
            <a:lvl1pPr algn="r" rtl="1">
              <a:defRPr sz="3200">
                <a:latin typeface="Tahoma" panose="020B0604030504040204" pitchFamily="34" charset="0"/>
                <a:ea typeface="Tahoma" panose="020B0604030504040204" pitchFamily="34" charset="0"/>
                <a:cs typeface="Tahoma" panose="020B0604030504040204" pitchFamily="34" charset="0"/>
              </a:defRPr>
            </a:lvl1pPr>
            <a:lvl2pPr algn="r" rtl="1">
              <a:defRPr sz="2800">
                <a:latin typeface="Tahoma" panose="020B0604030504040204" pitchFamily="34" charset="0"/>
                <a:ea typeface="Tahoma" panose="020B0604030504040204" pitchFamily="34" charset="0"/>
                <a:cs typeface="Tahoma" panose="020B0604030504040204" pitchFamily="34" charset="0"/>
              </a:defRPr>
            </a:lvl2pPr>
            <a:lvl3pPr algn="r" rtl="1">
              <a:defRPr sz="2400">
                <a:latin typeface="Tahoma" panose="020B0604030504040204" pitchFamily="34" charset="0"/>
                <a:ea typeface="Tahoma" panose="020B0604030504040204" pitchFamily="34" charset="0"/>
                <a:cs typeface="Tahoma" panose="020B0604030504040204" pitchFamily="34" charset="0"/>
              </a:defRPr>
            </a:lvl3pPr>
            <a:lvl4pPr algn="r" rtl="1">
              <a:defRPr sz="2000">
                <a:latin typeface="Tahoma" panose="020B0604030504040204" pitchFamily="34" charset="0"/>
                <a:ea typeface="Tahoma" panose="020B0604030504040204" pitchFamily="34" charset="0"/>
                <a:cs typeface="Tahoma" panose="020B0604030504040204" pitchFamily="34" charset="0"/>
              </a:defRPr>
            </a:lvl4pPr>
            <a:lvl5pPr algn="r" rtl="1">
              <a:defRPr sz="2000">
                <a:latin typeface="Tahoma" panose="020B0604030504040204" pitchFamily="34" charset="0"/>
                <a:ea typeface="Tahoma" panose="020B0604030504040204" pitchFamily="34" charset="0"/>
                <a:cs typeface="Tahoma" panose="020B0604030504040204" pitchFamily="34" charset="0"/>
              </a:defRPr>
            </a:lvl5pPr>
            <a:lvl6pPr algn="r" rtl="1">
              <a:defRPr sz="2000"/>
            </a:lvl6pPr>
            <a:lvl7pPr algn="r" rtl="1">
              <a:defRPr sz="2000"/>
            </a:lvl7pPr>
            <a:lvl8pPr algn="r" rtl="1">
              <a:defRPr sz="2000"/>
            </a:lvl8pPr>
            <a:lvl9pPr algn="r" rtl="1">
              <a:defRPr sz="20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p:cNvSpPr>
            <a:spLocks noGrp="1"/>
          </p:cNvSpPr>
          <p:nvPr>
            <p:ph type="body" sz="half" idx="2"/>
          </p:nvPr>
        </p:nvSpPr>
        <p:spPr>
          <a:xfrm flipH="1">
            <a:off x="304799" y="2438401"/>
            <a:ext cx="4011084" cy="2819399"/>
          </a:xfrm>
        </p:spPr>
        <p:txBody>
          <a:bodyPr rtlCol="1">
            <a:normAutofit/>
          </a:bodyPr>
          <a:lstStyle>
            <a:lvl1pPr marL="0" indent="0" algn="ctr" rtl="1">
              <a:lnSpc>
                <a:spcPct val="125000"/>
              </a:lnSpc>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6" name="מציין מיקום של כותרת תחתונה 5"/>
          <p:cNvSpPr>
            <a:spLocks noGrp="1"/>
          </p:cNvSpPr>
          <p:nvPr>
            <p:ph type="ftr" sz="quarter" idx="11"/>
          </p:nvPr>
        </p:nvSpPr>
        <p:spPr>
          <a:xfrm flipH="1">
            <a:off x="5845412" y="6137408"/>
            <a:ext cx="3654313"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5" name="מציין מיקום של תאריך 4"/>
          <p:cNvSpPr>
            <a:spLocks noGrp="1"/>
          </p:cNvSpPr>
          <p:nvPr>
            <p:ph type="dt" sz="half" idx="10"/>
          </p:nvPr>
        </p:nvSpPr>
        <p:spPr>
          <a:xfrm flipH="1">
            <a:off x="3715468" y="6137408"/>
            <a:ext cx="12960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BC4B39F7-FE73-4668-BE5C-4E01DE4D4245}" type="datetime1">
              <a:rPr lang="he-IL" smtClean="0"/>
              <a:pPr/>
              <a:t>ה'/טבת/תשפ"ד</a:t>
            </a:fld>
            <a:endParaRPr lang="he-IL" dirty="0"/>
          </a:p>
        </p:txBody>
      </p:sp>
      <p:sp>
        <p:nvSpPr>
          <p:cNvPr id="7" name="מציין מיקום של מספר שקופית 6"/>
          <p:cNvSpPr>
            <a:spLocks noGrp="1"/>
          </p:cNvSpPr>
          <p:nvPr>
            <p:ph type="sldNum" sz="quarter" idx="12"/>
          </p:nvPr>
        </p:nvSpPr>
        <p:spPr>
          <a:xfrm flipH="1">
            <a:off x="2009270" y="6137408"/>
            <a:ext cx="7493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401CF334-2D5C-4859-84A6-CA7E6E43FAEB}" type="slidenum">
              <a:rPr lang="he-IL" noProof="0" smtClean="0"/>
              <a:pPr/>
              <a:t>‹#›</a:t>
            </a:fld>
            <a:endParaRPr lang="he-IL" noProof="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336800" y="228600"/>
            <a:ext cx="7615765" cy="895350"/>
          </a:xfrm>
        </p:spPr>
        <p:txBody>
          <a:bodyPr rtlCol="1" anchor="b"/>
          <a:lstStyle>
            <a:lvl1pPr algn="ctr" rtl="1">
              <a:lnSpc>
                <a:spcPct val="100000"/>
              </a:lnSpc>
              <a:defRPr sz="2800" b="0"/>
            </a:lvl1pPr>
          </a:lstStyle>
          <a:p>
            <a:pPr rtl="1"/>
            <a:r>
              <a:rPr lang="he-IL" noProof="0"/>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2108200" y="1597800"/>
            <a:ext cx="8072965" cy="3855244"/>
          </a:xfrm>
          <a:ln w="76200">
            <a:solidFill>
              <a:schemeClr val="bg1"/>
            </a:solidFill>
          </a:ln>
          <a:effectLst>
            <a:outerShdw blurRad="88900" dist="50800" dir="5400000" algn="ctr" rotWithShape="0">
              <a:srgbClr val="000000">
                <a:alpha val="25000"/>
              </a:srgbClr>
            </a:outerShdw>
          </a:effectLst>
        </p:spPr>
        <p:txBody>
          <a:bodyPr rtlCol="1" anchor="t"/>
          <a:lstStyle>
            <a:lvl1pPr marL="0" indent="0" algn="ct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2336800" y="5579250"/>
            <a:ext cx="7615765" cy="533400"/>
          </a:xfrm>
        </p:spPr>
        <p:txBody>
          <a:bodyPr rtlCol="1">
            <a:normAutofit/>
          </a:bodyPr>
          <a:lstStyle>
            <a:lvl1pPr marL="0" indent="0" algn="ctr" rtl="1">
              <a:buNone/>
              <a:defRPr sz="1600">
                <a:solidFill>
                  <a:schemeClr val="tx2"/>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6" name="מציין מיקום של כותרת תחתונה 5"/>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68CAA283-D567-4E8A-BDB6-BE4C5BE67303}" type="datetime1">
              <a:rPr lang="he-IL" smtClean="0"/>
              <a:pPr/>
              <a:t>ה'/טבת/תשפ"ד</a:t>
            </a:fld>
            <a:endParaRPr lang="he-IL" dirty="0"/>
          </a:p>
        </p:txBody>
      </p:sp>
      <p:sp>
        <p:nvSpPr>
          <p:cNvPr id="7" name="מציין מיקום של מספר שקופית 6"/>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609600" y="0"/>
            <a:ext cx="10972800" cy="1600200"/>
          </a:xfrm>
          <a:prstGeom prst="rect">
            <a:avLst/>
          </a:prstGeom>
        </p:spPr>
        <p:txBody>
          <a:bodyPr vert="horz" lIns="91440" tIns="45720" rIns="91440" bIns="45720" rtlCol="1" anchor="b">
            <a:no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flipH="1">
            <a:off x="609600" y="1846262"/>
            <a:ext cx="10972800" cy="3419476"/>
          </a:xfrm>
          <a:prstGeom prst="rect">
            <a:avLst/>
          </a:prstGeom>
        </p:spPr>
        <p:txBody>
          <a:bodyPr vert="horz" lIns="91440" tIns="45720" rIns="9144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5845412" y="6137408"/>
            <a:ext cx="3654313" cy="365125"/>
          </a:xfrm>
          <a:prstGeom prst="rect">
            <a:avLst/>
          </a:prstGeom>
        </p:spPr>
        <p:txBody>
          <a:bodyPr vert="horz" lIns="45720" tIns="45720" rIns="91440" bIns="45720" rtlCol="1" anchor="ctr"/>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4" name="מציין מיקום של תאריך 3"/>
          <p:cNvSpPr>
            <a:spLocks noGrp="1"/>
          </p:cNvSpPr>
          <p:nvPr>
            <p:ph type="dt" sz="half" idx="2"/>
          </p:nvPr>
        </p:nvSpPr>
        <p:spPr>
          <a:xfrm flipH="1">
            <a:off x="3715468" y="6137408"/>
            <a:ext cx="1296000" cy="365125"/>
          </a:xfrm>
          <a:prstGeom prst="rect">
            <a:avLst/>
          </a:prstGeom>
        </p:spPr>
        <p:txBody>
          <a:bodyPr vert="horz" lIns="91440" tIns="45720" rIns="45720" bIns="45720" rtlCol="1" anchor="ctr"/>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F17A7EA4-75CF-444E-A767-08A8F20F7991}" type="datetime1">
              <a:rPr lang="he-IL" smtClean="0"/>
              <a:pPr/>
              <a:t>ה'/טבת/תשפ"ד</a:t>
            </a:fld>
            <a:endParaRPr lang="he-IL" dirty="0"/>
          </a:p>
        </p:txBody>
      </p:sp>
      <p:sp>
        <p:nvSpPr>
          <p:cNvPr id="6" name="מציין מיקום של מספר שקופית 5"/>
          <p:cNvSpPr>
            <a:spLocks noGrp="1"/>
          </p:cNvSpPr>
          <p:nvPr>
            <p:ph type="sldNum" sz="quarter" idx="4"/>
          </p:nvPr>
        </p:nvSpPr>
        <p:spPr>
          <a:xfrm flipH="1">
            <a:off x="2009270" y="6137408"/>
            <a:ext cx="749300" cy="365125"/>
          </a:xfrm>
          <a:prstGeom prst="rect">
            <a:avLst/>
          </a:prstGeom>
        </p:spPr>
        <p:txBody>
          <a:bodyPr vert="horz" lIns="27432" tIns="45720" rIns="45720" bIns="45720" rtlCol="1" anchor="ctr"/>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r"/>
            <a:fld id="{401CF334-2D5C-4859-84A6-CA7E6E43FAEB}" type="slidenum">
              <a:rPr lang="he-IL" smtClean="0"/>
              <a:pPr algn="r"/>
              <a:t>‹#›</a:t>
            </a:fld>
            <a:endParaRPr lang="he-IL" dirty="0"/>
          </a:p>
        </p:txBody>
      </p:sp>
      <p:grpSp>
        <p:nvGrpSpPr>
          <p:cNvPr id="7" name="קבוצה 6" descr="שיחים בחוף ים">
            <a:extLst>
              <a:ext uri="{FF2B5EF4-FFF2-40B4-BE49-F238E27FC236}">
                <a16:creationId xmlns:a16="http://schemas.microsoft.com/office/drawing/2014/main" id="{32ABC1A6-8856-41D7-BF42-7ED8D4AC1C81}"/>
              </a:ext>
            </a:extLst>
          </p:cNvPr>
          <p:cNvGrpSpPr/>
          <p:nvPr userDrawn="1"/>
        </p:nvGrpSpPr>
        <p:grpSpPr>
          <a:xfrm flipH="1">
            <a:off x="1" y="4291013"/>
            <a:ext cx="12180887" cy="2589212"/>
            <a:chOff x="11112" y="4291013"/>
            <a:chExt cx="12180887" cy="2589212"/>
          </a:xfrm>
        </p:grpSpPr>
        <p:sp>
          <p:nvSpPr>
            <p:cNvPr id="8" name="אליפסה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noProof="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קבוצה 68"/>
            <p:cNvGrpSpPr>
              <a:grpSpLocks/>
            </p:cNvGrpSpPr>
            <p:nvPr/>
          </p:nvGrpSpPr>
          <p:grpSpPr bwMode="auto">
            <a:xfrm>
              <a:off x="68263" y="4291013"/>
              <a:ext cx="2384425" cy="2447925"/>
              <a:chOff x="43" y="2703"/>
              <a:chExt cx="1502" cy="1542"/>
            </a:xfrm>
          </p:grpSpPr>
          <p:grpSp>
            <p:nvGrpSpPr>
              <p:cNvPr id="55" name="קבוצה 28"/>
              <p:cNvGrpSpPr>
                <a:grpSpLocks/>
              </p:cNvGrpSpPr>
              <p:nvPr/>
            </p:nvGrpSpPr>
            <p:grpSpPr bwMode="auto">
              <a:xfrm>
                <a:off x="106" y="2703"/>
                <a:ext cx="1387" cy="1542"/>
                <a:chOff x="106" y="2703"/>
                <a:chExt cx="1387" cy="1542"/>
              </a:xfrm>
            </p:grpSpPr>
            <p:grpSp>
              <p:nvGrpSpPr>
                <p:cNvPr id="95" name="קבוצה 5"/>
                <p:cNvGrpSpPr>
                  <a:grpSpLocks/>
                </p:cNvGrpSpPr>
                <p:nvPr/>
              </p:nvGrpSpPr>
              <p:grpSpPr bwMode="auto">
                <a:xfrm>
                  <a:off x="506" y="3583"/>
                  <a:ext cx="135" cy="584"/>
                  <a:chOff x="506" y="3583"/>
                  <a:chExt cx="135" cy="584"/>
                </a:xfrm>
              </p:grpSpPr>
              <p:sp>
                <p:nvSpPr>
                  <p:cNvPr id="118" name="צורה חופשית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96" name="קבוצה 8"/>
                <p:cNvGrpSpPr>
                  <a:grpSpLocks/>
                </p:cNvGrpSpPr>
                <p:nvPr/>
              </p:nvGrpSpPr>
              <p:grpSpPr bwMode="auto">
                <a:xfrm>
                  <a:off x="243" y="3542"/>
                  <a:ext cx="270" cy="631"/>
                  <a:chOff x="243" y="3542"/>
                  <a:chExt cx="270" cy="631"/>
                </a:xfrm>
              </p:grpSpPr>
              <p:sp>
                <p:nvSpPr>
                  <p:cNvPr id="116" name="צורה חופשית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97" name="צורה חופשית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00" name="קבוצה 16"/>
                <p:cNvGrpSpPr>
                  <a:grpSpLocks/>
                </p:cNvGrpSpPr>
                <p:nvPr/>
              </p:nvGrpSpPr>
              <p:grpSpPr bwMode="auto">
                <a:xfrm>
                  <a:off x="193" y="2703"/>
                  <a:ext cx="152" cy="1529"/>
                  <a:chOff x="193" y="2703"/>
                  <a:chExt cx="152" cy="1529"/>
                </a:xfrm>
              </p:grpSpPr>
              <p:sp>
                <p:nvSpPr>
                  <p:cNvPr id="112" name="צורה חופשית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01" name="צורה חופשית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6" name="צורה חופשית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57" name="קבוצה 33"/>
              <p:cNvGrpSpPr>
                <a:grpSpLocks/>
              </p:cNvGrpSpPr>
              <p:nvPr/>
            </p:nvGrpSpPr>
            <p:grpSpPr bwMode="auto">
              <a:xfrm>
                <a:off x="454" y="3586"/>
                <a:ext cx="255" cy="498"/>
                <a:chOff x="454" y="3586"/>
                <a:chExt cx="255" cy="498"/>
              </a:xfrm>
            </p:grpSpPr>
            <p:sp>
              <p:nvSpPr>
                <p:cNvPr id="92" name="צורה חופשית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8" name="צורה חופשית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60" name="קבוצה 38"/>
              <p:cNvGrpSpPr>
                <a:grpSpLocks/>
              </p:cNvGrpSpPr>
              <p:nvPr/>
            </p:nvGrpSpPr>
            <p:grpSpPr bwMode="auto">
              <a:xfrm>
                <a:off x="139" y="3607"/>
                <a:ext cx="217" cy="566"/>
                <a:chOff x="139" y="3607"/>
                <a:chExt cx="217" cy="566"/>
              </a:xfrm>
            </p:grpSpPr>
            <p:sp>
              <p:nvSpPr>
                <p:cNvPr id="90" name="צורה חופשית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61" name="צורה חופשית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62" name="קבוצה 47"/>
              <p:cNvGrpSpPr>
                <a:grpSpLocks/>
              </p:cNvGrpSpPr>
              <p:nvPr/>
            </p:nvGrpSpPr>
            <p:grpSpPr bwMode="auto">
              <a:xfrm>
                <a:off x="117" y="2718"/>
                <a:ext cx="332" cy="1514"/>
                <a:chOff x="117" y="2718"/>
                <a:chExt cx="332" cy="1514"/>
              </a:xfrm>
            </p:grpSpPr>
            <p:sp>
              <p:nvSpPr>
                <p:cNvPr id="83" name="צורה חופשית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4" name="צורה חופשית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85" name="קבוצה 44"/>
                <p:cNvGrpSpPr>
                  <a:grpSpLocks/>
                </p:cNvGrpSpPr>
                <p:nvPr/>
              </p:nvGrpSpPr>
              <p:grpSpPr bwMode="auto">
                <a:xfrm>
                  <a:off x="231" y="2718"/>
                  <a:ext cx="218" cy="641"/>
                  <a:chOff x="231" y="2718"/>
                  <a:chExt cx="218" cy="641"/>
                </a:xfrm>
              </p:grpSpPr>
              <p:sp>
                <p:nvSpPr>
                  <p:cNvPr id="88" name="צורה חופשית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86" name="צורה חופשית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63" name="צורה חופשית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5" name="צורה חופשית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6" name="צורה חופשית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7" name="צורה חופשית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8" name="צורה חופשית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9" name="צורה חופשית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0" name="צורה חופשית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1" name="צורה חופשית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2" name="צורה חופשית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3" name="צורה חופשית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4" name="צורה חופשית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75" name="קבוצה 62"/>
              <p:cNvGrpSpPr>
                <a:grpSpLocks/>
              </p:cNvGrpSpPr>
              <p:nvPr/>
            </p:nvGrpSpPr>
            <p:grpSpPr bwMode="auto">
              <a:xfrm>
                <a:off x="487" y="3200"/>
                <a:ext cx="385" cy="440"/>
                <a:chOff x="487" y="3200"/>
                <a:chExt cx="385" cy="440"/>
              </a:xfrm>
            </p:grpSpPr>
            <p:sp>
              <p:nvSpPr>
                <p:cNvPr id="81" name="צורה חופשית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2" name="צורה חופשית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76" name="צורה חופשית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7" name="צורה חופשית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8" name="צורה חופשית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9" name="צורה חופשית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0" name="צורה חופשית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2" name="קבוצה 111"/>
            <p:cNvGrpSpPr>
              <a:grpSpLocks/>
            </p:cNvGrpSpPr>
            <p:nvPr/>
          </p:nvGrpSpPr>
          <p:grpSpPr bwMode="auto">
            <a:xfrm>
              <a:off x="10057193" y="5283200"/>
              <a:ext cx="2032000" cy="1581150"/>
              <a:chOff x="4495" y="3328"/>
              <a:chExt cx="1280" cy="996"/>
            </a:xfrm>
          </p:grpSpPr>
          <p:grpSp>
            <p:nvGrpSpPr>
              <p:cNvPr id="13" name="קבוצה 84"/>
              <p:cNvGrpSpPr>
                <a:grpSpLocks/>
              </p:cNvGrpSpPr>
              <p:nvPr/>
            </p:nvGrpSpPr>
            <p:grpSpPr bwMode="auto">
              <a:xfrm>
                <a:off x="4636" y="3328"/>
                <a:ext cx="1056" cy="993"/>
                <a:chOff x="4636" y="3328"/>
                <a:chExt cx="1056" cy="993"/>
              </a:xfrm>
            </p:grpSpPr>
            <p:sp>
              <p:nvSpPr>
                <p:cNvPr id="40" name="צורה חופשית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1" name="צורה חופשית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2" name="צורה חופשית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3" name="צורה חופשית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4" name="צורה חופשית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5" name="צורה חופשית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6" name="צורה חופשית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7" name="צורה חופשית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8" name="צורה חופשית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9" name="צורה חופשית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0" name="צורה חופשית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1" name="צורה חופשית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2" name="צורה חופשית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3" name="צורה חופשית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4" name="צורה חופשית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2" name="צורה חופשית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3" name="צורה חופשית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5" name="צורה חופשית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6" name="צורה חופשית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7" name="צורה חופשית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8" name="צורה חופשית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9" name="צורה חופשית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1"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r" defTabSz="914400" rtl="1" eaLnBrk="1" latinLnBrk="0" hangingPunct="1">
        <a:spcBef>
          <a:spcPct val="20000"/>
        </a:spcBef>
        <a:buFont typeface="Arial"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742950" indent="-285750" algn="r" defTabSz="914400" rtl="1" eaLnBrk="1" latinLnBrk="0" hangingPunct="1">
        <a:spcBef>
          <a:spcPct val="20000"/>
        </a:spcBef>
        <a:buFont typeface="Courier New" pitchFamily="49" charset="0"/>
        <a:buChar char="o"/>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spcBef>
          <a:spcPct val="20000"/>
        </a:spcBef>
        <a:buFont typeface="Arial"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spcBef>
          <a:spcPct val="20000"/>
        </a:spcBef>
        <a:buFont typeface="Courier New" pitchFamily="49" charset="0"/>
        <a:buChar char="o"/>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spcBef>
          <a:spcPct val="20000"/>
        </a:spcBef>
        <a:buFont typeface="Arial"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VIXsc_NcDlE" TargetMode="Externa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s://eureka.org.il/item/45992/%D7%9E%D7%94-%D7%A7%D7%95%D7%A8%D7%94-%D7%91%D7%A1%D7%AA%D7%99%D7%9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ogle.co.il/search?q=%D7%9E%D7%95%D7%91%D7%99%D7%99%D7%9C+%D7%9E%D7%A2%D7%9C%D7%99%D7%9D+%D7%A2%D7%9C%D7%99%D7%9D&amp;sca_esv=583646388&amp;authuser=0&amp;sxsrf=AM9HkKndolhMWazOHSsNlthFbRjyCtMsuQ:1700330008519&amp;source=hp&amp;ei=GPpYZazeHdiVxc8PmbuToAc&amp;iflsig=AO6bgOgAAAAAZVkIKL5hIN89sZWXJ_m2kINymzfCzlkJ&amp;oq=%D7%9E%D7%95%D7%91&amp;gs_lp=Egdnd3Mtd2l6IgbXnteV15EqAggAMgQQIxgnMhEQLhiDARivARjHARixAxiABDIKEAAYgAQYigUYQzIKEAAYgAQYigUYQzIKEAAYgAQYigUYQzIIEAAYgAQYsQMyChAAGIAEGIoFGEMyChAAGIAEGIoFGEMyChAAGIAEGIoFGEMyChAAGIAEGIoFGENIuSpQAFiBB3AAeACQAQCYAacBoAHcA6oBAzAuM7gBAcgBAPgBAcICEBAuGIAEGIoFGMcBGK8BGCfCAgsQABiABBixAxiDAcICFhAuGIAEGIoFGLEDGIMBGMcBGNEDGEPCAg4QABiABBiKBRixAxiDAcICChAuGIAEGIoFGCfCAgoQLhiABBiKBRhD&amp;sclient=gws-wiz#fpstate=ive&amp;vld=cid:6c08530d,vid:ougd6sysnPA,st:0" TargetMode="External"/><Relationship Id="rId7" Type="http://schemas.openxmlformats.org/officeDocument/2006/relationships/image" Target="../media/image7.png"/><Relationship Id="rId2" Type="http://schemas.openxmlformats.org/officeDocument/2006/relationships/hyperlink" Target="https://www.youtube.com/watch?v=5h81I444Zbc"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www.google.co.il/search?q=%D7%99%D7%A6%D7%99%D7%A8%D7%94+%D7%9E%D7%A2%D7%9C%D7%99%D7%9D+%D7%99%D7%91%D7%A9%D7%99%D7%9D&amp;sca_esv=583646388&amp;authuser=0&amp;sxsrf=AM9HkKkF5Ti9lXT9j5VGD1G3mwzvqPEgXA:1700330160284&amp;ei=sPpYZdH6EOO1i-gPpZ-dyA0&amp;oq=%D7%99%D7%A6%D7%99%D7%A8%D7%94+&amp;gs_lp=Egxnd3Mtd2l6LXNlcnAiC9eZ16bXmdeo15QgKgIIAjIKECMYgAQYigUYJzIKEAAYgAQYigUYQzIKEAAYgAQYigUYQzIFEAAYgAQyChAAGIAEGIoFGEMyChAAGIAEGIoFGEMyBRAAGIAEMgUQABiABDIFEAAYgAQyBRAAGIAESJglUABYsglwAHgAkAEAmAGfAaAB_waqAQMwLja4AQHIAQD4AQHCAgQQIxgnwgIREC4YgAQYsQMYgwEYxwEY0QPCAgsQABiABBixAxiDAcICDhAuGIAEGLEDGMcBGNEDwgILEC4YgAQYxwEY0QPCAgoQLhiABBiKBRgnwgIOEAAYgAQYigUYsQMYgwHCAg4QABiABBixAxiDARjJA8ICCxAAGIAEGIoFGJIDwgIIEAAYgAQYsQPiAwQYACBBiAYB&amp;sclient=gws-wiz-serp#fpstate=ive&amp;vld=cid:7eecf9a7,vid:4n9_PO_KKJo,st: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b7y4s0FiMHE" TargetMode="Externa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7flgz8O87ys" TargetMode="External"/><Relationship Id="rId3" Type="http://schemas.openxmlformats.org/officeDocument/2006/relationships/hyperlink" Target="https://ar.wikipedia.org/wiki/%D8%A8%D8%B7%D9%85_%D9%81%D9%84%D8%B3%D8%B7%D9%8A%D9%86%D9%8A" TargetMode="External"/><Relationship Id="rId7" Type="http://schemas.openxmlformats.org/officeDocument/2006/relationships/hyperlink" Target="https://ar.wikipedia.org/wiki/%D8%B2%D8%B9%D8%B1%D9%88%D8%B1_%D8%A3%D8%AD%D8%A7%D8%AF%D9%8A_%D8%A7%D9%84%D9%85%D8%AF%D9%82%D8%A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upload.wikimedia.org/wikipedia/commons/2/27/Crataegus_aronia_1.JPG" TargetMode="External"/><Relationship Id="rId5" Type="http://schemas.openxmlformats.org/officeDocument/2006/relationships/hyperlink" Target="https://ar.wikipedia.org/wiki/%D9%84%D8%A8%D9%86%D9%89" TargetMode="External"/><Relationship Id="rId10" Type="http://schemas.openxmlformats.org/officeDocument/2006/relationships/image" Target="../media/image4.png"/><Relationship Id="rId4" Type="http://schemas.openxmlformats.org/officeDocument/2006/relationships/hyperlink" Target="https://ar.wikipedia.org/wiki/%D8%B3%D9%86%D8%AF%D9%8A%D8%A7%D9%86_%D9%81%D8%B4"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מציין מיקום תוכן 3"/>
          <p:cNvPicPr>
            <a:picLocks noGrp="1" noChangeAspect="1"/>
          </p:cNvPicPr>
          <p:nvPr>
            <p:ph idx="1"/>
          </p:nvPr>
        </p:nvPicPr>
        <p:blipFill>
          <a:blip r:embed="rId3"/>
          <a:stretch>
            <a:fillRect/>
          </a:stretch>
        </p:blipFill>
        <p:spPr>
          <a:xfrm>
            <a:off x="0" y="-265527"/>
            <a:ext cx="12358286" cy="7068998"/>
          </a:xfrm>
          <a:prstGeom prst="rect">
            <a:avLst/>
          </a:prstGeom>
        </p:spPr>
      </p:pic>
      <p:sp>
        <p:nvSpPr>
          <p:cNvPr id="5" name="TextBox 4"/>
          <p:cNvSpPr txBox="1"/>
          <p:nvPr/>
        </p:nvSpPr>
        <p:spPr>
          <a:xfrm>
            <a:off x="6486768" y="1644668"/>
            <a:ext cx="5353540" cy="3046988"/>
          </a:xfrm>
          <a:prstGeom prst="rect">
            <a:avLst/>
          </a:prstGeom>
          <a:noFill/>
          <a:ln>
            <a:solidFill>
              <a:schemeClr val="bg2"/>
            </a:solidFill>
          </a:ln>
        </p:spPr>
        <p:txBody>
          <a:bodyPr wrap="square" rtlCol="0" anchor="ctr" anchorCtr="1">
            <a:spAutoFit/>
          </a:bodyPr>
          <a:lstStyle/>
          <a:p>
            <a:pPr algn="ctr"/>
            <a:r>
              <a:rPr lang="ar-SA" sz="4800" b="1" dirty="0">
                <a:latin typeface="Arial" panose="020B0604020202020204" pitchFamily="34" charset="0"/>
                <a:cs typeface="Arial" panose="020B0604020202020204" pitchFamily="34" charset="0"/>
              </a:rPr>
              <a:t>ظاهرة تساقط أوراق الشجر في الخريف </a:t>
            </a:r>
          </a:p>
          <a:p>
            <a:pPr algn="ctr"/>
            <a:r>
              <a:rPr lang="ar-SA" sz="4800" b="1" dirty="0">
                <a:latin typeface="Arial" panose="020B0604020202020204" pitchFamily="34" charset="0"/>
                <a:cs typeface="Arial" panose="020B0604020202020204" pitchFamily="34" charset="0"/>
              </a:rPr>
              <a:t>فعاليات متعددة الأجيال</a:t>
            </a:r>
            <a:endParaRPr lang="he-IL" sz="4800" b="1" dirty="0">
              <a:latin typeface="Arial" panose="020B0604020202020204" pitchFamily="34" charset="0"/>
              <a:cs typeface="Arial" panose="020B0604020202020204" pitchFamily="34" charset="0"/>
            </a:endParaRPr>
          </a:p>
          <a:p>
            <a:pPr algn="ctr"/>
            <a:r>
              <a:rPr lang="he-IL" sz="4800" b="1" dirty="0">
                <a:latin typeface="Arial" panose="020B0604020202020204" pitchFamily="34" charset="0"/>
                <a:cs typeface="Arial" panose="020B0604020202020204" pitchFamily="34" charset="0"/>
              </a:rPr>
              <a:t>(</a:t>
            </a:r>
            <a:r>
              <a:rPr lang="ar-SA" sz="4800" b="1" dirty="0">
                <a:latin typeface="Arial" panose="020B0604020202020204" pitchFamily="34" charset="0"/>
                <a:cs typeface="Arial" panose="020B0604020202020204" pitchFamily="34" charset="0"/>
              </a:rPr>
              <a:t>أول- سادس</a:t>
            </a:r>
            <a:r>
              <a:rPr lang="he-IL" sz="4800" b="1" dirty="0">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542" y="0"/>
            <a:ext cx="1362458" cy="771361"/>
          </a:xfrm>
          <a:prstGeom prst="rect">
            <a:avLst/>
          </a:prstGeom>
        </p:spPr>
      </p:pic>
      <p:sp>
        <p:nvSpPr>
          <p:cNvPr id="7" name="TextBox 6"/>
          <p:cNvSpPr txBox="1"/>
          <p:nvPr/>
        </p:nvSpPr>
        <p:spPr>
          <a:xfrm>
            <a:off x="6486768" y="4803032"/>
            <a:ext cx="4729313" cy="1815882"/>
          </a:xfrm>
          <a:prstGeom prst="rect">
            <a:avLst/>
          </a:prstGeom>
          <a:noFill/>
          <a:ln>
            <a:solidFill>
              <a:schemeClr val="bg2"/>
            </a:solidFill>
          </a:ln>
        </p:spPr>
        <p:txBody>
          <a:bodyPr wrap="square" rtlCol="0" anchor="ctr" anchorCtr="1">
            <a:spAutoFit/>
          </a:bodyPr>
          <a:lstStyle/>
          <a:p>
            <a:pPr algn="ctr"/>
            <a:r>
              <a:rPr lang="ar-SA" sz="2800" b="1" dirty="0"/>
              <a:t>د. ميري </a:t>
            </a:r>
            <a:r>
              <a:rPr lang="ar-SA" sz="2800" b="1" dirty="0" err="1"/>
              <a:t>دريسلر</a:t>
            </a:r>
            <a:endParaRPr lang="he-IL" sz="2800" b="1" dirty="0"/>
          </a:p>
          <a:p>
            <a:pPr algn="ctr"/>
            <a:r>
              <a:rPr lang="ar-SA" sz="2800" b="1" dirty="0"/>
              <a:t>المركز للتربية العلمية والتكنولوجية</a:t>
            </a:r>
          </a:p>
          <a:p>
            <a:pPr algn="ctr"/>
            <a:r>
              <a:rPr lang="ar-SA" sz="2800" b="1" dirty="0"/>
              <a:t>جامعة تل ابيب</a:t>
            </a:r>
            <a:endParaRPr lang="en-US" sz="2800" b="1" dirty="0"/>
          </a:p>
        </p:txBody>
      </p:sp>
      <p:sp>
        <p:nvSpPr>
          <p:cNvPr id="8" name="TextBox 7"/>
          <p:cNvSpPr txBox="1"/>
          <p:nvPr/>
        </p:nvSpPr>
        <p:spPr>
          <a:xfrm>
            <a:off x="5947794" y="6618914"/>
            <a:ext cx="3028426" cy="369115"/>
          </a:xfrm>
          <a:prstGeom prst="rect">
            <a:avLst/>
          </a:prstGeom>
          <a:noFill/>
          <a:ln>
            <a:solidFill>
              <a:schemeClr val="bg2"/>
            </a:solidFill>
          </a:ln>
        </p:spPr>
        <p:txBody>
          <a:bodyPr wrap="square" rtlCol="0" anchor="ctr" anchorCtr="1">
            <a:spAutoFit/>
          </a:bodyPr>
          <a:lstStyle/>
          <a:p>
            <a:pPr lvl="0"/>
            <a:r>
              <a:rPr lang="ar-SA" dirty="0">
                <a:solidFill>
                  <a:prstClr val="black"/>
                </a:solidFill>
              </a:rPr>
              <a:t>مصدر الصورة</a:t>
            </a:r>
            <a:r>
              <a:rPr lang="he-IL" dirty="0">
                <a:solidFill>
                  <a:prstClr val="black"/>
                </a:solidFill>
              </a:rPr>
              <a:t>: </a:t>
            </a:r>
            <a:r>
              <a:rPr lang="en-GB" dirty="0" err="1">
                <a:solidFill>
                  <a:prstClr val="black"/>
                </a:solidFill>
              </a:rPr>
              <a:t>pixabay</a:t>
            </a:r>
            <a:endParaRPr lang="en-US"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1818" y="6037545"/>
            <a:ext cx="1121723" cy="7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49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1582400" cy="1600200"/>
          </a:xfrm>
        </p:spPr>
        <p:txBody>
          <a:bodyPr/>
          <a:lstStyle/>
          <a:p>
            <a:r>
              <a:rPr lang="ar-SA" sz="4000" b="1" dirty="0">
                <a:latin typeface="Arial" panose="020B0604020202020204" pitchFamily="34" charset="0"/>
                <a:cs typeface="Arial" panose="020B0604020202020204" pitchFamily="34" charset="0"/>
              </a:rPr>
              <a:t>ماذا نريد أن نعرف عن تساقط أوراق الشّجر في الخريف؟</a:t>
            </a:r>
            <a:br>
              <a:rPr lang="he-IL" sz="4000" b="1" dirty="0">
                <a:latin typeface="Arial" panose="020B0604020202020204" pitchFamily="34" charset="0"/>
                <a:cs typeface="Arial" panose="020B0604020202020204" pitchFamily="34" charset="0"/>
              </a:rPr>
            </a:br>
            <a:r>
              <a:rPr lang="he-IL" sz="4000" b="1" dirty="0">
                <a:solidFill>
                  <a:srgbClr val="99CB38">
                    <a:lumMod val="50000"/>
                  </a:srgbClr>
                </a:solidFill>
                <a:latin typeface="Arial" panose="020B0604020202020204" pitchFamily="34" charset="0"/>
                <a:cs typeface="Arial" panose="020B0604020202020204" pitchFamily="34" charset="0"/>
              </a:rPr>
              <a:t>(</a:t>
            </a:r>
            <a:r>
              <a:rPr lang="ar-SA" sz="4000" b="1" dirty="0">
                <a:solidFill>
                  <a:srgbClr val="99CB38">
                    <a:lumMod val="50000"/>
                  </a:srgbClr>
                </a:solidFill>
                <a:latin typeface="Arial" panose="020B0604020202020204" pitchFamily="34" charset="0"/>
                <a:cs typeface="Arial" panose="020B0604020202020204" pitchFamily="34" charset="0"/>
              </a:rPr>
              <a:t>خامس- سادس</a:t>
            </a:r>
            <a:r>
              <a:rPr lang="he-IL" sz="4000" b="1" dirty="0">
                <a:solidFill>
                  <a:srgbClr val="99CB38">
                    <a:lumMod val="50000"/>
                  </a:srgbClr>
                </a:solidFill>
                <a:latin typeface="Arial" panose="020B0604020202020204" pitchFamily="34" charset="0"/>
                <a:cs typeface="Arial" panose="020B0604020202020204" pitchFamily="34" charset="0"/>
              </a:rPr>
              <a:t>)</a:t>
            </a:r>
            <a:endParaRPr lang="en-US" sz="4000" dirty="0"/>
          </a:p>
        </p:txBody>
      </p:sp>
      <p:sp>
        <p:nvSpPr>
          <p:cNvPr id="3" name="מציין מיקום תוכן 2"/>
          <p:cNvSpPr>
            <a:spLocks noGrp="1"/>
          </p:cNvSpPr>
          <p:nvPr>
            <p:ph idx="1"/>
          </p:nvPr>
        </p:nvSpPr>
        <p:spPr>
          <a:xfrm flipH="1">
            <a:off x="609600" y="1846261"/>
            <a:ext cx="10972800" cy="4203809"/>
          </a:xfrm>
        </p:spPr>
        <p:txBody>
          <a:bodyPr>
            <a:noAutofit/>
          </a:bodyPr>
          <a:lstStyle/>
          <a:p>
            <a:pPr marL="0" indent="0">
              <a:buNone/>
            </a:pPr>
            <a:r>
              <a:rPr lang="ar-SA" sz="2800" b="1" dirty="0">
                <a:latin typeface="Arial" panose="020B0604020202020204" pitchFamily="34" charset="0"/>
                <a:cs typeface="Arial" panose="020B0604020202020204" pitchFamily="34" charset="0"/>
              </a:rPr>
              <a:t>صوغوا أسئلة بمساعدة أدوات الاستفهام التالية</a:t>
            </a:r>
            <a:r>
              <a:rPr lang="ar-SA" sz="2800" dirty="0">
                <a:latin typeface="Arial" panose="020B0604020202020204" pitchFamily="34" charset="0"/>
                <a:cs typeface="Arial" panose="020B0604020202020204" pitchFamily="34" charset="0"/>
              </a:rPr>
              <a:t>:</a:t>
            </a:r>
            <a:endParaRPr lang="he-IL" sz="2800"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ما سبب...؟</a:t>
            </a:r>
          </a:p>
          <a:p>
            <a:r>
              <a:rPr lang="ar-SA" sz="2800" b="1" dirty="0">
                <a:latin typeface="Arial" panose="020B0604020202020204" pitchFamily="34" charset="0"/>
                <a:cs typeface="Arial" panose="020B0604020202020204" pitchFamily="34" charset="0"/>
              </a:rPr>
              <a:t>ما العلاقَة بين....؟</a:t>
            </a:r>
          </a:p>
          <a:p>
            <a:r>
              <a:rPr lang="ar-SA" sz="2800" b="1" dirty="0">
                <a:latin typeface="Arial" panose="020B0604020202020204" pitchFamily="34" charset="0"/>
                <a:cs typeface="Arial" panose="020B0604020202020204" pitchFamily="34" charset="0"/>
              </a:rPr>
              <a:t>ما الفرق بين....؟</a:t>
            </a:r>
          </a:p>
          <a:p>
            <a:r>
              <a:rPr lang="ar-SA" sz="2800" b="1" dirty="0">
                <a:latin typeface="Arial" panose="020B0604020202020204" pitchFamily="34" charset="0"/>
                <a:cs typeface="Arial" panose="020B0604020202020204" pitchFamily="34" charset="0"/>
              </a:rPr>
              <a:t>ما هو تأثير....؟</a:t>
            </a:r>
          </a:p>
          <a:p>
            <a:r>
              <a:rPr lang="ar-SA" sz="2800" b="1" dirty="0">
                <a:latin typeface="Arial" panose="020B0604020202020204" pitchFamily="34" charset="0"/>
                <a:cs typeface="Arial" panose="020B0604020202020204" pitchFamily="34" charset="0"/>
              </a:rPr>
              <a:t>ما هو التفسير لِ.....؟</a:t>
            </a:r>
          </a:p>
          <a:p>
            <a:r>
              <a:rPr lang="ar-SA" sz="2800" b="1" dirty="0">
                <a:latin typeface="Arial" panose="020B0604020202020204" pitchFamily="34" charset="0"/>
                <a:cs typeface="Arial" panose="020B0604020202020204" pitchFamily="34" charset="0"/>
              </a:rPr>
              <a:t>في أَي ظُروف....؟</a:t>
            </a:r>
            <a:endParaRPr lang="he-IL" sz="2800" b="1"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أداة استفهام أخرى</a:t>
            </a:r>
            <a:endParaRPr lang="he-IL" sz="2800" b="1" dirty="0">
              <a:latin typeface="Arial" panose="020B0604020202020204" pitchFamily="34" charset="0"/>
              <a:cs typeface="Arial" panose="020B0604020202020204" pitchFamily="34" charset="0"/>
            </a:endParaRPr>
          </a:p>
          <a:p>
            <a:endParaRPr lang="en-US" sz="28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00" y="1828800"/>
            <a:ext cx="4134339" cy="506502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3070"/>
            <a:ext cx="1280271" cy="725487"/>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399560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4000" b="1" dirty="0"/>
              <a:t>أِجْراء مُشَاهَدَة لِتَسَاقُط الأَوْرَاق فِي الخَرِيف</a:t>
            </a:r>
            <a:endParaRPr lang="en-US" sz="4000" dirty="0"/>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68618" y="1828800"/>
            <a:ext cx="3423718" cy="4564958"/>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711" y="1828800"/>
            <a:ext cx="5990637" cy="4492978"/>
          </a:xfrm>
          <a:prstGeom prst="rect">
            <a:avLst/>
          </a:prstGeom>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55276"/>
            <a:ext cx="1280271" cy="725487"/>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800" y="0"/>
            <a:ext cx="1219200" cy="80899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204734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65132" y="613775"/>
            <a:ext cx="10670090" cy="1315234"/>
          </a:xfrm>
        </p:spPr>
        <p:txBody>
          <a:bodyPr/>
          <a:lstStyle/>
          <a:p>
            <a:br>
              <a:rPr lang="ar-SA" sz="4000" dirty="0"/>
            </a:br>
            <a:br>
              <a:rPr lang="ar-SA" sz="4000" dirty="0"/>
            </a:br>
            <a:br>
              <a:rPr lang="ar-SA" sz="4000" dirty="0"/>
            </a:br>
            <a:br>
              <a:rPr lang="ar-SA" sz="4000" dirty="0"/>
            </a:br>
            <a:br>
              <a:rPr lang="ar-SA" sz="4000" dirty="0"/>
            </a:br>
            <a:br>
              <a:rPr lang="he-IL" sz="4000" dirty="0"/>
            </a:br>
            <a:endParaRPr lang="en-US" sz="4000" dirty="0"/>
          </a:p>
        </p:txBody>
      </p:sp>
      <p:sp>
        <p:nvSpPr>
          <p:cNvPr id="3" name="מציין מיקום תוכן 2"/>
          <p:cNvSpPr>
            <a:spLocks noGrp="1"/>
          </p:cNvSpPr>
          <p:nvPr>
            <p:ph idx="1"/>
          </p:nvPr>
        </p:nvSpPr>
        <p:spPr>
          <a:xfrm flipH="1">
            <a:off x="609600" y="1808684"/>
            <a:ext cx="10972800" cy="3419476"/>
          </a:xfrm>
        </p:spPr>
        <p:txBody>
          <a:bodyPr>
            <a:normAutofit fontScale="25000" lnSpcReduction="20000"/>
          </a:bodyPr>
          <a:lstStyle/>
          <a:p>
            <a:pPr>
              <a:lnSpc>
                <a:spcPct val="120000"/>
              </a:lnSpc>
            </a:pPr>
            <a:endParaRPr lang="he-IL" sz="9600" dirty="0"/>
          </a:p>
          <a:p>
            <a:pPr>
              <a:lnSpc>
                <a:spcPct val="120000"/>
              </a:lnSpc>
            </a:pPr>
            <a:r>
              <a:rPr lang="ar-SA" sz="9600" dirty="0"/>
              <a:t>تَجَوَّلُوا في البيئَة القَريبَة (ساحَة المَدْرَسَة،</a:t>
            </a:r>
            <a:r>
              <a:rPr lang="he-IL" sz="9600" dirty="0"/>
              <a:t> </a:t>
            </a:r>
            <a:r>
              <a:rPr lang="ar-SA" sz="9600" dirty="0"/>
              <a:t>حَديقَة عامَّة، حَقْل، مُتَنَزَّه، حُرْش، غَابَة) </a:t>
            </a:r>
          </a:p>
          <a:p>
            <a:pPr>
              <a:lnSpc>
                <a:spcPct val="120000"/>
              </a:lnSpc>
            </a:pPr>
            <a:r>
              <a:rPr lang="ar-SA" sz="9600" dirty="0"/>
              <a:t>وَمَيِّزوا</a:t>
            </a:r>
            <a:endParaRPr lang="he-IL" sz="9600" dirty="0"/>
          </a:p>
          <a:p>
            <a:pPr>
              <a:lnSpc>
                <a:spcPct val="120000"/>
              </a:lnSpc>
            </a:pPr>
            <a:r>
              <a:rPr lang="ar-SA" sz="9600" dirty="0"/>
              <a:t>أشْجَار/ شُجَيْرات مُتَساقِطَة الأوْراق</a:t>
            </a:r>
            <a:endParaRPr lang="he-IL" sz="9600" dirty="0"/>
          </a:p>
          <a:p>
            <a:pPr>
              <a:lnSpc>
                <a:spcPct val="120000"/>
              </a:lnSpc>
            </a:pPr>
            <a:r>
              <a:rPr lang="ar-SA" sz="9600" dirty="0"/>
              <a:t>أشْجَار/ شُجَيْرات دائِمَة الخُضْرَة</a:t>
            </a:r>
            <a:endParaRPr lang="he-IL" sz="9600" dirty="0"/>
          </a:p>
          <a:p>
            <a:pPr>
              <a:lnSpc>
                <a:spcPct val="120000"/>
              </a:lnSpc>
            </a:pPr>
            <a:endParaRPr lang="he-IL" sz="9600" dirty="0"/>
          </a:p>
          <a:p>
            <a:pPr>
              <a:lnSpc>
                <a:spcPct val="120000"/>
              </a:lnSpc>
            </a:pPr>
            <a:r>
              <a:rPr lang="ar-SA" sz="9600" dirty="0"/>
              <a:t>تَحَقَّقُوا: هل الشَّجَرَة/ الشُّجَيْرَة هي نبتَة بَرِّيَّة أم نبتَة مُسْتَنْبَتَة ( زَرَعَها الانسان)</a:t>
            </a:r>
            <a:r>
              <a:rPr lang="he-IL" sz="9600" dirty="0"/>
              <a:t>.</a:t>
            </a:r>
          </a:p>
          <a:p>
            <a:pPr>
              <a:lnSpc>
                <a:spcPct val="120000"/>
              </a:lnSpc>
            </a:pPr>
            <a:r>
              <a:rPr lang="ar-SA" sz="9600" dirty="0"/>
              <a:t>تَحَقَّقُوا من اسْم الشَّجَرَة أو الشُّجَيْرَة اذا أمْكَن.</a:t>
            </a:r>
          </a:p>
          <a:p>
            <a:pPr>
              <a:lnSpc>
                <a:spcPct val="120000"/>
              </a:lnSpc>
            </a:pPr>
            <a:r>
              <a:rPr lang="ar-SA" sz="9600" dirty="0"/>
              <a:t>صَوِّروا أشْجار / شُجَيْرات مُتَسَاقِطَة الأَوْراق وأُخرى دائِمَة الخُضْرَة.</a:t>
            </a:r>
            <a:endParaRPr lang="he-IL" sz="9600" dirty="0"/>
          </a:p>
          <a:p>
            <a:endParaRPr lang="he-IL" sz="5100" dirty="0"/>
          </a:p>
          <a:p>
            <a:endParaRPr lang="en-US" sz="5100"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21" y="0"/>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216" y="0"/>
            <a:ext cx="1018784" cy="67600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
        <p:nvSpPr>
          <p:cNvPr id="8" name="מלבן 7"/>
          <p:cNvSpPr/>
          <p:nvPr/>
        </p:nvSpPr>
        <p:spPr>
          <a:xfrm>
            <a:off x="663879" y="493727"/>
            <a:ext cx="10772384" cy="1200329"/>
          </a:xfrm>
          <a:prstGeom prst="rect">
            <a:avLst/>
          </a:prstGeom>
        </p:spPr>
        <p:txBody>
          <a:bodyPr wrap="square">
            <a:spAutoFit/>
          </a:bodyPr>
          <a:lstStyle/>
          <a:p>
            <a:pPr algn="ctr"/>
            <a:r>
              <a:rPr lang="ar-SA" sz="3600" b="1" dirty="0"/>
              <a:t>مُشَاهَدَة رقم</a:t>
            </a:r>
            <a:r>
              <a:rPr lang="he-IL" sz="3600" b="1" dirty="0"/>
              <a:t> 1: </a:t>
            </a:r>
            <a:r>
              <a:rPr lang="ar-SA" sz="3600" b="1" dirty="0"/>
              <a:t>مُتَسَاقِطَة الأَوْرَاق وَدائِمَة الخُضْرَة</a:t>
            </a:r>
            <a:br>
              <a:rPr lang="ar-SA" sz="3600" b="1" dirty="0"/>
            </a:br>
            <a:r>
              <a:rPr lang="he-IL" sz="3600" b="1" dirty="0"/>
              <a:t> (</a:t>
            </a:r>
            <a:r>
              <a:rPr lang="ar-SA" sz="3600" b="1" dirty="0"/>
              <a:t>أوّل- ثالث</a:t>
            </a:r>
            <a:r>
              <a:rPr lang="he-IL" sz="3600" b="1" dirty="0"/>
              <a:t>)</a:t>
            </a:r>
            <a:endParaRPr lang="he-IL" sz="3600" dirty="0"/>
          </a:p>
        </p:txBody>
      </p:sp>
    </p:spTree>
    <p:extLst>
      <p:ext uri="{BB962C8B-B14F-4D97-AF65-F5344CB8AC3E}">
        <p14:creationId xmlns:p14="http://schemas.microsoft.com/office/powerpoint/2010/main" val="395857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sz="3600" b="1" dirty="0"/>
              <a:t>مُشَاهَدَة رقم</a:t>
            </a:r>
            <a:r>
              <a:rPr lang="he-IL" sz="3600" b="1" dirty="0"/>
              <a:t> </a:t>
            </a:r>
            <a:r>
              <a:rPr lang="he-IL" sz="3600" b="1" dirty="0">
                <a:latin typeface="Arial" panose="020B0604020202020204" pitchFamily="34" charset="0"/>
                <a:cs typeface="Arial" panose="020B0604020202020204" pitchFamily="34" charset="0"/>
              </a:rPr>
              <a:t>2: </a:t>
            </a:r>
            <a:r>
              <a:rPr lang="ar-SA" sz="3600" b="1" dirty="0">
                <a:latin typeface="Arial" panose="020B0604020202020204" pitchFamily="34" charset="0"/>
                <a:cs typeface="Arial" panose="020B0604020202020204" pitchFamily="34" charset="0"/>
              </a:rPr>
              <a:t>ما هي مميِّزَات الأوراق المُتَساقِطَة</a:t>
            </a:r>
            <a:endParaRPr lang="en-US" sz="36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46262"/>
            <a:ext cx="10972800" cy="5011738"/>
          </a:xfrm>
        </p:spPr>
        <p:txBody>
          <a:bodyPr>
            <a:normAutofit lnSpcReduction="10000"/>
          </a:bodyPr>
          <a:lstStyle/>
          <a:p>
            <a:pPr marL="457200" indent="-457200">
              <a:buFont typeface="+mj-lt"/>
              <a:buAutoNum type="arabicPeriod"/>
            </a:pPr>
            <a:r>
              <a:rPr lang="ar-SA" sz="2800" dirty="0">
                <a:latin typeface="Arial" panose="020B0604020202020204" pitchFamily="34" charset="0"/>
                <a:cs typeface="Arial" panose="020B0604020202020204" pitchFamily="34" charset="0"/>
              </a:rPr>
              <a:t>ابْحَثوا في البيئَة القَريبَة عَن شَجَرَة/ شُجَيْرَة مُتَساقِطَة الأوراق. اجمعوا عن الأرض 2-3 أوراق متساقِطَة</a:t>
            </a:r>
            <a:r>
              <a:rPr lang="he-IL" sz="2800" dirty="0">
                <a:latin typeface="Arial" panose="020B0604020202020204" pitchFamily="34" charset="0"/>
                <a:cs typeface="Arial" panose="020B0604020202020204" pitchFamily="34" charset="0"/>
              </a:rPr>
              <a:t>. </a:t>
            </a:r>
          </a:p>
          <a:p>
            <a:pPr marL="0" indent="0">
              <a:buNone/>
            </a:pP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اذا وجدتم على الشَّجَرة أوراق طازِجَة، أقطفوا بحذَر 2-3 أوراق.</a:t>
            </a:r>
            <a:endParaRPr lang="he-IL" sz="2800" dirty="0">
              <a:latin typeface="Arial" panose="020B0604020202020204" pitchFamily="34" charset="0"/>
              <a:cs typeface="Arial" panose="020B0604020202020204" pitchFamily="34" charset="0"/>
            </a:endParaRPr>
          </a:p>
          <a:p>
            <a:pPr marL="457200" indent="-457200">
              <a:buAutoNum type="arabicPeriod" startAt="2"/>
            </a:pPr>
            <a:r>
              <a:rPr lang="ar-SA" sz="2800" dirty="0">
                <a:latin typeface="Arial" panose="020B0604020202020204" pitchFamily="34" charset="0"/>
                <a:cs typeface="Arial" panose="020B0604020202020204" pitchFamily="34" charset="0"/>
              </a:rPr>
              <a:t>افحصوا في الأوراق الصِّفات التالية</a:t>
            </a: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لون/ ألوان</a:t>
            </a: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مَلْمَس</a:t>
            </a: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تَفَتُّت</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ممكن تَفتيتها بسهولَة</a:t>
            </a:r>
            <a:r>
              <a:rPr lang="he-IL" sz="2800" dirty="0">
                <a:latin typeface="Arial" panose="020B0604020202020204" pitchFamily="34" charset="0"/>
                <a:cs typeface="Arial" panose="020B0604020202020204" pitchFamily="34" charset="0"/>
              </a:rPr>
              <a:t>)</a:t>
            </a:r>
          </a:p>
          <a:p>
            <a:pPr marL="0" indent="0">
              <a:buNone/>
            </a:pP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ماء</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هل يُمْكِن اخراج ماء من الورقة</a:t>
            </a:r>
            <a:r>
              <a:rPr lang="he-IL" sz="2800" dirty="0">
                <a:latin typeface="Arial" panose="020B0604020202020204" pitchFamily="34" charset="0"/>
                <a:cs typeface="Arial" panose="020B0604020202020204" pitchFamily="34" charset="0"/>
              </a:rPr>
              <a:t>)</a:t>
            </a:r>
          </a:p>
          <a:p>
            <a:pPr marL="0" indent="0">
              <a:buNone/>
            </a:pP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صِفَة أخرى</a:t>
            </a: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       </a:t>
            </a:r>
          </a:p>
          <a:p>
            <a:pPr marL="0" indent="0">
              <a:buNone/>
            </a:pPr>
            <a:endParaRPr lang="he-IL"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38" y="3358662"/>
            <a:ext cx="3429000" cy="342900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467" y="102846"/>
            <a:ext cx="1280271" cy="725487"/>
          </a:xfrm>
          <a:prstGeom prst="rect">
            <a:avLst/>
          </a:prstGeom>
        </p:spPr>
      </p:pic>
      <p:sp>
        <p:nvSpPr>
          <p:cNvPr id="7" name="TextBox 6"/>
          <p:cNvSpPr txBox="1"/>
          <p:nvPr/>
        </p:nvSpPr>
        <p:spPr>
          <a:xfrm>
            <a:off x="3682767" y="6080645"/>
            <a:ext cx="2583809" cy="369332"/>
          </a:xfrm>
          <a:prstGeom prst="rect">
            <a:avLst/>
          </a:prstGeom>
          <a:noFill/>
          <a:ln>
            <a:solidFill>
              <a:schemeClr val="bg2"/>
            </a:solidFill>
          </a:ln>
        </p:spPr>
        <p:txBody>
          <a:bodyPr wrap="square" rtlCol="0" anchor="ctr" anchorCtr="1">
            <a:spAutoFit/>
          </a:bodyPr>
          <a:lstStyle/>
          <a:p>
            <a:r>
              <a:rPr lang="ar-SA" b="1" dirty="0">
                <a:latin typeface="Arial" panose="020B0604020202020204" pitchFamily="34" charset="0"/>
                <a:cs typeface="Arial" panose="020B0604020202020204" pitchFamily="34" charset="0"/>
              </a:rPr>
              <a:t>مصدر</a:t>
            </a:r>
            <a:r>
              <a:rPr lang="he-IL" b="1"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الصورة</a:t>
            </a:r>
            <a:r>
              <a:rPr lang="he-IL" b="1" dirty="0">
                <a:latin typeface="Arial" panose="020B0604020202020204" pitchFamily="34" charset="0"/>
                <a:cs typeface="Arial" panose="020B0604020202020204" pitchFamily="34" charset="0"/>
              </a:rPr>
              <a:t> : </a:t>
            </a:r>
            <a:r>
              <a:rPr lang="he-IL" dirty="0"/>
              <a:t> </a:t>
            </a:r>
            <a:r>
              <a:rPr lang="en-GB" dirty="0" err="1"/>
              <a:t>pixabay</a:t>
            </a:r>
            <a:endParaRPr lang="en-US"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7748" y="14652"/>
            <a:ext cx="1244252" cy="825613"/>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324627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a:t>جدول لتسجيل النتائج</a:t>
            </a:r>
            <a:endParaRPr lang="en-US"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74877612"/>
              </p:ext>
            </p:extLst>
          </p:nvPr>
        </p:nvGraphicFramePr>
        <p:xfrm>
          <a:off x="609600" y="1846263"/>
          <a:ext cx="10949354" cy="3958368"/>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34154">
                  <a:extLst>
                    <a:ext uri="{9D8B030D-6E8A-4147-A177-3AD203B41FA5}">
                      <a16:colId xmlns:a16="http://schemas.microsoft.com/office/drawing/2014/main" val="20002"/>
                    </a:ext>
                  </a:extLst>
                </a:gridCol>
              </a:tblGrid>
              <a:tr h="370840">
                <a:tc>
                  <a:txBody>
                    <a:bodyPr/>
                    <a:lstStyle/>
                    <a:p>
                      <a:r>
                        <a:rPr lang="ar-SA" sz="2800" dirty="0"/>
                        <a:t>اوراق طازجة</a:t>
                      </a:r>
                      <a:endParaRPr lang="en-US" sz="2800" dirty="0"/>
                    </a:p>
                  </a:txBody>
                  <a:tcPr/>
                </a:tc>
                <a:tc>
                  <a:txBody>
                    <a:bodyPr/>
                    <a:lstStyle/>
                    <a:p>
                      <a:r>
                        <a:rPr lang="he-IL" sz="2800" dirty="0"/>
                        <a:t> </a:t>
                      </a:r>
                      <a:r>
                        <a:rPr lang="ar-SA" sz="2800" dirty="0"/>
                        <a:t>اوراق</a:t>
                      </a:r>
                      <a:r>
                        <a:rPr lang="ar-SA" sz="2800" baseline="0" dirty="0"/>
                        <a:t> متساقطة</a:t>
                      </a:r>
                      <a:endParaRPr lang="en-US" sz="2800" dirty="0"/>
                    </a:p>
                  </a:txBody>
                  <a:tcPr/>
                </a:tc>
                <a:tc>
                  <a:txBody>
                    <a:bodyPr/>
                    <a:lstStyle/>
                    <a:p>
                      <a:r>
                        <a:rPr lang="ar-SA" sz="2800" dirty="0"/>
                        <a:t>صفات</a:t>
                      </a:r>
                      <a:endParaRPr lang="en-US" sz="2800"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dirty="0"/>
                    </a:p>
                  </a:txBody>
                  <a:tcPr/>
                </a:tc>
                <a:tc>
                  <a:txBody>
                    <a:bodyPr/>
                    <a:lstStyle/>
                    <a:p>
                      <a:r>
                        <a:rPr lang="ar-SA" sz="2800" b="1" dirty="0"/>
                        <a:t>اللون/</a:t>
                      </a:r>
                      <a:r>
                        <a:rPr lang="ar-SA" sz="2800" b="1" baseline="0" dirty="0"/>
                        <a:t> الألوان</a:t>
                      </a:r>
                      <a:endParaRPr lang="en-US" sz="2800" b="1"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r>
                        <a:rPr lang="ar-SA" sz="2800" b="1" dirty="0"/>
                        <a:t>اللُيُونَة</a:t>
                      </a:r>
                      <a:endParaRPr lang="en-US" sz="2800" b="1" dirty="0"/>
                    </a:p>
                  </a:txBody>
                  <a:tcPr/>
                </a:tc>
                <a:extLst>
                  <a:ext uri="{0D108BD9-81ED-4DB2-BD59-A6C34878D82A}">
                    <a16:rowId xmlns:a16="http://schemas.microsoft.com/office/drawing/2014/main" val="10002"/>
                  </a:ext>
                </a:extLst>
              </a:tr>
              <a:tr h="570008">
                <a:tc>
                  <a:txBody>
                    <a:bodyPr/>
                    <a:lstStyle/>
                    <a:p>
                      <a:endParaRPr lang="en-US"/>
                    </a:p>
                  </a:txBody>
                  <a:tcPr/>
                </a:tc>
                <a:tc>
                  <a:txBody>
                    <a:bodyPr/>
                    <a:lstStyle/>
                    <a:p>
                      <a:endParaRPr lang="en-US"/>
                    </a:p>
                  </a:txBody>
                  <a:tcPr/>
                </a:tc>
                <a:tc>
                  <a:txBody>
                    <a:bodyPr/>
                    <a:lstStyle/>
                    <a:p>
                      <a:r>
                        <a:rPr lang="ar-SA" sz="2800" b="1" dirty="0"/>
                        <a:t>التفَتُّت</a:t>
                      </a:r>
                      <a:endParaRPr lang="en-US" sz="2800" b="1" dirty="0"/>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a:t>الماء</a:t>
                      </a:r>
                      <a:r>
                        <a:rPr lang="ar-SA" sz="2800" b="1" baseline="0" dirty="0"/>
                        <a:t> في الأوراق</a:t>
                      </a:r>
                      <a:endParaRPr lang="en-US" sz="2800" b="1" dirty="0"/>
                    </a:p>
                    <a:p>
                      <a:endParaRPr lang="en-US" sz="2800" b="1" dirty="0"/>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r>
                        <a:rPr lang="ar-SA" sz="2800" b="1" dirty="0"/>
                        <a:t>صفة</a:t>
                      </a:r>
                      <a:r>
                        <a:rPr lang="ar-SA" sz="2800" b="1" baseline="0" dirty="0"/>
                        <a:t> اضافية</a:t>
                      </a:r>
                      <a:endParaRPr lang="en-US" sz="2800" b="1"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532183" y="5659510"/>
            <a:ext cx="7260493" cy="646331"/>
          </a:xfrm>
          <a:prstGeom prst="rect">
            <a:avLst/>
          </a:prstGeom>
          <a:noFill/>
          <a:ln>
            <a:solidFill>
              <a:schemeClr val="bg2"/>
            </a:solidFill>
          </a:ln>
        </p:spPr>
        <p:txBody>
          <a:bodyPr wrap="square" rtlCol="0" anchor="ctr" anchorCtr="1">
            <a:spAutoFit/>
          </a:bodyPr>
          <a:lstStyle/>
          <a:p>
            <a:r>
              <a:rPr lang="ar-SA" sz="3600" b="1" dirty="0">
                <a:latin typeface="Arial" panose="020B0604020202020204" pitchFamily="34" charset="0"/>
                <a:cs typeface="Arial" panose="020B0604020202020204" pitchFamily="34" charset="0"/>
              </a:rPr>
              <a:t>بماذا تختلف ورقة مُتَساقطة عن ورقة طازجة؟</a:t>
            </a:r>
            <a:endParaRPr lang="en-US" sz="3600" b="1"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8818" y="0"/>
            <a:ext cx="1280271" cy="725487"/>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81061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a:latin typeface="Arial" panose="020B0604020202020204" pitchFamily="34" charset="0"/>
                <a:cs typeface="Arial" panose="020B0604020202020204" pitchFamily="34" charset="0"/>
              </a:rPr>
              <a:t>جَدْوَل لِتَنْظيم مُعْطَيَات- حَلّ</a:t>
            </a:r>
            <a:endParaRPr lang="en-US" b="1" dirty="0">
              <a:latin typeface="Arial" panose="020B0604020202020204" pitchFamily="34" charset="0"/>
              <a:cs typeface="Arial" panose="020B0604020202020204" pitchFamily="34" charset="0"/>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763321419"/>
              </p:ext>
            </p:extLst>
          </p:nvPr>
        </p:nvGraphicFramePr>
        <p:xfrm>
          <a:off x="609600" y="1846263"/>
          <a:ext cx="11094527" cy="4240695"/>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0000"/>
                    </a:ext>
                  </a:extLst>
                </a:gridCol>
                <a:gridCol w="3864292">
                  <a:extLst>
                    <a:ext uri="{9D8B030D-6E8A-4147-A177-3AD203B41FA5}">
                      <a16:colId xmlns:a16="http://schemas.microsoft.com/office/drawing/2014/main" val="20001"/>
                    </a:ext>
                  </a:extLst>
                </a:gridCol>
                <a:gridCol w="3572635">
                  <a:extLst>
                    <a:ext uri="{9D8B030D-6E8A-4147-A177-3AD203B41FA5}">
                      <a16:colId xmlns:a16="http://schemas.microsoft.com/office/drawing/2014/main" val="20002"/>
                    </a:ext>
                  </a:extLst>
                </a:gridCol>
              </a:tblGrid>
              <a:tr h="370840">
                <a:tc>
                  <a:txBody>
                    <a:bodyPr/>
                    <a:lstStyle/>
                    <a:p>
                      <a:endParaRPr lang="en-US" sz="2800" dirty="0"/>
                    </a:p>
                  </a:txBody>
                  <a:tcPr/>
                </a:tc>
                <a:tc>
                  <a:txBody>
                    <a:bodyPr/>
                    <a:lstStyle/>
                    <a:p>
                      <a:r>
                        <a:rPr lang="he-IL" sz="2800" dirty="0"/>
                        <a:t> </a:t>
                      </a:r>
                      <a:r>
                        <a:rPr lang="ar-SA" sz="2800" dirty="0"/>
                        <a:t>اوراق متساقِطَة</a:t>
                      </a:r>
                      <a:endParaRPr lang="en-US" sz="2800" dirty="0"/>
                    </a:p>
                  </a:txBody>
                  <a:tcPr/>
                </a:tc>
                <a:tc>
                  <a:txBody>
                    <a:bodyPr/>
                    <a:lstStyle/>
                    <a:p>
                      <a:r>
                        <a:rPr lang="ar-SA" sz="2800" dirty="0"/>
                        <a:t>صفات</a:t>
                      </a:r>
                      <a:endParaRPr lang="en-US" sz="2800" dirty="0"/>
                    </a:p>
                  </a:txBody>
                  <a:tcPr/>
                </a:tc>
                <a:extLst>
                  <a:ext uri="{0D108BD9-81ED-4DB2-BD59-A6C34878D82A}">
                    <a16:rowId xmlns:a16="http://schemas.microsoft.com/office/drawing/2014/main" val="10000"/>
                  </a:ext>
                </a:extLst>
              </a:tr>
              <a:tr h="716980">
                <a:tc>
                  <a:txBody>
                    <a:bodyPr/>
                    <a:lstStyle/>
                    <a:p>
                      <a:r>
                        <a:rPr lang="ar-SA" b="1" dirty="0"/>
                        <a:t>أخْضَر</a:t>
                      </a:r>
                      <a:endParaRPr lang="en-US" b="1" dirty="0"/>
                    </a:p>
                  </a:txBody>
                  <a:tcPr/>
                </a:tc>
                <a:tc>
                  <a:txBody>
                    <a:bodyPr/>
                    <a:lstStyle/>
                    <a:p>
                      <a:r>
                        <a:rPr lang="ar-SA" b="1" dirty="0"/>
                        <a:t>أصْفَر</a:t>
                      </a:r>
                      <a:r>
                        <a:rPr lang="he-IL" b="1" dirty="0"/>
                        <a:t> –</a:t>
                      </a:r>
                      <a:r>
                        <a:rPr lang="ar-SA" b="1" dirty="0"/>
                        <a:t>بُنِّي</a:t>
                      </a:r>
                      <a:r>
                        <a:rPr lang="he-IL" b="1" dirty="0"/>
                        <a:t> –  </a:t>
                      </a:r>
                      <a:r>
                        <a:rPr lang="ar-SA" b="1" dirty="0"/>
                        <a:t>بُرتُقالي</a:t>
                      </a:r>
                      <a:r>
                        <a:rPr lang="he-IL" b="1" dirty="0"/>
                        <a:t>- </a:t>
                      </a:r>
                      <a:r>
                        <a:rPr lang="ar-SA" b="1" dirty="0"/>
                        <a:t>أحْمَر</a:t>
                      </a:r>
                      <a:endParaRPr lang="en-US"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a:t>اللون/</a:t>
                      </a:r>
                      <a:r>
                        <a:rPr lang="ar-SA" sz="2800" b="1" baseline="0" dirty="0"/>
                        <a:t> الألوان</a:t>
                      </a:r>
                      <a:endParaRPr lang="en-US" sz="2800" b="1" dirty="0"/>
                    </a:p>
                  </a:txBody>
                  <a:tcPr/>
                </a:tc>
                <a:extLst>
                  <a:ext uri="{0D108BD9-81ED-4DB2-BD59-A6C34878D82A}">
                    <a16:rowId xmlns:a16="http://schemas.microsoft.com/office/drawing/2014/main" val="10001"/>
                  </a:ext>
                </a:extLst>
              </a:tr>
              <a:tr h="370840">
                <a:tc>
                  <a:txBody>
                    <a:bodyPr/>
                    <a:lstStyle/>
                    <a:p>
                      <a:r>
                        <a:rPr lang="ar-SA" b="1" dirty="0"/>
                        <a:t>لَيِّنَة</a:t>
                      </a:r>
                      <a:r>
                        <a:rPr lang="ar-SA" b="1" baseline="0" dirty="0"/>
                        <a:t> (لا تَنْكَسِر)</a:t>
                      </a:r>
                      <a:endParaRPr lang="en-US" b="1" dirty="0"/>
                    </a:p>
                  </a:txBody>
                  <a:tcPr/>
                </a:tc>
                <a:tc>
                  <a:txBody>
                    <a:bodyPr/>
                    <a:lstStyle/>
                    <a:p>
                      <a:r>
                        <a:rPr lang="ar-SA" b="1" dirty="0"/>
                        <a:t>غَيْر لَيِّنَة</a:t>
                      </a:r>
                      <a:endParaRPr lang="en-US" b="1" dirty="0"/>
                    </a:p>
                  </a:txBody>
                  <a:tcPr/>
                </a:tc>
                <a:tc>
                  <a:txBody>
                    <a:bodyPr/>
                    <a:lstStyle/>
                    <a:p>
                      <a:r>
                        <a:rPr lang="ar-SA" sz="2800" b="1" dirty="0"/>
                        <a:t>اللُيُونَة</a:t>
                      </a:r>
                      <a:endParaRPr lang="en-US" sz="2800" b="1" dirty="0"/>
                    </a:p>
                  </a:txBody>
                  <a:tcPr/>
                </a:tc>
                <a:extLst>
                  <a:ext uri="{0D108BD9-81ED-4DB2-BD59-A6C34878D82A}">
                    <a16:rowId xmlns:a16="http://schemas.microsoft.com/office/drawing/2014/main" val="10002"/>
                  </a:ext>
                </a:extLst>
              </a:tr>
              <a:tr h="531595">
                <a:tc>
                  <a:txBody>
                    <a:bodyPr/>
                    <a:lstStyle/>
                    <a:p>
                      <a:r>
                        <a:rPr lang="ar-SA" b="1" dirty="0"/>
                        <a:t>لا يُمْكِن تَفْتيتُها</a:t>
                      </a:r>
                      <a:endParaRPr lang="en-US" b="1" dirty="0"/>
                    </a:p>
                  </a:txBody>
                  <a:tcPr/>
                </a:tc>
                <a:tc>
                  <a:txBody>
                    <a:bodyPr/>
                    <a:lstStyle/>
                    <a:p>
                      <a:r>
                        <a:rPr lang="ar-SA" b="1" dirty="0"/>
                        <a:t>يُمْكِن تَفْتيتُها</a:t>
                      </a:r>
                      <a:endParaRPr lang="en-US"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a:t>التفَتُّت</a:t>
                      </a:r>
                      <a:endParaRPr lang="en-US" sz="2800" b="1" dirty="0"/>
                    </a:p>
                  </a:txBody>
                  <a:tcPr/>
                </a:tc>
                <a:extLst>
                  <a:ext uri="{0D108BD9-81ED-4DB2-BD59-A6C34878D82A}">
                    <a16:rowId xmlns:a16="http://schemas.microsoft.com/office/drawing/2014/main" val="10003"/>
                  </a:ext>
                </a:extLst>
              </a:tr>
              <a:tr h="370840">
                <a:tc>
                  <a:txBody>
                    <a:bodyPr/>
                    <a:lstStyle/>
                    <a:p>
                      <a:r>
                        <a:rPr lang="ar-SA" b="1" dirty="0"/>
                        <a:t>يوجَد</a:t>
                      </a:r>
                      <a:endParaRPr lang="en-US" b="1" dirty="0"/>
                    </a:p>
                  </a:txBody>
                  <a:tcPr/>
                </a:tc>
                <a:tc>
                  <a:txBody>
                    <a:bodyPr/>
                    <a:lstStyle/>
                    <a:p>
                      <a:r>
                        <a:rPr lang="ar-SA" b="1" dirty="0"/>
                        <a:t>لا يوجَد ما في أوراق الخريف التي جَفَّت</a:t>
                      </a:r>
                      <a:endParaRPr lang="en-US" b="1" dirty="0"/>
                    </a:p>
                  </a:txBody>
                  <a:tcPr/>
                </a:tc>
                <a:tc>
                  <a:txBody>
                    <a:bodyPr/>
                    <a:lstStyle/>
                    <a:p>
                      <a:r>
                        <a:rPr lang="ar-SA" sz="2800" b="1" dirty="0"/>
                        <a:t>الماء</a:t>
                      </a:r>
                      <a:r>
                        <a:rPr lang="ar-SA" sz="2800" b="1" baseline="0" dirty="0"/>
                        <a:t> في الأوراق</a:t>
                      </a:r>
                      <a:endParaRPr lang="en-US" sz="2800" b="1" dirty="0"/>
                    </a:p>
                  </a:txBody>
                  <a:tcPr/>
                </a:tc>
                <a:extLst>
                  <a:ext uri="{0D108BD9-81ED-4DB2-BD59-A6C34878D82A}">
                    <a16:rowId xmlns:a16="http://schemas.microsoft.com/office/drawing/2014/main" val="10004"/>
                  </a:ext>
                </a:extLst>
              </a:tr>
              <a:tr h="370840">
                <a:tc>
                  <a:txBody>
                    <a:bodyPr/>
                    <a:lstStyle/>
                    <a:p>
                      <a:r>
                        <a:rPr lang="ar-SA" b="1" dirty="0"/>
                        <a:t>أكثر سُمْكًا</a:t>
                      </a:r>
                      <a:endParaRPr lang="en-US" b="1" dirty="0"/>
                    </a:p>
                  </a:txBody>
                  <a:tcPr/>
                </a:tc>
                <a:tc>
                  <a:txBody>
                    <a:bodyPr/>
                    <a:lstStyle/>
                    <a:p>
                      <a:r>
                        <a:rPr lang="ar-SA" b="1" dirty="0"/>
                        <a:t>رَقيق</a:t>
                      </a:r>
                      <a:endParaRPr lang="en-US"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a:t>صفة</a:t>
                      </a:r>
                      <a:r>
                        <a:rPr lang="ar-SA" sz="2800" b="1" baseline="0" dirty="0"/>
                        <a:t> اضافية</a:t>
                      </a:r>
                      <a:endParaRPr lang="en-US" sz="2800" b="1" dirty="0"/>
                    </a:p>
                    <a:p>
                      <a:r>
                        <a:rPr lang="he-IL" sz="2800" b="1" dirty="0"/>
                        <a:t>: </a:t>
                      </a:r>
                      <a:r>
                        <a:rPr lang="ar-SA" sz="2800" b="1" dirty="0"/>
                        <a:t>السُّمْك</a:t>
                      </a:r>
                      <a:r>
                        <a:rPr lang="ar-SA" sz="2800" b="1" baseline="0" dirty="0"/>
                        <a:t> </a:t>
                      </a:r>
                      <a:endParaRPr lang="en-US" sz="2800" b="1"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532183" y="5659511"/>
            <a:ext cx="7260493" cy="646331"/>
          </a:xfrm>
          <a:prstGeom prst="rect">
            <a:avLst/>
          </a:prstGeom>
          <a:noFill/>
          <a:ln>
            <a:solidFill>
              <a:schemeClr val="bg2"/>
            </a:solidFill>
          </a:ln>
        </p:spPr>
        <p:txBody>
          <a:bodyPr wrap="square" rtlCol="0" anchor="ctr" anchorCtr="1">
            <a:spAutoFit/>
          </a:bodyPr>
          <a:lstStyle/>
          <a:p>
            <a:r>
              <a:rPr lang="ar-SA" sz="3600" b="1" dirty="0">
                <a:latin typeface="Arial" panose="020B0604020202020204" pitchFamily="34" charset="0"/>
                <a:cs typeface="Arial" panose="020B0604020202020204" pitchFamily="34" charset="0"/>
              </a:rPr>
              <a:t>بماذا تختلف ورقة مُتَساقطة عن ورقة طازجة؟</a:t>
            </a:r>
            <a:endParaRPr lang="en-US" sz="3600" b="1"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264" y="0"/>
            <a:ext cx="1280271" cy="725487"/>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54713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3200" b="1" dirty="0">
                <a:latin typeface="Arial" panose="020B0604020202020204" pitchFamily="34" charset="0"/>
                <a:cs typeface="Arial" panose="020B0604020202020204" pitchFamily="34" charset="0"/>
              </a:rPr>
              <a:t>تَصْنيف أوْراق</a:t>
            </a:r>
            <a:r>
              <a:rPr lang="he-IL" sz="3200" b="1" dirty="0">
                <a:latin typeface="Arial" panose="020B0604020202020204" pitchFamily="34" charset="0"/>
                <a:cs typeface="Arial" panose="020B0604020202020204" pitchFamily="34" charset="0"/>
              </a:rPr>
              <a:t>(</a:t>
            </a:r>
            <a:r>
              <a:rPr lang="ar-SA" sz="3200" b="1" dirty="0">
                <a:latin typeface="Arial" panose="020B0604020202020204" pitchFamily="34" charset="0"/>
                <a:cs typeface="Arial" panose="020B0604020202020204" pitchFamily="34" charset="0"/>
              </a:rPr>
              <a:t>الصّفين الأول والثّاني</a:t>
            </a:r>
            <a:r>
              <a:rPr lang="he-IL" sz="3200" b="1"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بِنَظْرَة مُحَوْسَبَة</a:t>
            </a:r>
            <a:endParaRPr lang="en-US" b="1" dirty="0">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80028" y="1616455"/>
            <a:ext cx="7005850" cy="5029200"/>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2264" y="74613"/>
            <a:ext cx="1280271" cy="725487"/>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
        <p:nvSpPr>
          <p:cNvPr id="5" name="TextBox 4"/>
          <p:cNvSpPr txBox="1"/>
          <p:nvPr/>
        </p:nvSpPr>
        <p:spPr>
          <a:xfrm>
            <a:off x="4997884" y="1677433"/>
            <a:ext cx="3244239" cy="1015663"/>
          </a:xfrm>
          <a:prstGeom prst="rect">
            <a:avLst/>
          </a:prstGeom>
          <a:solidFill>
            <a:schemeClr val="bg1"/>
          </a:solidFill>
          <a:ln>
            <a:solidFill>
              <a:schemeClr val="bg2"/>
            </a:solidFill>
          </a:ln>
        </p:spPr>
        <p:txBody>
          <a:bodyPr wrap="square" rtlCol="1" anchor="ctr" anchorCtr="1">
            <a:spAutoFit/>
          </a:bodyPr>
          <a:lstStyle/>
          <a:p>
            <a:r>
              <a:rPr lang="ar-SA" sz="2000" b="1" dirty="0"/>
              <a:t>وَرَقَةٌ "تَبٍحَثُ عَنْ" </a:t>
            </a:r>
          </a:p>
          <a:p>
            <a:r>
              <a:rPr lang="ar-SA" sz="2000" b="1" dirty="0"/>
              <a:t>    مَجْمُوعَةٌ</a:t>
            </a:r>
            <a:endParaRPr lang="ar-SA" sz="2000" dirty="0"/>
          </a:p>
          <a:p>
            <a:r>
              <a:rPr lang="ar-SA" sz="2000" b="1" dirty="0"/>
              <a:t>   لِمَن أَنْتَمِي؟</a:t>
            </a:r>
            <a:endParaRPr lang="ar-SA" sz="2000" dirty="0">
              <a:effectLst/>
            </a:endParaRPr>
          </a:p>
        </p:txBody>
      </p:sp>
    </p:spTree>
    <p:extLst>
      <p:ext uri="{BB962C8B-B14F-4D97-AF65-F5344CB8AC3E}">
        <p14:creationId xmlns:p14="http://schemas.microsoft.com/office/powerpoint/2010/main" val="77977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79046" y="626302"/>
            <a:ext cx="11433907" cy="1011237"/>
          </a:xfrm>
        </p:spPr>
        <p:txBody>
          <a:bodyPr/>
          <a:lstStyle/>
          <a:p>
            <a:r>
              <a:rPr lang="ar-SA" sz="3600" b="1" dirty="0">
                <a:latin typeface="Arial" panose="020B0604020202020204" pitchFamily="34" charset="0"/>
                <a:cs typeface="Arial" panose="020B0604020202020204" pitchFamily="34" charset="0"/>
              </a:rPr>
              <a:t>لماذا يَتَغَيَّر لَون الأوراق وما الذي يُؤَدّي الى تَسَاقُطِها</a:t>
            </a:r>
            <a:r>
              <a:rPr lang="he-IL" sz="3600" b="1" dirty="0">
                <a:latin typeface="Arial" panose="020B0604020202020204" pitchFamily="34" charset="0"/>
                <a:cs typeface="Arial" panose="020B0604020202020204" pitchFamily="34" charset="0"/>
              </a:rPr>
              <a:t> (</a:t>
            </a:r>
            <a:r>
              <a:rPr lang="ar-SA" sz="3600" b="1" dirty="0">
                <a:latin typeface="Arial" panose="020B0604020202020204" pitchFamily="34" charset="0"/>
                <a:cs typeface="Arial" panose="020B0604020202020204" pitchFamily="34" charset="0"/>
              </a:rPr>
              <a:t>رابع-سادس</a:t>
            </a:r>
            <a:r>
              <a:rPr lang="he-IL" sz="3600" b="1" dirty="0">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pic>
        <p:nvPicPr>
          <p:cNvPr id="6" name="VIXsc_NcDlE"/>
          <p:cNvPicPr>
            <a:picLocks noGrp="1" noRot="1" noChangeAspect="1"/>
          </p:cNvPicPr>
          <p:nvPr>
            <p:ph idx="1"/>
            <a:videoFile r:link="rId1"/>
          </p:nvPr>
        </p:nvPicPr>
        <p:blipFill>
          <a:blip r:embed="rId4"/>
          <a:stretch>
            <a:fillRect/>
          </a:stretch>
        </p:blipFill>
        <p:spPr>
          <a:xfrm>
            <a:off x="1766277" y="1600200"/>
            <a:ext cx="8863515" cy="4985728"/>
          </a:xfrm>
          <a:prstGeom prst="rect">
            <a:avLst/>
          </a:prstGeom>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1290181" cy="85608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220436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5400" b="1" dirty="0">
                <a:latin typeface="Arial" panose="020B0604020202020204" pitchFamily="34" charset="0"/>
                <a:cs typeface="Arial" panose="020B0604020202020204" pitchFamily="34" charset="0"/>
              </a:rPr>
              <a:t>تَفْسير ظاهِرَة تَساقُط الأوراق في الخَريف</a:t>
            </a:r>
            <a:endParaRPr lang="en-US" sz="5400" b="1" dirty="0">
              <a:latin typeface="Arial" panose="020B0604020202020204" pitchFamily="34" charset="0"/>
              <a:cs typeface="Arial" panose="020B0604020202020204" pitchFamily="34" charset="0"/>
            </a:endParaRPr>
          </a:p>
        </p:txBody>
      </p:sp>
      <p:sp>
        <p:nvSpPr>
          <p:cNvPr id="5" name="מציין מיקום תוכן 4"/>
          <p:cNvSpPr>
            <a:spLocks noGrp="1"/>
          </p:cNvSpPr>
          <p:nvPr>
            <p:ph idx="1"/>
          </p:nvPr>
        </p:nvSpPr>
        <p:spPr>
          <a:xfrm flipH="1">
            <a:off x="747384" y="1600012"/>
            <a:ext cx="11043137" cy="5029323"/>
          </a:xfrm>
        </p:spPr>
        <p:txBody>
          <a:bodyPr>
            <a:normAutofit/>
          </a:bodyPr>
          <a:lstStyle/>
          <a:p>
            <a:pPr marL="0" indent="0">
              <a:buNone/>
            </a:pPr>
            <a:r>
              <a:rPr lang="he-IL" dirty="0"/>
              <a:t> </a:t>
            </a:r>
            <a:r>
              <a:rPr lang="ar-SA" dirty="0">
                <a:latin typeface="Arial" panose="020B0604020202020204" pitchFamily="34" charset="0"/>
                <a:cs typeface="Arial" panose="020B0604020202020204" pitchFamily="34" charset="0"/>
              </a:rPr>
              <a:t>أدخُلوا الى موسوعة </a:t>
            </a:r>
            <a:r>
              <a:rPr lang="ar-SA" dirty="0" err="1">
                <a:latin typeface="Arial" panose="020B0604020202020204" pitchFamily="34" charset="0"/>
                <a:cs typeface="Arial" panose="020B0604020202020204" pitchFamily="34" charset="0"/>
              </a:rPr>
              <a:t>إيوريكا</a:t>
            </a:r>
            <a:r>
              <a:rPr lang="ar-SA"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hlinkClick r:id="rId3"/>
              </a:rPr>
              <a:t>بالرابط</a:t>
            </a:r>
            <a:r>
              <a:rPr lang="ar-SA"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 </a:t>
            </a:r>
          </a:p>
          <a:p>
            <a:pPr marL="0" indent="0">
              <a:buNone/>
            </a:pPr>
            <a:r>
              <a:rPr lang="ar-SA" dirty="0" err="1">
                <a:latin typeface="Arial" panose="020B0604020202020204" pitchFamily="34" charset="0"/>
                <a:cs typeface="Arial" panose="020B0604020202020204" pitchFamily="34" charset="0"/>
              </a:rPr>
              <a:t>إقرَأوا</a:t>
            </a:r>
            <a:r>
              <a:rPr lang="ar-SA" dirty="0">
                <a:latin typeface="Arial" panose="020B0604020202020204" pitchFamily="34" charset="0"/>
                <a:cs typeface="Arial" panose="020B0604020202020204" pitchFamily="34" charset="0"/>
              </a:rPr>
              <a:t> قِطعَة المَعلومات</a:t>
            </a:r>
            <a:endParaRPr lang="he-IL" dirty="0">
              <a:latin typeface="Arial" panose="020B0604020202020204" pitchFamily="34" charset="0"/>
              <a:cs typeface="Arial" panose="020B0604020202020204" pitchFamily="34" charset="0"/>
            </a:endParaRPr>
          </a:p>
          <a:p>
            <a:pPr marL="0" indent="0">
              <a:buNone/>
            </a:pPr>
            <a:r>
              <a:rPr lang="ar-SA" dirty="0">
                <a:latin typeface="Arial" panose="020B0604020202020204" pitchFamily="34" charset="0"/>
                <a:cs typeface="Arial" panose="020B0604020202020204" pitchFamily="34" charset="0"/>
              </a:rPr>
              <a:t>شَاهِدوا الفيلم الأول عن تَفسير الظاهِرَة.</a:t>
            </a:r>
            <a:endParaRPr lang="he-IL" dirty="0">
              <a:latin typeface="Arial" panose="020B0604020202020204" pitchFamily="34" charset="0"/>
              <a:cs typeface="Arial" panose="020B0604020202020204" pitchFamily="34" charset="0"/>
            </a:endParaRPr>
          </a:p>
          <a:p>
            <a:pPr marL="0" indent="0">
              <a:buNone/>
            </a:pPr>
            <a:r>
              <a:rPr lang="ar-SA" b="1" dirty="0">
                <a:latin typeface="Arial" panose="020B0604020202020204" pitchFamily="34" charset="0"/>
                <a:cs typeface="Arial" panose="020B0604020202020204" pitchFamily="34" charset="0"/>
              </a:rPr>
              <a:t>أسئِلَة:</a:t>
            </a:r>
            <a:endParaRPr lang="he-IL" b="1" dirty="0">
              <a:latin typeface="Arial" panose="020B0604020202020204" pitchFamily="34" charset="0"/>
              <a:cs typeface="Arial" panose="020B0604020202020204" pitchFamily="34" charset="0"/>
            </a:endParaRPr>
          </a:p>
          <a:p>
            <a:pPr marL="457200" indent="-457200">
              <a:buFont typeface="+mj-lt"/>
              <a:buAutoNum type="arabicPeriod"/>
            </a:pPr>
            <a:r>
              <a:rPr lang="ar-SA" dirty="0">
                <a:latin typeface="Arial" panose="020B0604020202020204" pitchFamily="34" charset="0"/>
                <a:cs typeface="Arial" panose="020B0604020202020204" pitchFamily="34" charset="0"/>
              </a:rPr>
              <a:t>ما هو العامل الأساسي لظاهرة تَساقُط الاوراق في فَصْلَي الخَريف والشِّتاء؟</a:t>
            </a:r>
            <a:endParaRPr lang="he-IL" dirty="0">
              <a:latin typeface="Arial" panose="020B0604020202020204" pitchFamily="34" charset="0"/>
              <a:cs typeface="Arial" panose="020B0604020202020204" pitchFamily="34" charset="0"/>
            </a:endParaRPr>
          </a:p>
          <a:p>
            <a:pPr marL="457200" indent="-457200">
              <a:buFont typeface="+mj-lt"/>
              <a:buAutoNum type="arabicPeriod"/>
            </a:pPr>
            <a:r>
              <a:rPr lang="ar-SA" b="1" dirty="0">
                <a:solidFill>
                  <a:srgbClr val="99CB38">
                    <a:lumMod val="50000"/>
                  </a:srgbClr>
                </a:solidFill>
                <a:latin typeface="Arial" panose="020B0604020202020204" pitchFamily="34" charset="0"/>
                <a:cs typeface="Arial" panose="020B0604020202020204" pitchFamily="34" charset="0"/>
              </a:rPr>
              <a:t>ما العلاقَة بين طول النَّهار في الخَريف والشِّتاء وبين ظاهرة تساقط الأوراق؟</a:t>
            </a:r>
            <a:endParaRPr lang="he-IL" dirty="0">
              <a:latin typeface="Arial" panose="020B0604020202020204" pitchFamily="34" charset="0"/>
              <a:cs typeface="Arial" panose="020B0604020202020204" pitchFamily="34" charset="0"/>
            </a:endParaRPr>
          </a:p>
          <a:p>
            <a:pPr marL="457200" indent="-457200">
              <a:buFont typeface="+mj-lt"/>
              <a:buAutoNum type="arabicPeriod"/>
            </a:pPr>
            <a:r>
              <a:rPr lang="ar-SA" dirty="0">
                <a:latin typeface="Arial" panose="020B0604020202020204" pitchFamily="34" charset="0"/>
                <a:cs typeface="Arial" panose="020B0604020202020204" pitchFamily="34" charset="0"/>
              </a:rPr>
              <a:t>لماذا نجد ظاهِرَة تَساقُط الأوراق في اوروبا منتشرة أكثر مِنْها في إسْرائيل؟</a:t>
            </a:r>
            <a:endParaRPr lang="he-IL" dirty="0">
              <a:latin typeface="Arial" panose="020B0604020202020204" pitchFamily="34" charset="0"/>
              <a:cs typeface="Arial" panose="020B0604020202020204" pitchFamily="34" charset="0"/>
            </a:endParaRPr>
          </a:p>
          <a:p>
            <a:pPr marL="457200" indent="-457200">
              <a:buFont typeface="+mj-lt"/>
              <a:buAutoNum type="arabicPeriod"/>
            </a:pPr>
            <a:r>
              <a:rPr lang="ar-SA" dirty="0">
                <a:latin typeface="Arial" panose="020B0604020202020204" pitchFamily="34" charset="0"/>
                <a:cs typeface="Arial" panose="020B0604020202020204" pitchFamily="34" charset="0"/>
              </a:rPr>
              <a:t>أي فائدة يوجد للأشجار مُتَساقِطَة الأوراق التي تسقُط أوراقُها في فَصْلَي الخَريف والشِّتاء؟ </a:t>
            </a:r>
            <a:endParaRPr lang="he-IL" dirty="0">
              <a:latin typeface="Arial" panose="020B0604020202020204" pitchFamily="34" charset="0"/>
              <a:cs typeface="Arial" panose="020B0604020202020204" pitchFamily="34" charset="0"/>
            </a:endParaRPr>
          </a:p>
          <a:p>
            <a:pPr marL="457200" indent="-457200">
              <a:buFont typeface="+mj-lt"/>
              <a:buAutoNum type="arabicPeriod"/>
            </a:pPr>
            <a:r>
              <a:rPr lang="ar-SA" dirty="0">
                <a:latin typeface="Arial" panose="020B0604020202020204" pitchFamily="34" charset="0"/>
                <a:cs typeface="Arial" panose="020B0604020202020204" pitchFamily="34" charset="0"/>
              </a:rPr>
              <a:t>ظاهرة تَساقُط الأوراق في الخَريف هي مثال للمُلاءَمَة للبيئَة (التَّكَيُّف للبيئة)- </a:t>
            </a:r>
          </a:p>
          <a:p>
            <a:pPr marL="0" indent="0">
              <a:buNone/>
            </a:pPr>
            <a:r>
              <a:rPr lang="ar-SA" dirty="0">
                <a:latin typeface="Arial" panose="020B0604020202020204" pitchFamily="34" charset="0"/>
                <a:cs typeface="Arial" panose="020B0604020202020204" pitchFamily="34" charset="0"/>
              </a:rPr>
              <a:t>     فَسِّروا: لِماذا؟</a:t>
            </a:r>
            <a:endParaRPr lang="en-US"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4613"/>
            <a:ext cx="1280271" cy="725487"/>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296893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a:t>ألوان الخَريف</a:t>
            </a:r>
            <a:endParaRPr lang="en-US" b="1" dirty="0"/>
          </a:p>
        </p:txBody>
      </p:sp>
      <p:pic>
        <p:nvPicPr>
          <p:cNvPr id="8" name="מציין מיקום תוכן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55494" y="1600200"/>
            <a:ext cx="7513027" cy="5030207"/>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6429" y="6035959"/>
            <a:ext cx="1280271" cy="725487"/>
          </a:xfrm>
          <a:prstGeom prst="rect">
            <a:avLst/>
          </a:prstGeom>
        </p:spPr>
      </p:pic>
      <p:sp>
        <p:nvSpPr>
          <p:cNvPr id="5" name="TextBox 4"/>
          <p:cNvSpPr txBox="1"/>
          <p:nvPr/>
        </p:nvSpPr>
        <p:spPr>
          <a:xfrm>
            <a:off x="369116" y="4429198"/>
            <a:ext cx="1921078" cy="646331"/>
          </a:xfrm>
          <a:prstGeom prst="rect">
            <a:avLst/>
          </a:prstGeom>
          <a:noFill/>
          <a:ln>
            <a:solidFill>
              <a:schemeClr val="bg2"/>
            </a:solidFill>
          </a:ln>
        </p:spPr>
        <p:txBody>
          <a:bodyPr wrap="square" rtlCol="0" anchor="ctr" anchorCtr="1">
            <a:spAutoFit/>
          </a:bodyPr>
          <a:lstStyle/>
          <a:p>
            <a:r>
              <a:rPr lang="ar-SA" b="1" dirty="0">
                <a:latin typeface="Arial" panose="020B0604020202020204" pitchFamily="34" charset="0"/>
                <a:cs typeface="Arial" panose="020B0604020202020204" pitchFamily="34" charset="0"/>
              </a:rPr>
              <a:t>مصدر</a:t>
            </a:r>
            <a:r>
              <a:rPr lang="he-IL" b="1"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الصورة</a:t>
            </a:r>
            <a:r>
              <a:rPr lang="he-IL" b="1" dirty="0">
                <a:latin typeface="Arial" panose="020B0604020202020204" pitchFamily="34" charset="0"/>
                <a:cs typeface="Arial" panose="020B0604020202020204" pitchFamily="34" charset="0"/>
              </a:rPr>
              <a:t> : </a:t>
            </a:r>
            <a:r>
              <a:rPr lang="he-IL" dirty="0"/>
              <a:t> </a:t>
            </a:r>
            <a:r>
              <a:rPr lang="en-GB" dirty="0" err="1"/>
              <a:t>pixabay</a:t>
            </a:r>
            <a:endParaRPr lang="en-US"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4564" y="-1"/>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34477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970326" y="226503"/>
            <a:ext cx="10849761" cy="1275126"/>
          </a:xfrm>
        </p:spPr>
        <p:txBody>
          <a:bodyPr/>
          <a:lstStyle/>
          <a:p>
            <a:r>
              <a:rPr lang="ar-SA" b="1" dirty="0">
                <a:latin typeface="Arial" panose="020B0604020202020204" pitchFamily="34" charset="0"/>
                <a:cs typeface="Arial" panose="020B0604020202020204" pitchFamily="34" charset="0"/>
              </a:rPr>
              <a:t>ماذا في العارضة</a:t>
            </a: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599" y="1400961"/>
            <a:ext cx="11210487" cy="5311895"/>
          </a:xfrm>
        </p:spPr>
        <p:txBody>
          <a:bodyPr>
            <a:normAutofit fontScale="77500" lnSpcReduction="20000"/>
          </a:bodyPr>
          <a:lstStyle/>
          <a:p>
            <a:r>
              <a:rPr lang="ar-SA" sz="4000" dirty="0">
                <a:latin typeface="Arial" panose="020B0604020202020204" pitchFamily="34" charset="0"/>
                <a:cs typeface="Arial" panose="020B0604020202020204" pitchFamily="34" charset="0"/>
              </a:rPr>
              <a:t>ظاهرة تساقط اوراق الشجر في الخريف</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(شريحة رقم 3)</a:t>
            </a:r>
            <a:endParaRPr lang="he-IL" sz="4000" dirty="0">
              <a:latin typeface="Arial" panose="020B0604020202020204" pitchFamily="34" charset="0"/>
              <a:cs typeface="Arial" panose="020B0604020202020204" pitchFamily="34" charset="0"/>
            </a:endParaRPr>
          </a:p>
          <a:p>
            <a:r>
              <a:rPr lang="ar-SA" sz="4000" dirty="0">
                <a:latin typeface="Arial" panose="020B0604020202020204" pitchFamily="34" charset="0"/>
                <a:cs typeface="Arial" panose="020B0604020202020204" pitchFamily="34" charset="0"/>
              </a:rPr>
              <a:t>ظاهرة تساقط اوراق الشجر </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عَصْف ذِهْني(شريحة رقم</a:t>
            </a:r>
            <a:r>
              <a:rPr lang="he-IL" sz="4000" dirty="0">
                <a:latin typeface="Arial" panose="020B0604020202020204" pitchFamily="34" charset="0"/>
                <a:cs typeface="Arial" panose="020B0604020202020204" pitchFamily="34" charset="0"/>
              </a:rPr>
              <a:t> 4)</a:t>
            </a:r>
          </a:p>
          <a:p>
            <a:r>
              <a:rPr lang="ar-SA" sz="4000" dirty="0">
                <a:latin typeface="Arial" panose="020B0604020202020204" pitchFamily="34" charset="0"/>
                <a:cs typeface="Arial" panose="020B0604020202020204" pitchFamily="34" charset="0"/>
              </a:rPr>
              <a:t>الظاهرة في اللغة العربية، متساقطة الأوراق ودائمة الخضرة </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(شريحة رقم</a:t>
            </a:r>
            <a:r>
              <a:rPr lang="he-IL" sz="4000" dirty="0">
                <a:latin typeface="Arial" panose="020B0604020202020204" pitchFamily="34" charset="0"/>
                <a:cs typeface="Arial" panose="020B0604020202020204" pitchFamily="34" charset="0"/>
              </a:rPr>
              <a:t>  9-6)</a:t>
            </a:r>
          </a:p>
          <a:p>
            <a:r>
              <a:rPr lang="ar-SA" sz="4000" dirty="0">
                <a:latin typeface="Arial" panose="020B0604020202020204" pitchFamily="34" charset="0"/>
                <a:cs typeface="Arial" panose="020B0604020202020204" pitchFamily="34" charset="0"/>
              </a:rPr>
              <a:t>طرح أسئلة (شريحة رقم</a:t>
            </a:r>
            <a:r>
              <a:rPr lang="he-IL" sz="4000" dirty="0">
                <a:latin typeface="Arial" panose="020B0604020202020204" pitchFamily="34" charset="0"/>
                <a:cs typeface="Arial" panose="020B0604020202020204" pitchFamily="34" charset="0"/>
              </a:rPr>
              <a:t> 11-10)</a:t>
            </a:r>
          </a:p>
          <a:p>
            <a:r>
              <a:rPr lang="ar-SA" sz="4000" dirty="0">
                <a:latin typeface="Arial" panose="020B0604020202020204" pitchFamily="34" charset="0"/>
                <a:cs typeface="Arial" panose="020B0604020202020204" pitchFamily="34" charset="0"/>
              </a:rPr>
              <a:t>إجراء مشاهدة: ظاهرة تساقط الأوراق في الخريف</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(شريحة رقم</a:t>
            </a:r>
            <a:r>
              <a:rPr lang="he-IL" sz="4000" dirty="0">
                <a:latin typeface="Arial" panose="020B0604020202020204" pitchFamily="34" charset="0"/>
                <a:cs typeface="Arial" panose="020B0604020202020204" pitchFamily="34" charset="0"/>
              </a:rPr>
              <a:t> 17-12)</a:t>
            </a:r>
          </a:p>
          <a:p>
            <a:r>
              <a:rPr lang="ar-SA" sz="4000" dirty="0">
                <a:latin typeface="Arial" panose="020B0604020202020204" pitchFamily="34" charset="0"/>
                <a:cs typeface="Arial" panose="020B0604020202020204" pitchFamily="34" charset="0"/>
              </a:rPr>
              <a:t>تفسير الظاهرة (شريحة رقم</a:t>
            </a:r>
            <a:r>
              <a:rPr lang="he-IL" sz="4000" dirty="0">
                <a:latin typeface="Arial" panose="020B0604020202020204" pitchFamily="34" charset="0"/>
                <a:cs typeface="Arial" panose="020B0604020202020204" pitchFamily="34" charset="0"/>
              </a:rPr>
              <a:t> 19)</a:t>
            </a:r>
          </a:p>
          <a:p>
            <a:r>
              <a:rPr lang="ar-SA" sz="4000" dirty="0">
                <a:latin typeface="Arial" panose="020B0604020202020204" pitchFamily="34" charset="0"/>
                <a:cs typeface="Arial" panose="020B0604020202020204" pitchFamily="34" charset="0"/>
              </a:rPr>
              <a:t>ألوان الخريف(شريحة رقم</a:t>
            </a:r>
            <a:r>
              <a:rPr lang="he-IL" sz="4000" dirty="0">
                <a:latin typeface="Arial" panose="020B0604020202020204" pitchFamily="34" charset="0"/>
                <a:cs typeface="Arial" panose="020B0604020202020204" pitchFamily="34" charset="0"/>
              </a:rPr>
              <a:t> 21-20)</a:t>
            </a:r>
          </a:p>
          <a:p>
            <a:r>
              <a:rPr lang="ar-SA" sz="4000" dirty="0">
                <a:latin typeface="Arial" panose="020B0604020202020204" pitchFamily="34" charset="0"/>
                <a:cs typeface="Arial" panose="020B0604020202020204" pitchFamily="34" charset="0"/>
              </a:rPr>
              <a:t>بحث رقم</a:t>
            </a:r>
            <a:r>
              <a:rPr lang="he-IL" sz="4000" dirty="0">
                <a:latin typeface="Arial" panose="020B0604020202020204" pitchFamily="34" charset="0"/>
                <a:cs typeface="Arial" panose="020B0604020202020204" pitchFamily="34" charset="0"/>
              </a:rPr>
              <a:t>1: </a:t>
            </a:r>
            <a:r>
              <a:rPr lang="ar-SA" sz="4000" dirty="0">
                <a:latin typeface="Arial" panose="020B0604020202020204" pitchFamily="34" charset="0"/>
                <a:cs typeface="Arial" panose="020B0604020202020204" pitchFamily="34" charset="0"/>
              </a:rPr>
              <a:t>الأوراق المتساقطة وتغطية الأرض</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(شريحة رقم</a:t>
            </a:r>
            <a:r>
              <a:rPr lang="he-IL" sz="4000" dirty="0">
                <a:latin typeface="Arial" panose="020B0604020202020204" pitchFamily="34" charset="0"/>
                <a:cs typeface="Arial" panose="020B0604020202020204" pitchFamily="34" charset="0"/>
              </a:rPr>
              <a:t>  28-22)</a:t>
            </a:r>
          </a:p>
          <a:p>
            <a:r>
              <a:rPr lang="ar-SA" sz="4000" dirty="0">
                <a:latin typeface="Arial" panose="020B0604020202020204" pitchFamily="34" charset="0"/>
                <a:cs typeface="Arial" panose="020B0604020202020204" pitchFamily="34" charset="0"/>
              </a:rPr>
              <a:t>بحث رقم </a:t>
            </a:r>
            <a:r>
              <a:rPr lang="he-IL" sz="4000" dirty="0">
                <a:latin typeface="Arial" panose="020B0604020202020204" pitchFamily="34" charset="0"/>
                <a:cs typeface="Arial" panose="020B0604020202020204" pitchFamily="34" charset="0"/>
              </a:rPr>
              <a:t>2:</a:t>
            </a:r>
            <a:r>
              <a:rPr lang="ar-SA" sz="4000" dirty="0">
                <a:latin typeface="Arial" panose="020B0604020202020204" pitchFamily="34" charset="0"/>
                <a:cs typeface="Arial" panose="020B0604020202020204" pitchFamily="34" charset="0"/>
              </a:rPr>
              <a:t> تأثير الضَّوء على ظاهرة تساقط أوراق الخريف (شريحة رقم</a:t>
            </a:r>
            <a:r>
              <a:rPr lang="he-IL" sz="4000" dirty="0">
                <a:latin typeface="Arial" panose="020B0604020202020204" pitchFamily="34" charset="0"/>
                <a:cs typeface="Arial" panose="020B0604020202020204" pitchFamily="34" charset="0"/>
              </a:rPr>
              <a:t> 29)</a:t>
            </a:r>
          </a:p>
          <a:p>
            <a:r>
              <a:rPr lang="ar-SA" sz="4000" dirty="0">
                <a:latin typeface="Arial" panose="020B0604020202020204" pitchFamily="34" charset="0"/>
                <a:cs typeface="Arial" panose="020B0604020202020204" pitchFamily="34" charset="0"/>
              </a:rPr>
              <a:t>أعمال فنيّة بأوراق الخريف</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(شريحة رقم</a:t>
            </a:r>
            <a:r>
              <a:rPr lang="he-IL" sz="4000" dirty="0">
                <a:latin typeface="Arial" panose="020B0604020202020204" pitchFamily="34" charset="0"/>
                <a:cs typeface="Arial" panose="020B0604020202020204" pitchFamily="34" charset="0"/>
              </a:rPr>
              <a:t> 30)</a:t>
            </a:r>
          </a:p>
          <a:p>
            <a:endParaRPr lang="he-IL" dirty="0"/>
          </a:p>
          <a:p>
            <a:endParaRPr lang="he-IL" dirty="0"/>
          </a:p>
          <a:p>
            <a:endParaRPr lang="he-IL" dirty="0"/>
          </a:p>
          <a:p>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13065" y="0"/>
            <a:ext cx="1278935" cy="724074"/>
          </a:xfrm>
          <a:prstGeom prst="rect">
            <a:avLst/>
          </a:prstGeom>
        </p:spPr>
      </p:pic>
      <p:sp>
        <p:nvSpPr>
          <p:cNvPr id="6" name="TextBox 5"/>
          <p:cNvSpPr txBox="1"/>
          <p:nvPr/>
        </p:nvSpPr>
        <p:spPr>
          <a:xfrm>
            <a:off x="503338" y="1148775"/>
            <a:ext cx="2491531" cy="1200329"/>
          </a:xfrm>
          <a:prstGeom prst="rect">
            <a:avLst/>
          </a:prstGeom>
          <a:noFill/>
          <a:ln>
            <a:solidFill>
              <a:schemeClr val="bg2"/>
            </a:solidFill>
          </a:ln>
        </p:spPr>
        <p:txBody>
          <a:bodyPr wrap="square" rtlCol="0" anchor="ctr" anchorCtr="1">
            <a:spAutoFit/>
          </a:bodyPr>
          <a:lstStyle/>
          <a:p>
            <a:r>
              <a:rPr lang="ar-SA" dirty="0">
                <a:solidFill>
                  <a:srgbClr val="FF0000"/>
                </a:solidFill>
                <a:latin typeface="Arial" panose="020B0604020202020204" pitchFamily="34" charset="0"/>
                <a:cs typeface="Arial" panose="020B0604020202020204" pitchFamily="34" charset="0"/>
              </a:rPr>
              <a:t>في كل مكان لم يُذكَر فيه مَصدر الصورة، تكون تصوير الدكتورة ميري </a:t>
            </a:r>
            <a:r>
              <a:rPr lang="ar-SA" dirty="0" err="1">
                <a:solidFill>
                  <a:srgbClr val="FF0000"/>
                </a:solidFill>
                <a:latin typeface="Arial" panose="020B0604020202020204" pitchFamily="34" charset="0"/>
                <a:cs typeface="Arial" panose="020B0604020202020204" pitchFamily="34" charset="0"/>
              </a:rPr>
              <a:t>دريسلر</a:t>
            </a:r>
            <a:r>
              <a:rPr lang="ar-SA" dirty="0">
                <a:solidFill>
                  <a:srgbClr val="FF0000"/>
                </a:solidFill>
                <a:latin typeface="Arial" panose="020B0604020202020204" pitchFamily="34" charset="0"/>
                <a:cs typeface="Arial" panose="020B0604020202020204" pitchFamily="34" charset="0"/>
              </a:rPr>
              <a:t> ولكم حرية استعمالها.</a:t>
            </a:r>
            <a:endParaRPr lang="en-US" dirty="0">
              <a:solidFill>
                <a:srgbClr val="FF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18549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59265" y="-405531"/>
            <a:ext cx="10972800" cy="1600200"/>
          </a:xfrm>
        </p:spPr>
        <p:txBody>
          <a:bodyPr/>
          <a:lstStyle/>
          <a:p>
            <a:r>
              <a:rPr lang="ar-SA" sz="3600" b="1" dirty="0"/>
              <a:t>فَصْل الألوان من أوراق</a:t>
            </a:r>
            <a:r>
              <a:rPr lang="he-IL" sz="3600" b="1" dirty="0"/>
              <a:t> </a:t>
            </a:r>
            <a:r>
              <a:rPr lang="ar-SA" sz="3600" b="1" dirty="0"/>
              <a:t>الشّجَر</a:t>
            </a:r>
            <a:r>
              <a:rPr lang="he-IL" sz="3600" b="1" dirty="0"/>
              <a:t>  </a:t>
            </a:r>
            <a:r>
              <a:rPr lang="he-IL" sz="3600" dirty="0"/>
              <a:t>(</a:t>
            </a:r>
            <a:r>
              <a:rPr lang="ar-SA" sz="3600" dirty="0"/>
              <a:t>ثالث-رابع</a:t>
            </a:r>
            <a:r>
              <a:rPr lang="he-IL" sz="3600" dirty="0"/>
              <a:t>)</a:t>
            </a:r>
            <a:endParaRPr lang="en-US" sz="3600" b="1" dirty="0"/>
          </a:p>
        </p:txBody>
      </p:sp>
      <p:sp>
        <p:nvSpPr>
          <p:cNvPr id="3" name="מציין מיקום תוכן 2"/>
          <p:cNvSpPr>
            <a:spLocks noGrp="1"/>
          </p:cNvSpPr>
          <p:nvPr>
            <p:ph idx="1"/>
          </p:nvPr>
        </p:nvSpPr>
        <p:spPr>
          <a:xfrm flipH="1">
            <a:off x="659265" y="1470481"/>
            <a:ext cx="10972800" cy="4656138"/>
          </a:xfrm>
        </p:spPr>
        <p:txBody>
          <a:bodyPr>
            <a:normAutofit fontScale="92500" lnSpcReduction="10000"/>
          </a:bodyPr>
          <a:lstStyle/>
          <a:p>
            <a:pPr marL="0" indent="0">
              <a:buNone/>
            </a:pPr>
            <a:r>
              <a:rPr lang="ar-SA" sz="2600" b="1" dirty="0"/>
              <a:t>أدوات ومَواد</a:t>
            </a:r>
            <a:r>
              <a:rPr lang="he-IL" sz="2600" b="1" dirty="0"/>
              <a:t>: </a:t>
            </a:r>
            <a:r>
              <a:rPr lang="ar-SA" sz="2600" b="1" dirty="0"/>
              <a:t>أوراق شجر خَضْراء، كُحول</a:t>
            </a:r>
            <a:r>
              <a:rPr lang="he-IL" sz="2600" b="1" dirty="0"/>
              <a:t> </a:t>
            </a:r>
            <a:r>
              <a:rPr lang="ar-SA" sz="2600" b="1" dirty="0"/>
              <a:t>طِبّي، خَلّاط، كُؤوس شَفّافَة، قِطَع من ورَق يمتص الماء (5 سم).</a:t>
            </a:r>
            <a:endParaRPr lang="he-IL" sz="2600" b="1" dirty="0">
              <a:latin typeface="Arial" panose="020B0604020202020204" pitchFamily="34" charset="0"/>
              <a:cs typeface="Arial" panose="020B0604020202020204" pitchFamily="34" charset="0"/>
            </a:endParaRPr>
          </a:p>
          <a:p>
            <a:pPr marL="0" indent="0">
              <a:buNone/>
            </a:pPr>
            <a:endParaRPr lang="he-IL" dirty="0"/>
          </a:p>
          <a:p>
            <a:pPr marL="0" indent="0">
              <a:buNone/>
            </a:pPr>
            <a:r>
              <a:rPr lang="ar-SA" b="1" dirty="0"/>
              <a:t>تَعْليمات</a:t>
            </a:r>
            <a:endParaRPr lang="he-IL" b="1" dirty="0"/>
          </a:p>
          <a:p>
            <a:r>
              <a:rPr lang="ar-SA" sz="3300" dirty="0">
                <a:latin typeface="Arial" panose="020B0604020202020204" pitchFamily="34" charset="0"/>
                <a:cs typeface="Arial" panose="020B0604020202020204" pitchFamily="34" charset="0"/>
              </a:rPr>
              <a:t>نَضَع مِلْء كَأْس من أوراق الشّجَر المقَطَّعَة بالخَلَّاط.</a:t>
            </a:r>
          </a:p>
          <a:p>
            <a:r>
              <a:rPr lang="ar-SA" sz="3300" dirty="0">
                <a:latin typeface="Arial" panose="020B0604020202020204" pitchFamily="34" charset="0"/>
                <a:cs typeface="Arial" panose="020B0604020202020204" pitchFamily="34" charset="0"/>
              </a:rPr>
              <a:t>نُضيف كُحول </a:t>
            </a:r>
            <a:r>
              <a:rPr lang="he-IL" sz="3300" dirty="0">
                <a:latin typeface="Arial" panose="020B0604020202020204" pitchFamily="34" charset="0"/>
                <a:cs typeface="Arial" panose="020B0604020202020204" pitchFamily="34" charset="0"/>
              </a:rPr>
              <a:t>(50</a:t>
            </a:r>
            <a:r>
              <a:rPr lang="ar-SA" sz="3300" dirty="0">
                <a:latin typeface="Arial" panose="020B0604020202020204" pitchFamily="34" charset="0"/>
                <a:cs typeface="Arial" panose="020B0604020202020204" pitchFamily="34" charset="0"/>
              </a:rPr>
              <a:t>مليلتر).</a:t>
            </a:r>
          </a:p>
          <a:p>
            <a:r>
              <a:rPr lang="ar-SA" sz="3300" dirty="0">
                <a:latin typeface="Arial" panose="020B0604020202020204" pitchFamily="34" charset="0"/>
                <a:cs typeface="Arial" panose="020B0604020202020204" pitchFamily="34" charset="0"/>
              </a:rPr>
              <a:t>نَصُّب الخليط</a:t>
            </a:r>
            <a:r>
              <a:rPr lang="he-IL" sz="3300" dirty="0">
                <a:latin typeface="Arial" panose="020B0604020202020204" pitchFamily="34" charset="0"/>
                <a:cs typeface="Arial" panose="020B0604020202020204" pitchFamily="34" charset="0"/>
              </a:rPr>
              <a:t> (</a:t>
            </a:r>
            <a:r>
              <a:rPr lang="ar-SA" sz="3300" dirty="0">
                <a:latin typeface="Arial" panose="020B0604020202020204" pitchFamily="34" charset="0"/>
                <a:cs typeface="Arial" panose="020B0604020202020204" pitchFamily="34" charset="0"/>
              </a:rPr>
              <a:t>أوراق</a:t>
            </a:r>
            <a:r>
              <a:rPr lang="he-IL" sz="3300" dirty="0">
                <a:latin typeface="Arial" panose="020B0604020202020204" pitchFamily="34" charset="0"/>
                <a:cs typeface="Arial" panose="020B0604020202020204" pitchFamily="34" charset="0"/>
              </a:rPr>
              <a:t> </a:t>
            </a:r>
            <a:r>
              <a:rPr lang="ar-SA" sz="3300" dirty="0">
                <a:latin typeface="Arial" panose="020B0604020202020204" pitchFamily="34" charset="0"/>
                <a:cs typeface="Arial" panose="020B0604020202020204" pitchFamily="34" charset="0"/>
              </a:rPr>
              <a:t>الشّجَر والكُحول) في الكؤوس الشَّفافة (حتّى ربع الكأس)</a:t>
            </a:r>
            <a:r>
              <a:rPr lang="he-IL" sz="3300" dirty="0">
                <a:latin typeface="Arial" panose="020B0604020202020204" pitchFamily="34" charset="0"/>
                <a:cs typeface="Arial" panose="020B0604020202020204" pitchFamily="34" charset="0"/>
              </a:rPr>
              <a:t>.</a:t>
            </a:r>
          </a:p>
          <a:p>
            <a:r>
              <a:rPr lang="ar-SA" sz="3300" dirty="0">
                <a:latin typeface="Arial" panose="020B0604020202020204" pitchFamily="34" charset="0"/>
                <a:cs typeface="Arial" panose="020B0604020202020204" pitchFamily="34" charset="0"/>
              </a:rPr>
              <a:t>نَغْمِس طَرَف الورقة في الخليط.</a:t>
            </a:r>
          </a:p>
          <a:p>
            <a:r>
              <a:rPr lang="ar-SA" sz="3300" dirty="0">
                <a:latin typeface="Arial" panose="020B0604020202020204" pitchFamily="34" charset="0"/>
                <a:cs typeface="Arial" panose="020B0604020202020204" pitchFamily="34" charset="0"/>
              </a:rPr>
              <a:t>وَنُراقب ما يَحْدُث.</a:t>
            </a:r>
          </a:p>
          <a:p>
            <a:r>
              <a:rPr lang="ar-SA" sz="3300" dirty="0">
                <a:latin typeface="Arial" panose="020B0604020202020204" pitchFamily="34" charset="0"/>
                <a:cs typeface="Arial" panose="020B0604020202020204" pitchFamily="34" charset="0"/>
              </a:rPr>
              <a:t>نَصِف: ماذا حَدَث؟ </a:t>
            </a:r>
            <a:r>
              <a:rPr lang="he-IL" sz="3300" dirty="0">
                <a:latin typeface="Arial" panose="020B0604020202020204" pitchFamily="34" charset="0"/>
                <a:cs typeface="Arial" panose="020B0604020202020204" pitchFamily="34" charset="0"/>
              </a:rPr>
              <a:t> </a:t>
            </a:r>
          </a:p>
          <a:p>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6" y="5901735"/>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7422" y="-1"/>
            <a:ext cx="1189287" cy="789141"/>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09730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862356"/>
          </a:xfrm>
        </p:spPr>
        <p:txBody>
          <a:bodyPr/>
          <a:lstStyle/>
          <a:p>
            <a:r>
              <a:rPr lang="ar-SA" sz="3600" b="1" dirty="0"/>
              <a:t>بَحْث رقم 1</a:t>
            </a:r>
            <a:r>
              <a:rPr lang="he-IL" sz="3600" b="1" dirty="0"/>
              <a:t>: </a:t>
            </a:r>
            <a:br>
              <a:rPr lang="he-IL" b="1" dirty="0"/>
            </a:br>
            <a:r>
              <a:rPr lang="ar-SA" sz="3600" b="1" dirty="0"/>
              <a:t>تَغْطِيَة التُّربة بأوراق الخريف (خامس- سادس)</a:t>
            </a:r>
            <a:endParaRPr lang="en-US" sz="3600" b="1" dirty="0"/>
          </a:p>
        </p:txBody>
      </p:sp>
      <p:sp>
        <p:nvSpPr>
          <p:cNvPr id="3" name="מציין מיקום תוכן 2"/>
          <p:cNvSpPr>
            <a:spLocks noGrp="1"/>
          </p:cNvSpPr>
          <p:nvPr>
            <p:ph idx="1"/>
          </p:nvPr>
        </p:nvSpPr>
        <p:spPr/>
        <p:txBody>
          <a:bodyPr/>
          <a:lstStyle/>
          <a:p>
            <a:pPr marL="0" indent="0">
              <a:buNone/>
            </a:pPr>
            <a:endParaRPr lang="he-IL" dirty="0"/>
          </a:p>
          <a:p>
            <a:pPr marL="0" indent="0">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569" y="1862356"/>
            <a:ext cx="8057662" cy="453243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8662"/>
            <a:ext cx="1280271" cy="72548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
        <p:nvSpPr>
          <p:cNvPr id="6" name="מלבן 5"/>
          <p:cNvSpPr/>
          <p:nvPr/>
        </p:nvSpPr>
        <p:spPr>
          <a:xfrm>
            <a:off x="-125945" y="4141192"/>
            <a:ext cx="2345514" cy="369332"/>
          </a:xfrm>
          <a:prstGeom prst="rect">
            <a:avLst/>
          </a:prstGeom>
        </p:spPr>
        <p:txBody>
          <a:bodyPr wrap="none">
            <a:spAutoFit/>
          </a:bodyPr>
          <a:lstStyle/>
          <a:p>
            <a:r>
              <a:rPr lang="ar-SA" b="1" dirty="0">
                <a:latin typeface="Arial" panose="020B0604020202020204" pitchFamily="34" charset="0"/>
                <a:cs typeface="Arial" panose="020B0604020202020204" pitchFamily="34" charset="0"/>
              </a:rPr>
              <a:t>مصدر</a:t>
            </a:r>
            <a:r>
              <a:rPr lang="he-IL" b="1"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الصورة</a:t>
            </a:r>
            <a:r>
              <a:rPr lang="he-IL" b="1" dirty="0">
                <a:latin typeface="Arial" panose="020B0604020202020204" pitchFamily="34" charset="0"/>
                <a:cs typeface="Arial" panose="020B0604020202020204" pitchFamily="34" charset="0"/>
              </a:rPr>
              <a:t> : </a:t>
            </a:r>
            <a:r>
              <a:rPr lang="he-IL" dirty="0"/>
              <a:t> </a:t>
            </a:r>
            <a:r>
              <a:rPr lang="en-GB" dirty="0" err="1"/>
              <a:t>pixabay</a:t>
            </a:r>
            <a:endParaRPr lang="en-US" dirty="0"/>
          </a:p>
        </p:txBody>
      </p:sp>
    </p:spTree>
    <p:extLst>
      <p:ext uri="{BB962C8B-B14F-4D97-AF65-F5344CB8AC3E}">
        <p14:creationId xmlns:p14="http://schemas.microsoft.com/office/powerpoint/2010/main" val="354799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sz="5400" b="1" dirty="0"/>
              <a:t>تَغْطِيَة التُّربة بأوراق الخريف</a:t>
            </a:r>
            <a:endParaRPr lang="en-US" sz="54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a:bodyPr>
          <a:lstStyle/>
          <a:p>
            <a:pPr marL="0" indent="0">
              <a:buNone/>
            </a:pPr>
            <a:r>
              <a:rPr lang="ar-SA" sz="2800" dirty="0">
                <a:latin typeface="Arial" panose="020B0604020202020204" pitchFamily="34" charset="0"/>
                <a:cs typeface="Arial" panose="020B0604020202020204" pitchFamily="34" charset="0"/>
              </a:rPr>
              <a:t>غِطاء التُّربَة هو الطبقة الخارجيَّة التي تُغَطّي التربة؟</a:t>
            </a:r>
            <a:endParaRPr lang="he-IL" sz="2800" dirty="0">
              <a:latin typeface="Arial" panose="020B0604020202020204" pitchFamily="34" charset="0"/>
              <a:cs typeface="Arial" panose="020B0604020202020204" pitchFamily="34" charset="0"/>
            </a:endParaRPr>
          </a:p>
          <a:p>
            <a:pPr marL="0" indent="0">
              <a:buNone/>
            </a:pPr>
            <a:r>
              <a:rPr lang="ar-SA" sz="2800" dirty="0">
                <a:latin typeface="Arial" panose="020B0604020202020204" pitchFamily="34" charset="0"/>
                <a:cs typeface="Arial" panose="020B0604020202020204" pitchFamily="34" charset="0"/>
              </a:rPr>
              <a:t>بِشَكل طبيعي، الأوراق التي تَسقُط والنباتات التي تجِفّ تُغَطّي التُّربة.</a:t>
            </a:r>
          </a:p>
          <a:p>
            <a:pPr marL="0" indent="0">
              <a:buNone/>
            </a:pPr>
            <a:r>
              <a:rPr lang="ar-SA" sz="2800" dirty="0">
                <a:latin typeface="Arial" panose="020B0604020202020204" pitchFamily="34" charset="0"/>
                <a:cs typeface="Arial" panose="020B0604020202020204" pitchFamily="34" charset="0"/>
              </a:rPr>
              <a:t>ما أهمِيّة تغطِيَة التربة ّ؟</a:t>
            </a:r>
            <a:r>
              <a:rPr lang="he-IL" sz="2800" dirty="0">
                <a:latin typeface="Arial" panose="020B0604020202020204" pitchFamily="34" charset="0"/>
                <a:cs typeface="Arial" panose="020B0604020202020204" pitchFamily="34" charset="0"/>
              </a:rPr>
              <a:t> </a:t>
            </a:r>
          </a:p>
          <a:p>
            <a:pPr marL="0" indent="0">
              <a:buNone/>
            </a:pPr>
            <a:r>
              <a:rPr lang="ar-SA" sz="2800" dirty="0">
                <a:latin typeface="Arial" panose="020B0604020202020204" pitchFamily="34" charset="0"/>
                <a:cs typeface="Arial" panose="020B0604020202020204" pitchFamily="34" charset="0"/>
              </a:rPr>
              <a:t>اقتَرِحوا فَرَضِيَّات</a:t>
            </a:r>
            <a:endParaRPr lang="he-IL" sz="2800" dirty="0">
              <a:latin typeface="Arial" panose="020B0604020202020204" pitchFamily="34" charset="0"/>
              <a:cs typeface="Arial" panose="020B0604020202020204" pitchFamily="34" charset="0"/>
            </a:endParaRPr>
          </a:p>
          <a:p>
            <a:pPr marL="0" indent="0">
              <a:buNone/>
            </a:pPr>
            <a:r>
              <a:rPr lang="ar-SA" sz="2800" dirty="0">
                <a:latin typeface="Arial" panose="020B0604020202020204" pitchFamily="34" charset="0"/>
                <a:cs typeface="Arial" panose="020B0604020202020204" pitchFamily="34" charset="0"/>
              </a:rPr>
              <a:t>اقتَرِحوا طُرُقًا لفَحص فَرَضِيّاتِكُم</a:t>
            </a:r>
            <a:r>
              <a:rPr lang="he-IL"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862" y="3137062"/>
            <a:ext cx="5054138" cy="3360212"/>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729" y="6132513"/>
            <a:ext cx="1280271" cy="72548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904" y="1"/>
            <a:ext cx="1169095" cy="775743"/>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
        <p:nvSpPr>
          <p:cNvPr id="6" name="מלבן 5"/>
          <p:cNvSpPr/>
          <p:nvPr/>
        </p:nvSpPr>
        <p:spPr>
          <a:xfrm>
            <a:off x="6476301" y="5248498"/>
            <a:ext cx="2345514" cy="369332"/>
          </a:xfrm>
          <a:prstGeom prst="rect">
            <a:avLst/>
          </a:prstGeom>
        </p:spPr>
        <p:txBody>
          <a:bodyPr wrap="none">
            <a:spAutoFit/>
          </a:bodyPr>
          <a:lstStyle/>
          <a:p>
            <a:r>
              <a:rPr lang="ar-SA" b="1" dirty="0">
                <a:latin typeface="Arial" panose="020B0604020202020204" pitchFamily="34" charset="0"/>
                <a:cs typeface="Arial" panose="020B0604020202020204" pitchFamily="34" charset="0"/>
              </a:rPr>
              <a:t>مصدر</a:t>
            </a:r>
            <a:r>
              <a:rPr lang="he-IL" b="1"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الصورة</a:t>
            </a:r>
            <a:r>
              <a:rPr lang="he-IL" b="1" dirty="0">
                <a:latin typeface="Arial" panose="020B0604020202020204" pitchFamily="34" charset="0"/>
                <a:cs typeface="Arial" panose="020B0604020202020204" pitchFamily="34" charset="0"/>
              </a:rPr>
              <a:t> : </a:t>
            </a:r>
            <a:r>
              <a:rPr lang="he-IL" dirty="0"/>
              <a:t> </a:t>
            </a:r>
            <a:r>
              <a:rPr lang="en-GB" dirty="0" err="1"/>
              <a:t>pixabay</a:t>
            </a:r>
            <a:endParaRPr lang="en-US" dirty="0"/>
          </a:p>
        </p:txBody>
      </p:sp>
    </p:spTree>
    <p:extLst>
      <p:ext uri="{BB962C8B-B14F-4D97-AF65-F5344CB8AC3E}">
        <p14:creationId xmlns:p14="http://schemas.microsoft.com/office/powerpoint/2010/main" val="411950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sz="4400" b="1" dirty="0">
                <a:latin typeface="Arial" panose="020B0604020202020204" pitchFamily="34" charset="0"/>
                <a:cs typeface="Arial" panose="020B0604020202020204" pitchFamily="34" charset="0"/>
              </a:rPr>
              <a:t>سؤال البحث</a:t>
            </a:r>
            <a:r>
              <a:rPr lang="he-IL" sz="4400" b="1" dirty="0">
                <a:latin typeface="Arial" panose="020B0604020202020204" pitchFamily="34" charset="0"/>
                <a:cs typeface="Arial" panose="020B0604020202020204" pitchFamily="34" charset="0"/>
              </a:rPr>
              <a:t>: </a:t>
            </a:r>
            <a:r>
              <a:rPr lang="ar-SA" sz="4400" b="1" dirty="0">
                <a:latin typeface="Arial" panose="020B0604020202020204" pitchFamily="34" charset="0"/>
                <a:cs typeface="Arial" panose="020B0604020202020204" pitchFamily="34" charset="0"/>
              </a:rPr>
              <a:t>ما هو تَأْثير تَغْطِيَة التربة بأوراق الخريف </a:t>
            </a:r>
            <a:br>
              <a:rPr lang="ar-SA" sz="4400" b="1" dirty="0">
                <a:latin typeface="Arial" panose="020B0604020202020204" pitchFamily="34" charset="0"/>
                <a:cs typeface="Arial" panose="020B0604020202020204" pitchFamily="34" charset="0"/>
              </a:rPr>
            </a:br>
            <a:r>
              <a:rPr lang="ar-SA" sz="4400" b="1" dirty="0">
                <a:latin typeface="Arial" panose="020B0604020202020204" pitchFamily="34" charset="0"/>
                <a:cs typeface="Arial" panose="020B0604020202020204" pitchFamily="34" charset="0"/>
              </a:rPr>
              <a:t>على رُطوبة التربة ودرَجة حرارتِها؟</a:t>
            </a:r>
            <a:endParaRPr lang="en-US" sz="44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85338"/>
            <a:ext cx="10972800" cy="3419476"/>
          </a:xfrm>
        </p:spPr>
        <p:txBody>
          <a:bodyPr>
            <a:normAutofit/>
          </a:bodyPr>
          <a:lstStyle/>
          <a:p>
            <a:pPr marL="114300" indent="0">
              <a:lnSpc>
                <a:spcPct val="150000"/>
              </a:lnSpc>
              <a:spcBef>
                <a:spcPts val="0"/>
              </a:spcBef>
              <a:buNone/>
            </a:pPr>
            <a:r>
              <a:rPr lang="ar-SA" sz="2800" dirty="0"/>
              <a:t>أدوات ومَواد</a:t>
            </a:r>
            <a:r>
              <a:rPr lang="he-IL" sz="2800" dirty="0"/>
              <a:t> </a:t>
            </a:r>
            <a:r>
              <a:rPr lang="ar-SA" sz="2800" dirty="0"/>
              <a:t>للمَجْموعَة</a:t>
            </a:r>
            <a:endParaRPr lang="en-US" sz="2800" b="1"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Bef>
                <a:spcPts val="0"/>
              </a:spcBef>
              <a:spcAft>
                <a:spcPts val="800"/>
              </a:spcAft>
              <a:buFont typeface="Symbol" panose="05050102010706020507" pitchFamily="18" charset="2"/>
              <a:buChar char=""/>
            </a:pPr>
            <a:r>
              <a:rPr lang="ar-SA" sz="2800" b="1" dirty="0">
                <a:latin typeface="Calibri" panose="020F0502020204030204" pitchFamily="34" charset="0"/>
                <a:ea typeface="Calibri" panose="020F0502020204030204" pitchFamily="34" charset="0"/>
                <a:cs typeface="Arial" panose="020B0604020202020204" pitchFamily="34" charset="0"/>
              </a:rPr>
              <a:t>وعاءان قليلا الارتِفاع مع فُوَّهَة واسعة، بنفس الحجم، من نفس النوع وبنفس اللون.</a:t>
            </a:r>
            <a:r>
              <a:rPr lang="he-IL" sz="2800" b="1" dirty="0">
                <a:latin typeface="Calibri" panose="020F0502020204030204" pitchFamily="34" charset="0"/>
                <a:ea typeface="Calibri" panose="020F0502020204030204" pitchFamily="34" charset="0"/>
                <a:cs typeface="Arial" panose="020B0604020202020204" pitchFamily="34" charset="0"/>
              </a:rPr>
              <a:t> </a:t>
            </a:r>
            <a:endParaRPr lang="en-US" sz="2800" b="1"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Bef>
                <a:spcPts val="0"/>
              </a:spcBef>
              <a:spcAft>
                <a:spcPts val="800"/>
              </a:spcAft>
              <a:buFont typeface="Symbol" panose="05050102010706020507" pitchFamily="18" charset="2"/>
              <a:buChar char=""/>
            </a:pPr>
            <a:r>
              <a:rPr lang="ar-SA" sz="2800" b="1" dirty="0">
                <a:latin typeface="Calibri" panose="020F0502020204030204" pitchFamily="34" charset="0"/>
                <a:ea typeface="Calibri" panose="020F0502020204030204" pitchFamily="34" charset="0"/>
                <a:cs typeface="Arial" panose="020B0604020202020204" pitchFamily="34" charset="0"/>
              </a:rPr>
              <a:t>تُربَة حدائق، مِقياس حَرَارَة، مِقياس رُطُوبَة، كأس وماء.</a:t>
            </a:r>
          </a:p>
          <a:p>
            <a:pPr lvl="0">
              <a:lnSpc>
                <a:spcPct val="150000"/>
              </a:lnSpc>
              <a:spcBef>
                <a:spcPts val="0"/>
              </a:spcBef>
              <a:spcAft>
                <a:spcPts val="800"/>
              </a:spcAft>
              <a:buFont typeface="Symbol" panose="05050102010706020507" pitchFamily="18" charset="2"/>
              <a:buChar char=""/>
            </a:pPr>
            <a:r>
              <a:rPr lang="ar-SA" sz="2800" b="1" dirty="0">
                <a:latin typeface="Calibri" panose="020F0502020204030204" pitchFamily="34" charset="0"/>
                <a:ea typeface="Calibri" panose="020F0502020204030204" pitchFamily="34" charset="0"/>
                <a:cs typeface="Arial" panose="020B0604020202020204" pitchFamily="34" charset="0"/>
              </a:rPr>
              <a:t>أوراق جافَّة.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780" y="5949727"/>
            <a:ext cx="1280271" cy="725487"/>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405855" cy="932842"/>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425395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294482"/>
            <a:ext cx="10972800" cy="1600200"/>
          </a:xfrm>
        </p:spPr>
        <p:txBody>
          <a:bodyPr/>
          <a:lstStyle/>
          <a:p>
            <a:r>
              <a:rPr lang="ar-SA" b="1" dirty="0"/>
              <a:t>مجرى التجربة</a:t>
            </a:r>
            <a:endParaRPr lang="en-US" b="1" dirty="0"/>
          </a:p>
        </p:txBody>
      </p:sp>
      <p:sp>
        <p:nvSpPr>
          <p:cNvPr id="3" name="מציין מיקום תוכן 2"/>
          <p:cNvSpPr>
            <a:spLocks noGrp="1"/>
          </p:cNvSpPr>
          <p:nvPr>
            <p:ph idx="1"/>
          </p:nvPr>
        </p:nvSpPr>
        <p:spPr>
          <a:xfrm flipH="1">
            <a:off x="609600" y="1432902"/>
            <a:ext cx="10972800" cy="4797819"/>
          </a:xfrm>
        </p:spPr>
        <p:txBody>
          <a:bodyPr>
            <a:normAutofit/>
          </a:bodyPr>
          <a:lstStyle/>
          <a:p>
            <a:pPr lvl="0"/>
            <a:r>
              <a:rPr lang="ar-SA" sz="2800" dirty="0">
                <a:latin typeface="Arial" panose="020B0604020202020204" pitchFamily="34" charset="0"/>
                <a:cs typeface="Arial" panose="020B0604020202020204" pitchFamily="34" charset="0"/>
              </a:rPr>
              <a:t>نملأ الوعاءين بنفس نوع وكَمِّيَّة التربة</a:t>
            </a:r>
            <a:r>
              <a:rPr lang="he-IL"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0"/>
            <a:r>
              <a:rPr lang="ar-SA" sz="2800" dirty="0">
                <a:latin typeface="Arial" panose="020B0604020202020204" pitchFamily="34" charset="0"/>
                <a:cs typeface="Arial" panose="020B0604020202020204" pitchFamily="34" charset="0"/>
              </a:rPr>
              <a:t>نصُب كمية متساوية من الماء (كأس) في كل وعاء.  </a:t>
            </a:r>
          </a:p>
          <a:p>
            <a:pPr lvl="0"/>
            <a:r>
              <a:rPr lang="ar-SA" sz="2800" dirty="0">
                <a:latin typeface="Arial" panose="020B0604020202020204" pitchFamily="34" charset="0"/>
                <a:cs typeface="Arial" panose="020B0604020202020204" pitchFamily="34" charset="0"/>
              </a:rPr>
              <a:t>نَقيس رُطوبة التُّربَة بعُمق 10 سم في الأصيصين، بواسِطَة مقياس رطوبَة</a:t>
            </a:r>
            <a:r>
              <a:rPr lang="he-IL"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r>
              <a:rPr lang="ar-SA" sz="2800" dirty="0">
                <a:latin typeface="Arial" panose="020B0604020202020204" pitchFamily="34" charset="0"/>
                <a:cs typeface="Arial" panose="020B0604020202020204" pitchFamily="34" charset="0"/>
              </a:rPr>
              <a:t>نَقيس دَرَجَة حَرارَة التُّربَة بعُمق 10 سم في الأصيصين، بواسِطَة مقياس حَرَارَة</a:t>
            </a:r>
            <a:r>
              <a:rPr lang="he-IL"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lvl="0"/>
            <a:r>
              <a:rPr lang="ar-SA" sz="2800" dirty="0">
                <a:latin typeface="Arial" panose="020B0604020202020204" pitchFamily="34" charset="0"/>
                <a:cs typeface="Arial" panose="020B0604020202020204" pitchFamily="34" charset="0"/>
              </a:rPr>
              <a:t>نُسَجِّل في الجدول (في الشريحة التالية</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نتائِج القِياسات.</a:t>
            </a:r>
            <a:r>
              <a:rPr lang="he-IL"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lvl="0"/>
            <a:r>
              <a:rPr lang="ar-SA" sz="2800" dirty="0">
                <a:latin typeface="Arial" panose="020B0604020202020204" pitchFamily="34" charset="0"/>
                <a:cs typeface="Arial" panose="020B0604020202020204" pitchFamily="34" charset="0"/>
              </a:rPr>
              <a:t>نَضَع الوعاءيْن في الشَّمس.</a:t>
            </a:r>
          </a:p>
          <a:p>
            <a:pPr lvl="0"/>
            <a:r>
              <a:rPr lang="ar-SA" sz="2800" dirty="0">
                <a:latin typeface="Arial" panose="020B0604020202020204" pitchFamily="34" charset="0"/>
                <a:cs typeface="Arial" panose="020B0604020202020204" pitchFamily="34" charset="0"/>
              </a:rPr>
              <a:t>نُجْري قياسين اضافيين بفارق ثلاثة أيام.</a:t>
            </a:r>
            <a:endParaRPr lang="en-US" sz="2800" dirty="0">
              <a:latin typeface="Arial" panose="020B0604020202020204" pitchFamily="34" charset="0"/>
              <a:cs typeface="Arial" panose="020B0604020202020204" pitchFamily="34" charset="0"/>
            </a:endParaRPr>
          </a:p>
          <a:p>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264" y="6292"/>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219834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p>
            <a:pPr rtl="1"/>
            <a:r>
              <a:rPr lang="ar-SA" sz="5400" b="1" dirty="0">
                <a:latin typeface="Arial" panose="020B0604020202020204" pitchFamily="34" charset="0"/>
                <a:cs typeface="Arial" panose="020B0604020202020204" pitchFamily="34" charset="0"/>
              </a:rPr>
              <a:t>تَنْظِيم نَتَائِج التَّجْرِبَة</a:t>
            </a:r>
            <a:endParaRPr lang="en-US" sz="5400" b="1" dirty="0">
              <a:latin typeface="Arial" panose="020B0604020202020204" pitchFamily="34" charset="0"/>
              <a:cs typeface="Arial" panose="020B0604020202020204" pitchFamily="34" charset="0"/>
            </a:endParaRPr>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2340167145"/>
              </p:ext>
            </p:extLst>
          </p:nvPr>
        </p:nvGraphicFramePr>
        <p:xfrm>
          <a:off x="1477109" y="1828800"/>
          <a:ext cx="10102116" cy="3620477"/>
        </p:xfrm>
        <a:graphic>
          <a:graphicData uri="http://schemas.openxmlformats.org/drawingml/2006/table">
            <a:tbl>
              <a:tblPr rtl="1" firstRow="1" bandRow="1">
                <a:tableStyleId>{5DA37D80-6434-44D0-A028-1B22A696006F}</a:tableStyleId>
              </a:tblPr>
              <a:tblGrid>
                <a:gridCol w="3367372">
                  <a:extLst>
                    <a:ext uri="{9D8B030D-6E8A-4147-A177-3AD203B41FA5}">
                      <a16:colId xmlns:a16="http://schemas.microsoft.com/office/drawing/2014/main" val="20000"/>
                    </a:ext>
                  </a:extLst>
                </a:gridCol>
                <a:gridCol w="3367372">
                  <a:extLst>
                    <a:ext uri="{9D8B030D-6E8A-4147-A177-3AD203B41FA5}">
                      <a16:colId xmlns:a16="http://schemas.microsoft.com/office/drawing/2014/main" val="20001"/>
                    </a:ext>
                  </a:extLst>
                </a:gridCol>
                <a:gridCol w="3367372">
                  <a:extLst>
                    <a:ext uri="{9D8B030D-6E8A-4147-A177-3AD203B41FA5}">
                      <a16:colId xmlns:a16="http://schemas.microsoft.com/office/drawing/2014/main" val="20002"/>
                    </a:ext>
                  </a:extLst>
                </a:gridCol>
              </a:tblGrid>
              <a:tr h="877277">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القياسات</a:t>
                      </a:r>
                      <a:endParaRPr lang="he-IL" noProof="0" dirty="0">
                        <a:latin typeface="Tahoma" panose="020B0604030504040204" pitchFamily="34" charset="0"/>
                        <a:ea typeface="Tahoma" panose="020B0604030504040204" pitchFamily="34" charset="0"/>
                        <a:cs typeface="Tahoma" panose="020B0604030504040204" pitchFamily="34" charset="0"/>
                      </a:endParaRP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الإناء</a:t>
                      </a:r>
                      <a:r>
                        <a:rPr lang="ar-SA" baseline="0" noProof="0" dirty="0">
                          <a:latin typeface="Tahoma" panose="020B0604030504040204" pitchFamily="34" charset="0"/>
                          <a:ea typeface="Tahoma" panose="020B0604030504040204" pitchFamily="34" charset="0"/>
                          <a:cs typeface="Tahoma" panose="020B0604030504040204" pitchFamily="34" charset="0"/>
                        </a:rPr>
                        <a:t> المُغَطَّى بالأوراق</a:t>
                      </a:r>
                      <a:endParaRPr lang="he-IL" noProof="0" dirty="0">
                        <a:latin typeface="Tahoma" panose="020B0604030504040204" pitchFamily="34" charset="0"/>
                        <a:ea typeface="Tahoma" panose="020B0604030504040204" pitchFamily="34" charset="0"/>
                        <a:cs typeface="Tahoma" panose="020B0604030504040204" pitchFamily="34" charset="0"/>
                      </a:endParaRP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الإناء</a:t>
                      </a:r>
                      <a:r>
                        <a:rPr lang="ar-SA" baseline="0" noProof="0" dirty="0">
                          <a:latin typeface="Tahoma" panose="020B0604030504040204" pitchFamily="34" charset="0"/>
                          <a:ea typeface="Tahoma" panose="020B0604030504040204" pitchFamily="34" charset="0"/>
                          <a:cs typeface="Tahoma" panose="020B0604030504040204" pitchFamily="34" charset="0"/>
                        </a:rPr>
                        <a:t> بدون تَغْطِيَة بالأوراق</a:t>
                      </a:r>
                      <a:endParaRPr lang="he-IL" noProof="0" dirty="0">
                        <a:latin typeface="Tahoma" panose="020B0604030504040204" pitchFamily="34" charset="0"/>
                        <a:ea typeface="Tahoma" panose="020B0604030504040204" pitchFamily="34" charset="0"/>
                        <a:cs typeface="Tahoma" panose="020B0604030504040204" pitchFamily="34" charset="0"/>
                      </a:endParaRPr>
                    </a:p>
                  </a:txBody>
                  <a:tcPr marL="103239" marR="103239" anchor="ctr"/>
                </a:tc>
                <a:extLst>
                  <a:ext uri="{0D108BD9-81ED-4DB2-BD59-A6C34878D82A}">
                    <a16:rowId xmlns:a16="http://schemas.microsoft.com/office/drawing/2014/main" val="10000"/>
                  </a:ext>
                </a:extLst>
              </a:tr>
              <a:tr h="877277">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قِياس</a:t>
                      </a:r>
                      <a:r>
                        <a:rPr lang="he-IL" noProof="0" dirty="0">
                          <a:latin typeface="Tahoma" panose="020B0604030504040204" pitchFamily="34" charset="0"/>
                          <a:ea typeface="Tahoma" panose="020B0604030504040204" pitchFamily="34" charset="0"/>
                          <a:cs typeface="Tahoma" panose="020B0604030504040204" pitchFamily="34" charset="0"/>
                        </a:rPr>
                        <a:t> 1 (</a:t>
                      </a:r>
                      <a:r>
                        <a:rPr lang="ar-SA" noProof="0" dirty="0">
                          <a:latin typeface="Tahoma" panose="020B0604030504040204" pitchFamily="34" charset="0"/>
                          <a:ea typeface="Tahoma" panose="020B0604030504040204" pitchFamily="34" charset="0"/>
                          <a:cs typeface="Tahoma" panose="020B0604030504040204" pitchFamily="34" charset="0"/>
                        </a:rPr>
                        <a:t>بداية</a:t>
                      </a:r>
                      <a:r>
                        <a:rPr lang="ar-SA" baseline="0" noProof="0" dirty="0">
                          <a:latin typeface="Tahoma" panose="020B0604030504040204" pitchFamily="34" charset="0"/>
                          <a:ea typeface="Tahoma" panose="020B0604030504040204" pitchFamily="34" charset="0"/>
                          <a:cs typeface="Tahoma" panose="020B0604030504040204" pitchFamily="34" charset="0"/>
                        </a:rPr>
                        <a:t> التجربة</a:t>
                      </a:r>
                      <a:r>
                        <a:rPr lang="he-IL" noProof="0" dirty="0">
                          <a:latin typeface="Tahoma" panose="020B0604030504040204" pitchFamily="34" charset="0"/>
                          <a:ea typeface="Tahoma" panose="020B0604030504040204" pitchFamily="34" charset="0"/>
                          <a:cs typeface="Tahoma" panose="020B0604030504040204" pitchFamily="34" charset="0"/>
                        </a:rPr>
                        <a:t>)</a:t>
                      </a: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درجة</a:t>
                      </a:r>
                      <a:r>
                        <a:rPr lang="ar-SA" baseline="0" noProof="0" dirty="0">
                          <a:latin typeface="Tahoma" panose="020B0604030504040204" pitchFamily="34" charset="0"/>
                          <a:ea typeface="Tahoma" panose="020B0604030504040204" pitchFamily="34" charset="0"/>
                          <a:cs typeface="Tahoma" panose="020B0604030504040204" pitchFamily="34" charset="0"/>
                        </a:rPr>
                        <a:t> الحرارة:</a:t>
                      </a:r>
                    </a:p>
                    <a:p>
                      <a:pPr algn="r" rtl="1"/>
                      <a:r>
                        <a:rPr lang="ar-SA" noProof="0" dirty="0">
                          <a:latin typeface="Tahoma" panose="020B0604030504040204" pitchFamily="34" charset="0"/>
                          <a:ea typeface="Tahoma" panose="020B0604030504040204" pitchFamily="34" charset="0"/>
                          <a:cs typeface="Tahoma" panose="020B0604030504040204" pitchFamily="34" charset="0"/>
                        </a:rPr>
                        <a:t>رطوبة</a:t>
                      </a:r>
                      <a:r>
                        <a:rPr lang="ar-SA" baseline="0" noProof="0" dirty="0">
                          <a:latin typeface="Tahoma" panose="020B0604030504040204" pitchFamily="34" charset="0"/>
                          <a:ea typeface="Tahoma" panose="020B0604030504040204" pitchFamily="34" charset="0"/>
                          <a:cs typeface="Tahoma" panose="020B0604030504040204" pitchFamily="34" charset="0"/>
                        </a:rPr>
                        <a:t> التربة:</a:t>
                      </a:r>
                      <a:endParaRPr lang="he-IL" noProof="0" dirty="0">
                        <a:latin typeface="Tahoma" panose="020B0604030504040204" pitchFamily="34" charset="0"/>
                        <a:ea typeface="Tahoma" panose="020B0604030504040204" pitchFamily="34" charset="0"/>
                        <a:cs typeface="Tahoma" panose="020B0604030504040204" pitchFamily="34" charset="0"/>
                      </a:endParaRP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درجة</a:t>
                      </a:r>
                      <a:r>
                        <a:rPr lang="ar-SA" baseline="0" noProof="0" dirty="0">
                          <a:latin typeface="Tahoma" panose="020B0604030504040204" pitchFamily="34" charset="0"/>
                          <a:ea typeface="Tahoma" panose="020B0604030504040204" pitchFamily="34" charset="0"/>
                          <a:cs typeface="Tahoma" panose="020B0604030504040204" pitchFamily="34" charset="0"/>
                        </a:rPr>
                        <a:t> الحرارة:</a:t>
                      </a:r>
                    </a:p>
                    <a:p>
                      <a:pPr algn="r" rtl="1"/>
                      <a:r>
                        <a:rPr lang="ar-SA" noProof="0" dirty="0">
                          <a:latin typeface="Tahoma" panose="020B0604030504040204" pitchFamily="34" charset="0"/>
                          <a:ea typeface="Tahoma" panose="020B0604030504040204" pitchFamily="34" charset="0"/>
                          <a:cs typeface="Tahoma" panose="020B0604030504040204" pitchFamily="34" charset="0"/>
                        </a:rPr>
                        <a:t>رطوبة</a:t>
                      </a:r>
                      <a:r>
                        <a:rPr lang="ar-SA" baseline="0" noProof="0" dirty="0">
                          <a:latin typeface="Tahoma" panose="020B0604030504040204" pitchFamily="34" charset="0"/>
                          <a:ea typeface="Tahoma" panose="020B0604030504040204" pitchFamily="34" charset="0"/>
                          <a:cs typeface="Tahoma" panose="020B0604030504040204" pitchFamily="34" charset="0"/>
                        </a:rPr>
                        <a:t> التربة:</a:t>
                      </a:r>
                      <a:endParaRPr lang="he-IL" noProof="0" dirty="0">
                        <a:latin typeface="Tahoma" panose="020B0604030504040204" pitchFamily="34" charset="0"/>
                        <a:ea typeface="Tahoma" panose="020B0604030504040204" pitchFamily="34" charset="0"/>
                        <a:cs typeface="Tahoma" panose="020B0604030504040204" pitchFamily="34" charset="0"/>
                      </a:endParaRP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extLst>
                  <a:ext uri="{0D108BD9-81ED-4DB2-BD59-A6C34878D82A}">
                    <a16:rowId xmlns:a16="http://schemas.microsoft.com/office/drawing/2014/main" val="10001"/>
                  </a:ext>
                </a:extLst>
              </a:tr>
              <a:tr h="877277">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قياس</a:t>
                      </a:r>
                      <a:r>
                        <a:rPr lang="he-IL" noProof="0" dirty="0">
                          <a:latin typeface="Tahoma" panose="020B0604030504040204" pitchFamily="34" charset="0"/>
                          <a:ea typeface="Tahoma" panose="020B0604030504040204" pitchFamily="34" charset="0"/>
                          <a:cs typeface="Tahoma" panose="020B0604030504040204" pitchFamily="34" charset="0"/>
                        </a:rPr>
                        <a:t> 2</a:t>
                      </a: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درجة</a:t>
                      </a:r>
                      <a:r>
                        <a:rPr lang="ar-SA" baseline="0" noProof="0" dirty="0">
                          <a:latin typeface="Tahoma" panose="020B0604030504040204" pitchFamily="34" charset="0"/>
                          <a:ea typeface="Tahoma" panose="020B0604030504040204" pitchFamily="34" charset="0"/>
                          <a:cs typeface="Tahoma" panose="020B0604030504040204" pitchFamily="34" charset="0"/>
                        </a:rPr>
                        <a:t> الحرارة:</a:t>
                      </a:r>
                    </a:p>
                    <a:p>
                      <a:pPr algn="r" rtl="1"/>
                      <a:r>
                        <a:rPr lang="ar-SA" noProof="0" dirty="0">
                          <a:latin typeface="Tahoma" panose="020B0604030504040204" pitchFamily="34" charset="0"/>
                          <a:ea typeface="Tahoma" panose="020B0604030504040204" pitchFamily="34" charset="0"/>
                          <a:cs typeface="Tahoma" panose="020B0604030504040204" pitchFamily="34" charset="0"/>
                        </a:rPr>
                        <a:t>رطوبة</a:t>
                      </a:r>
                      <a:r>
                        <a:rPr lang="ar-SA" baseline="0" noProof="0" dirty="0">
                          <a:latin typeface="Tahoma" panose="020B0604030504040204" pitchFamily="34" charset="0"/>
                          <a:ea typeface="Tahoma" panose="020B0604030504040204" pitchFamily="34" charset="0"/>
                          <a:cs typeface="Tahoma" panose="020B0604030504040204" pitchFamily="34" charset="0"/>
                        </a:rPr>
                        <a:t> التربة:</a:t>
                      </a:r>
                      <a:endParaRPr lang="he-IL" noProof="0" dirty="0">
                        <a:latin typeface="Tahoma" panose="020B0604030504040204" pitchFamily="34" charset="0"/>
                        <a:ea typeface="Tahoma" panose="020B0604030504040204" pitchFamily="34" charset="0"/>
                        <a:cs typeface="Tahoma" panose="020B0604030504040204" pitchFamily="34" charset="0"/>
                      </a:endParaRP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درجة</a:t>
                      </a:r>
                      <a:r>
                        <a:rPr lang="ar-SA" baseline="0" noProof="0" dirty="0">
                          <a:latin typeface="Tahoma" panose="020B0604030504040204" pitchFamily="34" charset="0"/>
                          <a:ea typeface="Tahoma" panose="020B0604030504040204" pitchFamily="34" charset="0"/>
                          <a:cs typeface="Tahoma" panose="020B0604030504040204" pitchFamily="34" charset="0"/>
                        </a:rPr>
                        <a:t> الحرارة:</a:t>
                      </a:r>
                    </a:p>
                    <a:p>
                      <a:pPr algn="r" rtl="1"/>
                      <a:r>
                        <a:rPr lang="ar-SA" noProof="0" dirty="0">
                          <a:latin typeface="Tahoma" panose="020B0604030504040204" pitchFamily="34" charset="0"/>
                          <a:ea typeface="Tahoma" panose="020B0604030504040204" pitchFamily="34" charset="0"/>
                          <a:cs typeface="Tahoma" panose="020B0604030504040204" pitchFamily="34" charset="0"/>
                        </a:rPr>
                        <a:t>رطوبة</a:t>
                      </a:r>
                      <a:r>
                        <a:rPr lang="ar-SA" baseline="0" noProof="0" dirty="0">
                          <a:latin typeface="Tahoma" panose="020B0604030504040204" pitchFamily="34" charset="0"/>
                          <a:ea typeface="Tahoma" panose="020B0604030504040204" pitchFamily="34" charset="0"/>
                          <a:cs typeface="Tahoma" panose="020B0604030504040204" pitchFamily="34" charset="0"/>
                        </a:rPr>
                        <a:t> التربة:</a:t>
                      </a:r>
                      <a:endParaRPr lang="he-IL" noProof="0" dirty="0">
                        <a:latin typeface="Tahoma" panose="020B0604030504040204" pitchFamily="34" charset="0"/>
                        <a:ea typeface="Tahoma" panose="020B0604030504040204" pitchFamily="34" charset="0"/>
                        <a:cs typeface="Tahoma" panose="020B0604030504040204" pitchFamily="34" charset="0"/>
                      </a:endParaRP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extLst>
                  <a:ext uri="{0D108BD9-81ED-4DB2-BD59-A6C34878D82A}">
                    <a16:rowId xmlns:a16="http://schemas.microsoft.com/office/drawing/2014/main" val="10002"/>
                  </a:ext>
                </a:extLst>
              </a:tr>
              <a:tr h="877277">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 </a:t>
                      </a:r>
                      <a:r>
                        <a:rPr lang="ar-SA" noProof="0" dirty="0">
                          <a:latin typeface="Tahoma" panose="020B0604030504040204" pitchFamily="34" charset="0"/>
                          <a:ea typeface="Tahoma" panose="020B0604030504040204" pitchFamily="34" charset="0"/>
                          <a:cs typeface="Tahoma" panose="020B0604030504040204" pitchFamily="34" charset="0"/>
                        </a:rPr>
                        <a:t>قياس</a:t>
                      </a:r>
                      <a:r>
                        <a:rPr lang="ar-SA" baseline="0" noProof="0" dirty="0">
                          <a:latin typeface="Tahoma" panose="020B0604030504040204" pitchFamily="34" charset="0"/>
                          <a:ea typeface="Tahoma" panose="020B0604030504040204" pitchFamily="34" charset="0"/>
                          <a:cs typeface="Tahoma" panose="020B0604030504040204" pitchFamily="34" charset="0"/>
                        </a:rPr>
                        <a:t> 3</a:t>
                      </a:r>
                      <a:endParaRPr lang="he-IL" noProof="0" dirty="0">
                        <a:latin typeface="Tahoma" panose="020B0604030504040204" pitchFamily="34" charset="0"/>
                        <a:ea typeface="Tahoma" panose="020B0604030504040204" pitchFamily="34" charset="0"/>
                        <a:cs typeface="Tahoma" panose="020B0604030504040204" pitchFamily="34" charset="0"/>
                      </a:endParaRP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درجة</a:t>
                      </a:r>
                      <a:r>
                        <a:rPr lang="ar-SA" baseline="0" noProof="0" dirty="0">
                          <a:latin typeface="Tahoma" panose="020B0604030504040204" pitchFamily="34" charset="0"/>
                          <a:ea typeface="Tahoma" panose="020B0604030504040204" pitchFamily="34" charset="0"/>
                          <a:cs typeface="Tahoma" panose="020B0604030504040204" pitchFamily="34" charset="0"/>
                        </a:rPr>
                        <a:t> الحرارة:</a:t>
                      </a:r>
                    </a:p>
                    <a:p>
                      <a:pPr algn="r" rtl="1"/>
                      <a:r>
                        <a:rPr lang="ar-SA" noProof="0" dirty="0">
                          <a:latin typeface="Tahoma" panose="020B0604030504040204" pitchFamily="34" charset="0"/>
                          <a:ea typeface="Tahoma" panose="020B0604030504040204" pitchFamily="34" charset="0"/>
                          <a:cs typeface="Tahoma" panose="020B0604030504040204" pitchFamily="34" charset="0"/>
                        </a:rPr>
                        <a:t>رطوبة</a:t>
                      </a:r>
                      <a:r>
                        <a:rPr lang="ar-SA" baseline="0" noProof="0" dirty="0">
                          <a:latin typeface="Tahoma" panose="020B0604030504040204" pitchFamily="34" charset="0"/>
                          <a:ea typeface="Tahoma" panose="020B0604030504040204" pitchFamily="34" charset="0"/>
                          <a:cs typeface="Tahoma" panose="020B0604030504040204" pitchFamily="34" charset="0"/>
                        </a:rPr>
                        <a:t> التربة:</a:t>
                      </a:r>
                      <a:endParaRPr lang="he-IL" noProof="0" dirty="0">
                        <a:latin typeface="Tahoma" panose="020B0604030504040204" pitchFamily="34" charset="0"/>
                        <a:ea typeface="Tahoma" panose="020B0604030504040204" pitchFamily="34" charset="0"/>
                        <a:cs typeface="Tahoma" panose="020B0604030504040204" pitchFamily="34" charset="0"/>
                      </a:endParaRP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tc>
                  <a:txBody>
                    <a:bodyPr/>
                    <a:lstStyle/>
                    <a:p>
                      <a:pPr algn="r" rtl="1"/>
                      <a:r>
                        <a:rPr lang="ar-SA" noProof="0" dirty="0">
                          <a:latin typeface="Tahoma" panose="020B0604030504040204" pitchFamily="34" charset="0"/>
                          <a:ea typeface="Tahoma" panose="020B0604030504040204" pitchFamily="34" charset="0"/>
                          <a:cs typeface="Tahoma" panose="020B0604030504040204" pitchFamily="34" charset="0"/>
                        </a:rPr>
                        <a:t>درجة</a:t>
                      </a:r>
                      <a:r>
                        <a:rPr lang="ar-SA" baseline="0" noProof="0" dirty="0">
                          <a:latin typeface="Tahoma" panose="020B0604030504040204" pitchFamily="34" charset="0"/>
                          <a:ea typeface="Tahoma" panose="020B0604030504040204" pitchFamily="34" charset="0"/>
                          <a:cs typeface="Tahoma" panose="020B0604030504040204" pitchFamily="34" charset="0"/>
                        </a:rPr>
                        <a:t> الحرارة:</a:t>
                      </a:r>
                    </a:p>
                    <a:p>
                      <a:pPr algn="r" rtl="1"/>
                      <a:r>
                        <a:rPr lang="ar-SA" noProof="0" dirty="0">
                          <a:latin typeface="Tahoma" panose="020B0604030504040204" pitchFamily="34" charset="0"/>
                          <a:ea typeface="Tahoma" panose="020B0604030504040204" pitchFamily="34" charset="0"/>
                          <a:cs typeface="Tahoma" panose="020B0604030504040204" pitchFamily="34" charset="0"/>
                        </a:rPr>
                        <a:t>رطوبة</a:t>
                      </a:r>
                      <a:r>
                        <a:rPr lang="ar-SA" baseline="0" noProof="0" dirty="0">
                          <a:latin typeface="Tahoma" panose="020B0604030504040204" pitchFamily="34" charset="0"/>
                          <a:ea typeface="Tahoma" panose="020B0604030504040204" pitchFamily="34" charset="0"/>
                          <a:cs typeface="Tahoma" panose="020B0604030504040204" pitchFamily="34" charset="0"/>
                        </a:rPr>
                        <a:t> التربة:</a:t>
                      </a:r>
                      <a:endParaRPr lang="he-IL" noProof="0" dirty="0">
                        <a:latin typeface="Tahoma" panose="020B0604030504040204" pitchFamily="34" charset="0"/>
                        <a:ea typeface="Tahoma" panose="020B0604030504040204" pitchFamily="34" charset="0"/>
                        <a:cs typeface="Tahoma" panose="020B0604030504040204" pitchFamily="34" charset="0"/>
                      </a:endParaRP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extLst>
                  <a:ext uri="{0D108BD9-81ED-4DB2-BD59-A6C34878D82A}">
                    <a16:rowId xmlns:a16="http://schemas.microsoft.com/office/drawing/2014/main" val="10003"/>
                  </a:ext>
                </a:extLst>
              </a:tr>
            </a:tbl>
          </a:graphicData>
        </a:graphic>
      </p:graphicFrame>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58496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6000" b="1" dirty="0">
                <a:latin typeface="Arial" panose="020B0604020202020204" pitchFamily="34" charset="0"/>
                <a:cs typeface="Arial" panose="020B0604020202020204" pitchFamily="34" charset="0"/>
              </a:rPr>
              <a:t>اسْتِنتَاجَات التَّجْرِبَة</a:t>
            </a:r>
            <a:endParaRPr lang="en-US" sz="6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46261"/>
            <a:ext cx="10972800" cy="4525509"/>
          </a:xfrm>
        </p:spPr>
        <p:txBody>
          <a:bodyPr>
            <a:normAutofit/>
          </a:bodyPr>
          <a:lstStyle/>
          <a:p>
            <a:pPr marL="514350" lvl="0" indent="-514350">
              <a:lnSpc>
                <a:spcPct val="150000"/>
              </a:lnSpc>
              <a:spcBef>
                <a:spcPts val="0"/>
              </a:spcBef>
              <a:spcAft>
                <a:spcPts val="80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في أي وِعاء كانت رطوبَة التربة هي الأعلى؟ </a:t>
            </a:r>
          </a:p>
          <a:p>
            <a:pPr marL="514350" lvl="0" indent="-514350">
              <a:lnSpc>
                <a:spcPct val="150000"/>
              </a:lnSpc>
              <a:spcBef>
                <a:spcPts val="0"/>
              </a:spcBef>
              <a:spcAft>
                <a:spcPts val="80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في أي وِعاء كانت درجة حرارة التربة هي الأعلى؟</a:t>
            </a:r>
            <a:r>
              <a:rPr lang="he-IL" sz="2800" b="1" dirty="0">
                <a:latin typeface="Calibri" panose="020F0502020204030204" pitchFamily="34" charset="0"/>
                <a:ea typeface="Calibri" panose="020F0502020204030204" pitchFamily="34" charset="0"/>
                <a:cs typeface="Arial" panose="020B0604020202020204" pitchFamily="34" charset="0"/>
              </a:rPr>
              <a:t>  </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Bef>
                <a:spcPts val="0"/>
              </a:spcBef>
              <a:spcAft>
                <a:spcPts val="80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ماذا تَعَلّمتُم من التَّجْرِبَة؟ (استنتاجات التجربة</a:t>
            </a:r>
            <a:r>
              <a:rPr lang="he-IL" sz="2800" b="1" dirty="0">
                <a:latin typeface="Calibri" panose="020F0502020204030204" pitchFamily="34" charset="0"/>
                <a:ea typeface="Calibri" panose="020F0502020204030204" pitchFamily="34" charset="0"/>
                <a:cs typeface="Arial" panose="020B0604020202020204" pitchFamily="34" charset="0"/>
              </a:rPr>
              <a:t>).</a:t>
            </a:r>
          </a:p>
          <a:p>
            <a:pPr marL="514350" lvl="0" indent="-514350">
              <a:lnSpc>
                <a:spcPct val="150000"/>
              </a:lnSpc>
              <a:spcBef>
                <a:spcPts val="0"/>
              </a:spcBef>
              <a:spcAft>
                <a:spcPts val="80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أكتُبوا تَفْسيرًا</a:t>
            </a:r>
            <a:r>
              <a:rPr lang="he-IL" sz="2800" b="1" dirty="0">
                <a:latin typeface="Calibri" panose="020F0502020204030204" pitchFamily="34" charset="0"/>
                <a:ea typeface="Calibri" panose="020F0502020204030204" pitchFamily="34" charset="0"/>
                <a:cs typeface="Arial" panose="020B0604020202020204" pitchFamily="34" charset="0"/>
              </a:rPr>
              <a:t>:</a:t>
            </a:r>
            <a:r>
              <a:rPr lang="ar-SA" sz="2800" b="1" dirty="0">
                <a:latin typeface="Calibri" panose="020F0502020204030204" pitchFamily="34" charset="0"/>
                <a:ea typeface="Calibri" panose="020F0502020204030204" pitchFamily="34" charset="0"/>
                <a:cs typeface="Arial" panose="020B0604020202020204" pitchFamily="34" charset="0"/>
              </a:rPr>
              <a:t> أي فائدة توجد لأوراق الخريف التي تُغَطّي التُّربة؟</a:t>
            </a:r>
            <a:r>
              <a:rPr lang="en-US" sz="2800" b="1" dirty="0">
                <a:latin typeface="Calibri" panose="020F0502020204030204" pitchFamily="34" charset="0"/>
                <a:ea typeface="Calibri" panose="020F0502020204030204" pitchFamily="34" charset="0"/>
                <a:cs typeface="Arial" panose="020B0604020202020204" pitchFamily="34" charset="0"/>
              </a:rPr>
              <a:t>  </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264" y="0"/>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204534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5400" b="1" dirty="0">
                <a:latin typeface="Arial" panose="020B0604020202020204" pitchFamily="34" charset="0"/>
                <a:cs typeface="Arial" panose="020B0604020202020204" pitchFamily="34" charset="0"/>
              </a:rPr>
              <a:t>نُفَكِّر علمِيَّا</a:t>
            </a:r>
            <a:endParaRPr lang="en-US" sz="54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lnSpcReduction="10000"/>
          </a:bodyPr>
          <a:lstStyle/>
          <a:p>
            <a:pPr marL="514350" indent="-514350">
              <a:buFont typeface="+mj-lt"/>
              <a:buAutoNum type="arabicPeriod"/>
            </a:pPr>
            <a:r>
              <a:rPr lang="ar-SA" sz="3200" dirty="0">
                <a:latin typeface="Arial" panose="020B0604020202020204" pitchFamily="34" charset="0"/>
                <a:cs typeface="Arial" panose="020B0604020202020204" pitchFamily="34" charset="0"/>
              </a:rPr>
              <a:t>ماذا كان هدف التجربة؟</a:t>
            </a:r>
          </a:p>
          <a:p>
            <a:pPr marL="514350" indent="-514350">
              <a:buFont typeface="+mj-lt"/>
              <a:buAutoNum type="arabicPeriod"/>
            </a:pPr>
            <a:r>
              <a:rPr lang="ar-SA" sz="3200" dirty="0">
                <a:latin typeface="Arial" panose="020B0604020202020204" pitchFamily="34" charset="0"/>
                <a:cs typeface="Arial" panose="020B0604020202020204" pitchFamily="34" charset="0"/>
              </a:rPr>
              <a:t>ماذا كان العامل المُؤَثِّر في التجربة؟</a:t>
            </a:r>
          </a:p>
          <a:p>
            <a:pPr marL="514350" indent="-514350">
              <a:buFont typeface="+mj-lt"/>
              <a:buAutoNum type="arabicPeriod"/>
            </a:pPr>
            <a:r>
              <a:rPr lang="ar-SA" sz="3200" dirty="0">
                <a:latin typeface="Arial" panose="020B0604020202020204" pitchFamily="34" charset="0"/>
                <a:cs typeface="Arial" panose="020B0604020202020204" pitchFamily="34" charset="0"/>
              </a:rPr>
              <a:t>ماذا كان العاملين المُتَأَثِّرَين في التجربة؟</a:t>
            </a:r>
          </a:p>
          <a:p>
            <a:pPr marL="514350" indent="-514350">
              <a:buFont typeface="+mj-lt"/>
              <a:buAutoNum type="arabicPeriod"/>
            </a:pPr>
            <a:r>
              <a:rPr lang="ar-SA" sz="3200" dirty="0">
                <a:latin typeface="Arial" panose="020B0604020202020204" pitchFamily="34" charset="0"/>
                <a:cs typeface="Arial" panose="020B0604020202020204" pitchFamily="34" charset="0"/>
              </a:rPr>
              <a:t>ماذا كانت العوامل الثابتة في التجربة؟</a:t>
            </a:r>
          </a:p>
          <a:p>
            <a:pPr marL="514350" indent="-514350">
              <a:buFont typeface="+mj-lt"/>
              <a:buAutoNum type="arabicPeriod"/>
            </a:pPr>
            <a:r>
              <a:rPr lang="ar-SA" sz="3200" dirty="0">
                <a:latin typeface="Arial" panose="020B0604020202020204" pitchFamily="34" charset="0"/>
                <a:cs typeface="Arial" panose="020B0604020202020204" pitchFamily="34" charset="0"/>
              </a:rPr>
              <a:t>لماذا غَطَّينا فقط  وعاءً واحدًا بأوراق الخريف؟</a:t>
            </a:r>
          </a:p>
          <a:p>
            <a:pPr marL="514350" indent="-514350">
              <a:buFont typeface="+mj-lt"/>
              <a:buAutoNum type="arabicPeriod"/>
            </a:pPr>
            <a:r>
              <a:rPr lang="ar-SA" sz="3200" dirty="0">
                <a:latin typeface="Arial" panose="020B0604020202020204" pitchFamily="34" charset="0"/>
                <a:cs typeface="Arial" panose="020B0604020202020204" pitchFamily="34" charset="0"/>
              </a:rPr>
              <a:t>لماذا كان من المهم اجراء التجربة في عدّة مَجموعات؟ </a:t>
            </a:r>
            <a:endParaRPr lang="he-IL" sz="3200"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9267" y="48237"/>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332258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nSpc>
                <a:spcPct val="100000"/>
              </a:lnSpc>
            </a:pPr>
            <a:r>
              <a:rPr lang="ar-SA" sz="3600" b="1" dirty="0">
                <a:solidFill>
                  <a:srgbClr val="99CB38">
                    <a:lumMod val="50000"/>
                  </a:srgbClr>
                </a:solidFill>
                <a:latin typeface="Arial" panose="020B0604020202020204" pitchFamily="34" charset="0"/>
                <a:cs typeface="Arial" panose="020B0604020202020204" pitchFamily="34" charset="0"/>
              </a:rPr>
              <a:t>بحث رقم 2</a:t>
            </a:r>
            <a:r>
              <a:rPr lang="he-IL" sz="3600" b="1" dirty="0">
                <a:solidFill>
                  <a:srgbClr val="99CB38">
                    <a:lumMod val="50000"/>
                  </a:srgbClr>
                </a:solidFill>
                <a:latin typeface="Arial" panose="020B0604020202020204" pitchFamily="34" charset="0"/>
                <a:cs typeface="Arial" panose="020B0604020202020204" pitchFamily="34" charset="0"/>
              </a:rPr>
              <a:t>: </a:t>
            </a:r>
            <a:r>
              <a:rPr lang="ar-SA" sz="3600" b="1" dirty="0">
                <a:solidFill>
                  <a:srgbClr val="99CB38">
                    <a:lumMod val="50000"/>
                  </a:srgbClr>
                </a:solidFill>
                <a:latin typeface="Arial" panose="020B0604020202020204" pitchFamily="34" charset="0"/>
                <a:cs typeface="Arial" panose="020B0604020202020204" pitchFamily="34" charset="0"/>
              </a:rPr>
              <a:t>تأثير الضَّوء على ظاهرة تساقط الأوراق في الخريف</a:t>
            </a:r>
            <a:endParaRPr lang="en-US" sz="3600" dirty="0">
              <a:solidFill>
                <a:srgbClr val="FF0000"/>
              </a:solidFill>
            </a:endParaRPr>
          </a:p>
        </p:txBody>
      </p:sp>
      <p:sp>
        <p:nvSpPr>
          <p:cNvPr id="3" name="מציין מיקום תוכן 2"/>
          <p:cNvSpPr>
            <a:spLocks noGrp="1"/>
          </p:cNvSpPr>
          <p:nvPr>
            <p:ph idx="1"/>
          </p:nvPr>
        </p:nvSpPr>
        <p:spPr>
          <a:xfrm flipH="1">
            <a:off x="444617" y="1846262"/>
            <a:ext cx="11137783" cy="3419476"/>
          </a:xfrm>
        </p:spPr>
        <p:txBody>
          <a:bodyPr>
            <a:noAutofit/>
          </a:bodyPr>
          <a:lstStyle/>
          <a:p>
            <a:pPr marL="0" indent="0">
              <a:buNone/>
            </a:pPr>
            <a:r>
              <a:rPr lang="ar-SA" sz="2800" dirty="0">
                <a:latin typeface="Arial" panose="020B0604020202020204" pitchFamily="34" charset="0"/>
                <a:cs typeface="Arial" panose="020B0604020202020204" pitchFamily="34" charset="0"/>
              </a:rPr>
              <a:t>في المدن نلاحظ تأخيرًا في ظاهرة تساقط أوراق الأشجار القريبة من إضاءة الشوارع</a:t>
            </a:r>
            <a:r>
              <a:rPr lang="he-IL" sz="2800" dirty="0">
                <a:latin typeface="Arial" panose="020B0604020202020204" pitchFamily="34" charset="0"/>
                <a:cs typeface="Arial" panose="020B0604020202020204" pitchFamily="34" charset="0"/>
              </a:rPr>
              <a:t>.</a:t>
            </a:r>
            <a:r>
              <a:rPr lang="ar-SA" sz="2800">
                <a:latin typeface="Arial" panose="020B0604020202020204" pitchFamily="34" charset="0"/>
                <a:cs typeface="Arial" panose="020B0604020202020204" pitchFamily="34" charset="0"/>
              </a:rPr>
              <a:t> </a:t>
            </a:r>
          </a:p>
          <a:p>
            <a:pPr marL="0" indent="0">
              <a:buNone/>
            </a:pPr>
            <a:r>
              <a:rPr lang="ar-SA" sz="2800">
                <a:latin typeface="Arial" panose="020B0604020202020204" pitchFamily="34" charset="0"/>
                <a:cs typeface="Arial" panose="020B0604020202020204" pitchFamily="34" charset="0"/>
              </a:rPr>
              <a:t>نَنْصَح </a:t>
            </a:r>
            <a:r>
              <a:rPr lang="ar-SA" sz="2800" dirty="0">
                <a:latin typeface="Arial" panose="020B0604020202020204" pitchFamily="34" charset="0"/>
                <a:cs typeface="Arial" panose="020B0604020202020204" pitchFamily="34" charset="0"/>
              </a:rPr>
              <a:t>بِإجراء مشاهدات على أشجار متساقطة الأوراق تعيش بجانب اضاءة الشوارع وعلى نفس النوع من الاشجار المتساقطة التي تعيش بعيدًا عن الإضاءة.</a:t>
            </a:r>
            <a:endParaRPr lang="he-IL" sz="2800" dirty="0">
              <a:latin typeface="Arial" panose="020B0604020202020204" pitchFamily="34" charset="0"/>
              <a:cs typeface="Arial" panose="020B0604020202020204" pitchFamily="34" charset="0"/>
            </a:endParaRPr>
          </a:p>
          <a:p>
            <a:pPr marL="514350" indent="-514350">
              <a:buFont typeface="+mj-lt"/>
              <a:buAutoNum type="arabicPeriod"/>
            </a:pPr>
            <a:r>
              <a:rPr lang="ar-SA" sz="2800" dirty="0">
                <a:solidFill>
                  <a:schemeClr val="tx1"/>
                </a:solidFill>
                <a:latin typeface="Arial" panose="020B0604020202020204" pitchFamily="34" charset="0"/>
                <a:cs typeface="Arial" panose="020B0604020202020204" pitchFamily="34" charset="0"/>
              </a:rPr>
              <a:t>أجروا المشاهدات على هذه الأشجار مرة في الأسبوع لمدَّة شَهْر.</a:t>
            </a:r>
            <a:endParaRPr lang="he-IL" sz="2800"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r>
              <a:rPr lang="ar-SA" sz="2800" dirty="0">
                <a:solidFill>
                  <a:schemeClr val="tx1"/>
                </a:solidFill>
                <a:latin typeface="Arial" panose="020B0604020202020204" pitchFamily="34" charset="0"/>
                <a:cs typeface="Arial" panose="020B0604020202020204" pitchFamily="34" charset="0"/>
              </a:rPr>
              <a:t>خَطِّطوا</a:t>
            </a:r>
            <a:r>
              <a:rPr lang="he-IL" sz="2800" dirty="0">
                <a:solidFill>
                  <a:schemeClr val="tx1"/>
                </a:solidFill>
                <a:latin typeface="Arial" panose="020B0604020202020204" pitchFamily="34" charset="0"/>
                <a:cs typeface="Arial" panose="020B0604020202020204" pitchFamily="34" charset="0"/>
              </a:rPr>
              <a:t> </a:t>
            </a:r>
            <a:r>
              <a:rPr lang="ar-SA" sz="2800" dirty="0">
                <a:solidFill>
                  <a:schemeClr val="tx1"/>
                </a:solidFill>
                <a:latin typeface="Arial" panose="020B0604020202020204" pitchFamily="34" charset="0"/>
                <a:cs typeface="Arial" panose="020B0604020202020204" pitchFamily="34" charset="0"/>
              </a:rPr>
              <a:t>للمشاهدة: ماذا تقيسون؟ ماذا تعِدّون؟</a:t>
            </a:r>
            <a:endParaRPr lang="he-IL" sz="2800"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r>
              <a:rPr lang="ar-SA" sz="2800" dirty="0">
                <a:solidFill>
                  <a:schemeClr val="tx1"/>
                </a:solidFill>
                <a:latin typeface="Arial" panose="020B0604020202020204" pitchFamily="34" charset="0"/>
                <a:cs typeface="Arial" panose="020B0604020202020204" pitchFamily="34" charset="0"/>
              </a:rPr>
              <a:t>نَظِّموا المعطيات في جَدْوَل.</a:t>
            </a:r>
          </a:p>
          <a:p>
            <a:pPr marL="514350" indent="-514350">
              <a:buFont typeface="+mj-lt"/>
              <a:buAutoNum type="arabicPeriod"/>
            </a:pPr>
            <a:r>
              <a:rPr lang="ar-SA" sz="2800" dirty="0">
                <a:solidFill>
                  <a:schemeClr val="tx1"/>
                </a:solidFill>
                <a:latin typeface="Arial" panose="020B0604020202020204" pitchFamily="34" charset="0"/>
                <a:cs typeface="Arial" panose="020B0604020202020204" pitchFamily="34" charset="0"/>
              </a:rPr>
              <a:t>استَنْتِجوا استنتاجَكُم وفَسِّروه.</a:t>
            </a:r>
            <a:endParaRPr lang="he-IL" sz="2800" dirty="0">
              <a:solidFill>
                <a:schemeClr val="tx1"/>
              </a:solidFill>
              <a:latin typeface="Arial" panose="020B0604020202020204" pitchFamily="34" charset="0"/>
              <a:cs typeface="Arial" panose="020B0604020202020204" pitchFamily="34" charset="0"/>
            </a:endParaRPr>
          </a:p>
          <a:p>
            <a:pPr marL="0" indent="0">
              <a:buNone/>
            </a:pPr>
            <a:endParaRPr lang="he-IL" sz="2800" dirty="0">
              <a:solidFill>
                <a:srgbClr val="C00000"/>
              </a:solidFill>
              <a:latin typeface="Arial" panose="020B0604020202020204" pitchFamily="34" charset="0"/>
              <a:cs typeface="Arial" panose="020B0604020202020204" pitchFamily="34" charset="0"/>
            </a:endParaRPr>
          </a:p>
          <a:p>
            <a:pPr marL="0" indent="0">
              <a:buNone/>
            </a:pPr>
            <a:endParaRPr lang="he-IL" sz="2800" dirty="0">
              <a:latin typeface="Arial" panose="020B0604020202020204" pitchFamily="34" charset="0"/>
              <a:cs typeface="Arial" panose="020B0604020202020204" pitchFamily="34" charset="0"/>
            </a:endParaRPr>
          </a:p>
          <a:p>
            <a:pPr marL="0" indent="0">
              <a:buNone/>
            </a:pP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 </a:t>
            </a:r>
            <a:endParaRPr lang="en-US" sz="28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651" y="0"/>
            <a:ext cx="1280271" cy="72548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987387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5400" b="1" dirty="0"/>
              <a:t>فُنُون بِاُسْتِخْدَام أوْرَاق الخَرِيف</a:t>
            </a:r>
            <a:endParaRPr lang="en-US" sz="5400" b="1" dirty="0"/>
          </a:p>
        </p:txBody>
      </p:sp>
      <p:sp>
        <p:nvSpPr>
          <p:cNvPr id="3" name="מציין מיקום תוכן 2"/>
          <p:cNvSpPr>
            <a:spLocks noGrp="1"/>
          </p:cNvSpPr>
          <p:nvPr>
            <p:ph idx="1"/>
          </p:nvPr>
        </p:nvSpPr>
        <p:spPr>
          <a:xfrm flipH="1">
            <a:off x="1109785" y="1900970"/>
            <a:ext cx="10972800" cy="3419476"/>
          </a:xfrm>
        </p:spPr>
        <p:txBody>
          <a:bodyPr/>
          <a:lstStyle/>
          <a:p>
            <a:r>
              <a:rPr lang="he-IL" dirty="0"/>
              <a:t> </a:t>
            </a:r>
            <a:r>
              <a:rPr lang="ar-SA" dirty="0"/>
              <a:t>الطِّباعة بِأَوْراق النَّبَات </a:t>
            </a:r>
            <a:r>
              <a:rPr lang="ar-SA" dirty="0">
                <a:hlinkClick r:id="rId2"/>
              </a:rPr>
              <a:t>رابط</a:t>
            </a:r>
            <a:endParaRPr lang="ar-SA" dirty="0"/>
          </a:p>
          <a:p>
            <a:r>
              <a:rPr lang="ar-SA" dirty="0"/>
              <a:t>تَحْضِير موبايل</a:t>
            </a:r>
            <a:r>
              <a:rPr lang="he-IL" dirty="0"/>
              <a:t> </a:t>
            </a:r>
            <a:r>
              <a:rPr lang="ar-SA" dirty="0"/>
              <a:t>من مواد من الطبيعة</a:t>
            </a:r>
            <a:r>
              <a:rPr lang="he-IL" dirty="0"/>
              <a:t>: </a:t>
            </a:r>
            <a:r>
              <a:rPr lang="ar-SA" dirty="0">
                <a:hlinkClick r:id="rId3"/>
              </a:rPr>
              <a:t>رابط</a:t>
            </a:r>
            <a:endParaRPr lang="he-IL" dirty="0"/>
          </a:p>
          <a:p>
            <a:r>
              <a:rPr lang="ar-SA" dirty="0"/>
              <a:t>فنون بأوراق الخريف</a:t>
            </a:r>
            <a:r>
              <a:rPr lang="he-IL" dirty="0"/>
              <a:t>: </a:t>
            </a:r>
            <a:r>
              <a:rPr lang="ar-SA" dirty="0">
                <a:hlinkClick r:id="rId4"/>
              </a:rPr>
              <a:t>رابط</a:t>
            </a:r>
            <a:endParaRPr lang="en-US"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3355517"/>
            <a:ext cx="4429529" cy="3166421"/>
          </a:xfrm>
          <a:prstGeom prst="rect">
            <a:avLst/>
          </a:prstGeom>
        </p:spPr>
      </p:pic>
      <p:pic>
        <p:nvPicPr>
          <p:cNvPr id="5" name="תמונה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0554" y="3355517"/>
            <a:ext cx="4319953" cy="3335215"/>
          </a:xfrm>
          <a:prstGeom prst="rect">
            <a:avLst/>
          </a:prstGeom>
        </p:spPr>
      </p:pic>
      <p:pic>
        <p:nvPicPr>
          <p:cNvPr id="6" name="תמונה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42264" y="-26009"/>
            <a:ext cx="1280271" cy="725487"/>
          </a:xfrm>
          <a:prstGeom prst="rect">
            <a:avLst/>
          </a:prstGeom>
        </p:spPr>
      </p:pic>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86540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72437" y="-382134"/>
            <a:ext cx="10972800" cy="1600200"/>
          </a:xfrm>
        </p:spPr>
        <p:txBody>
          <a:bodyPr/>
          <a:lstStyle/>
          <a:p>
            <a:r>
              <a:rPr lang="ar-SA" b="1" dirty="0">
                <a:latin typeface="Arial" panose="020B0604020202020204" pitchFamily="34" charset="0"/>
                <a:cs typeface="Arial" panose="020B0604020202020204" pitchFamily="34" charset="0"/>
              </a:rPr>
              <a:t>ظَاهِرة تَساقُط أَوْرَاق الشَّجَر في الخَريف</a:t>
            </a:r>
            <a:endParaRPr lang="en-US" b="1" dirty="0">
              <a:latin typeface="Arial" panose="020B0604020202020204" pitchFamily="34" charset="0"/>
              <a:cs typeface="Arial" panose="020B0604020202020204" pitchFamily="34" charset="0"/>
            </a:endParaRPr>
          </a:p>
        </p:txBody>
      </p:sp>
      <p:pic>
        <p:nvPicPr>
          <p:cNvPr id="4" name="b7y4s0FiMHE"/>
          <p:cNvPicPr>
            <a:picLocks noGrp="1" noRot="1" noChangeAspect="1"/>
          </p:cNvPicPr>
          <p:nvPr>
            <p:ph idx="1"/>
            <a:videoFile r:link="rId1"/>
          </p:nvPr>
        </p:nvPicPr>
        <p:blipFill>
          <a:blip r:embed="rId4"/>
          <a:stretch>
            <a:fillRect/>
          </a:stretch>
        </p:blipFill>
        <p:spPr>
          <a:xfrm>
            <a:off x="1961662" y="2023210"/>
            <a:ext cx="8268676" cy="4651129"/>
          </a:xfrm>
          <a:prstGeom prst="rect">
            <a:avLst/>
          </a:prstGeom>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59267" y="-71226"/>
            <a:ext cx="1280271" cy="725487"/>
          </a:xfrm>
          <a:prstGeom prst="rect">
            <a:avLst/>
          </a:prstGeom>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731376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a:t>انْتَهَى وَلَم يَكْتَمِل</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4" y="1578238"/>
            <a:ext cx="3956350" cy="5279762"/>
          </a:xfrm>
          <a:prstGeom prst="rect">
            <a:avLst/>
          </a:prstGeom>
        </p:spPr>
      </p:pic>
      <p:pic>
        <p:nvPicPr>
          <p:cNvPr id="7" name="מציין מיקום תוכן 6"/>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106562" y="1573550"/>
            <a:ext cx="4023920" cy="5369934"/>
          </a:xfrm>
        </p:spPr>
      </p:pic>
      <p:pic>
        <p:nvPicPr>
          <p:cNvPr id="8" name="תמונה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5276" y="1578238"/>
            <a:ext cx="4000355" cy="5338485"/>
          </a:xfrm>
          <a:prstGeom prst="rect">
            <a:avLst/>
          </a:prstGeom>
        </p:spPr>
      </p:pic>
      <p:pic>
        <p:nvPicPr>
          <p:cNvPr id="9" name="תמונה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2264" y="-62838"/>
            <a:ext cx="1280271" cy="725487"/>
          </a:xfrm>
          <a:prstGeom prst="rect">
            <a:avLst/>
          </a:prstGeom>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32847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a:latin typeface="Arial" panose="020B0604020202020204" pitchFamily="34" charset="0"/>
                <a:cs typeface="Arial" panose="020B0604020202020204" pitchFamily="34" charset="0"/>
              </a:rPr>
              <a:t>تَسَاقُط أَوْرَاق الشَّجَر</a:t>
            </a: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lstStyle/>
          <a:p>
            <a:pPr marL="0" indent="0">
              <a:buNone/>
            </a:pPr>
            <a:endParaRPr lang="he-IL" b="1" dirty="0"/>
          </a:p>
          <a:p>
            <a:pPr marL="0" indent="0">
              <a:buNone/>
            </a:pPr>
            <a:r>
              <a:rPr lang="ar-SA" b="1" dirty="0"/>
              <a:t>عَصْف ذِهْنِي</a:t>
            </a:r>
            <a:r>
              <a:rPr lang="he-IL" b="1" dirty="0"/>
              <a:t>:</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2949423" y="2801814"/>
            <a:ext cx="6086655" cy="405618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4484" y="0"/>
            <a:ext cx="1280271" cy="725487"/>
          </a:xfrm>
          <a:prstGeom prst="rect">
            <a:avLst/>
          </a:prstGeom>
        </p:spPr>
      </p:pic>
      <p:sp>
        <p:nvSpPr>
          <p:cNvPr id="7" name="TextBox 6"/>
          <p:cNvSpPr txBox="1"/>
          <p:nvPr/>
        </p:nvSpPr>
        <p:spPr>
          <a:xfrm>
            <a:off x="9412448" y="5228323"/>
            <a:ext cx="2255504" cy="369332"/>
          </a:xfrm>
          <a:prstGeom prst="rect">
            <a:avLst/>
          </a:prstGeom>
          <a:noFill/>
          <a:ln>
            <a:solidFill>
              <a:schemeClr val="bg2"/>
            </a:solidFill>
          </a:ln>
        </p:spPr>
        <p:txBody>
          <a:bodyPr wrap="square" rtlCol="0" anchor="ctr" anchorCtr="1">
            <a:spAutoFit/>
          </a:bodyPr>
          <a:lstStyle/>
          <a:p>
            <a:r>
              <a:rPr lang="ar-SA" dirty="0"/>
              <a:t>مصدر الصورة</a:t>
            </a:r>
            <a:r>
              <a:rPr lang="he-IL" dirty="0"/>
              <a:t>: </a:t>
            </a:r>
            <a:r>
              <a:rPr lang="en-GB" dirty="0" err="1"/>
              <a:t>pixabay</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07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تساقط أوراق الشّجَر</a:t>
            </a:r>
            <a:r>
              <a:rPr lang="en-US" dirty="0"/>
              <a:t> </a:t>
            </a:r>
            <a:r>
              <a:rPr lang="ar-SA" dirty="0"/>
              <a:t>في اللغة العربية</a:t>
            </a:r>
            <a:r>
              <a:rPr lang="he-IL" sz="8000" b="1" dirty="0">
                <a:latin typeface="Arial" panose="020B0604020202020204" pitchFamily="34" charset="0"/>
                <a:cs typeface="Arial" panose="020B0604020202020204" pitchFamily="34" charset="0"/>
              </a:rPr>
              <a:t>:</a:t>
            </a:r>
            <a:endParaRPr lang="en-US" sz="8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94807" y="1719262"/>
            <a:ext cx="10972800" cy="3419476"/>
          </a:xfrm>
        </p:spPr>
        <p:txBody>
          <a:bodyPr>
            <a:normAutofit fontScale="62500" lnSpcReduction="20000"/>
          </a:bodyPr>
          <a:lstStyle/>
          <a:p>
            <a:pPr marL="0" indent="0">
              <a:buNone/>
            </a:pPr>
            <a:r>
              <a:rPr lang="ar-SA" sz="4000" b="1" dirty="0">
                <a:latin typeface="Arial" panose="020B0604020202020204" pitchFamily="34" charset="0"/>
                <a:cs typeface="Arial" panose="020B0604020202020204" pitchFamily="34" charset="0"/>
              </a:rPr>
              <a:t>تَساقُط أَوْرَاق الشَّجر في الخَريف هي ظاهِرة طبيعيَّة لتساقُط الأوراق </a:t>
            </a:r>
          </a:p>
          <a:p>
            <a:pPr marL="0" indent="0">
              <a:buNone/>
            </a:pPr>
            <a:r>
              <a:rPr lang="ar-SA" sz="4000" b="1" dirty="0">
                <a:latin typeface="Arial" panose="020B0604020202020204" pitchFamily="34" charset="0"/>
                <a:cs typeface="Arial" panose="020B0604020202020204" pitchFamily="34" charset="0"/>
              </a:rPr>
              <a:t>بشكل كُلّي او جُزئي لأشْجار وشُجَيرات مُعينَة</a:t>
            </a:r>
            <a:r>
              <a:rPr lang="he-IL" sz="4000" b="1" dirty="0">
                <a:latin typeface="Arial" panose="020B0604020202020204" pitchFamily="34" charset="0"/>
                <a:cs typeface="Arial" panose="020B0604020202020204" pitchFamily="34" charset="0"/>
              </a:rPr>
              <a:t>.</a:t>
            </a:r>
          </a:p>
          <a:p>
            <a:pPr marL="0" indent="0">
              <a:buNone/>
            </a:pPr>
            <a:r>
              <a:rPr lang="ar-SA" sz="4000" dirty="0">
                <a:latin typeface="Arial" panose="020B0604020202020204" pitchFamily="34" charset="0"/>
                <a:cs typeface="Arial" panose="020B0604020202020204" pitchFamily="34" charset="0"/>
              </a:rPr>
              <a:t>مرادفات</a:t>
            </a:r>
            <a:r>
              <a:rPr lang="he-IL" sz="4000" dirty="0">
                <a:latin typeface="Arial" panose="020B0604020202020204" pitchFamily="34" charset="0"/>
                <a:cs typeface="Arial" panose="020B0604020202020204" pitchFamily="34" charset="0"/>
              </a:rPr>
              <a:t>:</a:t>
            </a:r>
            <a:endParaRPr lang="ar-SA" sz="4000" dirty="0">
              <a:latin typeface="Arial" panose="020B0604020202020204" pitchFamily="34" charset="0"/>
              <a:cs typeface="Arial" panose="020B0604020202020204" pitchFamily="34" charset="0"/>
            </a:endParaRPr>
          </a:p>
          <a:p>
            <a:pPr marL="0" indent="0">
              <a:buNone/>
            </a:pPr>
            <a:r>
              <a:rPr lang="ar-SA" sz="4000" dirty="0">
                <a:latin typeface="Arial" panose="020B0604020202020204" pitchFamily="34" charset="0"/>
                <a:cs typeface="Arial" panose="020B0604020202020204" pitchFamily="34" charset="0"/>
              </a:rPr>
              <a:t>تَبَعْثُر أوراق الشَّجَر</a:t>
            </a:r>
          </a:p>
          <a:p>
            <a:pPr marL="0" indent="0">
              <a:buNone/>
            </a:pPr>
            <a:r>
              <a:rPr lang="ar-SA" sz="4000" dirty="0">
                <a:latin typeface="Arial" panose="020B0604020202020204" pitchFamily="34" charset="0"/>
                <a:cs typeface="Arial" panose="020B0604020202020204" pitchFamily="34" charset="0"/>
              </a:rPr>
              <a:t>تَناثُر أوراق الشّجَر</a:t>
            </a:r>
          </a:p>
          <a:p>
            <a:pPr marL="0" indent="0">
              <a:buNone/>
            </a:pPr>
            <a:r>
              <a:rPr lang="ar-SA" sz="4000" dirty="0" err="1">
                <a:latin typeface="Arial" panose="020B0604020202020204" pitchFamily="34" charset="0"/>
                <a:cs typeface="Arial" panose="020B0604020202020204" pitchFamily="34" charset="0"/>
              </a:rPr>
              <a:t>إِنْحِتَات</a:t>
            </a:r>
            <a:r>
              <a:rPr lang="ar-SA" sz="4000" dirty="0">
                <a:latin typeface="Arial" panose="020B0604020202020204" pitchFamily="34" charset="0"/>
                <a:cs typeface="Arial" panose="020B0604020202020204" pitchFamily="34" charset="0"/>
              </a:rPr>
              <a:t> أوراق الشَّجَر</a:t>
            </a:r>
          </a:p>
          <a:p>
            <a:pPr marL="0" indent="0">
              <a:buNone/>
            </a:pPr>
            <a:r>
              <a:rPr lang="ar-SA" sz="4000" dirty="0">
                <a:latin typeface="Arial" panose="020B0604020202020204" pitchFamily="34" charset="0"/>
                <a:cs typeface="Arial" panose="020B0604020202020204" pitchFamily="34" charset="0"/>
              </a:rPr>
              <a:t>بالإنْجْليزِيَّة </a:t>
            </a:r>
            <a:r>
              <a:rPr lang="en-US" sz="4000" dirty="0">
                <a:latin typeface="Arial" panose="020B0604020202020204" pitchFamily="34" charset="0"/>
                <a:cs typeface="Arial" panose="020B0604020202020204" pitchFamily="34" charset="0"/>
              </a:rPr>
              <a:t>fall</a:t>
            </a:r>
            <a:r>
              <a:rPr lang="ar-SA" sz="4000" dirty="0">
                <a:latin typeface="Arial" panose="020B0604020202020204" pitchFamily="34" charset="0"/>
                <a:cs typeface="Arial" panose="020B0604020202020204" pitchFamily="34" charset="0"/>
              </a:rPr>
              <a:t>(يَسْقُط)</a:t>
            </a:r>
            <a:endParaRPr lang="he-IL" sz="40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he-IL" sz="3200" dirty="0">
              <a:latin typeface="Arial" panose="020B0604020202020204" pitchFamily="34" charset="0"/>
              <a:cs typeface="Arial" panose="020B0604020202020204" pitchFamily="34" charset="0"/>
            </a:endParaRPr>
          </a:p>
          <a:p>
            <a:pPr marL="0" indent="0">
              <a:buNone/>
            </a:pPr>
            <a:r>
              <a:rPr lang="ar-SA" sz="3800" b="1" dirty="0">
                <a:latin typeface="Arial" panose="020B0604020202020204" pitchFamily="34" charset="0"/>
                <a:cs typeface="Arial" panose="020B0604020202020204" pitchFamily="34" charset="0"/>
              </a:rPr>
              <a:t>ما المُشْتَرَك لكُل هذِهِ الفَعالِيَّات؟ </a:t>
            </a:r>
            <a:endParaRPr lang="en-US" sz="3800" b="1"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20688"/>
            <a:ext cx="3927984" cy="5237312"/>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83673" cy="85177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26470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51692" y="0"/>
            <a:ext cx="11340122" cy="1600200"/>
          </a:xfrm>
        </p:spPr>
        <p:txBody>
          <a:bodyPr/>
          <a:lstStyle/>
          <a:p>
            <a:r>
              <a:rPr lang="ar-SA" sz="6000" b="1" dirty="0">
                <a:latin typeface="Arial" panose="020B0604020202020204" pitchFamily="34" charset="0"/>
                <a:cs typeface="Arial" panose="020B0604020202020204" pitchFamily="34" charset="0"/>
              </a:rPr>
              <a:t>مُتَسَاقِطَة الأَوْرَاق وَدَائِمَة الخُضْرَة</a:t>
            </a:r>
            <a:endParaRPr lang="en-US" sz="6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547076" y="1828800"/>
            <a:ext cx="11199446" cy="3419476"/>
          </a:xfrm>
        </p:spPr>
        <p:txBody>
          <a:bodyPr>
            <a:normAutofit/>
          </a:bodyPr>
          <a:lstStyle/>
          <a:p>
            <a:pPr marL="0" indent="0">
              <a:buNone/>
            </a:pPr>
            <a:r>
              <a:rPr lang="ar-SA" sz="3200" dirty="0">
                <a:solidFill>
                  <a:srgbClr val="333333"/>
                </a:solidFill>
                <a:latin typeface="Arial" panose="020B0604020202020204" pitchFamily="34" charset="0"/>
                <a:cs typeface="Arial" panose="020B0604020202020204" pitchFamily="34" charset="0"/>
              </a:rPr>
              <a:t>تَساقُط أوراق الشّجَر مِن مُمَيِّزات فَصْل الخَريف.</a:t>
            </a:r>
            <a:endParaRPr lang="he-IL" sz="3200" dirty="0">
              <a:solidFill>
                <a:srgbClr val="333333"/>
              </a:solidFill>
              <a:latin typeface="Arial" panose="020B0604020202020204" pitchFamily="34" charset="0"/>
              <a:cs typeface="Arial" panose="020B0604020202020204" pitchFamily="34" charset="0"/>
            </a:endParaRPr>
          </a:p>
          <a:p>
            <a:pPr marL="0" indent="0">
              <a:buNone/>
            </a:pPr>
            <a:r>
              <a:rPr lang="ar-SA" sz="3200" dirty="0">
                <a:solidFill>
                  <a:srgbClr val="333333"/>
                </a:solidFill>
                <a:latin typeface="Arial" panose="020B0604020202020204" pitchFamily="34" charset="0"/>
                <a:cs typeface="Arial" panose="020B0604020202020204" pitchFamily="34" charset="0"/>
              </a:rPr>
              <a:t>في اسرائيل، الظّاهِرَة قَليلة الانتشار</a:t>
            </a:r>
            <a:r>
              <a:rPr lang="he-IL" sz="3200" dirty="0">
                <a:solidFill>
                  <a:srgbClr val="333333"/>
                </a:solidFill>
                <a:latin typeface="Arial" panose="020B0604020202020204" pitchFamily="34" charset="0"/>
                <a:cs typeface="Arial" panose="020B0604020202020204" pitchFamily="34" charset="0"/>
              </a:rPr>
              <a:t>.</a:t>
            </a:r>
          </a:p>
          <a:p>
            <a:pPr>
              <a:buFont typeface="Wingdings" panose="05000000000000000000" pitchFamily="2" charset="2"/>
              <a:buChar char="ü"/>
            </a:pPr>
            <a:r>
              <a:rPr lang="ar-SA" sz="3200" dirty="0">
                <a:solidFill>
                  <a:srgbClr val="333333"/>
                </a:solidFill>
                <a:latin typeface="Arial" panose="020B0604020202020204" pitchFamily="34" charset="0"/>
                <a:cs typeface="Arial" panose="020B0604020202020204" pitchFamily="34" charset="0"/>
              </a:rPr>
              <a:t>الأشجار التي تَتَعَرّى في فصل الخريف تُدْعَى</a:t>
            </a:r>
            <a:r>
              <a:rPr lang="he-IL" sz="3200" b="1" dirty="0">
                <a:solidFill>
                  <a:schemeClr val="accent3"/>
                </a:solidFill>
                <a:latin typeface="Arial" panose="020B0604020202020204" pitchFamily="34" charset="0"/>
                <a:cs typeface="Arial" panose="020B0604020202020204" pitchFamily="34" charset="0"/>
              </a:rPr>
              <a:t>: </a:t>
            </a:r>
            <a:r>
              <a:rPr lang="ar-SA" sz="3200" b="1" dirty="0">
                <a:solidFill>
                  <a:schemeClr val="accent3"/>
                </a:solidFill>
                <a:latin typeface="Arial" panose="020B0604020202020204" pitchFamily="34" charset="0"/>
                <a:cs typeface="Arial" panose="020B0604020202020204" pitchFamily="34" charset="0"/>
              </a:rPr>
              <a:t>أشجار متساقِطَة الأَوْراق</a:t>
            </a:r>
            <a:endParaRPr lang="he-IL" sz="3200" b="1" dirty="0">
              <a:solidFill>
                <a:schemeClr val="accent3"/>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ar-SA" sz="3200" dirty="0">
                <a:solidFill>
                  <a:srgbClr val="333333"/>
                </a:solidFill>
                <a:latin typeface="Arial" panose="020B0604020202020204" pitchFamily="34" charset="0"/>
                <a:cs typeface="Arial" panose="020B0604020202020204" pitchFamily="34" charset="0"/>
              </a:rPr>
              <a:t>الأشجار التي لا تَتَعَرّى في فصل الخريف تُدْعَى </a:t>
            </a:r>
            <a:r>
              <a:rPr lang="he-IL" sz="3200" dirty="0">
                <a:solidFill>
                  <a:srgbClr val="333333"/>
                </a:solidFill>
                <a:latin typeface="Arial" panose="020B0604020202020204" pitchFamily="34" charset="0"/>
                <a:cs typeface="Arial" panose="020B0604020202020204" pitchFamily="34" charset="0"/>
              </a:rPr>
              <a:t>: </a:t>
            </a:r>
            <a:r>
              <a:rPr lang="ar-SA" sz="3200" b="1" dirty="0">
                <a:solidFill>
                  <a:schemeClr val="accent2"/>
                </a:solidFill>
                <a:latin typeface="Arial" panose="020B0604020202020204" pitchFamily="34" charset="0"/>
                <a:cs typeface="Arial" panose="020B0604020202020204" pitchFamily="34" charset="0"/>
              </a:rPr>
              <a:t>أشْجَار دائِمَة الخُضْرَة</a:t>
            </a:r>
            <a:endParaRPr lang="en-US" sz="3200" b="1" dirty="0">
              <a:solidFill>
                <a:schemeClr val="accent2"/>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86167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0" y="0"/>
            <a:ext cx="12192000" cy="1600200"/>
          </a:xfrm>
        </p:spPr>
        <p:txBody>
          <a:bodyPr/>
          <a:lstStyle/>
          <a:p>
            <a:r>
              <a:rPr lang="ar-SA" sz="4000" b="1" dirty="0">
                <a:latin typeface="Arial" panose="020B0604020202020204" pitchFamily="34" charset="0"/>
                <a:cs typeface="Arial" panose="020B0604020202020204" pitchFamily="34" charset="0"/>
              </a:rPr>
              <a:t>نَخْرُجُ لِرِحْلَةٍ اُفْتِرَاضِيَّة في مَحْمِيَّة </a:t>
            </a:r>
            <a:r>
              <a:rPr lang="ar-SA" sz="4000" b="1" dirty="0" err="1">
                <a:latin typeface="Arial" panose="020B0604020202020204" pitchFamily="34" charset="0"/>
                <a:cs typeface="Arial" panose="020B0604020202020204" pitchFamily="34" charset="0"/>
              </a:rPr>
              <a:t>أُودِم</a:t>
            </a:r>
            <a:r>
              <a:rPr lang="ar-SA" sz="4000" b="1" dirty="0">
                <a:latin typeface="Arial" panose="020B0604020202020204" pitchFamily="34" charset="0"/>
                <a:cs typeface="Arial" panose="020B0604020202020204" pitchFamily="34" charset="0"/>
              </a:rPr>
              <a:t> </a:t>
            </a:r>
            <a:r>
              <a:rPr lang="he-IL" sz="4000" b="1" dirty="0">
                <a:latin typeface="Arial" panose="020B0604020202020204" pitchFamily="34" charset="0"/>
                <a:cs typeface="Arial" panose="020B0604020202020204" pitchFamily="34" charset="0"/>
              </a:rPr>
              <a:t>(</a:t>
            </a:r>
            <a:r>
              <a:rPr lang="ar-SA" sz="4000" b="1" dirty="0">
                <a:latin typeface="Arial" panose="020B0604020202020204" pitchFamily="34" charset="0"/>
                <a:cs typeface="Arial" panose="020B0604020202020204" pitchFamily="34" charset="0"/>
              </a:rPr>
              <a:t>هَضَبَة الجُولَان</a:t>
            </a:r>
            <a:r>
              <a:rPr lang="he-IL" sz="4000" b="1"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46262"/>
            <a:ext cx="10972800" cy="4906230"/>
          </a:xfrm>
        </p:spPr>
        <p:txBody>
          <a:bodyPr>
            <a:normAutofit fontScale="25000" lnSpcReduction="20000"/>
          </a:bodyPr>
          <a:lstStyle/>
          <a:p>
            <a:pPr marL="0" indent="0">
              <a:buNone/>
            </a:pPr>
            <a:r>
              <a:rPr lang="ar-SA" sz="12800" dirty="0">
                <a:solidFill>
                  <a:srgbClr val="404040"/>
                </a:solidFill>
                <a:latin typeface="Arial" panose="020B0604020202020204" pitchFamily="34" charset="0"/>
                <a:cs typeface="Arial" panose="020B0604020202020204" pitchFamily="34" charset="0"/>
              </a:rPr>
              <a:t>مَحْمِيَّة حُرْش </a:t>
            </a:r>
            <a:r>
              <a:rPr lang="ar-SA" sz="12800" dirty="0" err="1">
                <a:solidFill>
                  <a:srgbClr val="404040"/>
                </a:solidFill>
                <a:latin typeface="Arial" panose="020B0604020202020204" pitchFamily="34" charset="0"/>
                <a:cs typeface="Arial" panose="020B0604020202020204" pitchFamily="34" charset="0"/>
              </a:rPr>
              <a:t>أودِم</a:t>
            </a:r>
            <a:r>
              <a:rPr lang="ar-SA" sz="12800" dirty="0">
                <a:solidFill>
                  <a:srgbClr val="404040"/>
                </a:solidFill>
                <a:latin typeface="Arial" panose="020B0604020202020204" pitchFamily="34" charset="0"/>
                <a:cs typeface="Arial" panose="020B0604020202020204" pitchFamily="34" charset="0"/>
              </a:rPr>
              <a:t> هِيَ مَحْمِيّة الحُرْش الأكْبَر في مَنْطِقَة الجُولان.</a:t>
            </a:r>
            <a:endParaRPr lang="he-IL" sz="12800" dirty="0">
              <a:solidFill>
                <a:srgbClr val="404040"/>
              </a:solidFill>
              <a:latin typeface="Arial" panose="020B0604020202020204" pitchFamily="34" charset="0"/>
              <a:cs typeface="Arial" panose="020B0604020202020204" pitchFamily="34" charset="0"/>
            </a:endParaRPr>
          </a:p>
          <a:p>
            <a:pPr marL="0" indent="0">
              <a:buNone/>
            </a:pPr>
            <a:r>
              <a:rPr lang="ar-SA" sz="12800" dirty="0">
                <a:solidFill>
                  <a:srgbClr val="404040"/>
                </a:solidFill>
                <a:latin typeface="Arial" panose="020B0604020202020204" pitchFamily="34" charset="0"/>
                <a:cs typeface="Arial" panose="020B0604020202020204" pitchFamily="34" charset="0"/>
              </a:rPr>
              <a:t>في الخريف والشتاء، نباتات مثل: </a:t>
            </a:r>
            <a:endParaRPr lang="he-IL" sz="12800" dirty="0">
              <a:solidFill>
                <a:srgbClr val="404040"/>
              </a:solidFill>
              <a:latin typeface="Arial" panose="020B0604020202020204" pitchFamily="34" charset="0"/>
              <a:cs typeface="Arial" panose="020B0604020202020204" pitchFamily="34" charset="0"/>
            </a:endParaRPr>
          </a:p>
          <a:p>
            <a:pPr marL="0" indent="0">
              <a:buNone/>
            </a:pPr>
            <a:r>
              <a:rPr lang="ar-SA" sz="12800" dirty="0">
                <a:solidFill>
                  <a:srgbClr val="404040"/>
                </a:solidFill>
                <a:latin typeface="Arial" panose="020B0604020202020204" pitchFamily="34" charset="0"/>
                <a:cs typeface="Arial" panose="020B0604020202020204" pitchFamily="34" charset="0"/>
                <a:hlinkClick r:id="rId3"/>
              </a:rPr>
              <a:t>البطم الفلسطيني</a:t>
            </a:r>
            <a:r>
              <a:rPr lang="he-IL" sz="12800" dirty="0">
                <a:solidFill>
                  <a:srgbClr val="404040"/>
                </a:solidFill>
                <a:latin typeface="Arial" panose="020B0604020202020204" pitchFamily="34" charset="0"/>
                <a:cs typeface="Arial" panose="020B0604020202020204" pitchFamily="34" charset="0"/>
              </a:rPr>
              <a:t>,</a:t>
            </a:r>
            <a:r>
              <a:rPr lang="ar-SA" sz="12800" dirty="0">
                <a:solidFill>
                  <a:srgbClr val="404040"/>
                </a:solidFill>
                <a:latin typeface="Arial" panose="020B0604020202020204" pitchFamily="34" charset="0"/>
                <a:cs typeface="Arial" panose="020B0604020202020204" pitchFamily="34" charset="0"/>
              </a:rPr>
              <a:t> </a:t>
            </a:r>
            <a:r>
              <a:rPr lang="ar-SA" sz="12800" dirty="0">
                <a:solidFill>
                  <a:srgbClr val="404040"/>
                </a:solidFill>
                <a:latin typeface="Arial" panose="020B0604020202020204" pitchFamily="34" charset="0"/>
                <a:cs typeface="Arial" panose="020B0604020202020204" pitchFamily="34" charset="0"/>
                <a:hlinkClick r:id="rId4"/>
              </a:rPr>
              <a:t>سنديان فَش</a:t>
            </a:r>
            <a:r>
              <a:rPr lang="he-IL" sz="12800" dirty="0">
                <a:solidFill>
                  <a:srgbClr val="404040"/>
                </a:solidFill>
                <a:latin typeface="Arial" panose="020B0604020202020204" pitchFamily="34" charset="0"/>
                <a:cs typeface="Arial" panose="020B0604020202020204" pitchFamily="34" charset="0"/>
                <a:hlinkClick r:id="rId4"/>
              </a:rPr>
              <a:t> </a:t>
            </a:r>
            <a:r>
              <a:rPr lang="he-IL" sz="12800" dirty="0">
                <a:solidFill>
                  <a:srgbClr val="404040"/>
                </a:solidFill>
                <a:latin typeface="Arial" panose="020B0604020202020204" pitchFamily="34" charset="0"/>
                <a:cs typeface="Arial" panose="020B0604020202020204" pitchFamily="34" charset="0"/>
              </a:rPr>
              <a:t>,</a:t>
            </a:r>
            <a:r>
              <a:rPr lang="ar-SA" sz="12800" dirty="0">
                <a:solidFill>
                  <a:srgbClr val="404040"/>
                </a:solidFill>
                <a:latin typeface="Arial" panose="020B0604020202020204" pitchFamily="34" charset="0"/>
                <a:cs typeface="Arial" panose="020B0604020202020204" pitchFamily="34" charset="0"/>
              </a:rPr>
              <a:t> </a:t>
            </a:r>
            <a:r>
              <a:rPr lang="ar-SA" sz="12800" dirty="0">
                <a:solidFill>
                  <a:srgbClr val="404040"/>
                </a:solidFill>
                <a:latin typeface="Arial" panose="020B0604020202020204" pitchFamily="34" charset="0"/>
                <a:cs typeface="Arial" panose="020B0604020202020204" pitchFamily="34" charset="0"/>
                <a:hlinkClick r:id="rId5"/>
              </a:rPr>
              <a:t>لبنى طبِيَّة</a:t>
            </a:r>
            <a:r>
              <a:rPr lang="he-IL" sz="12800" dirty="0">
                <a:solidFill>
                  <a:srgbClr val="404040"/>
                </a:solidFill>
                <a:latin typeface="Arial" panose="020B0604020202020204" pitchFamily="34" charset="0"/>
                <a:cs typeface="Arial" panose="020B0604020202020204" pitchFamily="34" charset="0"/>
                <a:hlinkClick r:id="rId5"/>
              </a:rPr>
              <a:t> </a:t>
            </a:r>
            <a:r>
              <a:rPr lang="he-IL" sz="12800" dirty="0">
                <a:solidFill>
                  <a:srgbClr val="404040"/>
                </a:solidFill>
                <a:latin typeface="Arial" panose="020B0604020202020204" pitchFamily="34" charset="0"/>
                <a:cs typeface="Arial" panose="020B0604020202020204" pitchFamily="34" charset="0"/>
              </a:rPr>
              <a:t>, </a:t>
            </a:r>
            <a:r>
              <a:rPr lang="ar-SA" sz="12800" dirty="0">
                <a:solidFill>
                  <a:srgbClr val="404040"/>
                </a:solidFill>
                <a:latin typeface="Arial" panose="020B0604020202020204" pitchFamily="34" charset="0"/>
                <a:cs typeface="Arial" panose="020B0604020202020204" pitchFamily="34" charset="0"/>
                <a:hlinkClick r:id="rId6"/>
              </a:rPr>
              <a:t>الزَّعْرور الشَّوْكي</a:t>
            </a:r>
            <a:endParaRPr lang="he-IL" sz="12800" dirty="0">
              <a:solidFill>
                <a:srgbClr val="404040"/>
              </a:solidFill>
              <a:latin typeface="Arial" panose="020B0604020202020204" pitchFamily="34" charset="0"/>
              <a:cs typeface="Arial" panose="020B0604020202020204" pitchFamily="34" charset="0"/>
            </a:endParaRPr>
          </a:p>
          <a:p>
            <a:pPr marL="0" indent="0">
              <a:buNone/>
            </a:pPr>
            <a:r>
              <a:rPr lang="ar-SA" sz="12800" dirty="0">
                <a:solidFill>
                  <a:srgbClr val="404040"/>
                </a:solidFill>
                <a:latin typeface="Arial" panose="020B0604020202020204" pitchFamily="34" charset="0"/>
                <a:cs typeface="Arial" panose="020B0604020202020204" pitchFamily="34" charset="0"/>
              </a:rPr>
              <a:t>و </a:t>
            </a:r>
            <a:r>
              <a:rPr lang="ar-SA" sz="12800" dirty="0">
                <a:solidFill>
                  <a:srgbClr val="404040"/>
                </a:solidFill>
                <a:latin typeface="Arial" panose="020B0604020202020204" pitchFamily="34" charset="0"/>
                <a:cs typeface="Arial" panose="020B0604020202020204" pitchFamily="34" charset="0"/>
                <a:hlinkClick r:id="rId7"/>
              </a:rPr>
              <a:t>الزعرور احادي المدَقَّة</a:t>
            </a:r>
            <a:r>
              <a:rPr lang="he-IL" sz="12800" dirty="0">
                <a:solidFill>
                  <a:srgbClr val="404040"/>
                </a:solidFill>
                <a:latin typeface="Arial" panose="020B0604020202020204" pitchFamily="34" charset="0"/>
                <a:cs typeface="Arial" panose="020B0604020202020204" pitchFamily="34" charset="0"/>
                <a:hlinkClick r:id="rId7"/>
              </a:rPr>
              <a:t> </a:t>
            </a:r>
            <a:r>
              <a:rPr lang="he-IL" sz="12800" dirty="0">
                <a:solidFill>
                  <a:srgbClr val="404040"/>
                </a:solidFill>
                <a:latin typeface="Arial" panose="020B0604020202020204" pitchFamily="34" charset="0"/>
                <a:cs typeface="Arial" panose="020B0604020202020204" pitchFamily="34" charset="0"/>
              </a:rPr>
              <a:t>– </a:t>
            </a:r>
            <a:r>
              <a:rPr lang="ar-SA" sz="12800" dirty="0">
                <a:solidFill>
                  <a:srgbClr val="404040"/>
                </a:solidFill>
                <a:latin typeface="Arial" panose="020B0604020202020204" pitchFamily="34" charset="0"/>
                <a:cs typeface="Arial" panose="020B0604020202020204" pitchFamily="34" charset="0"/>
              </a:rPr>
              <a:t>في جميعها يَتَغَيَّر لَوْن الأَوْرَاق وتَسْقُط.</a:t>
            </a:r>
            <a:endParaRPr lang="he-IL" sz="12800" dirty="0">
              <a:solidFill>
                <a:srgbClr val="404040"/>
              </a:solidFill>
              <a:latin typeface="Arial" panose="020B0604020202020204" pitchFamily="34" charset="0"/>
              <a:cs typeface="Arial" panose="020B0604020202020204" pitchFamily="34" charset="0"/>
            </a:endParaRPr>
          </a:p>
          <a:p>
            <a:pPr marL="0" indent="0">
              <a:buNone/>
            </a:pPr>
            <a:endParaRPr lang="he-IL" sz="12800" dirty="0">
              <a:solidFill>
                <a:srgbClr val="404040"/>
              </a:solidFill>
              <a:latin typeface="Open Sans Hebrew"/>
            </a:endParaRPr>
          </a:p>
          <a:p>
            <a:pPr marL="0" indent="0">
              <a:buNone/>
            </a:pPr>
            <a:r>
              <a:rPr lang="he-IL" sz="12800" dirty="0">
                <a:solidFill>
                  <a:srgbClr val="404040"/>
                </a:solidFill>
                <a:latin typeface="Arial" panose="020B0604020202020204" pitchFamily="34" charset="0"/>
                <a:cs typeface="Arial" panose="020B0604020202020204" pitchFamily="34" charset="0"/>
              </a:rPr>
              <a:t> </a:t>
            </a:r>
            <a:r>
              <a:rPr lang="ar-SA" sz="12800" dirty="0">
                <a:solidFill>
                  <a:srgbClr val="404040"/>
                </a:solidFill>
                <a:latin typeface="Arial" panose="020B0604020202020204" pitchFamily="34" charset="0"/>
                <a:cs typeface="Arial" panose="020B0604020202020204" pitchFamily="34" charset="0"/>
              </a:rPr>
              <a:t>نَخْرُجُ لِرِحْلَةٍ افْتِراضِيَّة في مَحْمِيَّة </a:t>
            </a:r>
            <a:r>
              <a:rPr lang="ar-SA" sz="12800" dirty="0" err="1">
                <a:solidFill>
                  <a:srgbClr val="404040"/>
                </a:solidFill>
                <a:latin typeface="Arial" panose="020B0604020202020204" pitchFamily="34" charset="0"/>
                <a:cs typeface="Arial" panose="020B0604020202020204" pitchFamily="34" charset="0"/>
              </a:rPr>
              <a:t>أُودِم</a:t>
            </a:r>
            <a:r>
              <a:rPr lang="ar-SA" sz="12800" dirty="0">
                <a:solidFill>
                  <a:srgbClr val="404040"/>
                </a:solidFill>
                <a:latin typeface="Arial" panose="020B0604020202020204" pitchFamily="34" charset="0"/>
                <a:cs typeface="Arial" panose="020B0604020202020204" pitchFamily="34" charset="0"/>
              </a:rPr>
              <a:t> في فَصْل الخَريف بِواسِطَة الفيلم التالي.</a:t>
            </a:r>
          </a:p>
          <a:p>
            <a:pPr marL="0" indent="0">
              <a:buNone/>
            </a:pPr>
            <a:r>
              <a:rPr lang="ar-SA" sz="12800" dirty="0">
                <a:solidFill>
                  <a:srgbClr val="404040"/>
                </a:solidFill>
                <a:latin typeface="Arial" panose="020B0604020202020204" pitchFamily="34" charset="0"/>
                <a:cs typeface="Arial" panose="020B0604020202020204" pitchFamily="34" charset="0"/>
              </a:rPr>
              <a:t>انتبهوا لِظَواهِر الخريف في المَحْمِيّة</a:t>
            </a:r>
            <a:r>
              <a:rPr lang="he-IL" sz="12800" dirty="0">
                <a:solidFill>
                  <a:srgbClr val="404040"/>
                </a:solidFill>
                <a:latin typeface="Arial" panose="020B0604020202020204" pitchFamily="34" charset="0"/>
                <a:cs typeface="Arial" panose="020B0604020202020204" pitchFamily="34" charset="0"/>
              </a:rPr>
              <a:t>.</a:t>
            </a:r>
          </a:p>
          <a:p>
            <a:pPr marL="0" indent="0">
              <a:buNone/>
            </a:pPr>
            <a:endParaRPr lang="he-IL" sz="12800" dirty="0">
              <a:solidFill>
                <a:srgbClr val="404040"/>
              </a:solidFill>
              <a:latin typeface="Arial" panose="020B0604020202020204" pitchFamily="34" charset="0"/>
              <a:cs typeface="Arial" panose="020B0604020202020204" pitchFamily="34" charset="0"/>
            </a:endParaRPr>
          </a:p>
          <a:p>
            <a:pPr marL="0" indent="0">
              <a:buNone/>
            </a:pPr>
            <a:r>
              <a:rPr lang="he-IL" sz="12800" dirty="0">
                <a:solidFill>
                  <a:srgbClr val="404040"/>
                </a:solidFill>
                <a:latin typeface="Arial" panose="020B0604020202020204" pitchFamily="34" charset="0"/>
                <a:cs typeface="Arial" panose="020B0604020202020204" pitchFamily="34" charset="0"/>
              </a:rPr>
              <a:t>                                  </a:t>
            </a:r>
            <a:r>
              <a:rPr lang="ar-SA" sz="12800" dirty="0">
                <a:solidFill>
                  <a:srgbClr val="404040"/>
                </a:solidFill>
                <a:latin typeface="Arial" panose="020B0604020202020204" pitchFamily="34" charset="0"/>
                <a:cs typeface="Arial" panose="020B0604020202020204" pitchFamily="34" charset="0"/>
              </a:rPr>
              <a:t>لمشاهدة الفيلم اضغطوا </a:t>
            </a:r>
            <a:r>
              <a:rPr lang="he-IL" sz="12800" dirty="0">
                <a:solidFill>
                  <a:srgbClr val="404040"/>
                </a:solidFill>
                <a:latin typeface="Arial" panose="020B0604020202020204" pitchFamily="34" charset="0"/>
                <a:cs typeface="Arial" panose="020B0604020202020204" pitchFamily="34" charset="0"/>
                <a:hlinkClick r:id="rId8"/>
              </a:rPr>
              <a:t> </a:t>
            </a:r>
            <a:r>
              <a:rPr lang="ar-SA" sz="12800" dirty="0">
                <a:solidFill>
                  <a:srgbClr val="404040"/>
                </a:solidFill>
                <a:latin typeface="Arial" panose="020B0604020202020204" pitchFamily="34" charset="0"/>
                <a:cs typeface="Arial" panose="020B0604020202020204" pitchFamily="34" charset="0"/>
                <a:hlinkClick r:id="rId8"/>
              </a:rPr>
              <a:t>هنا </a:t>
            </a:r>
            <a:endParaRPr lang="he-IL" sz="12800" b="1" dirty="0">
              <a:solidFill>
                <a:srgbClr val="FFC000"/>
              </a:solidFill>
              <a:latin typeface="Arial" panose="020B0604020202020204" pitchFamily="34" charset="0"/>
              <a:cs typeface="Arial" panose="020B0604020202020204" pitchFamily="34" charset="0"/>
            </a:endParaRPr>
          </a:p>
          <a:p>
            <a:pPr marL="0" indent="0">
              <a:buNone/>
            </a:pPr>
            <a:endParaRPr lang="he-IL" sz="11200" b="1" dirty="0">
              <a:solidFill>
                <a:srgbClr val="FFC000"/>
              </a:solidFill>
              <a:latin typeface="Open Sans Hebrew"/>
            </a:endParaRPr>
          </a:p>
          <a:p>
            <a:pPr marL="0" indent="0">
              <a:buNone/>
            </a:pPr>
            <a:r>
              <a:rPr lang="he-IL" sz="7000" dirty="0">
                <a:solidFill>
                  <a:schemeClr val="tx1"/>
                </a:solidFill>
                <a:latin typeface="Arial" panose="020B0604020202020204" pitchFamily="34" charset="0"/>
                <a:cs typeface="Arial" panose="020B0604020202020204" pitchFamily="34" charset="0"/>
              </a:rPr>
              <a:t> </a:t>
            </a:r>
          </a:p>
          <a:p>
            <a:pPr marL="0" indent="0">
              <a:buNone/>
            </a:pPr>
            <a:endParaRPr lang="he-IL" b="1" dirty="0">
              <a:solidFill>
                <a:srgbClr val="FFC000"/>
              </a:solidFill>
              <a:latin typeface="Open Sans Hebrew"/>
            </a:endParaRPr>
          </a:p>
          <a:p>
            <a:pPr marL="0" indent="0">
              <a:buNone/>
            </a:pPr>
            <a:br>
              <a:rPr lang="he-IL" dirty="0"/>
            </a:br>
            <a:r>
              <a:rPr lang="he-IL" dirty="0"/>
              <a:t> </a:t>
            </a:r>
            <a:endParaRPr lang="en-US" dirty="0"/>
          </a:p>
        </p:txBody>
      </p:sp>
      <p:pic>
        <p:nvPicPr>
          <p:cNvPr id="4" name="תמונה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24000" cy="101123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359545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b="1" dirty="0"/>
              <a:t>أشجار متساقطة الأوراق في إسرائيل</a:t>
            </a:r>
            <a:endParaRPr lang="en-US" b="1" dirty="0"/>
          </a:p>
        </p:txBody>
      </p:sp>
      <p:sp>
        <p:nvSpPr>
          <p:cNvPr id="3" name="מציין מיקום תוכן 2"/>
          <p:cNvSpPr>
            <a:spLocks noGrp="1"/>
          </p:cNvSpPr>
          <p:nvPr>
            <p:ph idx="1"/>
          </p:nvPr>
        </p:nvSpPr>
        <p:spPr/>
        <p:txBody>
          <a:bodyPr/>
          <a:lstStyle/>
          <a:p>
            <a:pPr marL="0" indent="0">
              <a:buNone/>
            </a:pPr>
            <a:r>
              <a:rPr lang="he-IL" b="1" dirty="0"/>
              <a:t>              </a:t>
            </a:r>
            <a:r>
              <a:rPr lang="ar-SA" b="1" dirty="0"/>
              <a:t>شجرة لوز </a:t>
            </a:r>
            <a:r>
              <a:rPr lang="he-IL" b="1" dirty="0"/>
              <a:t> </a:t>
            </a:r>
            <a:r>
              <a:rPr lang="ar-SA" b="1" dirty="0"/>
              <a:t>في الربيع</a:t>
            </a:r>
            <a:r>
              <a:rPr lang="he-IL" b="1" dirty="0"/>
              <a:t>                                      </a:t>
            </a:r>
            <a:r>
              <a:rPr lang="ar-SA" b="1" dirty="0"/>
              <a:t>شجرة خوخ</a:t>
            </a:r>
            <a:r>
              <a:rPr lang="he-IL" b="1" dirty="0"/>
              <a:t> </a:t>
            </a:r>
            <a:r>
              <a:rPr lang="ar-SA" b="1" dirty="0"/>
              <a:t>في الربيع</a:t>
            </a:r>
            <a:endParaRPr lang="he-IL" b="1" dirty="0"/>
          </a:p>
          <a:p>
            <a:pPr marL="0" indent="0">
              <a:buNone/>
            </a:pPr>
            <a:endParaRPr lang="he-IL" b="1" dirty="0"/>
          </a:p>
          <a:p>
            <a:pPr marL="0" indent="0">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196" y="2314619"/>
            <a:ext cx="3582101" cy="442383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2314619"/>
            <a:ext cx="5218981" cy="4364373"/>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1729" y="-71226"/>
            <a:ext cx="1280271" cy="725487"/>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65129" cy="83946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a:noFill/>
          </a:ln>
          <a:effectLst/>
        </p:spPr>
      </p:pic>
    </p:spTree>
    <p:extLst>
      <p:ext uri="{BB962C8B-B14F-4D97-AF65-F5344CB8AC3E}">
        <p14:creationId xmlns:p14="http://schemas.microsoft.com/office/powerpoint/2010/main" val="137266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4000" b="1" dirty="0">
                <a:latin typeface="Arial" panose="020B0604020202020204" pitchFamily="34" charset="0"/>
                <a:cs typeface="Arial" panose="020B0604020202020204" pitchFamily="34" charset="0"/>
              </a:rPr>
              <a:t>ماذا نريد أن نعرف عن تساقط أوراق الشجر في الخريف؟</a:t>
            </a:r>
            <a:br>
              <a:rPr lang="he-IL" sz="4000" b="1" dirty="0">
                <a:latin typeface="Arial" panose="020B0604020202020204" pitchFamily="34" charset="0"/>
                <a:cs typeface="Arial" panose="020B0604020202020204" pitchFamily="34" charset="0"/>
              </a:rPr>
            </a:br>
            <a:r>
              <a:rPr lang="he-IL" sz="4000" b="1" dirty="0">
                <a:latin typeface="Arial" panose="020B0604020202020204" pitchFamily="34" charset="0"/>
                <a:cs typeface="Arial" panose="020B0604020202020204" pitchFamily="34" charset="0"/>
              </a:rPr>
              <a:t>(</a:t>
            </a:r>
            <a:r>
              <a:rPr lang="ar-SA" sz="4000" b="1" dirty="0">
                <a:latin typeface="Arial" panose="020B0604020202020204" pitchFamily="34" charset="0"/>
                <a:cs typeface="Arial" panose="020B0604020202020204" pitchFamily="34" charset="0"/>
              </a:rPr>
              <a:t>أول- رابع</a:t>
            </a:r>
            <a:r>
              <a:rPr lang="he-IL" sz="4000" b="1"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Autofit/>
          </a:bodyPr>
          <a:lstStyle/>
          <a:p>
            <a:pPr marL="0" indent="0">
              <a:buNone/>
            </a:pPr>
            <a:r>
              <a:rPr lang="ar-SA" sz="2800" b="1" dirty="0">
                <a:latin typeface="Arial" panose="020B0604020202020204" pitchFamily="34" charset="0"/>
                <a:cs typeface="Arial" panose="020B0604020202020204" pitchFamily="34" charset="0"/>
              </a:rPr>
              <a:t>صوغوا أسئلة بمساعدة أدوات الاستفهام التالية</a:t>
            </a:r>
            <a:r>
              <a:rPr lang="ar-SA" sz="2800" dirty="0">
                <a:latin typeface="Arial" panose="020B0604020202020204" pitchFamily="34" charset="0"/>
                <a:cs typeface="Arial" panose="020B0604020202020204" pitchFamily="34" charset="0"/>
              </a:rPr>
              <a:t>:</a:t>
            </a:r>
            <a:endParaRPr lang="he-IL" sz="2800"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ما هيَ....؟</a:t>
            </a:r>
            <a:endParaRPr lang="he-IL" sz="2800" b="1"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مَن....؟</a:t>
            </a:r>
            <a:endParaRPr lang="he-IL" sz="2800" b="1"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مَتى....؟</a:t>
            </a:r>
            <a:endParaRPr lang="he-IL" sz="2800" b="1"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أينَ....؟</a:t>
            </a:r>
            <a:endParaRPr lang="he-IL" sz="2800" b="1" dirty="0">
              <a:latin typeface="Arial" panose="020B0604020202020204" pitchFamily="34" charset="0"/>
              <a:cs typeface="Arial" panose="020B0604020202020204" pitchFamily="34" charset="0"/>
            </a:endParaRPr>
          </a:p>
          <a:p>
            <a:r>
              <a:rPr lang="ar-SA" sz="2800" b="1" dirty="0">
                <a:latin typeface="Arial" panose="020B0604020202020204" pitchFamily="34" charset="0"/>
                <a:cs typeface="Arial" panose="020B0604020202020204" pitchFamily="34" charset="0"/>
              </a:rPr>
              <a:t>لِماذا....؟</a:t>
            </a:r>
            <a:endParaRPr lang="he-IL" sz="2800" b="1" dirty="0">
              <a:latin typeface="Arial" panose="020B0604020202020204" pitchFamily="34" charset="0"/>
              <a:cs typeface="Arial" panose="020B0604020202020204" pitchFamily="34" charset="0"/>
            </a:endParaRPr>
          </a:p>
          <a:p>
            <a:r>
              <a:rPr lang="he-IL"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أداة استفهام أخرى</a:t>
            </a:r>
            <a:endParaRPr lang="he-IL" sz="2800" b="1"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52" y="2231292"/>
            <a:ext cx="5783386" cy="4337540"/>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728" y="16570"/>
            <a:ext cx="1280271" cy="725487"/>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5" y="-532"/>
            <a:ext cx="1226802" cy="81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799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תבנית עם עיצוב של חוף ים">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9442908_TF03460566" id="{688D31F6-6B5E-4FDF-8985-17E65612F450}" vid="{045C1BB1-891D-4C6A-A18F-716CFA0DC56C}"/>
    </a:ext>
  </a:extLst>
</a:theme>
</file>

<file path=ppt/theme/theme2.xml><?xml version="1.0" encoding="utf-8"?>
<a:theme xmlns:a="http://schemas.openxmlformats.org/drawingml/2006/main" name="ערכת נושא של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שקופיות עם עיצוב של חוף ים</Template>
  <TotalTime>2780</TotalTime>
  <Words>2889</Words>
  <Application>Microsoft Office PowerPoint</Application>
  <PresentationFormat>מסך רחב</PresentationFormat>
  <Paragraphs>297</Paragraphs>
  <Slides>30</Slides>
  <Notes>27</Notes>
  <HiddenSlides>1</HiddenSlides>
  <MMClips>2</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30</vt:i4>
      </vt:variant>
    </vt:vector>
  </HeadingPairs>
  <TitlesOfParts>
    <vt:vector size="39" baseType="lpstr">
      <vt:lpstr>Arial</vt:lpstr>
      <vt:lpstr>Calibri</vt:lpstr>
      <vt:lpstr>Courier New</vt:lpstr>
      <vt:lpstr>Open Sans Hebrew</vt:lpstr>
      <vt:lpstr>Palatino Linotype</vt:lpstr>
      <vt:lpstr>Symbol</vt:lpstr>
      <vt:lpstr>Tahoma</vt:lpstr>
      <vt:lpstr>Wingdings</vt:lpstr>
      <vt:lpstr>תבנית עם עיצוב של חוף ים</vt:lpstr>
      <vt:lpstr>מצגת של PowerPoint‏</vt:lpstr>
      <vt:lpstr>ماذا في العارضة</vt:lpstr>
      <vt:lpstr>ظَاهِرة تَساقُط أَوْرَاق الشَّجَر في الخَريف</vt:lpstr>
      <vt:lpstr>تَسَاقُط أَوْرَاق الشَّجَر</vt:lpstr>
      <vt:lpstr>تساقط أوراق الشّجَر في اللغة العربية:</vt:lpstr>
      <vt:lpstr>مُتَسَاقِطَة الأَوْرَاق وَدَائِمَة الخُضْرَة</vt:lpstr>
      <vt:lpstr>نَخْرُجُ لِرِحْلَةٍ اُفْتِرَاضِيَّة في مَحْمِيَّة أُودِم (هَضَبَة الجُولَان)</vt:lpstr>
      <vt:lpstr>أشجار متساقطة الأوراق في إسرائيل</vt:lpstr>
      <vt:lpstr>ماذا نريد أن نعرف عن تساقط أوراق الشجر في الخريف؟ (أول- رابع)</vt:lpstr>
      <vt:lpstr>ماذا نريد أن نعرف عن تساقط أوراق الشّجر في الخريف؟ (خامس- سادس)</vt:lpstr>
      <vt:lpstr>أِجْراء مُشَاهَدَة لِتَسَاقُط الأَوْرَاق فِي الخَرِيف</vt:lpstr>
      <vt:lpstr>      </vt:lpstr>
      <vt:lpstr>مُشَاهَدَة رقم 2: ما هي مميِّزَات الأوراق المُتَساقِطَة</vt:lpstr>
      <vt:lpstr>جدول لتسجيل النتائج</vt:lpstr>
      <vt:lpstr>جَدْوَل لِتَنْظيم مُعْطَيَات- حَلّ</vt:lpstr>
      <vt:lpstr>تَصْنيف أوْراق(الصّفين الأول والثّاني): بِنَظْرَة مُحَوْسَبَة</vt:lpstr>
      <vt:lpstr>لماذا يَتَغَيَّر لَون الأوراق وما الذي يُؤَدّي الى تَسَاقُطِها (رابع-سادس)</vt:lpstr>
      <vt:lpstr>تَفْسير ظاهِرَة تَساقُط الأوراق في الخَريف</vt:lpstr>
      <vt:lpstr>ألوان الخَريف</vt:lpstr>
      <vt:lpstr>فَصْل الألوان من أوراق الشّجَر  (ثالث-رابع)</vt:lpstr>
      <vt:lpstr>بَحْث رقم 1:  تَغْطِيَة التُّربة بأوراق الخريف (خامس- سادس)</vt:lpstr>
      <vt:lpstr>تَغْطِيَة التُّربة بأوراق الخريف</vt:lpstr>
      <vt:lpstr>سؤال البحث: ما هو تَأْثير تَغْطِيَة التربة بأوراق الخريف  على رُطوبة التربة ودرَجة حرارتِها؟</vt:lpstr>
      <vt:lpstr>مجرى التجربة</vt:lpstr>
      <vt:lpstr>تَنْظِيم نَتَائِج التَّجْرِبَة</vt:lpstr>
      <vt:lpstr>اسْتِنتَاجَات التَّجْرِبَة</vt:lpstr>
      <vt:lpstr>نُفَكِّر علمِيَّا</vt:lpstr>
      <vt:lpstr>بحث رقم 2: تأثير الضَّوء على ظاهرة تساقط الأوراق في الخريف</vt:lpstr>
      <vt:lpstr>فُنُون بِاُسْتِخْدَام أوْرَاق الخَرِيف</vt:lpstr>
      <vt:lpstr>انْتَهَى وَلَم يَكْتَمِل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פריסת כותרת</dc:title>
  <dc:creator>lamda.dr@gmail.com</dc:creator>
  <cp:lastModifiedBy>דליה קילים</cp:lastModifiedBy>
  <cp:revision>203</cp:revision>
  <dcterms:created xsi:type="dcterms:W3CDTF">2023-11-05T16:57:39Z</dcterms:created>
  <dcterms:modified xsi:type="dcterms:W3CDTF">2023-12-17T14:19:12Z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