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96" r:id="rId1"/>
  </p:sldMasterIdLst>
  <p:notesMasterIdLst>
    <p:notesMasterId r:id="rId33"/>
  </p:notesMasterIdLst>
  <p:handoutMasterIdLst>
    <p:handoutMasterId r:id="rId34"/>
  </p:handoutMasterIdLst>
  <p:sldIdLst>
    <p:sldId id="286" r:id="rId2"/>
    <p:sldId id="295" r:id="rId3"/>
    <p:sldId id="275" r:id="rId4"/>
    <p:sldId id="267" r:id="rId5"/>
    <p:sldId id="268" r:id="rId6"/>
    <p:sldId id="269" r:id="rId7"/>
    <p:sldId id="271" r:id="rId8"/>
    <p:sldId id="298" r:id="rId9"/>
    <p:sldId id="299" r:id="rId10"/>
    <p:sldId id="276" r:id="rId11"/>
    <p:sldId id="277" r:id="rId12"/>
    <p:sldId id="278" r:id="rId13"/>
    <p:sldId id="274" r:id="rId14"/>
    <p:sldId id="280" r:id="rId15"/>
    <p:sldId id="281" r:id="rId16"/>
    <p:sldId id="297" r:id="rId17"/>
    <p:sldId id="294" r:id="rId18"/>
    <p:sldId id="282" r:id="rId19"/>
    <p:sldId id="283" r:id="rId20"/>
    <p:sldId id="284" r:id="rId21"/>
    <p:sldId id="287" r:id="rId22"/>
    <p:sldId id="285" r:id="rId23"/>
    <p:sldId id="288" r:id="rId24"/>
    <p:sldId id="289" r:id="rId25"/>
    <p:sldId id="290" r:id="rId26"/>
    <p:sldId id="262" r:id="rId27"/>
    <p:sldId id="292" r:id="rId28"/>
    <p:sldId id="293" r:id="rId29"/>
    <p:sldId id="302" r:id="rId30"/>
    <p:sldId id="296" r:id="rId31"/>
    <p:sldId id="303" r:id="rId32"/>
  </p:sldIdLst>
  <p:sldSz cx="12192000"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17" clrIdx="0">
    <p:extLst>
      <p:ext uri="{19B8F6BF-5375-455C-9EA6-DF929625EA0E}">
        <p15:presenceInfo xmlns:p15="http://schemas.microsoft.com/office/powerpoint/2012/main" userId="802d01ca9850f5a0" providerId="Windows Live"/>
      </p:ext>
    </p:extLst>
  </p:cmAuthor>
  <p:cmAuthor id="2" name="lamda.dr@gmail.com" initials="l" lastIdx="7" clrIdx="1">
    <p:extLst>
      <p:ext uri="{19B8F6BF-5375-455C-9EA6-DF929625EA0E}">
        <p15:presenceInfo xmlns:p15="http://schemas.microsoft.com/office/powerpoint/2012/main" userId="7b4dfc31e3fc87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4" autoAdjust="0"/>
    <p:restoredTop sz="93474" autoAdjust="0"/>
  </p:normalViewPr>
  <p:slideViewPr>
    <p:cSldViewPr snapToGrid="0">
      <p:cViewPr varScale="1">
        <p:scale>
          <a:sx n="103" d="100"/>
          <a:sy n="103" d="100"/>
        </p:scale>
        <p:origin x="912" y="120"/>
      </p:cViewPr>
      <p:guideLst/>
    </p:cSldViewPr>
  </p:slideViewPr>
  <p:notesTextViewPr>
    <p:cViewPr>
      <p:scale>
        <a:sx n="1" d="1"/>
        <a:sy n="1" d="1"/>
      </p:scale>
      <p:origin x="0" y="0"/>
    </p:cViewPr>
  </p:notesTextViewPr>
  <p:notesViewPr>
    <p:cSldViewPr snapToGrid="0">
      <p:cViewPr varScale="1">
        <p:scale>
          <a:sx n="89" d="100"/>
          <a:sy n="89" d="100"/>
        </p:scale>
        <p:origin x="37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10AAC80F-127C-41B9-9BA0-D451AF35E301}" type="datetime1">
              <a:rPr lang="he-IL" smtClean="0">
                <a:latin typeface="Tahoma" panose="020B0604030504040204" pitchFamily="34" charset="0"/>
                <a:ea typeface="Tahoma" panose="020B0604030504040204" pitchFamily="34" charset="0"/>
                <a:cs typeface="Tahoma" panose="020B0604030504040204" pitchFamily="34" charset="0"/>
              </a:rPr>
              <a:t>ה'/טבת/תשפ"ד</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5173FB42-312D-429D-A89D-91E21C85F0BA}"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3003FE6C-B567-4225-ABDF-536DCECD5355}" type="datetime1">
              <a:rPr lang="he-IL" smtClean="0"/>
              <a:t>ה'/טבת/תשפ"ד</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37809D77-6270-417D-B912-9E40620F0D03}" type="slidenum">
              <a:rPr lang="he-IL" smtClean="0"/>
              <a:pPr algn="l"/>
              <a:t>‹#›</a:t>
            </a:fld>
            <a:endParaRPr lang="he-IL" dirty="0"/>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יחידת ההוראה הרב</a:t>
            </a:r>
            <a:r>
              <a:rPr lang="he-IL" baseline="0" dirty="0"/>
              <a:t> –גילאית עוסקת בתופעת השלכת החל מהרמה התופעתית ואז לרמה של חקר התופעה. הנושא מתאים לשכבות הגיל השונות: עונות השנה בכיתות א-ב, העלים וצרכים חיוניים של עלים (כיתה ג), הפרדת חומרים כיתה ג), קפיאת עלים (כיתה ד), השפעת חיפוי הקרקע על ידי עלי שלכת (כיתות ה בהקשר לקרקע), השפעת תאורת אור על תופעת השלכת (כיתה ו, בהקשר לאור) וכן תופעת התרדמה כהתאמה  לתנאי מזג האוויר.</a:t>
            </a:r>
            <a:endParaRPr lang="he-IL" dirty="0"/>
          </a:p>
        </p:txBody>
      </p:sp>
      <p:sp>
        <p:nvSpPr>
          <p:cNvPr id="4" name="מציין מיקום של מספר שקופית 3"/>
          <p:cNvSpPr>
            <a:spLocks noGrp="1"/>
          </p:cNvSpPr>
          <p:nvPr>
            <p:ph type="sldNum" sz="quarter" idx="5"/>
          </p:nvPr>
        </p:nvSpPr>
        <p:spPr/>
        <p:txBody>
          <a:bodyPr/>
          <a:lstStyle/>
          <a:p>
            <a:pPr algn="l"/>
            <a:fld id="{37809D77-6270-417D-B912-9E40620F0D03}" type="slidenum">
              <a:rPr lang="he-IL" smtClean="0"/>
              <a:pPr algn="l"/>
              <a:t>1</a:t>
            </a:fld>
            <a:endParaRPr lang="he-IL" dirty="0"/>
          </a:p>
        </p:txBody>
      </p:sp>
    </p:spTree>
    <p:extLst>
      <p:ext uri="{BB962C8B-B14F-4D97-AF65-F5344CB8AC3E}">
        <p14:creationId xmlns:p14="http://schemas.microsoft.com/office/powerpoint/2010/main" val="341275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בעקבות</a:t>
            </a:r>
            <a:r>
              <a:rPr lang="he-IL" baseline="0" dirty="0"/>
              <a:t> המפגש עם התופעה מומלץ לעורר את הסקרנות של התלמידים לשאול שאלות להבנה ולהרחבת הידע על התופעה. בכיתות ה-ו חשוב ללמד לנסח שאלות מורכבות יותר ואשר התשובה להן מצריכה שימוש במיומנויות חשיבה מסדר גבוה.  דוגמאות: מה </a:t>
            </a:r>
            <a:r>
              <a:rPr lang="he-IL" b="1" baseline="0" dirty="0"/>
              <a:t>גורם</a:t>
            </a:r>
            <a:r>
              <a:rPr lang="he-IL" baseline="0" dirty="0"/>
              <a:t> לתופעת השלכת? </a:t>
            </a:r>
            <a:r>
              <a:rPr lang="he-IL" b="1" baseline="0" dirty="0"/>
              <a:t>מה הקשר </a:t>
            </a:r>
            <a:r>
              <a:rPr lang="he-IL" baseline="0" dirty="0"/>
              <a:t>בין אורך היום לבין תופעת השלכת? </a:t>
            </a:r>
            <a:r>
              <a:rPr lang="he-IL" b="1" baseline="0" dirty="0"/>
              <a:t>מהו ההבדל </a:t>
            </a:r>
            <a:r>
              <a:rPr lang="he-IL" baseline="0" dirty="0"/>
              <a:t>בין עלי שלכת לעלים ירוקים? </a:t>
            </a:r>
            <a:r>
              <a:rPr lang="he-IL" b="1" baseline="0" dirty="0"/>
              <a:t>מהי ההשפעה </a:t>
            </a:r>
            <a:r>
              <a:rPr lang="he-IL" baseline="0" dirty="0"/>
              <a:t>של הטמפרטורה על השלת עלים? </a:t>
            </a:r>
            <a:r>
              <a:rPr lang="he-IL" b="1" baseline="0" dirty="0"/>
              <a:t>מהו ההסבר </a:t>
            </a:r>
            <a:r>
              <a:rPr lang="he-IL" baseline="0" dirty="0"/>
              <a:t>לתופעת השלכת? </a:t>
            </a:r>
            <a:r>
              <a:rPr lang="he-IL" b="1" baseline="0" dirty="0"/>
              <a:t>באילו תנאים </a:t>
            </a:r>
            <a:r>
              <a:rPr lang="he-IL" baseline="0" dirty="0"/>
              <a:t>תתרחש תופעת השלכת?    - את התשובות לשאלות יוכלו התלמידים לקבל באמצעות ביצוע הפעילות בשקופיות 18-16</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11</a:t>
            </a:fld>
            <a:endParaRPr lang="he-IL" dirty="0"/>
          </a:p>
        </p:txBody>
      </p:sp>
    </p:spTree>
    <p:extLst>
      <p:ext uri="{BB962C8B-B14F-4D97-AF65-F5344CB8AC3E}">
        <p14:creationId xmlns:p14="http://schemas.microsoft.com/office/powerpoint/2010/main" val="51990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בחלק זה התלמידים מוזמנים לתצפיות בתופעת השלכת.</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12</a:t>
            </a:fld>
            <a:endParaRPr lang="he-IL" dirty="0"/>
          </a:p>
        </p:txBody>
      </p:sp>
    </p:spTree>
    <p:extLst>
      <p:ext uri="{BB962C8B-B14F-4D97-AF65-F5344CB8AC3E}">
        <p14:creationId xmlns:p14="http://schemas.microsoft.com/office/powerpoint/2010/main" val="341619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הסיור: זיהוי עצים נשירים ועצים ירוקי</a:t>
            </a:r>
            <a:r>
              <a:rPr lang="he-IL" baseline="0" dirty="0"/>
              <a:t> עד בסביבה. תופעת השלכת בעצי הבר בישראל נפוצה פחות בהשוואה לארצות הקרות שנמצאים באזורי אקלים ממוזג ואקלים קוטבי (באירופה ובצפון אמריקה) – דולב, אלון התבור, צפצפה, עוזרר. מאידך, קיימים מינים רבים של עצי תרבות שעומדים בשלכת בעונת הסתיו והחורף (אפרסק, תפוח, אזדרכת, מכנף נאה). אפשר לזהות את שמות העצים באמצעות אפליקציית גוגל לנס</a:t>
            </a:r>
            <a:r>
              <a:rPr lang="en-US" baseline="0" dirty="0"/>
              <a:t>Google Lens </a:t>
            </a:r>
            <a:r>
              <a:rPr lang="he-IL" baseline="0" dirty="0"/>
              <a:t> שמסוגלת לצלם ולזהות צמחים. את האפליקציה יש להוריד לטלפון חכם. מצלמים את הצמח ותוך שניות מקבלים מידע על הצמח. באמצעות האפליקציה ניצן לזהות גם שמות של חפצים.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13</a:t>
            </a:fld>
            <a:endParaRPr lang="he-IL" dirty="0"/>
          </a:p>
        </p:txBody>
      </p:sp>
    </p:spTree>
    <p:extLst>
      <p:ext uri="{BB962C8B-B14F-4D97-AF65-F5344CB8AC3E}">
        <p14:creationId xmlns:p14="http://schemas.microsoft.com/office/powerpoint/2010/main" val="95843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התצפית היא לאפיין את עלי השלכת שנשרו על הקרקע. האפיון</a:t>
            </a:r>
            <a:r>
              <a:rPr lang="he-IL" baseline="0" dirty="0"/>
              <a:t> נעשה בהשוואה לעלים ירוקים (טריים). מומלץ לערוך את ההשוואה בין עלה שנשר לבין עלה ירוק שעדין נמצא על העץ. עלי השלכת יבשים, לעתים מקומטים, צבעם חום-צהוב- כתום-אדום, ניתן לפורר/לרסק אותם בקלות, הם דקיקים יותר בהשוואה לעלים הירוקים. את תוצאות הבדיקה מומלץ לארגן בטבלה (ראו דוגמה בעמוד הבא) ולהסיק מסקנה מתוך הטבלה. הפתרון מופיע בשקופית 16. את התצפית מומלץ לעשות בקבוצות קטנות (3-2 תלמידים). כל קבוצה מבטאת חזרה על הניסוי. כמו כן, חשוב שהבדיקה תיעשה על מספר עלים ולא על עלה אחד כדי להבטיח שהממצאים אינם מקריים והם חוזרים על עצמם (ריבוי פריטים).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14</a:t>
            </a:fld>
            <a:endParaRPr lang="he-IL" dirty="0"/>
          </a:p>
        </p:txBody>
      </p:sp>
    </p:spTree>
    <p:extLst>
      <p:ext uri="{BB962C8B-B14F-4D97-AF65-F5344CB8AC3E}">
        <p14:creationId xmlns:p14="http://schemas.microsoft.com/office/powerpoint/2010/main" val="206392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דוגמה לטבלה קבוצתית לארגון נתונים. מומלץ להקרין את הטבלה</a:t>
            </a:r>
            <a:r>
              <a:rPr lang="he-IL" baseline="0" dirty="0"/>
              <a:t> על לוח לבן ולכתוב את הממצאים של כל הקבוצות במשבצות המתאימות. הדיווח של כל קבוצה מבטא חזרות בתצפית.</a:t>
            </a:r>
          </a:p>
          <a:p>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15</a:t>
            </a:fld>
            <a:endParaRPr lang="he-IL" dirty="0"/>
          </a:p>
        </p:txBody>
      </p:sp>
    </p:spTree>
    <p:extLst>
      <p:ext uri="{BB962C8B-B14F-4D97-AF65-F5344CB8AC3E}">
        <p14:creationId xmlns:p14="http://schemas.microsoft.com/office/powerpoint/2010/main" val="1536895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algn="l"/>
            <a:fld id="{37809D77-6270-417D-B912-9E40620F0D03}" type="slidenum">
              <a:rPr lang="he-IL" smtClean="0"/>
              <a:pPr algn="l"/>
              <a:t>16</a:t>
            </a:fld>
            <a:endParaRPr lang="he-IL" dirty="0"/>
          </a:p>
        </p:txBody>
      </p:sp>
    </p:spTree>
    <p:extLst>
      <p:ext uri="{BB962C8B-B14F-4D97-AF65-F5344CB8AC3E}">
        <p14:creationId xmlns:p14="http://schemas.microsoft.com/office/powerpoint/2010/main" val="1224915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הפעילות</a:t>
            </a:r>
            <a:r>
              <a:rPr lang="he-IL" baseline="0" dirty="0"/>
              <a:t> מזמנת תרגול של פעילות המיון. שיוך עלים לקבוצת </a:t>
            </a:r>
            <a:r>
              <a:rPr lang="he-IL" baseline="0"/>
              <a:t>המיון המתאימה.</a:t>
            </a:r>
            <a:endParaRPr lang="en-US"/>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17</a:t>
            </a:fld>
            <a:endParaRPr lang="he-IL" dirty="0"/>
          </a:p>
        </p:txBody>
      </p:sp>
    </p:spTree>
    <p:extLst>
      <p:ext uri="{BB962C8B-B14F-4D97-AF65-F5344CB8AC3E}">
        <p14:creationId xmlns:p14="http://schemas.microsoft.com/office/powerpoint/2010/main" val="4138268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לפני שניגשים</a:t>
            </a:r>
            <a:r>
              <a:rPr lang="he-IL" baseline="0" dirty="0"/>
              <a:t> למצוא תשובה לשאלה, מומלץ להציג את הסרטון להמחשת התופעה של נשירת העלים. מומלץ לברר את הידע המוקדם של התלמידים.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18</a:t>
            </a:fld>
            <a:endParaRPr lang="he-IL" dirty="0"/>
          </a:p>
        </p:txBody>
      </p:sp>
    </p:spTree>
    <p:extLst>
      <p:ext uri="{BB962C8B-B14F-4D97-AF65-F5344CB8AC3E}">
        <p14:creationId xmlns:p14="http://schemas.microsoft.com/office/powerpoint/2010/main" val="3195818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a:t>
            </a:r>
          </a:p>
          <a:p>
            <a:pPr marL="228600" indent="-228600">
              <a:buFont typeface="+mj-lt"/>
              <a:buAutoNum type="arabicPeriod"/>
            </a:pPr>
            <a:r>
              <a:rPr lang="he-IL" dirty="0"/>
              <a:t>התקצרות אורך היום.  </a:t>
            </a:r>
          </a:p>
          <a:p>
            <a:pPr marL="228600" indent="-228600">
              <a:buFont typeface="+mj-lt"/>
              <a:buAutoNum type="arabicPeriod"/>
            </a:pPr>
            <a:r>
              <a:rPr lang="he-IL" dirty="0"/>
              <a:t>בסתיו</a:t>
            </a:r>
            <a:r>
              <a:rPr lang="he-IL" baseline="0" dirty="0"/>
              <a:t> ובחורף אורך היום מתקצר. לעצים יש מנגנון חישה שמזהה את השינויים הללו. במקום של חיבור הפטוטרת של העלה לענף מתחיל תהליך שחוסם מעבר של חומרים אל העלה. העלה לא מקבל מים וחומרי הזנה מהעץ והעץ לא מקבל את הסוכרים שנוצרו בעלה בתהליך הפוטוסינתזה.</a:t>
            </a:r>
            <a:r>
              <a:rPr lang="en-US" baseline="0" dirty="0"/>
              <a:t> </a:t>
            </a:r>
            <a:r>
              <a:rPr lang="he-IL" baseline="0" dirty="0"/>
              <a:t>הכלורופיל (הצבען הירוק) הדרוש לתהליך הפוטוסינתזה מתחיל להתפרק (לא נוצרים סוכרים והעלה מת מחוסר מזון ומים) וכעבור זמן מה העלים ניתקים מהענפים ונושרים מטה.</a:t>
            </a:r>
            <a:r>
              <a:rPr lang="en-US" baseline="0" dirty="0"/>
              <a:t> </a:t>
            </a:r>
            <a:endParaRPr lang="he-IL" baseline="0" dirty="0"/>
          </a:p>
          <a:p>
            <a:pPr marL="228600" indent="-228600">
              <a:buFont typeface="+mj-lt"/>
              <a:buAutoNum type="arabicPeriod"/>
            </a:pPr>
            <a:r>
              <a:rPr lang="he-IL" baseline="0" dirty="0"/>
              <a:t>אירופה צפונית לישראל. בעונת הסתיו והחורף הימים קצרים יותר באירופה בהשוואה לישראל. בעונת הסתיו והחורף הטמפרטורה נמוכה יותר באירופה בהשוואה לישראל. העצים באירופה מתמודדים בחורף עם תנאים יותר קשים בחורף (אורך יום קצר – פחות פוטוסינתזה, וטמפרטורות נמוכות מאוד).</a:t>
            </a:r>
          </a:p>
          <a:p>
            <a:pPr marL="228600" indent="-228600">
              <a:buFont typeface="+mj-lt"/>
              <a:buAutoNum type="arabicPeriod"/>
            </a:pPr>
            <a:r>
              <a:rPr lang="he-IL" dirty="0"/>
              <a:t>אם</a:t>
            </a:r>
            <a:r>
              <a:rPr lang="he-IL" baseline="0" dirty="0"/>
              <a:t> העצים לא היו משירים את העלים שלהם אז העלים היו קופאים ונהרסים בגלל הטמפרטורות הנמוכות ואז העצים היו צריכים להשקיע הרבה אנרגיה כדי לתקן את העלים שנפגעו וכדי להגן על העלים מפני קפיאה. השרת העלים חוסכת לעצים אנרגיה רבה. העצים נכנסים לתרדמת חורף וכך הם שורדים את העונה הקרה.</a:t>
            </a:r>
          </a:p>
          <a:p>
            <a:pPr marL="228600" indent="-228600">
              <a:buFont typeface="+mj-lt"/>
              <a:buAutoNum type="arabicPeriod"/>
            </a:pPr>
            <a:r>
              <a:rPr lang="he-IL" baseline="0" dirty="0"/>
              <a:t>תופעת השלכת היא דוגמה של תרדמת חורף של עצים. בזמן התרדמה הפעילות של העצים נמוכה וכך הם חוסכים באנרגיה שדרושה לקיומם. תרדמה של יצורים חיים היא אחת ההתאמות שמאפשרת להם להתמודד עם תנאי הסביבה ולשרוד בה.</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19</a:t>
            </a:fld>
            <a:endParaRPr lang="he-IL" dirty="0"/>
          </a:p>
        </p:txBody>
      </p:sp>
    </p:spTree>
    <p:extLst>
      <p:ext uri="{BB962C8B-B14F-4D97-AF65-F5344CB8AC3E}">
        <p14:creationId xmlns:p14="http://schemas.microsoft.com/office/powerpoint/2010/main" val="293873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בתהליך המוות של</a:t>
            </a:r>
            <a:r>
              <a:rPr lang="he-IL" sz="1200" b="0" i="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העלים </a:t>
            </a:r>
            <a:r>
              <a:rPr lang="he-IL"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הם הופכים מירוקים לצהובים, כתומים ואדומים. מהו ההסבר לתופעה זו שידועה</a:t>
            </a:r>
            <a:r>
              <a:rPr lang="he-IL" sz="1200" b="0" i="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בשם צבעי שלכת</a:t>
            </a:r>
            <a:r>
              <a:rPr lang="he-IL"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הכלורופיל הירוק הוא הצבען (פיגמנט) העיקרי בעלים.  קיימים גם צבענים צהובים וכתומים אבל לרוב אין רואים אותם משום שהצבען הירוק משתלט. כאשר הכלורופיל מתפרק הוא מפסיק למסך על הצבענים האחרים ואז ניתן לראות גם אותם.  מדי פעם ניתן לראות גם עלים בגוונים כהים יותר של אדום-סגול.  צבענים</a:t>
            </a:r>
            <a:r>
              <a:rPr lang="he-IL" sz="1200" b="0" i="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אלה נוצרים </a:t>
            </a:r>
            <a:r>
              <a:rPr lang="he-IL" sz="12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מתוצרי הפירוק של הכלורופיל ומהסוכרים שהצטברו בעלים.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20</a:t>
            </a:fld>
            <a:endParaRPr lang="he-IL" dirty="0"/>
          </a:p>
        </p:txBody>
      </p:sp>
    </p:spTree>
    <p:extLst>
      <p:ext uri="{BB962C8B-B14F-4D97-AF65-F5344CB8AC3E}">
        <p14:creationId xmlns:p14="http://schemas.microsoft.com/office/powerpoint/2010/main" val="313303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מקרינים את הסרטון</a:t>
            </a:r>
            <a:r>
              <a:rPr lang="he-IL" baseline="0" dirty="0"/>
              <a:t>. בסרטון מוצגת תופעת השלכת. לאחר ההצגה עורכים שיח סביב שאלות כגון: איזו תופעה מוצגת סרטון? מי ראו את התופעה הזו? באילו עונות בשנה רואים את התופעה הזו? מה מאפיין את התופעה הזו?</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3</a:t>
            </a:fld>
            <a:endParaRPr lang="he-IL" dirty="0"/>
          </a:p>
        </p:txBody>
      </p:sp>
    </p:spTree>
    <p:extLst>
      <p:ext uri="{BB962C8B-B14F-4D97-AF65-F5344CB8AC3E}">
        <p14:creationId xmlns:p14="http://schemas.microsoft.com/office/powerpoint/2010/main" val="326280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הפרדת צבענים </a:t>
            </a:r>
            <a:r>
              <a:rPr lang="he-IL" baseline="0" dirty="0"/>
              <a:t>(פיגמנטים) נעשית בשיטה שנקראת כרומטוגרפיה. בשיטה זו מפרידים בין חומרים שנמצאים בתמיסה. ההפרדה נעשית באמצעות תכונה מבדילה של מידת ההתמוססות של החומרים בממס ומידת ההיספגות והתנועה בניר הסופג. חומרים שמתמוססים היטב בממס ינועו במהירות גדולה יחסית בהשוואה לחומרים שקצב התמוססותם קטנה יותר.  בניסוי הנוכחי האלכוהול הוא הממס. מכיוון שרוסקו עלים ירוקים הצבענים שיתגלו הם הכלורופיל (ירוק), ופיגמנטים צהובים/כתומים  שנמצאים בעלים הירוקים. הפיגמנטים הסגולים/אדומים נוצרים בעלי השלכת לאחר התפרקות הכלורופיל והם אינם נמצאים בעלים הירוקים.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21</a:t>
            </a:fld>
            <a:endParaRPr lang="he-IL" dirty="0"/>
          </a:p>
        </p:txBody>
      </p:sp>
    </p:spTree>
    <p:extLst>
      <p:ext uri="{BB962C8B-B14F-4D97-AF65-F5344CB8AC3E}">
        <p14:creationId xmlns:p14="http://schemas.microsoft.com/office/powerpoint/2010/main" val="647946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פרק</a:t>
            </a:r>
            <a:r>
              <a:rPr lang="he-IL" baseline="0" dirty="0"/>
              <a:t> זה עוסק בחשיבות שיש לעלי השלכת המחפים את הקרקע בהקשר לשמירה על לחות הקרקע והטמפרטורה. חשיבות נוספת היא העשרת הקרקע בחומרי הזנה כתוצאה של התפרקות העלים (מָחזור חומרים בטבע). הקשר בין חיפוי הקרקע לבין הלחות וטמפרטורת הקרקע נלמד באמצעות תהליך החקר המדעי. בכיתה ה, הפעילות מומלצת בהקשר לנושא קרקעות, בכיתה ו בהקשר של יחסי גומלין בין הצמחים לסביבתם.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22</a:t>
            </a:fld>
            <a:endParaRPr lang="he-IL" dirty="0"/>
          </a:p>
        </p:txBody>
      </p:sp>
    </p:spTree>
    <p:extLst>
      <p:ext uri="{BB962C8B-B14F-4D97-AF65-F5344CB8AC3E}">
        <p14:creationId xmlns:p14="http://schemas.microsoft.com/office/powerpoint/2010/main" val="2209731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חיפוי קרקע הוא השכבה החיצונית שמכסה אותה. באופן טבעי, העלים שנושרים והצמחים שמתייבשים מחפים את הקרקע. מדוע חיפוי הקרקע חשוב?</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1"/>
            <a:r>
              <a:rPr lang="he-IL"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חיפוי הקרקע מגן עליה מפני התחממות והתאדות של מים. חיפוי קרקע שמקורו בצמחים תורם גם לדישון הקרקע לאחר התפרקותו. </a:t>
            </a:r>
          </a:p>
          <a:p>
            <a:pPr rtl="1"/>
            <a:r>
              <a:rPr lang="he-IL"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לאחר הסבר המושג חיפוי</a:t>
            </a:r>
            <a:r>
              <a:rPr lang="he-IL"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קרקע מבקשים מהתלמידים לשער (על בסיס ידע אישי) איזו השפעה יש לחיפוי הקרקע על הצמחים. לאחר העלאת ההשערות להציע דרך לבדיקת כל השערה. בשקופיות הבאות מוצג תהליך חקר של שאלת החקר הבאה</a:t>
            </a:r>
            <a:r>
              <a:rPr lang="he-IL" sz="1200" b="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he-IL" sz="1200" b="1"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מהי ההשפעה של חיפוי הקרקע על ידי עלים על לחות וטמפרטורת הקרקע? </a:t>
            </a:r>
            <a:endPar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b="1"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23</a:t>
            </a:fld>
            <a:endParaRPr lang="he-IL" dirty="0"/>
          </a:p>
        </p:txBody>
      </p:sp>
    </p:spTree>
    <p:extLst>
      <p:ext uri="{BB962C8B-B14F-4D97-AF65-F5344CB8AC3E}">
        <p14:creationId xmlns:p14="http://schemas.microsoft.com/office/powerpoint/2010/main" val="987776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מחלקים את הכיתה</a:t>
            </a:r>
            <a:r>
              <a:rPr lang="he-IL" baseline="0" dirty="0"/>
              <a:t> לקבוצות. ביצוע הניסוי בקבוצות חשוב לחזרות. כל קבוצה מבצעת את הניסוי על פי ההנחיות.</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25</a:t>
            </a:fld>
            <a:endParaRPr lang="he-IL" dirty="0"/>
          </a:p>
        </p:txBody>
      </p:sp>
    </p:spTree>
    <p:extLst>
      <p:ext uri="{BB962C8B-B14F-4D97-AF65-F5344CB8AC3E}">
        <p14:creationId xmlns:p14="http://schemas.microsoft.com/office/powerpoint/2010/main" val="2614199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5"/>
          </p:nvPr>
        </p:nvSpPr>
        <p:spPr/>
        <p:txBody>
          <a:bodyPr/>
          <a:lstStyle/>
          <a:p>
            <a:pPr algn="l" rtl="1"/>
            <a:fld id="{37809D77-6270-417D-B912-9E40620F0D03}" type="slidenum">
              <a:rPr lang="he-IL" smtClean="0">
                <a:latin typeface="Tahoma" panose="020B0604030504040204" pitchFamily="34" charset="0"/>
                <a:ea typeface="Tahoma" panose="020B0604030504040204" pitchFamily="34" charset="0"/>
                <a:cs typeface="Tahoma" panose="020B0604030504040204" pitchFamily="34" charset="0"/>
              </a:rPr>
              <a:pPr algn="l" rtl="1"/>
              <a:t>26</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0007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a:t>
            </a:r>
          </a:p>
          <a:p>
            <a:pPr marL="228600" indent="-228600">
              <a:buFont typeface="+mj-lt"/>
              <a:buAutoNum type="arabicPeriod"/>
            </a:pPr>
            <a:r>
              <a:rPr lang="he-IL" dirty="0"/>
              <a:t>העציץ</a:t>
            </a:r>
            <a:r>
              <a:rPr lang="he-IL" baseline="0" dirty="0"/>
              <a:t> עם חיפוי העלים</a:t>
            </a:r>
          </a:p>
          <a:p>
            <a:pPr marL="228600" indent="-228600">
              <a:buFont typeface="+mj-lt"/>
              <a:buAutoNum type="arabicPeriod"/>
            </a:pPr>
            <a:r>
              <a:rPr lang="he-IL" baseline="0" dirty="0"/>
              <a:t>בעציץ ללא חיפוי העלים</a:t>
            </a:r>
          </a:p>
          <a:p>
            <a:pPr marL="228600" indent="-228600">
              <a:buFont typeface="+mj-lt"/>
              <a:buAutoNum type="arabicPeriod"/>
            </a:pPr>
            <a:r>
              <a:rPr lang="he-IL" baseline="0" dirty="0"/>
              <a:t>ככול שהטמפרטורה בקרקע גבוהה יותר, הלחות נמוכה יותר (הטמפרטורה משפיעה על ההתאדות)</a:t>
            </a:r>
          </a:p>
          <a:p>
            <a:pPr marL="228600" indent="-228600">
              <a:buFont typeface="+mj-lt"/>
              <a:buAutoNum type="arabicPeriod"/>
            </a:pPr>
            <a:r>
              <a:rPr lang="he-IL" baseline="0" dirty="0"/>
              <a:t>חיפוי קרקע בעלים שומר על לחות הקרקע.</a:t>
            </a:r>
          </a:p>
          <a:p>
            <a:pPr marL="228600" indent="-228600">
              <a:buFont typeface="+mj-lt"/>
              <a:buAutoNum type="arabicPeriod"/>
            </a:pPr>
            <a:r>
              <a:rPr lang="he-IL" baseline="0" dirty="0"/>
              <a:t>שמירה על לחות הקרקע. חשיבות נוספת שלא נבדקה בניסוי זה הוא דישון הקרקע באמצעות התפרקות העלים.</a:t>
            </a:r>
          </a:p>
          <a:p>
            <a:pPr marL="228600" indent="-228600">
              <a:buFont typeface="+mj-lt"/>
              <a:buAutoNum type="arabicPeriod"/>
            </a:pPr>
            <a:endParaRPr lang="he-IL" baseline="0" dirty="0"/>
          </a:p>
          <a:p>
            <a:pPr marL="0" indent="0">
              <a:buFont typeface="+mj-lt"/>
              <a:buNone/>
            </a:pP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27</a:t>
            </a:fld>
            <a:endParaRPr lang="he-IL" dirty="0"/>
          </a:p>
        </p:txBody>
      </p:sp>
    </p:spTree>
    <p:extLst>
      <p:ext uri="{BB962C8B-B14F-4D97-AF65-F5344CB8AC3E}">
        <p14:creationId xmlns:p14="http://schemas.microsoft.com/office/powerpoint/2010/main" val="1615682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a:t>
            </a:r>
          </a:p>
          <a:p>
            <a:pPr marL="228600" indent="-228600">
              <a:buFont typeface="+mj-lt"/>
              <a:buAutoNum type="arabicPeriod"/>
            </a:pPr>
            <a:r>
              <a:rPr lang="he-IL" dirty="0"/>
              <a:t>מטרת הניסוי הייתה לבדוק את</a:t>
            </a:r>
            <a:r>
              <a:rPr lang="he-IL" baseline="0" dirty="0"/>
              <a:t> ההשפעה של חיפוי העלים על לחות הקרקע ועל הטמפרטורה בקרקע.</a:t>
            </a:r>
          </a:p>
          <a:p>
            <a:pPr marL="228600" indent="-228600">
              <a:buFont typeface="+mj-lt"/>
              <a:buAutoNum type="arabicPeriod"/>
            </a:pPr>
            <a:r>
              <a:rPr lang="he-IL" baseline="0" dirty="0"/>
              <a:t>חיפוי הקרקע בעלים יבשים.</a:t>
            </a:r>
            <a:endParaRPr lang="he-IL" dirty="0"/>
          </a:p>
          <a:p>
            <a:pPr marL="228600" indent="-228600">
              <a:buFont typeface="+mj-lt"/>
              <a:buAutoNum type="arabicPeriod"/>
            </a:pPr>
            <a:r>
              <a:rPr lang="he-IL" baseline="0" dirty="0"/>
              <a:t>לחות הקרקע וטמפרטורת הקרקע</a:t>
            </a:r>
          </a:p>
          <a:p>
            <a:pPr marL="228600" indent="-228600">
              <a:buFont typeface="+mj-lt"/>
              <a:buAutoNum type="arabicPeriod"/>
            </a:pPr>
            <a:r>
              <a:rPr lang="he-IL" baseline="0" dirty="0"/>
              <a:t>כמות הקרקע, סוג הקרקע, מיקום הכלים, עומק המדידה בקרקע, גודל וצורת הכלים, החומר שממנו עשויים הכלים.</a:t>
            </a:r>
          </a:p>
          <a:p>
            <a:pPr marL="228600" indent="-228600">
              <a:buFont typeface="+mj-lt"/>
              <a:buAutoNum type="arabicPeriod"/>
            </a:pPr>
            <a:r>
              <a:rPr lang="he-IL" baseline="0" dirty="0"/>
              <a:t>הכלי שלא כוסה בעלים יבשים הוא הביקורת של הניסוי.</a:t>
            </a:r>
          </a:p>
          <a:p>
            <a:pPr marL="228600" indent="-228600">
              <a:buFont typeface="+mj-lt"/>
              <a:buAutoNum type="arabicPeriod"/>
            </a:pPr>
            <a:r>
              <a:rPr lang="he-IL" baseline="0" dirty="0"/>
              <a:t>עריכת הניסוי על ידי מספר קבוצות משמעותה חזרות בניסוי. אי אפשר להסיק מסקנה מתוצאות של ניסוי אחד מחשש שמדובר בתוצאה שגויה. חשוב להראות שהתוצאות חוזרות על עצמן.</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28</a:t>
            </a:fld>
            <a:endParaRPr lang="he-IL" dirty="0"/>
          </a:p>
        </p:txBody>
      </p:sp>
    </p:spTree>
    <p:extLst>
      <p:ext uri="{BB962C8B-B14F-4D97-AF65-F5344CB8AC3E}">
        <p14:creationId xmlns:p14="http://schemas.microsoft.com/office/powerpoint/2010/main" val="3790810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solidFill>
                <a:srgbClr val="FF0000"/>
              </a:solidFill>
            </a:endParaRPr>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solidFill>
                  <a:prstClr val="black"/>
                </a:solidFill>
              </a:rPr>
              <a:pPr algn="l"/>
              <a:t>29</a:t>
            </a:fld>
            <a:endParaRPr lang="he-IL" dirty="0">
              <a:solidFill>
                <a:prstClr val="black"/>
              </a:solidFill>
            </a:endParaRPr>
          </a:p>
        </p:txBody>
      </p:sp>
    </p:spTree>
    <p:extLst>
      <p:ext uri="{BB962C8B-B14F-4D97-AF65-F5344CB8AC3E}">
        <p14:creationId xmlns:p14="http://schemas.microsoft.com/office/powerpoint/2010/main" val="834037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התמונות צולמו על ידי מירי דרסלר בעיר סיאטל, ארה"ב</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31</a:t>
            </a:fld>
            <a:endParaRPr lang="he-IL" dirty="0"/>
          </a:p>
        </p:txBody>
      </p:sp>
    </p:spTree>
    <p:extLst>
      <p:ext uri="{BB962C8B-B14F-4D97-AF65-F5344CB8AC3E}">
        <p14:creationId xmlns:p14="http://schemas.microsoft.com/office/powerpoint/2010/main" val="218638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עורכים</a:t>
            </a:r>
            <a:r>
              <a:rPr lang="he-IL" baseline="0" dirty="0"/>
              <a:t> בירור להבנת משמעות המושג שלכם באמצעות סיעור מוחות. מציירים על הלוח תרשים של "שמש" ורושמים את המשמעויות שהתלמידים מעלים. לדוגמה: עלים יבשים, עלים צהובים /כתומים / אדומים, עונות הסתיו והחורף (סימנים), עצים ללא עלים.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4</a:t>
            </a:fld>
            <a:endParaRPr lang="he-IL" dirty="0"/>
          </a:p>
        </p:txBody>
      </p:sp>
    </p:spTree>
    <p:extLst>
      <p:ext uri="{BB962C8B-B14F-4D97-AF65-F5344CB8AC3E}">
        <p14:creationId xmlns:p14="http://schemas.microsoft.com/office/powerpoint/2010/main" val="19356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המשותף לכל הפעולות: ניתוק</a:t>
            </a:r>
            <a:r>
              <a:rPr lang="he-IL" baseline="0" dirty="0"/>
              <a:t> עלים מהענפים ונפילתם לקרקע.</a:t>
            </a:r>
            <a:r>
              <a:rPr lang="en-US" baseline="0" dirty="0"/>
              <a:t> </a:t>
            </a:r>
            <a:r>
              <a:rPr lang="he-IL" baseline="0" dirty="0"/>
              <a:t> יחידה זו עוסקת בתופעת השלכת שמתרחשת בעונות הסתיו והחורף. בארצנו מוכרת גם תופעה של שלכת קיץ (לדוגמה, רותם המדבר) כצורת התאמה לתנאים של יובש. </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5</a:t>
            </a:fld>
            <a:endParaRPr lang="he-IL" dirty="0"/>
          </a:p>
        </p:txBody>
      </p:sp>
    </p:spTree>
    <p:extLst>
      <p:ext uri="{BB962C8B-B14F-4D97-AF65-F5344CB8AC3E}">
        <p14:creationId xmlns:p14="http://schemas.microsoft.com/office/powerpoint/2010/main" val="368621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עורכים</a:t>
            </a:r>
            <a:r>
              <a:rPr lang="he-IL" baseline="0" dirty="0"/>
              <a:t> המשגה למושגים: עצים נשירים ועצים ירוקי עד.</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6</a:t>
            </a:fld>
            <a:endParaRPr lang="he-IL" dirty="0"/>
          </a:p>
        </p:txBody>
      </p:sp>
    </p:spTree>
    <p:extLst>
      <p:ext uri="{BB962C8B-B14F-4D97-AF65-F5344CB8AC3E}">
        <p14:creationId xmlns:p14="http://schemas.microsoft.com/office/powerpoint/2010/main" val="313169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להקרין את הסרטון על</a:t>
            </a:r>
            <a:r>
              <a:rPr lang="he-IL" baseline="0" dirty="0"/>
              <a:t> שמורת אודם שברמת הגולן בעונת הסתיו (די להקרין את 5 הדקות האחרונות). הסרטון מזמן התרשמות ממראה העצים בעונה זו (חלקם עומדים בשלכת או שנמצאים בשלכת חלקית וחלקם ירוקי עד). יש להסב את תשומת לב התלמידים לעלי השלכת שנאספים על הקרקע, לעצים הנשירים ולעצים ירוקי העד. מומלץ להציג לתלמידים את התמונות של ארבעת הצמחים ששמם מופיע בשקופית (שימו לב: יש קישורים).</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7</a:t>
            </a:fld>
            <a:endParaRPr lang="he-IL" dirty="0"/>
          </a:p>
        </p:txBody>
      </p:sp>
    </p:spTree>
    <p:extLst>
      <p:ext uri="{BB962C8B-B14F-4D97-AF65-F5344CB8AC3E}">
        <p14:creationId xmlns:p14="http://schemas.microsoft.com/office/powerpoint/2010/main" val="228204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עצי השזיף,</a:t>
            </a:r>
            <a:r>
              <a:rPr lang="he-IL" baseline="0" dirty="0"/>
              <a:t> השקד, האפרסק, התפוח, המשמש, הדובדבן, אגס, נקטרינה – כולם עצים נשירים. כולם פורחים בתקופה חסרת העלים שלהם (ניצני הפרחים מלבלבים בראשית עונת האביב).</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8</a:t>
            </a:fld>
            <a:endParaRPr lang="he-IL" dirty="0"/>
          </a:p>
        </p:txBody>
      </p:sp>
    </p:spTree>
    <p:extLst>
      <p:ext uri="{BB962C8B-B14F-4D97-AF65-F5344CB8AC3E}">
        <p14:creationId xmlns:p14="http://schemas.microsoft.com/office/powerpoint/2010/main" val="68613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מקרינים את התמונה ומבקשים להתאים את מופע העץ לעונה המתאימה. ימין למעלה: קיץ, ימין</a:t>
            </a:r>
            <a:r>
              <a:rPr lang="he-IL" baseline="0" dirty="0"/>
              <a:t> למטה: חורף, שמאל למטה: סתיו, שמאלה למעלה: אביב.</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9</a:t>
            </a:fld>
            <a:endParaRPr lang="he-IL" dirty="0"/>
          </a:p>
        </p:txBody>
      </p:sp>
    </p:spTree>
    <p:extLst>
      <p:ext uri="{BB962C8B-B14F-4D97-AF65-F5344CB8AC3E}">
        <p14:creationId xmlns:p14="http://schemas.microsoft.com/office/powerpoint/2010/main" val="3806989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בעקבות</a:t>
            </a:r>
            <a:r>
              <a:rPr lang="he-IL" baseline="0" dirty="0"/>
              <a:t> המפגש עם התופעה מומלץ לעורר את הסקרנות של התלמידים לשאול שאלות להבנה ולהרחבת הידע על התופעה. דוגמאות: </a:t>
            </a:r>
            <a:r>
              <a:rPr lang="he-IL" b="1" baseline="0" dirty="0"/>
              <a:t>מהי </a:t>
            </a:r>
            <a:r>
              <a:rPr lang="he-IL" baseline="0" dirty="0"/>
              <a:t>תופעת השלכת? </a:t>
            </a:r>
            <a:r>
              <a:rPr lang="he-IL" b="1" baseline="0" dirty="0"/>
              <a:t>מי </a:t>
            </a:r>
            <a:r>
              <a:rPr lang="he-IL" baseline="0" dirty="0"/>
              <a:t>עומד בשלכת? </a:t>
            </a:r>
            <a:r>
              <a:rPr lang="he-IL" b="1" baseline="0" dirty="0"/>
              <a:t>מתי </a:t>
            </a:r>
            <a:r>
              <a:rPr lang="he-IL" baseline="0" dirty="0"/>
              <a:t>עצים עומדים בשלכת? </a:t>
            </a:r>
            <a:r>
              <a:rPr lang="he-IL" b="1" baseline="0" dirty="0"/>
              <a:t>מדוע/למה</a:t>
            </a:r>
            <a:r>
              <a:rPr lang="he-IL" baseline="0" dirty="0"/>
              <a:t> עצים משירים את עליהם?  </a:t>
            </a:r>
            <a:r>
              <a:rPr lang="he-IL" b="1" baseline="0" dirty="0"/>
              <a:t>היכן </a:t>
            </a:r>
            <a:r>
              <a:rPr lang="he-IL" baseline="0" dirty="0"/>
              <a:t>יש שלכת? – מומלץ לבקש מהתלמידים להשיב על השאלות בעזרת מקורות מידע. בשקופית הבאה מופיע מידעון.</a:t>
            </a:r>
            <a:endParaRPr lang="en-US" dirty="0"/>
          </a:p>
        </p:txBody>
      </p:sp>
      <p:sp>
        <p:nvSpPr>
          <p:cNvPr id="4" name="מציין מיקום של מספר שקופית 3"/>
          <p:cNvSpPr>
            <a:spLocks noGrp="1"/>
          </p:cNvSpPr>
          <p:nvPr>
            <p:ph type="sldNum" sz="quarter" idx="10"/>
          </p:nvPr>
        </p:nvSpPr>
        <p:spPr/>
        <p:txBody>
          <a:bodyPr/>
          <a:lstStyle/>
          <a:p>
            <a:pPr algn="l"/>
            <a:fld id="{37809D77-6270-417D-B912-9E40620F0D03}" type="slidenum">
              <a:rPr lang="he-IL" smtClean="0"/>
              <a:pPr algn="l"/>
              <a:t>10</a:t>
            </a:fld>
            <a:endParaRPr lang="he-IL" dirty="0"/>
          </a:p>
        </p:txBody>
      </p:sp>
    </p:spTree>
    <p:extLst>
      <p:ext uri="{BB962C8B-B14F-4D97-AF65-F5344CB8AC3E}">
        <p14:creationId xmlns:p14="http://schemas.microsoft.com/office/powerpoint/2010/main" val="215973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flipH="1">
            <a:off x="914400" y="0"/>
            <a:ext cx="10363200" cy="4267200"/>
          </a:xfrm>
        </p:spPr>
        <p:txBody>
          <a:bodyPr rtlCol="1" anchor="b">
            <a:noAutofit/>
          </a:bodyPr>
          <a:lstStyle>
            <a:lvl1pPr algn="ctr" rtl="1">
              <a:lnSpc>
                <a:spcPct val="100000"/>
              </a:lnSpc>
              <a:defRPr sz="6600">
                <a:solidFill>
                  <a:schemeClr val="accent1">
                    <a:lumMod val="50000"/>
                  </a:schemeClr>
                </a:solidFill>
              </a:defRPr>
            </a:lvl1pPr>
          </a:lstStyle>
          <a:p>
            <a:pPr rtl="1"/>
            <a:r>
              <a:rPr lang="he-IL" noProof="0"/>
              <a:t>לחץ כדי לערוך סגנון כותרת של תבנית בסיס</a:t>
            </a:r>
            <a:endParaRPr lang="he-IL" noProof="0" dirty="0"/>
          </a:p>
        </p:txBody>
      </p:sp>
      <p:sp>
        <p:nvSpPr>
          <p:cNvPr id="3" name="כותרת משנה 2"/>
          <p:cNvSpPr>
            <a:spLocks noGrp="1"/>
          </p:cNvSpPr>
          <p:nvPr>
            <p:ph type="subTitle" idx="1"/>
          </p:nvPr>
        </p:nvSpPr>
        <p:spPr>
          <a:xfrm flipH="1">
            <a:off x="1828800" y="4343399"/>
            <a:ext cx="8534400" cy="1219200"/>
          </a:xfrm>
        </p:spPr>
        <p:txBody>
          <a:bodyPr rtlCol="1">
            <a:normAutofit/>
          </a:bodyPr>
          <a:lstStyle>
            <a:lvl1pPr marL="0" indent="0" algn="ctr" rtl="1">
              <a:buNone/>
              <a:defRPr sz="2400">
                <a:solidFill>
                  <a:schemeClr val="tx2"/>
                </a:solidFill>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he-IL" noProof="0"/>
              <a:t>לחץ כדי לערוך סגנון כותרת משנה של תבנית בסיס</a:t>
            </a:r>
            <a:endParaRPr lang="he-IL" noProof="0" dirty="0"/>
          </a:p>
        </p:txBody>
      </p:sp>
      <p:sp>
        <p:nvSpPr>
          <p:cNvPr id="9" name="מציין מיקום של כותרת תחתונה 8"/>
          <p:cNvSpPr>
            <a:spLocks noGrp="1"/>
          </p:cNvSpPr>
          <p:nvPr>
            <p:ph type="ftr" sz="quarter" idx="12"/>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7" name="מציין מיקום של תאריך 6"/>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5A391AA9-57DF-4438-8246-10FE4868CF12}" type="datetime1">
              <a:rPr lang="he-IL" smtClean="0"/>
              <a:pPr/>
              <a:t>ה'/טבת/תשפ"ד</a:t>
            </a:fld>
            <a:endParaRPr lang="he-IL" dirty="0"/>
          </a:p>
        </p:txBody>
      </p:sp>
      <p:sp>
        <p:nvSpPr>
          <p:cNvPr id="8" name="מציין מיקום של מספר שקופית 7"/>
          <p:cNvSpPr>
            <a:spLocks noGrp="1"/>
          </p:cNvSpPr>
          <p:nvPr>
            <p:ph type="sldNum" sz="quarter" idx="11"/>
          </p:nvPr>
        </p:nvSpPr>
        <p:spPr>
          <a:xfrm flipH="1">
            <a:off x="2009270" y="6137408"/>
            <a:ext cx="749300" cy="365125"/>
          </a:xfrm>
        </p:spPr>
        <p:txBody>
          <a:bodyPr rtlCol="1"/>
          <a:lstStyle>
            <a:lvl1pPr algn="r" rtl="1">
              <a:defRPr>
                <a:solidFill>
                  <a:schemeClr val="tx2"/>
                </a:solidFill>
              </a:defRPr>
            </a:lvl1pPr>
          </a:lstStyle>
          <a:p>
            <a:fld id="{401CF334-2D5C-4859-84A6-CA7E6E43FAEB}" type="slidenum">
              <a:rPr lang="he-IL" smtClean="0"/>
              <a:pPr/>
              <a:t>‹#›</a:t>
            </a:fld>
            <a:endParaRPr lang="he-IL" dirty="0"/>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vl1pPr>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609600" y="1846262"/>
            <a:ext cx="10972800" cy="3419476"/>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כותרת תחתונה 4"/>
          <p:cNvSpPr>
            <a:spLocks noGrp="1"/>
          </p:cNvSpPr>
          <p:nvPr>
            <p:ph type="ftr" sz="quarter" idx="11"/>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DD3944C7-5B05-40B5-868F-33B8D4CE4A3C}" type="datetime1">
              <a:rPr lang="he-IL" smtClean="0"/>
              <a:pPr/>
              <a:t>ה'/טבת/תשפ"ד</a:t>
            </a:fld>
            <a:endParaRPr lang="he-IL" dirty="0"/>
          </a:p>
        </p:txBody>
      </p:sp>
      <p:sp>
        <p:nvSpPr>
          <p:cNvPr id="6" name="מציין מיקום של מספר שקופית 5"/>
          <p:cNvSpPr>
            <a:spLocks noGrp="1"/>
          </p:cNvSpPr>
          <p:nvPr>
            <p:ph type="sldNum" sz="quarter" idx="12"/>
          </p:nvPr>
        </p:nvSpPr>
        <p:spPr>
          <a:xfrm flipH="1">
            <a:off x="2009270" y="6137408"/>
            <a:ext cx="749300" cy="365125"/>
          </a:xfrm>
        </p:spPr>
        <p:txBody>
          <a:bodyPr rtlCol="1"/>
          <a:lstStyle>
            <a:lvl1pPr algn="r" rtl="1">
              <a:defRPr>
                <a:solidFill>
                  <a:schemeClr val="tx2"/>
                </a:solidFill>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flipH="1">
            <a:off x="609600" y="274639"/>
            <a:ext cx="2743200" cy="4983161"/>
          </a:xfrm>
        </p:spPr>
        <p:txBody>
          <a:bodyPr vert="vert270" rtlCol="1"/>
          <a:lstStyle>
            <a:lvl1pPr algn="ctr" rtl="1">
              <a:defRPr/>
            </a:lvl1pPr>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3556000" y="274639"/>
            <a:ext cx="8026400" cy="4983161"/>
          </a:xfrm>
        </p:spPr>
        <p:txBody>
          <a:bodyPr vert="vert270"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5" name="מציין מיקום של כותרת תחתונה 4"/>
          <p:cNvSpPr>
            <a:spLocks noGrp="1"/>
          </p:cNvSpPr>
          <p:nvPr>
            <p:ph type="ftr" sz="quarter" idx="11"/>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37912909-3C4A-43F3-A621-C744E784747C}" type="datetime1">
              <a:rPr lang="he-IL" smtClean="0"/>
              <a:pPr/>
              <a:t>ה'/טבת/תשפ"ד</a:t>
            </a:fld>
            <a:endParaRPr lang="he-IL" dirty="0"/>
          </a:p>
        </p:txBody>
      </p:sp>
      <p:sp>
        <p:nvSpPr>
          <p:cNvPr id="6" name="מציין מיקום של מספר שקופית 5"/>
          <p:cNvSpPr>
            <a:spLocks noGrp="1"/>
          </p:cNvSpPr>
          <p:nvPr>
            <p:ph type="sldNum" sz="quarter" idx="12"/>
          </p:nvPr>
        </p:nvSpPr>
        <p:spPr>
          <a:xfrm flipH="1">
            <a:off x="2009270" y="6137408"/>
            <a:ext cx="749300" cy="365125"/>
          </a:xfrm>
        </p:spPr>
        <p:txBody>
          <a:bodyPr rtlCol="1"/>
          <a:lstStyle>
            <a:lvl1pPr algn="r" rtl="1">
              <a:defRPr>
                <a:solidFill>
                  <a:schemeClr val="tx2"/>
                </a:solidFill>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609600" y="1846262"/>
            <a:ext cx="10972800" cy="3419476"/>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vl9pPr algn="r" rtl="1">
              <a:buFont typeface="Arial" pitchFamily="34" charset="0"/>
              <a:buChar char="•"/>
              <a:defRPr/>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כותרת תחתונה 4"/>
          <p:cNvSpPr>
            <a:spLocks noGrp="1"/>
          </p:cNvSpPr>
          <p:nvPr>
            <p:ph type="ftr" sz="quarter" idx="11"/>
          </p:nvPr>
        </p:nvSpPr>
        <p:spPr>
          <a:xfrm flipH="1">
            <a:off x="5845412" y="6137408"/>
            <a:ext cx="3654313"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4" name="מציין מיקום של תאריך 3"/>
          <p:cNvSpPr>
            <a:spLocks noGrp="1"/>
          </p:cNvSpPr>
          <p:nvPr>
            <p:ph type="dt" sz="half" idx="10"/>
          </p:nvPr>
        </p:nvSpPr>
        <p:spPr>
          <a:xfrm flipH="1">
            <a:off x="3715468" y="6137408"/>
            <a:ext cx="12960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1D685180-1079-4819-A8BE-00B32CC341C2}" type="datetime1">
              <a:rPr lang="he-IL" smtClean="0"/>
              <a:pPr/>
              <a:t>ה'/טבת/תשפ"ד</a:t>
            </a:fld>
            <a:endParaRPr lang="he-IL" dirty="0"/>
          </a:p>
        </p:txBody>
      </p:sp>
      <p:sp>
        <p:nvSpPr>
          <p:cNvPr id="6" name="מציין מיקום של מספר שקופית 5"/>
          <p:cNvSpPr>
            <a:spLocks noGrp="1"/>
          </p:cNvSpPr>
          <p:nvPr>
            <p:ph type="sldNum" sz="quarter" idx="12"/>
          </p:nvPr>
        </p:nvSpPr>
        <p:spPr>
          <a:xfrm flipH="1">
            <a:off x="2009270" y="6137408"/>
            <a:ext cx="7493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401CF334-2D5C-4859-84A6-CA7E6E43FAEB}" type="slidenum">
              <a:rPr lang="he-IL" noProof="0" smtClean="0"/>
              <a:pPr/>
              <a:t>‹#›</a:t>
            </a:fld>
            <a:endParaRPr lang="he-IL" noProof="0"/>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65716" y="0"/>
            <a:ext cx="10363200" cy="2505075"/>
          </a:xfrm>
        </p:spPr>
        <p:txBody>
          <a:bodyPr vert="horz" lIns="91440" tIns="45720" rIns="91440" bIns="45720" rtlCol="1" anchor="b">
            <a:noAutofit/>
          </a:bodyPr>
          <a:lstStyle>
            <a:lvl1pPr algn="ctr" rtl="1">
              <a:defRPr lang="en-US" dirty="0"/>
            </a:lvl1pPr>
          </a:lstStyle>
          <a:p>
            <a:pPr lvl="0"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865716" y="2697163"/>
            <a:ext cx="10363200" cy="1131887"/>
          </a:xfrm>
        </p:spPr>
        <p:txBody>
          <a:bodyPr rtlCol="1" anchor="t"/>
          <a:lstStyle>
            <a:lvl1pPr marL="0" indent="0" algn="ctr" rtl="1">
              <a:buNone/>
              <a:defRPr sz="2000">
                <a:solidFill>
                  <a:schemeClr val="tx2"/>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noProof="0"/>
              <a:t>לחץ כדי לערוך סגנונות טקסט של תבנית בסיס</a:t>
            </a:r>
          </a:p>
        </p:txBody>
      </p:sp>
      <p:sp>
        <p:nvSpPr>
          <p:cNvPr id="5" name="מציין מיקום של כותרת תחתונה 4"/>
          <p:cNvSpPr>
            <a:spLocks noGrp="1"/>
          </p:cNvSpPr>
          <p:nvPr>
            <p:ph type="ftr" sz="quarter" idx="11"/>
          </p:nvPr>
        </p:nvSpPr>
        <p:spPr>
          <a:xfrm flipH="1">
            <a:off x="5845412" y="6137408"/>
            <a:ext cx="3654313" cy="365125"/>
          </a:xfrm>
        </p:spPr>
        <p:txBody>
          <a:bodyPr rtlCol="1"/>
          <a:lstStyle>
            <a:lvl1pPr algn="r" rtl="1">
              <a:defRPr/>
            </a:lvl1pPr>
          </a:lstStyle>
          <a:p>
            <a:pPr rtl="1"/>
            <a:r>
              <a:rPr lang="he-IL" noProof="0"/>
              <a:t>הוסף כותרת תחתונה</a:t>
            </a:r>
          </a:p>
        </p:txBody>
      </p:sp>
      <p:sp>
        <p:nvSpPr>
          <p:cNvPr id="4" name="מציין מיקום של תאריך 3"/>
          <p:cNvSpPr>
            <a:spLocks noGrp="1"/>
          </p:cNvSpPr>
          <p:nvPr>
            <p:ph type="dt" sz="half" idx="10"/>
          </p:nvPr>
        </p:nvSpPr>
        <p:spPr>
          <a:xfrm flipH="1">
            <a:off x="3715468" y="6137408"/>
            <a:ext cx="1296000" cy="365125"/>
          </a:xfrm>
        </p:spPr>
        <p:txBody>
          <a:bodyPr rtlCol="1"/>
          <a:lstStyle>
            <a:lvl1pPr algn="l" rtl="1">
              <a:defRPr/>
            </a:lvl1pPr>
          </a:lstStyle>
          <a:p>
            <a:fld id="{AE0BB0B2-184A-4C79-A607-40E6E910C08C}" type="datetime1">
              <a:rPr lang="he-IL" smtClean="0"/>
              <a:pPr/>
              <a:t>ה'/טבת/תשפ"ד</a:t>
            </a:fld>
            <a:endParaRPr lang="he-IL" dirty="0"/>
          </a:p>
        </p:txBody>
      </p:sp>
      <p:sp>
        <p:nvSpPr>
          <p:cNvPr id="6" name="מציין מיקום של מספר שקופית 5"/>
          <p:cNvSpPr>
            <a:spLocks noGrp="1"/>
          </p:cNvSpPr>
          <p:nvPr>
            <p:ph type="sldNum" sz="quarter" idx="12"/>
          </p:nvPr>
        </p:nvSpPr>
        <p:spPr>
          <a:xfrm flipH="1">
            <a:off x="2009270" y="6137408"/>
            <a:ext cx="749300" cy="365125"/>
          </a:xfrm>
        </p:spPr>
        <p:txBody>
          <a:bodyPr rtlCol="1"/>
          <a:lstStyle>
            <a:lvl1pPr algn="r" rtl="1">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vl1pPr>
          </a:lstStyle>
          <a:p>
            <a:pPr rtl="1"/>
            <a:r>
              <a:rPr lang="he-IL" noProof="0"/>
              <a:t>לחץ כדי לערוך סגנון כותרת של תבנית בסיס</a:t>
            </a:r>
            <a:endParaRPr lang="he-IL" noProof="0" dirty="0"/>
          </a:p>
        </p:txBody>
      </p:sp>
      <p:sp>
        <p:nvSpPr>
          <p:cNvPr id="9" name="מציין מיקום תוכן 8"/>
          <p:cNvSpPr>
            <a:spLocks noGrp="1"/>
          </p:cNvSpPr>
          <p:nvPr>
            <p:ph sz="quarter" idx="13"/>
          </p:nvPr>
        </p:nvSpPr>
        <p:spPr>
          <a:xfrm flipH="1">
            <a:off x="6190331" y="1828800"/>
            <a:ext cx="5388864" cy="3429255"/>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תוכן 3"/>
          <p:cNvSpPr>
            <a:spLocks noGrp="1"/>
          </p:cNvSpPr>
          <p:nvPr>
            <p:ph sz="half" idx="2"/>
          </p:nvPr>
        </p:nvSpPr>
        <p:spPr>
          <a:xfrm flipH="1">
            <a:off x="609600" y="1828785"/>
            <a:ext cx="5384800" cy="3429015"/>
          </a:xfrm>
        </p:spPr>
        <p:txBody>
          <a:bodyPr rtlCol="1"/>
          <a:lstStyle>
            <a:lvl1pPr algn="r" rtl="1">
              <a:defRPr sz="2400"/>
            </a:lvl1pPr>
            <a:lvl2pPr algn="r" rtl="1">
              <a:defRPr sz="1600"/>
            </a:lvl2pPr>
            <a:lvl3pPr algn="r" rtl="1">
              <a:defRPr sz="16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6" name="מציין מיקום של כותרת תחתונה 5"/>
          <p:cNvSpPr>
            <a:spLocks noGrp="1"/>
          </p:cNvSpPr>
          <p:nvPr>
            <p:ph type="ftr" sz="quarter" idx="11"/>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5" name="מציין מיקום של תאריך 4"/>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3FAA6D6D-53EE-4B40-B143-1AA86C4F81EC}" type="datetime1">
              <a:rPr lang="he-IL" smtClean="0"/>
              <a:pPr/>
              <a:t>ה'/טבת/תשפ"ד</a:t>
            </a:fld>
            <a:endParaRPr lang="he-IL" dirty="0"/>
          </a:p>
        </p:txBody>
      </p:sp>
      <p:sp>
        <p:nvSpPr>
          <p:cNvPr id="7" name="מציין מיקום של מספר שקופית 6"/>
          <p:cNvSpPr>
            <a:spLocks noGrp="1"/>
          </p:cNvSpPr>
          <p:nvPr>
            <p:ph type="sldNum" sz="quarter" idx="12"/>
          </p:nvPr>
        </p:nvSpPr>
        <p:spPr>
          <a:xfrm flipH="1">
            <a:off x="2009270" y="6137408"/>
            <a:ext cx="749300" cy="365125"/>
          </a:xfrm>
        </p:spPr>
        <p:txBody>
          <a:bodyPr rtlCol="1"/>
          <a:lstStyle>
            <a:lvl1pPr algn="r" rtl="1">
              <a:defRPr>
                <a:solidFill>
                  <a:schemeClr val="tx2"/>
                </a:solidFill>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195483" y="1840825"/>
            <a:ext cx="5386917" cy="609600"/>
          </a:xfrm>
        </p:spPr>
        <p:txBody>
          <a:bodyPr rtlCol="1" anchor="b">
            <a:noAutofit/>
          </a:bodyPr>
          <a:lstStyle>
            <a:lvl1pPr marL="0" indent="0" algn="ctr" rtl="1">
              <a:buNone/>
              <a:defRPr sz="2400" b="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11" name="מציין מיקום תוכן 10"/>
          <p:cNvSpPr>
            <a:spLocks noGrp="1"/>
          </p:cNvSpPr>
          <p:nvPr>
            <p:ph sz="quarter" idx="13"/>
          </p:nvPr>
        </p:nvSpPr>
        <p:spPr>
          <a:xfrm flipH="1">
            <a:off x="6193536" y="2453473"/>
            <a:ext cx="5388864" cy="2834031"/>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טקסט 4"/>
          <p:cNvSpPr>
            <a:spLocks noGrp="1"/>
          </p:cNvSpPr>
          <p:nvPr>
            <p:ph type="body" sz="quarter" idx="3"/>
          </p:nvPr>
        </p:nvSpPr>
        <p:spPr>
          <a:xfrm flipH="1">
            <a:off x="605366" y="1840825"/>
            <a:ext cx="5389033" cy="609600"/>
          </a:xfrm>
        </p:spPr>
        <p:txBody>
          <a:bodyPr rtlCol="1" anchor="b">
            <a:noAutofit/>
          </a:bodyPr>
          <a:lstStyle>
            <a:lvl1pPr marL="0" indent="0" algn="ctr" rtl="1">
              <a:buNone/>
              <a:defRPr sz="2400" b="0">
                <a:solidFill>
                  <a:schemeClr val="tx2"/>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13" name="מציין מיקום תוכן 12"/>
          <p:cNvSpPr>
            <a:spLocks noGrp="1"/>
          </p:cNvSpPr>
          <p:nvPr>
            <p:ph sz="quarter" idx="14"/>
          </p:nvPr>
        </p:nvSpPr>
        <p:spPr>
          <a:xfrm flipH="1">
            <a:off x="601899" y="2453474"/>
            <a:ext cx="5388864" cy="2833709"/>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8" name="מציין מיקום של כותרת תחתונה 7"/>
          <p:cNvSpPr>
            <a:spLocks noGrp="1"/>
          </p:cNvSpPr>
          <p:nvPr>
            <p:ph type="ftr" sz="quarter" idx="11"/>
          </p:nvPr>
        </p:nvSpPr>
        <p:spPr>
          <a:xfrm flipH="1">
            <a:off x="5845412" y="6137408"/>
            <a:ext cx="3654313" cy="365125"/>
          </a:xfrm>
        </p:spPr>
        <p:txBody>
          <a:bodyPr rtlCol="1"/>
          <a:lstStyle>
            <a:lvl1pPr algn="r" rtl="1">
              <a:defRPr/>
            </a:lvl1pPr>
          </a:lstStyle>
          <a:p>
            <a:pPr rtl="1"/>
            <a:r>
              <a:rPr lang="he-IL" noProof="0"/>
              <a:t>הוסף כותרת תחתונה</a:t>
            </a:r>
          </a:p>
        </p:txBody>
      </p:sp>
      <p:sp>
        <p:nvSpPr>
          <p:cNvPr id="7" name="מציין מיקום של תאריך 6"/>
          <p:cNvSpPr>
            <a:spLocks noGrp="1"/>
          </p:cNvSpPr>
          <p:nvPr>
            <p:ph type="dt" sz="half" idx="10"/>
          </p:nvPr>
        </p:nvSpPr>
        <p:spPr>
          <a:xfrm flipH="1">
            <a:off x="3715468" y="6137408"/>
            <a:ext cx="1296000" cy="365125"/>
          </a:xfrm>
        </p:spPr>
        <p:txBody>
          <a:bodyPr rtlCol="1"/>
          <a:lstStyle>
            <a:lvl1pPr algn="l" rtl="1">
              <a:defRPr/>
            </a:lvl1pPr>
          </a:lstStyle>
          <a:p>
            <a:fld id="{5D51E6D3-54C2-4C97-995B-145F12368CD2}" type="datetime1">
              <a:rPr lang="he-IL" smtClean="0"/>
              <a:pPr/>
              <a:t>ה'/טבת/תשפ"ד</a:t>
            </a:fld>
            <a:endParaRPr lang="he-IL" dirty="0"/>
          </a:p>
        </p:txBody>
      </p:sp>
      <p:sp>
        <p:nvSpPr>
          <p:cNvPr id="9" name="מציין מיקום של מספר שקופית 8"/>
          <p:cNvSpPr>
            <a:spLocks noGrp="1"/>
          </p:cNvSpPr>
          <p:nvPr>
            <p:ph type="sldNum" sz="quarter" idx="12"/>
          </p:nvPr>
        </p:nvSpPr>
        <p:spPr>
          <a:xfrm flipH="1">
            <a:off x="2009270" y="6137408"/>
            <a:ext cx="749300" cy="365125"/>
          </a:xfrm>
        </p:spPr>
        <p:txBody>
          <a:bodyPr rtlCol="1"/>
          <a:lstStyle>
            <a:lvl1pPr algn="r" rtl="1">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lvl1pPr algn="ctr" rtl="1">
              <a:defRPr/>
            </a:lvl1pPr>
          </a:lstStyle>
          <a:p>
            <a:pPr rtl="1"/>
            <a:r>
              <a:rPr lang="he-IL" noProof="0"/>
              <a:t>לחץ כדי לערוך סגנון כותרת של תבנית בסיס</a:t>
            </a:r>
            <a:endParaRPr lang="he-IL" noProof="0" dirty="0"/>
          </a:p>
        </p:txBody>
      </p:sp>
      <p:sp>
        <p:nvSpPr>
          <p:cNvPr id="4" name="מציין מיקום של כותרת תחתונה 3"/>
          <p:cNvSpPr>
            <a:spLocks noGrp="1"/>
          </p:cNvSpPr>
          <p:nvPr>
            <p:ph type="ftr" sz="quarter" idx="11"/>
          </p:nvPr>
        </p:nvSpPr>
        <p:spPr>
          <a:xfrm flipH="1">
            <a:off x="5845412" y="6137408"/>
            <a:ext cx="3654313" cy="365125"/>
          </a:xfrm>
        </p:spPr>
        <p:txBody>
          <a:bodyPr rtlCol="1"/>
          <a:lstStyle>
            <a:lvl1pPr algn="r" rtl="1">
              <a:defRPr/>
            </a:lvl1pPr>
          </a:lstStyle>
          <a:p>
            <a:pPr rtl="1"/>
            <a:r>
              <a:rPr lang="he-IL" noProof="0"/>
              <a:t>הוסף כותרת תחתונה</a:t>
            </a:r>
          </a:p>
        </p:txBody>
      </p:sp>
      <p:sp>
        <p:nvSpPr>
          <p:cNvPr id="3" name="מציין מיקום של תאריך 2"/>
          <p:cNvSpPr>
            <a:spLocks noGrp="1"/>
          </p:cNvSpPr>
          <p:nvPr>
            <p:ph type="dt" sz="half" idx="10"/>
          </p:nvPr>
        </p:nvSpPr>
        <p:spPr>
          <a:xfrm flipH="1">
            <a:off x="3715468" y="6137408"/>
            <a:ext cx="1296000" cy="365125"/>
          </a:xfrm>
        </p:spPr>
        <p:txBody>
          <a:bodyPr rtlCol="1"/>
          <a:lstStyle>
            <a:lvl1pPr algn="l" rtl="1">
              <a:defRPr/>
            </a:lvl1pPr>
          </a:lstStyle>
          <a:p>
            <a:fld id="{9F6B62D7-4486-473B-B1E1-8BCEF1040D23}" type="datetime1">
              <a:rPr lang="he-IL" smtClean="0"/>
              <a:pPr/>
              <a:t>ה'/טבת/תשפ"ד</a:t>
            </a:fld>
            <a:endParaRPr lang="he-IL" dirty="0"/>
          </a:p>
        </p:txBody>
      </p:sp>
      <p:sp>
        <p:nvSpPr>
          <p:cNvPr id="5" name="מציין מיקום של מספר שקופית 4"/>
          <p:cNvSpPr>
            <a:spLocks noGrp="1"/>
          </p:cNvSpPr>
          <p:nvPr>
            <p:ph type="sldNum" sz="quarter" idx="12"/>
          </p:nvPr>
        </p:nvSpPr>
        <p:spPr>
          <a:xfrm flipH="1">
            <a:off x="2009270" y="6137408"/>
            <a:ext cx="749300" cy="365125"/>
          </a:xfrm>
        </p:spPr>
        <p:txBody>
          <a:bodyPr rtlCol="1"/>
          <a:lstStyle>
            <a:lvl1pPr algn="r" rtl="1">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a:xfrm flipH="1">
            <a:off x="5845412" y="6137408"/>
            <a:ext cx="3654313" cy="365125"/>
          </a:xfrm>
        </p:spPr>
        <p:txBody>
          <a:bodyPr rtlCol="1"/>
          <a:lstStyle>
            <a:lvl1pPr algn="r" rtl="1">
              <a:defRPr/>
            </a:lvl1pPr>
          </a:lstStyle>
          <a:p>
            <a:pPr rtl="1"/>
            <a:r>
              <a:rPr lang="he-IL" noProof="0"/>
              <a:t>הוסף כותרת תחתונה</a:t>
            </a:r>
          </a:p>
        </p:txBody>
      </p:sp>
      <p:sp>
        <p:nvSpPr>
          <p:cNvPr id="2" name="מציין מיקום של תאריך 1"/>
          <p:cNvSpPr>
            <a:spLocks noGrp="1"/>
          </p:cNvSpPr>
          <p:nvPr>
            <p:ph type="dt" sz="half" idx="10"/>
          </p:nvPr>
        </p:nvSpPr>
        <p:spPr>
          <a:xfrm flipH="1">
            <a:off x="3715468" y="6137408"/>
            <a:ext cx="1296000" cy="365125"/>
          </a:xfrm>
        </p:spPr>
        <p:txBody>
          <a:bodyPr rtlCol="1"/>
          <a:lstStyle>
            <a:lvl1pPr algn="l" rtl="1">
              <a:defRPr/>
            </a:lvl1pPr>
          </a:lstStyle>
          <a:p>
            <a:fld id="{AB37142C-A38D-4370-AF15-56229E3A401C}" type="datetime1">
              <a:rPr lang="he-IL" smtClean="0"/>
              <a:pPr/>
              <a:t>ה'/טבת/תשפ"ד</a:t>
            </a:fld>
            <a:endParaRPr lang="he-IL" dirty="0"/>
          </a:p>
        </p:txBody>
      </p:sp>
      <p:sp>
        <p:nvSpPr>
          <p:cNvPr id="4" name="מציין מיקום של מספר שקופית 3"/>
          <p:cNvSpPr>
            <a:spLocks noGrp="1"/>
          </p:cNvSpPr>
          <p:nvPr>
            <p:ph type="sldNum" sz="quarter" idx="12"/>
          </p:nvPr>
        </p:nvSpPr>
        <p:spPr>
          <a:xfrm flipH="1">
            <a:off x="2009270" y="6137408"/>
            <a:ext cx="749300" cy="365125"/>
          </a:xfrm>
        </p:spPr>
        <p:txBody>
          <a:bodyPr rtlCol="1"/>
          <a:lstStyle>
            <a:lvl1pPr algn="r" rtl="1">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304799" y="266700"/>
            <a:ext cx="4011084" cy="2095500"/>
          </a:xfrm>
        </p:spPr>
        <p:txBody>
          <a:bodyPr rtlCol="1" anchor="b"/>
          <a:lstStyle>
            <a:lvl1pPr algn="ctr" rtl="1">
              <a:lnSpc>
                <a:spcPct val="100000"/>
              </a:lnSpc>
              <a:defRPr sz="2800" b="0">
                <a:effectLst>
                  <a:outerShdw blurRad="50800" dist="25400" dir="5400000" algn="t" rotWithShape="0">
                    <a:prstClr val="black">
                      <a:alpha val="25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p:cNvSpPr>
            <a:spLocks noGrp="1"/>
          </p:cNvSpPr>
          <p:nvPr>
            <p:ph idx="1"/>
          </p:nvPr>
        </p:nvSpPr>
        <p:spPr>
          <a:xfrm flipH="1">
            <a:off x="4571999" y="273052"/>
            <a:ext cx="6661151" cy="4984748"/>
          </a:xfrm>
        </p:spPr>
        <p:txBody>
          <a:bodyPr rtlCol="1"/>
          <a:lstStyle>
            <a:lvl1pPr algn="r" rtl="1">
              <a:defRPr sz="3200">
                <a:latin typeface="Tahoma" panose="020B0604030504040204" pitchFamily="34" charset="0"/>
                <a:ea typeface="Tahoma" panose="020B0604030504040204" pitchFamily="34" charset="0"/>
                <a:cs typeface="Tahoma" panose="020B0604030504040204" pitchFamily="34" charset="0"/>
              </a:defRPr>
            </a:lvl1pPr>
            <a:lvl2pPr algn="r" rtl="1">
              <a:defRPr sz="2800">
                <a:latin typeface="Tahoma" panose="020B0604030504040204" pitchFamily="34" charset="0"/>
                <a:ea typeface="Tahoma" panose="020B0604030504040204" pitchFamily="34" charset="0"/>
                <a:cs typeface="Tahoma" panose="020B0604030504040204" pitchFamily="34" charset="0"/>
              </a:defRPr>
            </a:lvl2pPr>
            <a:lvl3pPr algn="r" rtl="1">
              <a:defRPr sz="2400">
                <a:latin typeface="Tahoma" panose="020B0604030504040204" pitchFamily="34" charset="0"/>
                <a:ea typeface="Tahoma" panose="020B0604030504040204" pitchFamily="34" charset="0"/>
                <a:cs typeface="Tahoma" panose="020B0604030504040204" pitchFamily="34" charset="0"/>
              </a:defRPr>
            </a:lvl3pPr>
            <a:lvl4pPr algn="r" rtl="1">
              <a:defRPr sz="2000">
                <a:latin typeface="Tahoma" panose="020B0604030504040204" pitchFamily="34" charset="0"/>
                <a:ea typeface="Tahoma" panose="020B0604030504040204" pitchFamily="34" charset="0"/>
                <a:cs typeface="Tahoma" panose="020B0604030504040204" pitchFamily="34" charset="0"/>
              </a:defRPr>
            </a:lvl4pPr>
            <a:lvl5pPr algn="r" rtl="1">
              <a:defRPr sz="2000">
                <a:latin typeface="Tahoma" panose="020B0604030504040204" pitchFamily="34" charset="0"/>
                <a:ea typeface="Tahoma" panose="020B0604030504040204" pitchFamily="34" charset="0"/>
                <a:cs typeface="Tahoma" panose="020B0604030504040204" pitchFamily="34" charset="0"/>
              </a:defRPr>
            </a:lvl5pPr>
            <a:lvl6pPr algn="r" rtl="1">
              <a:defRPr sz="2000"/>
            </a:lvl6pPr>
            <a:lvl7pPr algn="r" rtl="1">
              <a:defRPr sz="2000"/>
            </a:lvl7pPr>
            <a:lvl8pPr algn="r" rtl="1">
              <a:defRPr sz="2000"/>
            </a:lvl8pPr>
            <a:lvl9pPr algn="r" rtl="1">
              <a:defRPr sz="20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טקסט 3"/>
          <p:cNvSpPr>
            <a:spLocks noGrp="1"/>
          </p:cNvSpPr>
          <p:nvPr>
            <p:ph type="body" sz="half" idx="2"/>
          </p:nvPr>
        </p:nvSpPr>
        <p:spPr>
          <a:xfrm flipH="1">
            <a:off x="304799" y="2438401"/>
            <a:ext cx="4011084" cy="2819399"/>
          </a:xfrm>
        </p:spPr>
        <p:txBody>
          <a:bodyPr rtlCol="1">
            <a:normAutofit/>
          </a:bodyPr>
          <a:lstStyle>
            <a:lvl1pPr marL="0" indent="0" algn="ctr" rtl="1">
              <a:lnSpc>
                <a:spcPct val="125000"/>
              </a:lnSpc>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6" name="מציין מיקום של כותרת תחתונה 5"/>
          <p:cNvSpPr>
            <a:spLocks noGrp="1"/>
          </p:cNvSpPr>
          <p:nvPr>
            <p:ph type="ftr" sz="quarter" idx="11"/>
          </p:nvPr>
        </p:nvSpPr>
        <p:spPr>
          <a:xfrm flipH="1">
            <a:off x="5845412" y="6137408"/>
            <a:ext cx="3654313"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he-IL" noProof="0"/>
              <a:t>הוסף כותרת תחתונה</a:t>
            </a:r>
          </a:p>
        </p:txBody>
      </p:sp>
      <p:sp>
        <p:nvSpPr>
          <p:cNvPr id="5" name="מציין מיקום של תאריך 4"/>
          <p:cNvSpPr>
            <a:spLocks noGrp="1"/>
          </p:cNvSpPr>
          <p:nvPr>
            <p:ph type="dt" sz="half" idx="10"/>
          </p:nvPr>
        </p:nvSpPr>
        <p:spPr>
          <a:xfrm flipH="1">
            <a:off x="3715468" y="6137408"/>
            <a:ext cx="12960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BC4B39F7-FE73-4668-BE5C-4E01DE4D4245}" type="datetime1">
              <a:rPr lang="he-IL" smtClean="0"/>
              <a:pPr/>
              <a:t>ה'/טבת/תשפ"ד</a:t>
            </a:fld>
            <a:endParaRPr lang="he-IL" dirty="0"/>
          </a:p>
        </p:txBody>
      </p:sp>
      <p:sp>
        <p:nvSpPr>
          <p:cNvPr id="7" name="מציין מיקום של מספר שקופית 6"/>
          <p:cNvSpPr>
            <a:spLocks noGrp="1"/>
          </p:cNvSpPr>
          <p:nvPr>
            <p:ph type="sldNum" sz="quarter" idx="12"/>
          </p:nvPr>
        </p:nvSpPr>
        <p:spPr>
          <a:xfrm flipH="1">
            <a:off x="2009270" y="6137408"/>
            <a:ext cx="7493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401CF334-2D5C-4859-84A6-CA7E6E43FAEB}" type="slidenum">
              <a:rPr lang="he-IL" noProof="0" smtClean="0"/>
              <a:pPr/>
              <a:t>‹#›</a:t>
            </a:fld>
            <a:endParaRPr lang="he-IL" noProof="0"/>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2336800" y="228600"/>
            <a:ext cx="7615765" cy="895350"/>
          </a:xfrm>
        </p:spPr>
        <p:txBody>
          <a:bodyPr rtlCol="1" anchor="b"/>
          <a:lstStyle>
            <a:lvl1pPr algn="ctr" rtl="1">
              <a:lnSpc>
                <a:spcPct val="100000"/>
              </a:lnSpc>
              <a:defRPr sz="2800" b="0"/>
            </a:lvl1pPr>
          </a:lstStyle>
          <a:p>
            <a:pPr rtl="1"/>
            <a:r>
              <a:rPr lang="he-IL" noProof="0"/>
              <a:t>לחץ כדי לערוך סגנון כותרת של תבנית בסיס</a:t>
            </a:r>
            <a:endParaRPr lang="he-IL" noProof="0"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flipH="1">
            <a:off x="2108200" y="1597800"/>
            <a:ext cx="8072965" cy="3855244"/>
          </a:xfrm>
          <a:ln w="76200">
            <a:solidFill>
              <a:schemeClr val="bg1"/>
            </a:solidFill>
          </a:ln>
          <a:effectLst>
            <a:outerShdw blurRad="88900" dist="50800" dir="5400000" algn="ctr" rotWithShape="0">
              <a:srgbClr val="000000">
                <a:alpha val="25000"/>
              </a:srgbClr>
            </a:outerShdw>
          </a:effectLst>
        </p:spPr>
        <p:txBody>
          <a:bodyPr rtlCol="1" anchor="t"/>
          <a:lstStyle>
            <a:lvl1pPr marL="0" indent="0" algn="ct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p:nvPr>
        </p:nvSpPr>
        <p:spPr>
          <a:xfrm flipH="1">
            <a:off x="2336800" y="5579250"/>
            <a:ext cx="7615765" cy="533400"/>
          </a:xfrm>
        </p:spPr>
        <p:txBody>
          <a:bodyPr rtlCol="1">
            <a:normAutofit/>
          </a:bodyPr>
          <a:lstStyle>
            <a:lvl1pPr marL="0" indent="0" algn="ctr" rtl="1">
              <a:buNone/>
              <a:defRPr sz="1600">
                <a:solidFill>
                  <a:schemeClr val="tx2"/>
                </a:solidFill>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6" name="מציין מיקום של כותרת תחתונה 5"/>
          <p:cNvSpPr>
            <a:spLocks noGrp="1"/>
          </p:cNvSpPr>
          <p:nvPr>
            <p:ph type="ftr" sz="quarter" idx="11"/>
          </p:nvPr>
        </p:nvSpPr>
        <p:spPr>
          <a:xfrm flipH="1">
            <a:off x="5845412" y="6137408"/>
            <a:ext cx="3654313" cy="365125"/>
          </a:xfrm>
        </p:spPr>
        <p:txBody>
          <a:bodyPr rtlCol="1"/>
          <a:lstStyle>
            <a:lvl1pPr algn="r" rtl="1">
              <a:defRPr>
                <a:solidFill>
                  <a:schemeClr val="tx2"/>
                </a:solidFill>
              </a:defRPr>
            </a:lvl1pPr>
          </a:lstStyle>
          <a:p>
            <a:pPr rtl="1"/>
            <a:r>
              <a:rPr lang="he-IL" noProof="0"/>
              <a:t>הוסף כותרת תחתונה</a:t>
            </a:r>
          </a:p>
        </p:txBody>
      </p:sp>
      <p:sp>
        <p:nvSpPr>
          <p:cNvPr id="5" name="מציין מיקום של תאריך 4"/>
          <p:cNvSpPr>
            <a:spLocks noGrp="1"/>
          </p:cNvSpPr>
          <p:nvPr>
            <p:ph type="dt" sz="half" idx="10"/>
          </p:nvPr>
        </p:nvSpPr>
        <p:spPr>
          <a:xfrm flipH="1">
            <a:off x="3715468" y="6137408"/>
            <a:ext cx="1296000" cy="365125"/>
          </a:xfrm>
        </p:spPr>
        <p:txBody>
          <a:bodyPr rtlCol="1"/>
          <a:lstStyle>
            <a:lvl1pPr algn="l" rtl="1">
              <a:defRPr>
                <a:solidFill>
                  <a:schemeClr val="tx2"/>
                </a:solidFill>
              </a:defRPr>
            </a:lvl1pPr>
          </a:lstStyle>
          <a:p>
            <a:fld id="{68CAA283-D567-4E8A-BDB6-BE4C5BE67303}" type="datetime1">
              <a:rPr lang="he-IL" smtClean="0"/>
              <a:pPr/>
              <a:t>ה'/טבת/תשפ"ד</a:t>
            </a:fld>
            <a:endParaRPr lang="he-IL" dirty="0"/>
          </a:p>
        </p:txBody>
      </p:sp>
      <p:sp>
        <p:nvSpPr>
          <p:cNvPr id="7" name="מציין מיקום של מספר שקופית 6"/>
          <p:cNvSpPr>
            <a:spLocks noGrp="1"/>
          </p:cNvSpPr>
          <p:nvPr>
            <p:ph type="sldNum" sz="quarter" idx="12"/>
          </p:nvPr>
        </p:nvSpPr>
        <p:spPr>
          <a:xfrm flipH="1">
            <a:off x="2009270" y="6137408"/>
            <a:ext cx="749300" cy="365125"/>
          </a:xfrm>
        </p:spPr>
        <p:txBody>
          <a:bodyPr rtlCol="1"/>
          <a:lstStyle>
            <a:lvl1pPr algn="r" rtl="1">
              <a:defRPr>
                <a:solidFill>
                  <a:schemeClr val="tx2"/>
                </a:solidFill>
              </a:defRPr>
            </a:lvl1pPr>
          </a:lstStyle>
          <a:p>
            <a:pPr rtl="1"/>
            <a:fld id="{401CF334-2D5C-4859-84A6-CA7E6E43FAEB}" type="slidenum">
              <a:rPr lang="he-IL" noProof="0" smtClean="0"/>
              <a:pPr/>
              <a:t>‹#›</a:t>
            </a:fld>
            <a:endParaRPr lang="he-IL" noProof="0"/>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flipH="1">
            <a:off x="609600" y="0"/>
            <a:ext cx="10972800" cy="1600200"/>
          </a:xfrm>
          <a:prstGeom prst="rect">
            <a:avLst/>
          </a:prstGeom>
        </p:spPr>
        <p:txBody>
          <a:bodyPr vert="horz" lIns="91440" tIns="45720" rIns="91440" bIns="45720" rtlCol="1" anchor="b">
            <a:no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flipH="1">
            <a:off x="609600" y="1846262"/>
            <a:ext cx="10972800" cy="3419476"/>
          </a:xfrm>
          <a:prstGeom prst="rect">
            <a:avLst/>
          </a:prstGeom>
        </p:spPr>
        <p:txBody>
          <a:bodyPr vert="horz" lIns="91440" tIns="45720" rIns="91440" bIns="45720"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5" name="מציין מיקום של כותרת תחתונה 4"/>
          <p:cNvSpPr>
            <a:spLocks noGrp="1"/>
          </p:cNvSpPr>
          <p:nvPr>
            <p:ph type="ftr" sz="quarter" idx="3"/>
          </p:nvPr>
        </p:nvSpPr>
        <p:spPr>
          <a:xfrm flipH="1">
            <a:off x="5845412" y="6137408"/>
            <a:ext cx="3654313" cy="365125"/>
          </a:xfrm>
          <a:prstGeom prst="rect">
            <a:avLst/>
          </a:prstGeom>
        </p:spPr>
        <p:txBody>
          <a:bodyPr vert="horz" lIns="45720" tIns="45720" rIns="91440" bIns="45720" rtlCol="1" anchor="ctr"/>
          <a:lstStyle>
            <a:lvl1pPr algn="r"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he-IL" noProof="0" dirty="0"/>
              <a:t>הוסף כותרת תחתונה</a:t>
            </a:r>
          </a:p>
        </p:txBody>
      </p:sp>
      <p:sp>
        <p:nvSpPr>
          <p:cNvPr id="4" name="מציין מיקום של תאריך 3"/>
          <p:cNvSpPr>
            <a:spLocks noGrp="1"/>
          </p:cNvSpPr>
          <p:nvPr>
            <p:ph type="dt" sz="half" idx="2"/>
          </p:nvPr>
        </p:nvSpPr>
        <p:spPr>
          <a:xfrm flipH="1">
            <a:off x="3715468" y="6137408"/>
            <a:ext cx="1296000" cy="365125"/>
          </a:xfrm>
          <a:prstGeom prst="rect">
            <a:avLst/>
          </a:prstGeom>
        </p:spPr>
        <p:txBody>
          <a:bodyPr vert="horz" lIns="91440" tIns="45720" rIns="45720" bIns="45720" rtlCol="1" anchor="ctr"/>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F17A7EA4-75CF-444E-A767-08A8F20F7991}" type="datetime1">
              <a:rPr lang="he-IL" smtClean="0"/>
              <a:pPr/>
              <a:t>ה'/טבת/תשפ"ד</a:t>
            </a:fld>
            <a:endParaRPr lang="he-IL" dirty="0"/>
          </a:p>
        </p:txBody>
      </p:sp>
      <p:sp>
        <p:nvSpPr>
          <p:cNvPr id="6" name="מציין מיקום של מספר שקופית 5"/>
          <p:cNvSpPr>
            <a:spLocks noGrp="1"/>
          </p:cNvSpPr>
          <p:nvPr>
            <p:ph type="sldNum" sz="quarter" idx="4"/>
          </p:nvPr>
        </p:nvSpPr>
        <p:spPr>
          <a:xfrm flipH="1">
            <a:off x="2009270" y="6137408"/>
            <a:ext cx="749300" cy="365125"/>
          </a:xfrm>
          <a:prstGeom prst="rect">
            <a:avLst/>
          </a:prstGeom>
        </p:spPr>
        <p:txBody>
          <a:bodyPr vert="horz" lIns="27432" tIns="45720" rIns="45720" bIns="45720" rtlCol="1" anchor="ctr"/>
          <a:lstStyle>
            <a:lvl1pPr algn="l" rtl="1">
              <a:defRPr sz="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algn="r"/>
            <a:fld id="{401CF334-2D5C-4859-84A6-CA7E6E43FAEB}" type="slidenum">
              <a:rPr lang="he-IL" smtClean="0"/>
              <a:pPr algn="r"/>
              <a:t>‹#›</a:t>
            </a:fld>
            <a:endParaRPr lang="he-IL" dirty="0"/>
          </a:p>
        </p:txBody>
      </p:sp>
      <p:grpSp>
        <p:nvGrpSpPr>
          <p:cNvPr id="7" name="קבוצה 6" descr="שיחים בחוף ים">
            <a:extLst>
              <a:ext uri="{FF2B5EF4-FFF2-40B4-BE49-F238E27FC236}">
                <a16:creationId xmlns:a16="http://schemas.microsoft.com/office/drawing/2014/main" id="{32ABC1A6-8856-41D7-BF42-7ED8D4AC1C81}"/>
              </a:ext>
            </a:extLst>
          </p:cNvPr>
          <p:cNvGrpSpPr/>
          <p:nvPr userDrawn="1"/>
        </p:nvGrpSpPr>
        <p:grpSpPr>
          <a:xfrm flipH="1">
            <a:off x="1" y="4291013"/>
            <a:ext cx="12180887" cy="2589212"/>
            <a:chOff x="11112" y="4291013"/>
            <a:chExt cx="12180887" cy="2589212"/>
          </a:xfrm>
        </p:grpSpPr>
        <p:sp>
          <p:nvSpPr>
            <p:cNvPr id="8" name="אליפסה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800" noProof="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0" name="צורה חופשית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קבוצה 68"/>
            <p:cNvGrpSpPr>
              <a:grpSpLocks/>
            </p:cNvGrpSpPr>
            <p:nvPr/>
          </p:nvGrpSpPr>
          <p:grpSpPr bwMode="auto">
            <a:xfrm>
              <a:off x="68263" y="4291013"/>
              <a:ext cx="2384425" cy="2447925"/>
              <a:chOff x="43" y="2703"/>
              <a:chExt cx="1502" cy="1542"/>
            </a:xfrm>
          </p:grpSpPr>
          <p:grpSp>
            <p:nvGrpSpPr>
              <p:cNvPr id="55" name="קבוצה 28"/>
              <p:cNvGrpSpPr>
                <a:grpSpLocks/>
              </p:cNvGrpSpPr>
              <p:nvPr/>
            </p:nvGrpSpPr>
            <p:grpSpPr bwMode="auto">
              <a:xfrm>
                <a:off x="106" y="2703"/>
                <a:ext cx="1387" cy="1542"/>
                <a:chOff x="106" y="2703"/>
                <a:chExt cx="1387" cy="1542"/>
              </a:xfrm>
            </p:grpSpPr>
            <p:grpSp>
              <p:nvGrpSpPr>
                <p:cNvPr id="95" name="קבוצה 5"/>
                <p:cNvGrpSpPr>
                  <a:grpSpLocks/>
                </p:cNvGrpSpPr>
                <p:nvPr/>
              </p:nvGrpSpPr>
              <p:grpSpPr bwMode="auto">
                <a:xfrm>
                  <a:off x="506" y="3583"/>
                  <a:ext cx="135" cy="584"/>
                  <a:chOff x="506" y="3583"/>
                  <a:chExt cx="135" cy="584"/>
                </a:xfrm>
              </p:grpSpPr>
              <p:sp>
                <p:nvSpPr>
                  <p:cNvPr id="118" name="צורה חופשית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96" name="קבוצה 8"/>
                <p:cNvGrpSpPr>
                  <a:grpSpLocks/>
                </p:cNvGrpSpPr>
                <p:nvPr/>
              </p:nvGrpSpPr>
              <p:grpSpPr bwMode="auto">
                <a:xfrm>
                  <a:off x="243" y="3542"/>
                  <a:ext cx="270" cy="631"/>
                  <a:chOff x="243" y="3542"/>
                  <a:chExt cx="270" cy="631"/>
                </a:xfrm>
              </p:grpSpPr>
              <p:sp>
                <p:nvSpPr>
                  <p:cNvPr id="116" name="צורה חופשית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97" name="צורה חופשית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00" name="קבוצה 16"/>
                <p:cNvGrpSpPr>
                  <a:grpSpLocks/>
                </p:cNvGrpSpPr>
                <p:nvPr/>
              </p:nvGrpSpPr>
              <p:grpSpPr bwMode="auto">
                <a:xfrm>
                  <a:off x="193" y="2703"/>
                  <a:ext cx="152" cy="1529"/>
                  <a:chOff x="193" y="2703"/>
                  <a:chExt cx="152" cy="1529"/>
                </a:xfrm>
              </p:grpSpPr>
              <p:sp>
                <p:nvSpPr>
                  <p:cNvPr id="112" name="צורה חופשית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101" name="צורה חופשית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6" name="צורה חופשית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57" name="קבוצה 33"/>
              <p:cNvGrpSpPr>
                <a:grpSpLocks/>
              </p:cNvGrpSpPr>
              <p:nvPr/>
            </p:nvGrpSpPr>
            <p:grpSpPr bwMode="auto">
              <a:xfrm>
                <a:off x="454" y="3586"/>
                <a:ext cx="255" cy="498"/>
                <a:chOff x="454" y="3586"/>
                <a:chExt cx="255" cy="498"/>
              </a:xfrm>
            </p:grpSpPr>
            <p:sp>
              <p:nvSpPr>
                <p:cNvPr id="92" name="צורה חופשית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58" name="צורה חופשית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9" name="צורה חופשית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60" name="קבוצה 38"/>
              <p:cNvGrpSpPr>
                <a:grpSpLocks/>
              </p:cNvGrpSpPr>
              <p:nvPr/>
            </p:nvGrpSpPr>
            <p:grpSpPr bwMode="auto">
              <a:xfrm>
                <a:off x="139" y="3607"/>
                <a:ext cx="217" cy="566"/>
                <a:chOff x="139" y="3607"/>
                <a:chExt cx="217" cy="566"/>
              </a:xfrm>
            </p:grpSpPr>
            <p:sp>
              <p:nvSpPr>
                <p:cNvPr id="90" name="צורה חופשית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61" name="צורה חופשית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62" name="קבוצה 47"/>
              <p:cNvGrpSpPr>
                <a:grpSpLocks/>
              </p:cNvGrpSpPr>
              <p:nvPr/>
            </p:nvGrpSpPr>
            <p:grpSpPr bwMode="auto">
              <a:xfrm>
                <a:off x="117" y="2718"/>
                <a:ext cx="332" cy="1514"/>
                <a:chOff x="117" y="2718"/>
                <a:chExt cx="332" cy="1514"/>
              </a:xfrm>
            </p:grpSpPr>
            <p:sp>
              <p:nvSpPr>
                <p:cNvPr id="83" name="צורה חופשית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4" name="צורה חופשית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85" name="קבוצה 44"/>
                <p:cNvGrpSpPr>
                  <a:grpSpLocks/>
                </p:cNvGrpSpPr>
                <p:nvPr/>
              </p:nvGrpSpPr>
              <p:grpSpPr bwMode="auto">
                <a:xfrm>
                  <a:off x="231" y="2718"/>
                  <a:ext cx="218" cy="641"/>
                  <a:chOff x="231" y="2718"/>
                  <a:chExt cx="218" cy="641"/>
                </a:xfrm>
              </p:grpSpPr>
              <p:sp>
                <p:nvSpPr>
                  <p:cNvPr id="88" name="צורה חופשית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86" name="צורה חופשית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63" name="צורה חופשית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4" name="צורה חופשית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5" name="צורה חופשית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6" name="צורה חופשית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7" name="צורה חופשית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8" name="צורה חופשית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69" name="צורה חופשית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0" name="צורה חופשית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1" name="צורה חופשית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2" name="צורה חופשית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3" name="צורה חופשית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4" name="צורה חופשית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75" name="קבוצה 62"/>
              <p:cNvGrpSpPr>
                <a:grpSpLocks/>
              </p:cNvGrpSpPr>
              <p:nvPr/>
            </p:nvGrpSpPr>
            <p:grpSpPr bwMode="auto">
              <a:xfrm>
                <a:off x="487" y="3200"/>
                <a:ext cx="385" cy="440"/>
                <a:chOff x="487" y="3200"/>
                <a:chExt cx="385" cy="440"/>
              </a:xfrm>
            </p:grpSpPr>
            <p:sp>
              <p:nvSpPr>
                <p:cNvPr id="81" name="צורה חופשית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2" name="צורה חופשית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76" name="צורה חופשית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7" name="צורה חופשית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8" name="צורה חופשית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79" name="צורה חופשית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0" name="צורה חופשית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2" name="קבוצה 111"/>
            <p:cNvGrpSpPr>
              <a:grpSpLocks/>
            </p:cNvGrpSpPr>
            <p:nvPr/>
          </p:nvGrpSpPr>
          <p:grpSpPr bwMode="auto">
            <a:xfrm>
              <a:off x="10057193" y="5283200"/>
              <a:ext cx="2032000" cy="1581150"/>
              <a:chOff x="4495" y="3328"/>
              <a:chExt cx="1280" cy="996"/>
            </a:xfrm>
          </p:grpSpPr>
          <p:grpSp>
            <p:nvGrpSpPr>
              <p:cNvPr id="13" name="קבוצה 84"/>
              <p:cNvGrpSpPr>
                <a:grpSpLocks/>
              </p:cNvGrpSpPr>
              <p:nvPr/>
            </p:nvGrpSpPr>
            <p:grpSpPr bwMode="auto">
              <a:xfrm>
                <a:off x="4636" y="3328"/>
                <a:ext cx="1056" cy="993"/>
                <a:chOff x="4636" y="3328"/>
                <a:chExt cx="1056" cy="993"/>
              </a:xfrm>
            </p:grpSpPr>
            <p:sp>
              <p:nvSpPr>
                <p:cNvPr id="40" name="צורה חופשית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1" name="צורה חופשית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2" name="צורה חופשית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3" name="צורה חופשית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4" name="צורה חופשית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5" name="צורה חופשית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6" name="צורה חופשית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7" name="צורה חופשית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8" name="צורה חופשית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49" name="צורה חופשית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0" name="צורה חופשית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1" name="צורה חופשית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2" name="צורה חופשית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3" name="צורה חופשית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54" name="צורה חופשית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sp>
            <p:nvSpPr>
              <p:cNvPr id="14" name="צורה חופשית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0" name="צורה חופשית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2" name="צורה חופשית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3" name="צורה חופשית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4" name="צורה חופשית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5" name="צורה חופשית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6" name="צורה חופשית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7" name="צורה חופשית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8" name="צורה חופשית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9" name="צורה חופשית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0" name="צורה חופשית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1" name="צורה חופשית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2" name="צורה חופשית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3" name="צורה חופשית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4" name="צורה חופשית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5" name="צורה חופשית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6" name="צורה חופשית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7" name="צורה חופשית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8" name="צורה חופשית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39" name="צורה חופשית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1"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r" defTabSz="914400" rtl="1" eaLnBrk="1" latinLnBrk="0" hangingPunct="1">
        <a:spcBef>
          <a:spcPct val="20000"/>
        </a:spcBef>
        <a:buFont typeface="Arial" pitchFamily="34" charset="0"/>
        <a:buChar char="•"/>
        <a:defRPr sz="24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742950" indent="-285750" algn="r" defTabSz="914400" rtl="1" eaLnBrk="1" latinLnBrk="0" hangingPunct="1">
        <a:spcBef>
          <a:spcPct val="20000"/>
        </a:spcBef>
        <a:buFont typeface="Courier New" pitchFamily="49" charset="0"/>
        <a:buChar char="o"/>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spcBef>
          <a:spcPct val="20000"/>
        </a:spcBef>
        <a:buFont typeface="Arial"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spcBef>
          <a:spcPct val="20000"/>
        </a:spcBef>
        <a:buFont typeface="Courier New" pitchFamily="49" charset="0"/>
        <a:buChar char="o"/>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spcBef>
          <a:spcPct val="20000"/>
        </a:spcBef>
        <a:buFont typeface="Arial" pitchFamily="34" charset="0"/>
        <a:buChar char="•"/>
        <a:defRPr sz="1600" kern="1200">
          <a:solidFill>
            <a:schemeClr val="tx2"/>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VIXsc_NcDlE" TargetMode="Externa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hyperlink" Target="https://eureka.org.il/item/25663/%D7%9E%D7%94%D7%99-%D7%94%D7%A9%D7%9C%D7%9B%D7%A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1508;&#1512;&#1511;-&#1493;-&#1494;&#1497;&#1492;&#1493;&#1501;-&#1488;&#1493;&#1512;-&#1489;&#1497;&#1513;&#1512;&#1488;&#1500;-&#1492;&#1497;&#1489;&#1496;&#1497;&#1501;-&#1488;&#1511;&#1493;&#1500;&#1493;&#1490;&#1497;&#1497;&#1501;-&#1493;&#1502;&#1512;&#1495;&#1489;&#1497;&#1497;&#1501;.pdf%20(parks.org.i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b7y4s0FiMHE"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il/search?q=%D7%9E%D7%95%D7%91%D7%99%D7%99%D7%9C+%D7%9E%D7%A2%D7%9C%D7%99%D7%9D+%D7%A2%D7%9C%D7%99%D7%9D&amp;sca_esv=583646388&amp;authuser=0&amp;sxsrf=AM9HkKndolhMWazOHSsNlthFbRjyCtMsuQ:1700330008519&amp;source=hp&amp;ei=GPpYZazeHdiVxc8PmbuToAc&amp;iflsig=AO6bgOgAAAAAZVkIKL5hIN89sZWXJ_m2kINymzfCzlkJ&amp;oq=%D7%9E%D7%95%D7%91&amp;gs_lp=Egdnd3Mtd2l6IgbXnteV15EqAggAMgQQIxgnMhEQLhiDARivARjHARixAxiABDIKEAAYgAQYigUYQzIKEAAYgAQYigUYQzIKEAAYgAQYigUYQzIIEAAYgAQYsQMyChAAGIAEGIoFGEMyChAAGIAEGIoFGEMyChAAGIAEGIoFGEMyChAAGIAEGIoFGENIuSpQAFiBB3AAeACQAQCYAacBoAHcA6oBAzAuM7gBAcgBAPgBAcICEBAuGIAEGIoFGMcBGK8BGCfCAgsQABiABBixAxiDAcICFhAuGIAEGIoFGLEDGIMBGMcBGNEDGEPCAg4QABiABBiKBRixAxiDAcICChAuGIAEGIoFGCfCAgoQLhiABBiKBRhD&amp;sclient=gws-wiz#fpstate=ive&amp;ip=1&amp;vld=cid:6c08530d,vid:ougd6sysnPA,st:0" TargetMode="External"/><Relationship Id="rId7" Type="http://schemas.openxmlformats.org/officeDocument/2006/relationships/image" Target="../media/image8.png"/><Relationship Id="rId2" Type="http://schemas.openxmlformats.org/officeDocument/2006/relationships/hyperlink" Target="https://www.youtube.com/watch?v=5h81I444Zbc"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hyperlink" Target="https://www.google.co.il/search?q=%D7%99%D7%A6%D7%99%D7%A8%D7%94+%D7%9E%D7%A2%D7%9C%D7%99%D7%9D+%D7%99%D7%91%D7%A9%D7%99%D7%9D&amp;sca_esv=583646388&amp;authuser=0&amp;sxsrf=AM9HkKkF5Ti9lXT9j5VGD1G3mwzvqPEgXA:1700330160284&amp;ei=sPpYZdH6EOO1i-gPpZ-dyA0&amp;oq=%D7%99%D7%A6%D7%99%D7%A8%D7%94+&amp;gs_lp=Egxnd3Mtd2l6LXNlcnAiC9eZ16bXmdeo15QgKgIIAjIKECMYgAQYigUYJzIKEAAYgAQYigUYQzIKEAAYgAQYigUYQzIFEAAYgAQyChAAGIAEGIoFGEMyChAAGIAEGIoFGEMyBRAAGIAEMgUQABiABDIFEAAYgAQyBRAAGIAESJglUABYsglwAHgAkAEAmAGfAaAB_waqAQMwLja4AQHIAQD4AQHCAgQQIxgnwgIREC4YgAQYsQMYgwEYxwEY0QPCAgsQABiABBixAxiDAcICDhAuGIAEGLEDGMcBGNEDwgILEC4YgAQYxwEY0QPCAgoQLhiABBiKBRgnwgIOEAAYgAQYigUYsQMYgwHCAg4QABiABBixAxiDARjJA8ICCxAAGIAEGIoFGJIDwgIIEAAYgAQYsQPiAwQYACBBiAYB&amp;sclient=gws-wiz-serp#fpstate=ive&amp;vld=cid:7eecf9a7,vid:4n9_PO_KKJo,st: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7flgz8O87ys&amp;t=657s" TargetMode="External"/><Relationship Id="rId3" Type="http://schemas.openxmlformats.org/officeDocument/2006/relationships/hyperlink" Target="https://he.wikipedia.org/wiki/%D7%90%D7%9C%D7%94_%D7%90%D7%A8%D7%A6%D7%99%D7%A9%D7%A8%D7%90%D7%9C%D7%99%D7%AA" TargetMode="External"/><Relationship Id="rId7" Type="http://schemas.openxmlformats.org/officeDocument/2006/relationships/hyperlink" Target="https://he.wikipedia.org/wiki/%D7%A2%D7%95%D7%96%D7%A8%D7%A8_%D7%97%D7%93-%D7%92%D7%9C%D7%A2%D7%99%D7%A0%D7%9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upload.wikimedia.org/wikipedia/commons/2/27/Crataegus_aronia_1.JPG" TargetMode="External"/><Relationship Id="rId5" Type="http://schemas.openxmlformats.org/officeDocument/2006/relationships/hyperlink" Target="https://he.wikipedia.org/wiki/%D7%9C%D7%91%D7%A0%D7%94_%D7%A8%D7%A4%D7%95%D7%90%D7%99" TargetMode="External"/><Relationship Id="rId10" Type="http://schemas.openxmlformats.org/officeDocument/2006/relationships/image" Target="../media/image15.png"/><Relationship Id="rId4" Type="http://schemas.openxmlformats.org/officeDocument/2006/relationships/hyperlink" Target="https://www.wildflowers.co.il/hebrew/plant.asp?ID=284"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he.wikipedia.org/wiki/%D7%A9%D7%A7%D7%93_%D7%9E%D7%A6%D7%95%D7%99#/media/%D7%A7%D7%95%D7%91%D7%A5:Shkediya01_ST_04.jpg"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he.wikipedia.org/wiki/%D7%90%D7%A4%D7%A8%D7%A1%D7%A7#/media/%D7%A7%D7%95%D7%91%D7%A5:Peach_flowers.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he.wikipedia.org/wiki/%D7%A6%D7%A4%D7%A6%D7%A4%D7%94#/media/%D7%A7%D7%95%D7%91%D7%A5:Four_Poplars_in_four_seasons.JPG"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pic>
        <p:nvPicPr>
          <p:cNvPr id="4" name="מציין מיקום תוכן 3"/>
          <p:cNvPicPr>
            <a:picLocks noGrp="1" noChangeAspect="1"/>
          </p:cNvPicPr>
          <p:nvPr>
            <p:ph idx="1"/>
          </p:nvPr>
        </p:nvPicPr>
        <p:blipFill>
          <a:blip r:embed="rId3"/>
          <a:stretch>
            <a:fillRect/>
          </a:stretch>
        </p:blipFill>
        <p:spPr>
          <a:xfrm>
            <a:off x="0" y="0"/>
            <a:ext cx="12358286" cy="7068998"/>
          </a:xfrm>
          <a:prstGeom prst="rect">
            <a:avLst/>
          </a:prstGeom>
        </p:spPr>
      </p:pic>
      <p:sp>
        <p:nvSpPr>
          <p:cNvPr id="5" name="TextBox 4"/>
          <p:cNvSpPr txBox="1"/>
          <p:nvPr/>
        </p:nvSpPr>
        <p:spPr>
          <a:xfrm>
            <a:off x="6486768" y="2014000"/>
            <a:ext cx="5353540" cy="2308324"/>
          </a:xfrm>
          <a:prstGeom prst="rect">
            <a:avLst/>
          </a:prstGeom>
          <a:noFill/>
          <a:ln>
            <a:solidFill>
              <a:schemeClr val="bg2"/>
            </a:solidFill>
          </a:ln>
        </p:spPr>
        <p:txBody>
          <a:bodyPr wrap="square" rtlCol="0" anchor="ctr" anchorCtr="1">
            <a:spAutoFit/>
          </a:bodyPr>
          <a:lstStyle/>
          <a:p>
            <a:pPr algn="ctr"/>
            <a:r>
              <a:rPr lang="he-IL" sz="4800" b="1" dirty="0">
                <a:latin typeface="Arial" panose="020B0604020202020204" pitchFamily="34" charset="0"/>
                <a:cs typeface="Arial" panose="020B0604020202020204" pitchFamily="34" charset="0"/>
              </a:rPr>
              <a:t>תופעת השלכת</a:t>
            </a:r>
          </a:p>
          <a:p>
            <a:pPr algn="ctr"/>
            <a:r>
              <a:rPr lang="he-IL" sz="4800" b="1" dirty="0">
                <a:latin typeface="Arial" panose="020B0604020202020204" pitchFamily="34" charset="0"/>
                <a:cs typeface="Arial" panose="020B0604020202020204" pitchFamily="34" charset="0"/>
              </a:rPr>
              <a:t>פעילויות רב גילאיות (א-ו)</a:t>
            </a:r>
            <a:endParaRPr lang="en-US" sz="4800" b="1" dirty="0">
              <a:latin typeface="Arial" panose="020B0604020202020204" pitchFamily="34" charset="0"/>
              <a:cs typeface="Arial" panose="020B0604020202020204" pitchFamily="34" charset="0"/>
            </a:endParaRPr>
          </a:p>
        </p:txBody>
      </p:sp>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9542" y="0"/>
            <a:ext cx="1362458" cy="771361"/>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16080" y="6494741"/>
            <a:ext cx="1068198" cy="574257"/>
          </a:xfrm>
          <a:prstGeom prst="rect">
            <a:avLst/>
          </a:prstGeom>
        </p:spPr>
      </p:pic>
      <p:sp>
        <p:nvSpPr>
          <p:cNvPr id="7" name="TextBox 6"/>
          <p:cNvSpPr txBox="1"/>
          <p:nvPr/>
        </p:nvSpPr>
        <p:spPr>
          <a:xfrm>
            <a:off x="6486767" y="4647095"/>
            <a:ext cx="4729313" cy="1384995"/>
          </a:xfrm>
          <a:prstGeom prst="rect">
            <a:avLst/>
          </a:prstGeom>
          <a:noFill/>
          <a:ln>
            <a:solidFill>
              <a:schemeClr val="bg2"/>
            </a:solidFill>
          </a:ln>
        </p:spPr>
        <p:txBody>
          <a:bodyPr wrap="square" rtlCol="0" anchor="ctr" anchorCtr="1">
            <a:spAutoFit/>
          </a:bodyPr>
          <a:lstStyle/>
          <a:p>
            <a:pPr algn="ctr"/>
            <a:r>
              <a:rPr lang="he-IL" sz="2800" b="1" dirty="0"/>
              <a:t>ד"ר מירי דרסלר</a:t>
            </a:r>
          </a:p>
          <a:p>
            <a:pPr algn="ctr"/>
            <a:r>
              <a:rPr lang="he-IL" sz="2800" b="1" dirty="0"/>
              <a:t>המרכז לחינוך מדעי וטכנולוגי, אוניברסיטת תל-אביב</a:t>
            </a:r>
            <a:endParaRPr lang="en-US" sz="2800" b="1" dirty="0"/>
          </a:p>
        </p:txBody>
      </p:sp>
      <p:sp>
        <p:nvSpPr>
          <p:cNvPr id="8" name="TextBox 7"/>
          <p:cNvSpPr txBox="1"/>
          <p:nvPr/>
        </p:nvSpPr>
        <p:spPr>
          <a:xfrm>
            <a:off x="5947794" y="6618914"/>
            <a:ext cx="3028426" cy="369115"/>
          </a:xfrm>
          <a:prstGeom prst="rect">
            <a:avLst/>
          </a:prstGeom>
          <a:noFill/>
          <a:ln>
            <a:solidFill>
              <a:schemeClr val="bg2"/>
            </a:solidFill>
          </a:ln>
        </p:spPr>
        <p:txBody>
          <a:bodyPr wrap="square" rtlCol="0" anchor="ctr" anchorCtr="1">
            <a:spAutoFit/>
          </a:bodyPr>
          <a:lstStyle/>
          <a:p>
            <a:pPr lvl="0"/>
            <a:r>
              <a:rPr lang="he-IL" dirty="0">
                <a:solidFill>
                  <a:prstClr val="black"/>
                </a:solidFill>
              </a:rPr>
              <a:t>מקור התמונה: </a:t>
            </a:r>
            <a:r>
              <a:rPr lang="en-GB" dirty="0" err="1">
                <a:solidFill>
                  <a:prstClr val="black"/>
                </a:solidFill>
              </a:rPr>
              <a:t>pixabay</a:t>
            </a:r>
            <a:endParaRPr lang="en-US" dirty="0">
              <a:solidFill>
                <a:prstClr val="black"/>
              </a:solidFill>
            </a:endParaRPr>
          </a:p>
        </p:txBody>
      </p:sp>
    </p:spTree>
    <p:extLst>
      <p:ext uri="{BB962C8B-B14F-4D97-AF65-F5344CB8AC3E}">
        <p14:creationId xmlns:p14="http://schemas.microsoft.com/office/powerpoint/2010/main" val="108149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Arial" panose="020B0604020202020204" pitchFamily="34" charset="0"/>
                <a:cs typeface="Arial" panose="020B0604020202020204" pitchFamily="34" charset="0"/>
              </a:rPr>
              <a:t>מה אנו רוצים לדעת על שלכת? (א-ד)</a:t>
            </a:r>
            <a:endParaRPr lang="en-US"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Autofit/>
          </a:bodyPr>
          <a:lstStyle/>
          <a:p>
            <a:pPr marL="0" indent="0">
              <a:buNone/>
            </a:pPr>
            <a:r>
              <a:rPr lang="he-IL" sz="2800" dirty="0">
                <a:latin typeface="Arial" panose="020B0604020202020204" pitchFamily="34" charset="0"/>
                <a:cs typeface="Arial" panose="020B0604020202020204" pitchFamily="34" charset="0"/>
              </a:rPr>
              <a:t>נסחו שאלות בעזרת מילות שאלה כמו:</a:t>
            </a:r>
          </a:p>
          <a:p>
            <a:r>
              <a:rPr lang="he-IL" sz="2800" b="1" dirty="0">
                <a:latin typeface="Arial" panose="020B0604020202020204" pitchFamily="34" charset="0"/>
                <a:cs typeface="Arial" panose="020B0604020202020204" pitchFamily="34" charset="0"/>
              </a:rPr>
              <a:t>מהי ...?</a:t>
            </a:r>
          </a:p>
          <a:p>
            <a:r>
              <a:rPr lang="he-IL" sz="2800" b="1" dirty="0">
                <a:latin typeface="Arial" panose="020B0604020202020204" pitchFamily="34" charset="0"/>
                <a:cs typeface="Arial" panose="020B0604020202020204" pitchFamily="34" charset="0"/>
              </a:rPr>
              <a:t>מי ...?  </a:t>
            </a:r>
          </a:p>
          <a:p>
            <a:r>
              <a:rPr lang="he-IL" sz="2800" b="1" dirty="0">
                <a:latin typeface="Arial" panose="020B0604020202020204" pitchFamily="34" charset="0"/>
                <a:cs typeface="Arial" panose="020B0604020202020204" pitchFamily="34" charset="0"/>
              </a:rPr>
              <a:t>מתי...?</a:t>
            </a:r>
          </a:p>
          <a:p>
            <a:r>
              <a:rPr lang="he-IL" sz="2800" b="1" dirty="0">
                <a:latin typeface="Arial" panose="020B0604020202020204" pitchFamily="34" charset="0"/>
                <a:cs typeface="Arial" panose="020B0604020202020204" pitchFamily="34" charset="0"/>
              </a:rPr>
              <a:t>היכן ...?</a:t>
            </a:r>
          </a:p>
          <a:p>
            <a:r>
              <a:rPr lang="he-IL" sz="2800" b="1" dirty="0">
                <a:latin typeface="Arial" panose="020B0604020202020204" pitchFamily="34" charset="0"/>
                <a:cs typeface="Arial" panose="020B0604020202020204" pitchFamily="34" charset="0"/>
              </a:rPr>
              <a:t>מדוע / למה ...?</a:t>
            </a:r>
          </a:p>
          <a:p>
            <a:r>
              <a:rPr lang="he-IL" sz="2800" b="1" dirty="0">
                <a:latin typeface="Arial" panose="020B0604020202020204" pitchFamily="34" charset="0"/>
                <a:cs typeface="Arial" panose="020B0604020202020204" pitchFamily="34" charset="0"/>
              </a:rPr>
              <a:t>מילת שאלה אחרת</a:t>
            </a: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752" y="2231292"/>
            <a:ext cx="5783386" cy="4337540"/>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533" y="226503"/>
            <a:ext cx="1193758" cy="641757"/>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spTree>
    <p:extLst>
      <p:ext uri="{BB962C8B-B14F-4D97-AF65-F5344CB8AC3E}">
        <p14:creationId xmlns:p14="http://schemas.microsoft.com/office/powerpoint/2010/main" val="314479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1582400" cy="1600200"/>
          </a:xfrm>
        </p:spPr>
        <p:txBody>
          <a:bodyPr/>
          <a:lstStyle/>
          <a:p>
            <a:r>
              <a:rPr lang="he-IL" b="1" dirty="0">
                <a:solidFill>
                  <a:srgbClr val="99CB38">
                    <a:lumMod val="50000"/>
                  </a:srgbClr>
                </a:solidFill>
                <a:latin typeface="Arial" panose="020B0604020202020204" pitchFamily="34" charset="0"/>
                <a:cs typeface="Arial" panose="020B0604020202020204" pitchFamily="34" charset="0"/>
              </a:rPr>
              <a:t>מה אנו רוצים לדעת על תופעת  השלכת? (ה-ו)</a:t>
            </a:r>
            <a:endParaRPr lang="en-US" dirty="0"/>
          </a:p>
        </p:txBody>
      </p:sp>
      <p:sp>
        <p:nvSpPr>
          <p:cNvPr id="3" name="מציין מיקום תוכן 2"/>
          <p:cNvSpPr>
            <a:spLocks noGrp="1"/>
          </p:cNvSpPr>
          <p:nvPr>
            <p:ph idx="1"/>
          </p:nvPr>
        </p:nvSpPr>
        <p:spPr/>
        <p:txBody>
          <a:bodyPr>
            <a:noAutofit/>
          </a:bodyPr>
          <a:lstStyle/>
          <a:p>
            <a:pPr marL="0" indent="0">
              <a:buNone/>
            </a:pPr>
            <a:r>
              <a:rPr lang="he-IL" sz="2800" b="1" dirty="0">
                <a:latin typeface="Arial" panose="020B0604020202020204" pitchFamily="34" charset="0"/>
                <a:cs typeface="Arial" panose="020B0604020202020204" pitchFamily="34" charset="0"/>
              </a:rPr>
              <a:t>נסחו שאלות בעזרת מילות השאלה כמו:</a:t>
            </a:r>
          </a:p>
          <a:p>
            <a:r>
              <a:rPr lang="he-IL" sz="2800" b="1" dirty="0">
                <a:latin typeface="Arial" panose="020B0604020202020204" pitchFamily="34" charset="0"/>
                <a:cs typeface="Arial" panose="020B0604020202020204" pitchFamily="34" charset="0"/>
              </a:rPr>
              <a:t>מה גורם...?</a:t>
            </a:r>
          </a:p>
          <a:p>
            <a:r>
              <a:rPr lang="he-IL" sz="2800" b="1" dirty="0">
                <a:latin typeface="Arial" panose="020B0604020202020204" pitchFamily="34" charset="0"/>
                <a:cs typeface="Arial" panose="020B0604020202020204" pitchFamily="34" charset="0"/>
              </a:rPr>
              <a:t>מהו הקשר בין ...?</a:t>
            </a:r>
          </a:p>
          <a:p>
            <a:r>
              <a:rPr lang="he-IL" sz="2800" b="1" dirty="0">
                <a:latin typeface="Arial" panose="020B0604020202020204" pitchFamily="34" charset="0"/>
                <a:cs typeface="Arial" panose="020B0604020202020204" pitchFamily="34" charset="0"/>
              </a:rPr>
              <a:t>מהו ההבדל בין ...?</a:t>
            </a:r>
          </a:p>
          <a:p>
            <a:r>
              <a:rPr lang="he-IL" sz="2800" b="1" dirty="0">
                <a:latin typeface="Arial" panose="020B0604020202020204" pitchFamily="34" charset="0"/>
                <a:cs typeface="Arial" panose="020B0604020202020204" pitchFamily="34" charset="0"/>
              </a:rPr>
              <a:t>מהי ההשפעה של ...?</a:t>
            </a:r>
          </a:p>
          <a:p>
            <a:r>
              <a:rPr lang="he-IL" sz="2800" b="1" dirty="0">
                <a:latin typeface="Arial" panose="020B0604020202020204" pitchFamily="34" charset="0"/>
                <a:cs typeface="Arial" panose="020B0604020202020204" pitchFamily="34" charset="0"/>
              </a:rPr>
              <a:t>מהו ההסבר ל.... ?</a:t>
            </a:r>
          </a:p>
          <a:p>
            <a:r>
              <a:rPr lang="he-IL" sz="2800" b="1" dirty="0">
                <a:latin typeface="Arial" panose="020B0604020202020204" pitchFamily="34" charset="0"/>
                <a:cs typeface="Arial" panose="020B0604020202020204" pitchFamily="34" charset="0"/>
              </a:rPr>
              <a:t>באילו תנאים ...?</a:t>
            </a:r>
          </a:p>
          <a:p>
            <a:r>
              <a:rPr lang="he-IL" sz="2800" b="1" dirty="0">
                <a:latin typeface="Arial" panose="020B0604020202020204" pitchFamily="34" charset="0"/>
                <a:cs typeface="Arial" panose="020B0604020202020204" pitchFamily="34" charset="0"/>
              </a:rPr>
              <a:t>מילת שאלה אחרת.</a:t>
            </a:r>
          </a:p>
          <a:p>
            <a:endParaRPr lang="en-US" sz="2800"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00" y="1828800"/>
            <a:ext cx="4134339" cy="5065020"/>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3070"/>
            <a:ext cx="1280271" cy="725487"/>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96631" y="109819"/>
            <a:ext cx="1319868" cy="709553"/>
          </a:xfrm>
          <a:prstGeom prst="rect">
            <a:avLst/>
          </a:prstGeom>
        </p:spPr>
      </p:pic>
    </p:spTree>
    <p:extLst>
      <p:ext uri="{BB962C8B-B14F-4D97-AF65-F5344CB8AC3E}">
        <p14:creationId xmlns:p14="http://schemas.microsoft.com/office/powerpoint/2010/main" val="399560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תצפיות בתופעת השלכת</a:t>
            </a:r>
            <a:endParaRPr lang="en-US" dirty="0"/>
          </a:p>
        </p:txBody>
      </p:sp>
      <p:pic>
        <p:nvPicPr>
          <p:cNvPr id="5" name="מציין מיקום תוכן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068618" y="1828800"/>
            <a:ext cx="3423718" cy="4564958"/>
          </a:xfrm>
          <a:prstGeom prst="rect">
            <a:avLst/>
          </a:prstGeom>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711" y="1828800"/>
            <a:ext cx="5990637" cy="4492978"/>
          </a:xfrm>
          <a:prstGeom prst="rect">
            <a:avLst/>
          </a:prstGeom>
        </p:spPr>
      </p:pic>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55276"/>
            <a:ext cx="1280271" cy="725487"/>
          </a:xfrm>
          <a:prstGeom prst="rect">
            <a:avLst/>
          </a:prstGeom>
        </p:spPr>
      </p:pic>
      <p:pic>
        <p:nvPicPr>
          <p:cNvPr id="6" name="תמונה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2886" y="155276"/>
            <a:ext cx="1119028" cy="601583"/>
          </a:xfrm>
          <a:prstGeom prst="rect">
            <a:avLst/>
          </a:prstGeom>
        </p:spPr>
      </p:pic>
    </p:spTree>
    <p:extLst>
      <p:ext uri="{BB962C8B-B14F-4D97-AF65-F5344CB8AC3E}">
        <p14:creationId xmlns:p14="http://schemas.microsoft.com/office/powerpoint/2010/main" val="204734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1"/>
            <a:ext cx="10972800" cy="2016369"/>
          </a:xfrm>
        </p:spPr>
        <p:txBody>
          <a:bodyPr/>
          <a:lstStyle/>
          <a:p>
            <a:r>
              <a:rPr lang="he-IL" b="1" dirty="0">
                <a:latin typeface="Arial" panose="020B0604020202020204" pitchFamily="34" charset="0"/>
                <a:cs typeface="Arial" panose="020B0604020202020204" pitchFamily="34" charset="0"/>
              </a:rPr>
              <a:t>תצפית 1: נשירים וירוקי עד (א-ג)</a:t>
            </a:r>
            <a:br>
              <a:rPr lang="he-IL"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rmAutofit fontScale="77500" lnSpcReduction="20000"/>
          </a:bodyPr>
          <a:lstStyle/>
          <a:p>
            <a:pPr marL="0" indent="0">
              <a:buNone/>
            </a:pPr>
            <a:endParaRPr lang="he-IL" dirty="0"/>
          </a:p>
          <a:p>
            <a:pPr marL="0" indent="0">
              <a:buNone/>
            </a:pPr>
            <a:r>
              <a:rPr lang="he-IL" sz="3300" dirty="0">
                <a:latin typeface="Arial" panose="020B0604020202020204" pitchFamily="34" charset="0"/>
                <a:cs typeface="Arial" panose="020B0604020202020204" pitchFamily="34" charset="0"/>
              </a:rPr>
              <a:t>סיירו בסביבה הקרובה (חצר בית הספר, גינה ציבורית, שדרה, פארק, חורשה, יער) וזהו:</a:t>
            </a:r>
          </a:p>
          <a:p>
            <a:r>
              <a:rPr lang="he-IL" sz="3300" dirty="0">
                <a:latin typeface="Arial" panose="020B0604020202020204" pitchFamily="34" charset="0"/>
                <a:cs typeface="Arial" panose="020B0604020202020204" pitchFamily="34" charset="0"/>
              </a:rPr>
              <a:t>עצים / שיחים  </a:t>
            </a:r>
            <a:r>
              <a:rPr lang="he-IL" sz="3300" b="1" dirty="0">
                <a:latin typeface="Arial" panose="020B0604020202020204" pitchFamily="34" charset="0"/>
                <a:cs typeface="Arial" panose="020B0604020202020204" pitchFamily="34" charset="0"/>
              </a:rPr>
              <a:t>נשירים</a:t>
            </a:r>
          </a:p>
          <a:p>
            <a:r>
              <a:rPr lang="he-IL" sz="3300" dirty="0">
                <a:latin typeface="Arial" panose="020B0604020202020204" pitchFamily="34" charset="0"/>
                <a:cs typeface="Arial" panose="020B0604020202020204" pitchFamily="34" charset="0"/>
              </a:rPr>
              <a:t>עצים / שיחים </a:t>
            </a:r>
            <a:r>
              <a:rPr lang="he-IL" sz="3300" b="1" dirty="0">
                <a:latin typeface="Arial" panose="020B0604020202020204" pitchFamily="34" charset="0"/>
                <a:cs typeface="Arial" panose="020B0604020202020204" pitchFamily="34" charset="0"/>
              </a:rPr>
              <a:t>ירוקי עד</a:t>
            </a:r>
          </a:p>
          <a:p>
            <a:pPr marL="0" indent="0">
              <a:buNone/>
            </a:pPr>
            <a:endParaRPr lang="he-IL" sz="3300" dirty="0">
              <a:latin typeface="Arial" panose="020B0604020202020204" pitchFamily="34" charset="0"/>
              <a:cs typeface="Arial" panose="020B0604020202020204" pitchFamily="34" charset="0"/>
            </a:endParaRPr>
          </a:p>
          <a:p>
            <a:pPr marL="457200" indent="-457200">
              <a:buFont typeface="+mj-lt"/>
              <a:buAutoNum type="arabicPeriod"/>
            </a:pPr>
            <a:r>
              <a:rPr lang="he-IL" sz="3300" dirty="0">
                <a:latin typeface="Arial" panose="020B0604020202020204" pitchFamily="34" charset="0"/>
                <a:cs typeface="Arial" panose="020B0604020202020204" pitchFamily="34" charset="0"/>
              </a:rPr>
              <a:t>בררו: האם העץ / שיח הוא </a:t>
            </a:r>
            <a:r>
              <a:rPr lang="he-IL" sz="3300" b="1" dirty="0">
                <a:latin typeface="Arial" panose="020B0604020202020204" pitchFamily="34" charset="0"/>
                <a:cs typeface="Arial" panose="020B0604020202020204" pitchFamily="34" charset="0"/>
              </a:rPr>
              <a:t>צמח בר </a:t>
            </a:r>
            <a:r>
              <a:rPr lang="he-IL" sz="3300" dirty="0">
                <a:latin typeface="Arial" panose="020B0604020202020204" pitchFamily="34" charset="0"/>
                <a:cs typeface="Arial" panose="020B0604020202020204" pitchFamily="34" charset="0"/>
              </a:rPr>
              <a:t>או </a:t>
            </a:r>
            <a:r>
              <a:rPr lang="he-IL" sz="3300" b="1" dirty="0">
                <a:latin typeface="Arial" panose="020B0604020202020204" pitchFamily="34" charset="0"/>
                <a:cs typeface="Arial" panose="020B0604020202020204" pitchFamily="34" charset="0"/>
              </a:rPr>
              <a:t>צמח תרבות</a:t>
            </a:r>
            <a:r>
              <a:rPr lang="he-IL" sz="3300" dirty="0">
                <a:latin typeface="Arial" panose="020B0604020202020204" pitchFamily="34" charset="0"/>
                <a:cs typeface="Arial" panose="020B0604020202020204" pitchFamily="34" charset="0"/>
              </a:rPr>
              <a:t> (נטעו אותו בני האדם).</a:t>
            </a:r>
          </a:p>
          <a:p>
            <a:pPr marL="457200" indent="-457200">
              <a:buFont typeface="+mj-lt"/>
              <a:buAutoNum type="arabicPeriod"/>
            </a:pPr>
            <a:r>
              <a:rPr lang="he-IL" sz="3300" dirty="0">
                <a:latin typeface="Arial" panose="020B0604020202020204" pitchFamily="34" charset="0"/>
                <a:cs typeface="Arial" panose="020B0604020202020204" pitchFamily="34" charset="0"/>
              </a:rPr>
              <a:t>במידת האפשר בררו את שם העץ / שיח.</a:t>
            </a:r>
          </a:p>
          <a:p>
            <a:pPr marL="457200" indent="-457200">
              <a:buFont typeface="+mj-lt"/>
              <a:buAutoNum type="arabicPeriod"/>
            </a:pPr>
            <a:r>
              <a:rPr lang="he-IL" sz="3300" dirty="0">
                <a:latin typeface="Arial" panose="020B0604020202020204" pitchFamily="34" charset="0"/>
                <a:cs typeface="Arial" panose="020B0604020202020204" pitchFamily="34" charset="0"/>
              </a:rPr>
              <a:t>צלמו דוגמאות של עצים / שיחים נשירים  ושל עצים / שיחים ירוקי עד.</a:t>
            </a:r>
          </a:p>
          <a:p>
            <a:pPr marL="0" indent="0">
              <a:buNone/>
            </a:pPr>
            <a:endParaRPr lang="en-US" sz="3300"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21" y="0"/>
            <a:ext cx="1280271" cy="72548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7409" y="98615"/>
            <a:ext cx="1166070" cy="626872"/>
          </a:xfrm>
          <a:prstGeom prst="rect">
            <a:avLst/>
          </a:prstGeom>
        </p:spPr>
      </p:pic>
    </p:spTree>
    <p:extLst>
      <p:ext uri="{BB962C8B-B14F-4D97-AF65-F5344CB8AC3E}">
        <p14:creationId xmlns:p14="http://schemas.microsoft.com/office/powerpoint/2010/main" val="3958579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latin typeface="Arial" panose="020B0604020202020204" pitchFamily="34" charset="0"/>
                <a:cs typeface="Arial" panose="020B0604020202020204" pitchFamily="34" charset="0"/>
              </a:rPr>
              <a:t>תצפית 2: מה מאפיין עלי שלכת?</a:t>
            </a:r>
            <a:endParaRPr lang="en-US"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600" y="1846262"/>
            <a:ext cx="10972800" cy="5011738"/>
          </a:xfrm>
        </p:spPr>
        <p:txBody>
          <a:bodyPr>
            <a:normAutofit/>
          </a:bodyPr>
          <a:lstStyle/>
          <a:p>
            <a:pPr marL="457200" indent="-457200">
              <a:buFont typeface="+mj-lt"/>
              <a:buAutoNum type="arabicPeriod"/>
            </a:pPr>
            <a:r>
              <a:rPr lang="he-IL" sz="2800" dirty="0">
                <a:latin typeface="Arial" panose="020B0604020202020204" pitchFamily="34" charset="0"/>
                <a:cs typeface="Arial" panose="020B0604020202020204" pitchFamily="34" charset="0"/>
              </a:rPr>
              <a:t>חפשו בסביבה הקרובה עץ/שיח </a:t>
            </a:r>
            <a:r>
              <a:rPr lang="he-IL" sz="2800" b="1" dirty="0">
                <a:latin typeface="Arial" panose="020B0604020202020204" pitchFamily="34" charset="0"/>
                <a:cs typeface="Arial" panose="020B0604020202020204" pitchFamily="34" charset="0"/>
              </a:rPr>
              <a:t>נשיר</a:t>
            </a:r>
            <a:r>
              <a:rPr lang="he-IL" sz="2800" dirty="0">
                <a:latin typeface="Arial" panose="020B0604020202020204" pitchFamily="34" charset="0"/>
                <a:cs typeface="Arial" panose="020B0604020202020204" pitchFamily="34" charset="0"/>
              </a:rPr>
              <a:t>. אספו מהקרקע 2-3  עלים שנשרו. </a:t>
            </a:r>
          </a:p>
          <a:p>
            <a:pPr marL="0" indent="0">
              <a:buNone/>
            </a:pPr>
            <a:r>
              <a:rPr lang="he-IL" sz="2800" dirty="0">
                <a:latin typeface="Arial" panose="020B0604020202020204" pitchFamily="34" charset="0"/>
                <a:cs typeface="Arial" panose="020B0604020202020204" pitchFamily="34" charset="0"/>
              </a:rPr>
              <a:t>     במידה ויש על העץ עלים טריים, קטפו בזהירות 2-3 עלים.</a:t>
            </a:r>
          </a:p>
          <a:p>
            <a:pPr marL="457200" indent="-457200">
              <a:buAutoNum type="arabicPeriod" startAt="2"/>
            </a:pPr>
            <a:r>
              <a:rPr lang="he-IL" sz="2800" dirty="0">
                <a:latin typeface="Arial" panose="020B0604020202020204" pitchFamily="34" charset="0"/>
                <a:cs typeface="Arial" panose="020B0604020202020204" pitchFamily="34" charset="0"/>
              </a:rPr>
              <a:t>בדקו בעלים את התכונות הבאות: </a:t>
            </a:r>
          </a:p>
          <a:p>
            <a:pPr marL="0" indent="0">
              <a:buNone/>
            </a:pPr>
            <a:r>
              <a:rPr lang="he-IL" sz="2800" dirty="0">
                <a:latin typeface="Arial" panose="020B0604020202020204" pitchFamily="34" charset="0"/>
                <a:cs typeface="Arial" panose="020B0604020202020204" pitchFamily="34" charset="0"/>
              </a:rPr>
              <a:t>      צבע / צבעים</a:t>
            </a:r>
          </a:p>
          <a:p>
            <a:pPr marL="0" indent="0">
              <a:buNone/>
            </a:pPr>
            <a:r>
              <a:rPr lang="he-IL" sz="2800" dirty="0">
                <a:latin typeface="Arial" panose="020B0604020202020204" pitchFamily="34" charset="0"/>
                <a:cs typeface="Arial" panose="020B0604020202020204" pitchFamily="34" charset="0"/>
              </a:rPr>
              <a:t>      מרקם</a:t>
            </a:r>
          </a:p>
          <a:p>
            <a:pPr marL="0" indent="0">
              <a:buNone/>
            </a:pPr>
            <a:r>
              <a:rPr lang="he-IL" sz="2800" dirty="0">
                <a:latin typeface="Arial" panose="020B0604020202020204" pitchFamily="34" charset="0"/>
                <a:cs typeface="Arial" panose="020B0604020202020204" pitchFamily="34" charset="0"/>
              </a:rPr>
              <a:t>      פרירות (ניתן לרסק אותו בקלות)</a:t>
            </a:r>
          </a:p>
          <a:p>
            <a:pPr marL="0" indent="0">
              <a:buNone/>
            </a:pPr>
            <a:r>
              <a:rPr lang="he-IL" sz="2800" dirty="0">
                <a:latin typeface="Arial" panose="020B0604020202020204" pitchFamily="34" charset="0"/>
                <a:cs typeface="Arial" panose="020B0604020202020204" pitchFamily="34" charset="0"/>
              </a:rPr>
              <a:t>      מים (האם ניתן לסחוט מים מהעלה)</a:t>
            </a:r>
          </a:p>
          <a:p>
            <a:pPr marL="0" indent="0">
              <a:buNone/>
            </a:pPr>
            <a:r>
              <a:rPr lang="he-IL" sz="2800" dirty="0">
                <a:latin typeface="Arial" panose="020B0604020202020204" pitchFamily="34" charset="0"/>
                <a:cs typeface="Arial" panose="020B0604020202020204" pitchFamily="34" charset="0"/>
              </a:rPr>
              <a:t>      תכונה אחרת  </a:t>
            </a:r>
          </a:p>
          <a:p>
            <a:pPr marL="0" indent="0">
              <a:buNone/>
            </a:pPr>
            <a:r>
              <a:rPr lang="he-IL" sz="2800" dirty="0">
                <a:latin typeface="Arial" panose="020B0604020202020204" pitchFamily="34" charset="0"/>
                <a:cs typeface="Arial" panose="020B0604020202020204" pitchFamily="34" charset="0"/>
              </a:rPr>
              <a:t>       </a:t>
            </a:r>
          </a:p>
          <a:p>
            <a:pPr marL="0" indent="0">
              <a:buNone/>
            </a:pPr>
            <a:endParaRPr lang="he-IL"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38" y="3358662"/>
            <a:ext cx="3429000" cy="3429000"/>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467" y="102846"/>
            <a:ext cx="1280271" cy="725487"/>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70238" y="209725"/>
            <a:ext cx="1037106" cy="557542"/>
          </a:xfrm>
          <a:prstGeom prst="rect">
            <a:avLst/>
          </a:prstGeom>
        </p:spPr>
      </p:pic>
      <p:sp>
        <p:nvSpPr>
          <p:cNvPr id="7" name="TextBox 6"/>
          <p:cNvSpPr txBox="1"/>
          <p:nvPr/>
        </p:nvSpPr>
        <p:spPr>
          <a:xfrm>
            <a:off x="3682767" y="6010603"/>
            <a:ext cx="2583809" cy="369332"/>
          </a:xfrm>
          <a:prstGeom prst="rect">
            <a:avLst/>
          </a:prstGeom>
          <a:noFill/>
          <a:ln>
            <a:solidFill>
              <a:schemeClr val="bg2"/>
            </a:solidFill>
          </a:ln>
        </p:spPr>
        <p:txBody>
          <a:bodyPr wrap="square" rtlCol="0" anchor="ctr" anchorCtr="1">
            <a:spAutoFit/>
          </a:bodyPr>
          <a:lstStyle/>
          <a:p>
            <a:r>
              <a:rPr lang="he-IL" dirty="0"/>
              <a:t>מקור התמונה: </a:t>
            </a:r>
            <a:r>
              <a:rPr lang="en-GB" dirty="0" err="1"/>
              <a:t>pixabay</a:t>
            </a:r>
            <a:endParaRPr lang="en-US" dirty="0"/>
          </a:p>
        </p:txBody>
      </p:sp>
    </p:spTree>
    <p:extLst>
      <p:ext uri="{BB962C8B-B14F-4D97-AF65-F5344CB8AC3E}">
        <p14:creationId xmlns:p14="http://schemas.microsoft.com/office/powerpoint/2010/main" val="324627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Arial" panose="020B0604020202020204" pitchFamily="34" charset="0"/>
                <a:cs typeface="Arial" panose="020B0604020202020204" pitchFamily="34" charset="0"/>
              </a:rPr>
              <a:t>טבלה לארגון נתונים</a:t>
            </a:r>
            <a:endParaRPr lang="en-US" b="1" dirty="0">
              <a:latin typeface="Arial" panose="020B0604020202020204" pitchFamily="34" charset="0"/>
              <a:cs typeface="Arial" panose="020B0604020202020204" pitchFamily="34" charset="0"/>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609608572"/>
              </p:ext>
            </p:extLst>
          </p:nvPr>
        </p:nvGraphicFramePr>
        <p:xfrm>
          <a:off x="609600" y="1846263"/>
          <a:ext cx="10949354" cy="3479800"/>
        </p:xfrm>
        <a:graphic>
          <a:graphicData uri="http://schemas.openxmlformats.org/drawingml/2006/table">
            <a:tbl>
              <a:tblPr firstRow="1" bandRow="1">
                <a:tableStyleId>{5DA37D80-6434-44D0-A028-1B22A696006F}</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34154">
                  <a:extLst>
                    <a:ext uri="{9D8B030D-6E8A-4147-A177-3AD203B41FA5}">
                      <a16:colId xmlns:a16="http://schemas.microsoft.com/office/drawing/2014/main" val="20002"/>
                    </a:ext>
                  </a:extLst>
                </a:gridCol>
              </a:tblGrid>
              <a:tr h="370840">
                <a:tc>
                  <a:txBody>
                    <a:bodyPr/>
                    <a:lstStyle/>
                    <a:p>
                      <a:r>
                        <a:rPr lang="he-IL" sz="2800" dirty="0"/>
                        <a:t>עלים</a:t>
                      </a:r>
                      <a:r>
                        <a:rPr lang="he-IL" sz="2800" baseline="0" dirty="0"/>
                        <a:t> טריים</a:t>
                      </a:r>
                      <a:endParaRPr lang="en-US" sz="2800" dirty="0"/>
                    </a:p>
                  </a:txBody>
                  <a:tcPr/>
                </a:tc>
                <a:tc>
                  <a:txBody>
                    <a:bodyPr/>
                    <a:lstStyle/>
                    <a:p>
                      <a:r>
                        <a:rPr lang="he-IL" sz="2800" dirty="0"/>
                        <a:t> עלי</a:t>
                      </a:r>
                      <a:r>
                        <a:rPr lang="he-IL" sz="2800" baseline="0" dirty="0"/>
                        <a:t> שלכת</a:t>
                      </a:r>
                      <a:endParaRPr lang="en-US" sz="2800" dirty="0"/>
                    </a:p>
                  </a:txBody>
                  <a:tcPr/>
                </a:tc>
                <a:tc>
                  <a:txBody>
                    <a:bodyPr/>
                    <a:lstStyle/>
                    <a:p>
                      <a:r>
                        <a:rPr lang="he-IL" sz="2800" dirty="0"/>
                        <a:t>תכונות</a:t>
                      </a:r>
                      <a:endParaRPr lang="en-US" sz="2800"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dirty="0"/>
                    </a:p>
                  </a:txBody>
                  <a:tcPr/>
                </a:tc>
                <a:tc>
                  <a:txBody>
                    <a:bodyPr/>
                    <a:lstStyle/>
                    <a:p>
                      <a:r>
                        <a:rPr lang="he-IL" sz="2800" b="1" dirty="0"/>
                        <a:t>צבע / צבעים</a:t>
                      </a:r>
                      <a:endParaRPr lang="en-US" sz="2800" b="1"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r>
                        <a:rPr lang="he-IL" sz="2800" b="1" dirty="0"/>
                        <a:t>מרקם</a:t>
                      </a:r>
                      <a:endParaRPr lang="en-US" sz="2800" b="1"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r>
                        <a:rPr lang="he-IL" sz="2800" b="1" dirty="0"/>
                        <a:t>פרירות</a:t>
                      </a:r>
                      <a:endParaRPr lang="en-US" sz="2800" b="1" dirty="0"/>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r>
                        <a:rPr lang="he-IL" sz="2800" b="1" dirty="0"/>
                        <a:t>מים בעלים</a:t>
                      </a:r>
                      <a:endParaRPr lang="en-US" sz="2800" b="1" dirty="0"/>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tc>
                  <a:txBody>
                    <a:bodyPr/>
                    <a:lstStyle/>
                    <a:p>
                      <a:r>
                        <a:rPr lang="he-IL" sz="2800" b="1" dirty="0"/>
                        <a:t>תכונה אחרת</a:t>
                      </a:r>
                      <a:endParaRPr lang="en-US" sz="2800" b="1" dirty="0"/>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532183" y="5628733"/>
            <a:ext cx="7260493" cy="707886"/>
          </a:xfrm>
          <a:prstGeom prst="rect">
            <a:avLst/>
          </a:prstGeom>
          <a:noFill/>
          <a:ln>
            <a:solidFill>
              <a:schemeClr val="bg2"/>
            </a:solidFill>
          </a:ln>
        </p:spPr>
        <p:txBody>
          <a:bodyPr wrap="square" rtlCol="0" anchor="ctr" anchorCtr="1">
            <a:spAutoFit/>
          </a:bodyPr>
          <a:lstStyle/>
          <a:p>
            <a:r>
              <a:rPr lang="he-IL" sz="4000" b="1" dirty="0">
                <a:latin typeface="Arial" panose="020B0604020202020204" pitchFamily="34" charset="0"/>
                <a:cs typeface="Arial" panose="020B0604020202020204" pitchFamily="34" charset="0"/>
              </a:rPr>
              <a:t>במה שונה עלה שלכת מעלה טרי?</a:t>
            </a:r>
            <a:endParaRPr lang="en-US" sz="4000" b="1" dirty="0">
              <a:latin typeface="Arial" panose="020B0604020202020204" pitchFamily="34" charset="0"/>
              <a:cs typeface="Arial" panose="020B0604020202020204" pitchFamily="34" charset="0"/>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8818" y="0"/>
            <a:ext cx="1280271" cy="725487"/>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012" y="130520"/>
            <a:ext cx="1106722" cy="594967"/>
          </a:xfrm>
          <a:prstGeom prst="rect">
            <a:avLst/>
          </a:prstGeom>
        </p:spPr>
      </p:pic>
    </p:spTree>
    <p:extLst>
      <p:ext uri="{BB962C8B-B14F-4D97-AF65-F5344CB8AC3E}">
        <p14:creationId xmlns:p14="http://schemas.microsoft.com/office/powerpoint/2010/main" val="181061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Arial" panose="020B0604020202020204" pitchFamily="34" charset="0"/>
                <a:cs typeface="Arial" panose="020B0604020202020204" pitchFamily="34" charset="0"/>
              </a:rPr>
              <a:t>טבלה לארגון נתונים - פתרון</a:t>
            </a:r>
            <a:endParaRPr lang="en-US" b="1" dirty="0">
              <a:latin typeface="Arial" panose="020B0604020202020204" pitchFamily="34" charset="0"/>
              <a:cs typeface="Arial" panose="020B0604020202020204" pitchFamily="34" charset="0"/>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739409789"/>
              </p:ext>
            </p:extLst>
          </p:nvPr>
        </p:nvGraphicFramePr>
        <p:xfrm>
          <a:off x="609600" y="1846263"/>
          <a:ext cx="10949354" cy="3906520"/>
        </p:xfrm>
        <a:graphic>
          <a:graphicData uri="http://schemas.openxmlformats.org/drawingml/2006/table">
            <a:tbl>
              <a:tblPr firstRow="1" bandRow="1">
                <a:tableStyleId>{5DA37D80-6434-44D0-A028-1B22A696006F}</a:tableStyleId>
              </a:tblPr>
              <a:tblGrid>
                <a:gridCol w="3657600">
                  <a:extLst>
                    <a:ext uri="{9D8B030D-6E8A-4147-A177-3AD203B41FA5}">
                      <a16:colId xmlns:a16="http://schemas.microsoft.com/office/drawing/2014/main" val="20000"/>
                    </a:ext>
                  </a:extLst>
                </a:gridCol>
                <a:gridCol w="3719119">
                  <a:extLst>
                    <a:ext uri="{9D8B030D-6E8A-4147-A177-3AD203B41FA5}">
                      <a16:colId xmlns:a16="http://schemas.microsoft.com/office/drawing/2014/main" val="20001"/>
                    </a:ext>
                  </a:extLst>
                </a:gridCol>
                <a:gridCol w="3572635">
                  <a:extLst>
                    <a:ext uri="{9D8B030D-6E8A-4147-A177-3AD203B41FA5}">
                      <a16:colId xmlns:a16="http://schemas.microsoft.com/office/drawing/2014/main" val="20002"/>
                    </a:ext>
                  </a:extLst>
                </a:gridCol>
              </a:tblGrid>
              <a:tr h="370840">
                <a:tc>
                  <a:txBody>
                    <a:bodyPr/>
                    <a:lstStyle/>
                    <a:p>
                      <a:r>
                        <a:rPr lang="he-IL" sz="2800" dirty="0"/>
                        <a:t>עלים</a:t>
                      </a:r>
                      <a:r>
                        <a:rPr lang="he-IL" sz="2800" baseline="0" dirty="0"/>
                        <a:t> טריים</a:t>
                      </a:r>
                      <a:endParaRPr lang="en-US" sz="2800" dirty="0"/>
                    </a:p>
                  </a:txBody>
                  <a:tcPr/>
                </a:tc>
                <a:tc>
                  <a:txBody>
                    <a:bodyPr/>
                    <a:lstStyle/>
                    <a:p>
                      <a:r>
                        <a:rPr lang="he-IL" sz="2800" dirty="0"/>
                        <a:t> עלי</a:t>
                      </a:r>
                      <a:r>
                        <a:rPr lang="he-IL" sz="2800" baseline="0" dirty="0"/>
                        <a:t> שלכת</a:t>
                      </a:r>
                      <a:endParaRPr lang="en-US" sz="2800" dirty="0"/>
                    </a:p>
                  </a:txBody>
                  <a:tcPr/>
                </a:tc>
                <a:tc>
                  <a:txBody>
                    <a:bodyPr/>
                    <a:lstStyle/>
                    <a:p>
                      <a:r>
                        <a:rPr lang="he-IL" sz="2800" dirty="0"/>
                        <a:t>תכונות</a:t>
                      </a:r>
                      <a:endParaRPr lang="en-US" sz="2800" dirty="0"/>
                    </a:p>
                  </a:txBody>
                  <a:tcPr/>
                </a:tc>
                <a:extLst>
                  <a:ext uri="{0D108BD9-81ED-4DB2-BD59-A6C34878D82A}">
                    <a16:rowId xmlns:a16="http://schemas.microsoft.com/office/drawing/2014/main" val="10000"/>
                  </a:ext>
                </a:extLst>
              </a:tr>
              <a:tr h="370840">
                <a:tc>
                  <a:txBody>
                    <a:bodyPr/>
                    <a:lstStyle/>
                    <a:p>
                      <a:r>
                        <a:rPr lang="he-IL" dirty="0"/>
                        <a:t>ירוק</a:t>
                      </a:r>
                      <a:endParaRPr lang="en-US" dirty="0"/>
                    </a:p>
                  </a:txBody>
                  <a:tcPr/>
                </a:tc>
                <a:tc>
                  <a:txBody>
                    <a:bodyPr/>
                    <a:lstStyle/>
                    <a:p>
                      <a:r>
                        <a:rPr lang="he-IL" dirty="0"/>
                        <a:t>צהוב – חום – כתום - אדום</a:t>
                      </a:r>
                      <a:endParaRPr lang="en-US" dirty="0"/>
                    </a:p>
                  </a:txBody>
                  <a:tcPr/>
                </a:tc>
                <a:tc>
                  <a:txBody>
                    <a:bodyPr/>
                    <a:lstStyle/>
                    <a:p>
                      <a:r>
                        <a:rPr lang="he-IL" sz="2800" b="1" dirty="0"/>
                        <a:t>צבע / צבעים</a:t>
                      </a:r>
                      <a:endParaRPr lang="en-US" sz="2800" b="1" dirty="0"/>
                    </a:p>
                  </a:txBody>
                  <a:tcPr/>
                </a:tc>
                <a:extLst>
                  <a:ext uri="{0D108BD9-81ED-4DB2-BD59-A6C34878D82A}">
                    <a16:rowId xmlns:a16="http://schemas.microsoft.com/office/drawing/2014/main" val="10001"/>
                  </a:ext>
                </a:extLst>
              </a:tr>
              <a:tr h="370840">
                <a:tc>
                  <a:txBody>
                    <a:bodyPr/>
                    <a:lstStyle/>
                    <a:p>
                      <a:r>
                        <a:rPr lang="he-IL" dirty="0"/>
                        <a:t>גמישים</a:t>
                      </a:r>
                      <a:r>
                        <a:rPr lang="he-IL" baseline="0" dirty="0"/>
                        <a:t> (אינם נשברים)</a:t>
                      </a:r>
                      <a:endParaRPr lang="en-US" dirty="0"/>
                    </a:p>
                  </a:txBody>
                  <a:tcPr/>
                </a:tc>
                <a:tc>
                  <a:txBody>
                    <a:bodyPr/>
                    <a:lstStyle/>
                    <a:p>
                      <a:r>
                        <a:rPr lang="he-IL" dirty="0"/>
                        <a:t>אינם</a:t>
                      </a:r>
                      <a:r>
                        <a:rPr lang="he-IL" baseline="0" dirty="0"/>
                        <a:t> גמישים</a:t>
                      </a:r>
                      <a:endParaRPr lang="en-US" dirty="0"/>
                    </a:p>
                  </a:txBody>
                  <a:tcPr/>
                </a:tc>
                <a:tc>
                  <a:txBody>
                    <a:bodyPr/>
                    <a:lstStyle/>
                    <a:p>
                      <a:r>
                        <a:rPr lang="he-IL" sz="2800" b="1" dirty="0"/>
                        <a:t>גמישות</a:t>
                      </a:r>
                      <a:endParaRPr lang="en-US" sz="2800" b="1" dirty="0"/>
                    </a:p>
                  </a:txBody>
                  <a:tcPr/>
                </a:tc>
                <a:extLst>
                  <a:ext uri="{0D108BD9-81ED-4DB2-BD59-A6C34878D82A}">
                    <a16:rowId xmlns:a16="http://schemas.microsoft.com/office/drawing/2014/main" val="10002"/>
                  </a:ext>
                </a:extLst>
              </a:tr>
              <a:tr h="370840">
                <a:tc>
                  <a:txBody>
                    <a:bodyPr/>
                    <a:lstStyle/>
                    <a:p>
                      <a:r>
                        <a:rPr lang="he-IL" dirty="0"/>
                        <a:t>לא ניתנים לפירור</a:t>
                      </a:r>
                      <a:endParaRPr lang="en-US" dirty="0"/>
                    </a:p>
                  </a:txBody>
                  <a:tcPr/>
                </a:tc>
                <a:tc>
                  <a:txBody>
                    <a:bodyPr/>
                    <a:lstStyle/>
                    <a:p>
                      <a:r>
                        <a:rPr lang="he-IL" dirty="0"/>
                        <a:t>ניתנים</a:t>
                      </a:r>
                      <a:r>
                        <a:rPr lang="he-IL" baseline="0" dirty="0"/>
                        <a:t> לפירור</a:t>
                      </a:r>
                      <a:endParaRPr lang="en-US" dirty="0"/>
                    </a:p>
                  </a:txBody>
                  <a:tcPr/>
                </a:tc>
                <a:tc>
                  <a:txBody>
                    <a:bodyPr/>
                    <a:lstStyle/>
                    <a:p>
                      <a:r>
                        <a:rPr lang="he-IL" sz="2800" b="1" dirty="0"/>
                        <a:t>פרירות</a:t>
                      </a:r>
                      <a:endParaRPr lang="en-US" sz="2800" b="1" dirty="0"/>
                    </a:p>
                  </a:txBody>
                  <a:tcPr/>
                </a:tc>
                <a:extLst>
                  <a:ext uri="{0D108BD9-81ED-4DB2-BD59-A6C34878D82A}">
                    <a16:rowId xmlns:a16="http://schemas.microsoft.com/office/drawing/2014/main" val="10003"/>
                  </a:ext>
                </a:extLst>
              </a:tr>
              <a:tr h="370840">
                <a:tc>
                  <a:txBody>
                    <a:bodyPr/>
                    <a:lstStyle/>
                    <a:p>
                      <a:r>
                        <a:rPr lang="he-IL" dirty="0"/>
                        <a:t>יש</a:t>
                      </a:r>
                      <a:endParaRPr lang="en-US" dirty="0"/>
                    </a:p>
                  </a:txBody>
                  <a:tcPr/>
                </a:tc>
                <a:tc>
                  <a:txBody>
                    <a:bodyPr/>
                    <a:lstStyle/>
                    <a:p>
                      <a:r>
                        <a:rPr lang="he-IL" dirty="0"/>
                        <a:t>בעליה שלכת שהתייבשו אין מים</a:t>
                      </a:r>
                      <a:endParaRPr lang="en-US" dirty="0"/>
                    </a:p>
                  </a:txBody>
                  <a:tcPr/>
                </a:tc>
                <a:tc>
                  <a:txBody>
                    <a:bodyPr/>
                    <a:lstStyle/>
                    <a:p>
                      <a:r>
                        <a:rPr lang="he-IL" sz="2800" b="1" dirty="0"/>
                        <a:t>מים בעלים</a:t>
                      </a:r>
                      <a:endParaRPr lang="en-US" sz="2800" b="1" dirty="0"/>
                    </a:p>
                  </a:txBody>
                  <a:tcPr/>
                </a:tc>
                <a:extLst>
                  <a:ext uri="{0D108BD9-81ED-4DB2-BD59-A6C34878D82A}">
                    <a16:rowId xmlns:a16="http://schemas.microsoft.com/office/drawing/2014/main" val="10004"/>
                  </a:ext>
                </a:extLst>
              </a:tr>
              <a:tr h="370840">
                <a:tc>
                  <a:txBody>
                    <a:bodyPr/>
                    <a:lstStyle/>
                    <a:p>
                      <a:r>
                        <a:rPr lang="he-IL" dirty="0"/>
                        <a:t>עבה יותר</a:t>
                      </a:r>
                      <a:endParaRPr lang="en-US" dirty="0"/>
                    </a:p>
                  </a:txBody>
                  <a:tcPr/>
                </a:tc>
                <a:tc>
                  <a:txBody>
                    <a:bodyPr/>
                    <a:lstStyle/>
                    <a:p>
                      <a:r>
                        <a:rPr lang="he-IL" dirty="0"/>
                        <a:t>דק</a:t>
                      </a:r>
                      <a:endParaRPr lang="en-US" dirty="0"/>
                    </a:p>
                  </a:txBody>
                  <a:tcPr/>
                </a:tc>
                <a:tc>
                  <a:txBody>
                    <a:bodyPr/>
                    <a:lstStyle/>
                    <a:p>
                      <a:r>
                        <a:rPr lang="he-IL" sz="2800" b="1" dirty="0"/>
                        <a:t>תכונה אחרת: עובי</a:t>
                      </a:r>
                      <a:r>
                        <a:rPr lang="he-IL" sz="2800" b="1" baseline="0" dirty="0"/>
                        <a:t> הטרף</a:t>
                      </a:r>
                      <a:endParaRPr lang="en-US" sz="2800" b="1" dirty="0"/>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532183" y="5628733"/>
            <a:ext cx="7260493" cy="707886"/>
          </a:xfrm>
          <a:prstGeom prst="rect">
            <a:avLst/>
          </a:prstGeom>
          <a:noFill/>
          <a:ln>
            <a:solidFill>
              <a:schemeClr val="bg2"/>
            </a:solidFill>
          </a:ln>
        </p:spPr>
        <p:txBody>
          <a:bodyPr wrap="square" rtlCol="0" anchor="ctr" anchorCtr="1">
            <a:spAutoFit/>
          </a:bodyPr>
          <a:lstStyle/>
          <a:p>
            <a:r>
              <a:rPr lang="he-IL" sz="4000" b="1" dirty="0">
                <a:solidFill>
                  <a:prstClr val="black"/>
                </a:solidFill>
                <a:latin typeface="Arial" panose="020B0604020202020204" pitchFamily="34" charset="0"/>
                <a:cs typeface="Arial" panose="020B0604020202020204" pitchFamily="34" charset="0"/>
              </a:rPr>
              <a:t>במה שונה עלה שלכת מעלה טרי?</a:t>
            </a:r>
            <a:endParaRPr lang="en-US" sz="4000" b="1" dirty="0">
              <a:solidFill>
                <a:prstClr val="black"/>
              </a:solidFill>
              <a:latin typeface="Arial" panose="020B0604020202020204" pitchFamily="34" charset="0"/>
              <a:cs typeface="Arial" panose="020B0604020202020204" pitchFamily="34" charset="0"/>
            </a:endParaRPr>
          </a:p>
        </p:txBody>
      </p:sp>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264" y="0"/>
            <a:ext cx="1280271" cy="725487"/>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391" y="117147"/>
            <a:ext cx="1462286" cy="786116"/>
          </a:xfrm>
          <a:prstGeom prst="rect">
            <a:avLst/>
          </a:prstGeom>
        </p:spPr>
      </p:pic>
    </p:spTree>
    <p:extLst>
      <p:ext uri="{BB962C8B-B14F-4D97-AF65-F5344CB8AC3E}">
        <p14:creationId xmlns:p14="http://schemas.microsoft.com/office/powerpoint/2010/main" val="54713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Arial" panose="020B0604020202020204" pitchFamily="34" charset="0"/>
                <a:cs typeface="Arial" panose="020B0604020202020204" pitchFamily="34" charset="0"/>
              </a:rPr>
              <a:t>מיון עלים (כיתות א-ב): במבט מקוון</a:t>
            </a:r>
            <a:endParaRPr lang="en-US" b="1" dirty="0">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17814" y="1741715"/>
            <a:ext cx="7005850" cy="5029200"/>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2264" y="74613"/>
            <a:ext cx="1280271" cy="725487"/>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2" y="0"/>
            <a:ext cx="1210616" cy="650820"/>
          </a:xfrm>
          <a:prstGeom prst="rect">
            <a:avLst/>
          </a:prstGeom>
        </p:spPr>
      </p:pic>
    </p:spTree>
    <p:extLst>
      <p:ext uri="{BB962C8B-B14F-4D97-AF65-F5344CB8AC3E}">
        <p14:creationId xmlns:p14="http://schemas.microsoft.com/office/powerpoint/2010/main" val="77977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492368" y="0"/>
            <a:ext cx="11433907" cy="1600200"/>
          </a:xfrm>
        </p:spPr>
        <p:txBody>
          <a:bodyPr/>
          <a:lstStyle/>
          <a:p>
            <a:r>
              <a:rPr lang="he-IL" b="1" dirty="0">
                <a:latin typeface="Arial" panose="020B0604020202020204" pitchFamily="34" charset="0"/>
                <a:cs typeface="Arial" panose="020B0604020202020204" pitchFamily="34" charset="0"/>
              </a:rPr>
              <a:t>מדוע צבע העלים משתנה</a:t>
            </a:r>
            <a:br>
              <a:rPr lang="he-IL" b="1" dirty="0">
                <a:latin typeface="Arial" panose="020B0604020202020204" pitchFamily="34" charset="0"/>
                <a:cs typeface="Arial" panose="020B0604020202020204" pitchFamily="34" charset="0"/>
              </a:rPr>
            </a:br>
            <a:r>
              <a:rPr lang="he-IL" b="1" dirty="0">
                <a:latin typeface="Arial" panose="020B0604020202020204" pitchFamily="34" charset="0"/>
                <a:cs typeface="Arial" panose="020B0604020202020204" pitchFamily="34" charset="0"/>
              </a:rPr>
              <a:t>    ומה גורם לנשירתם? (ד-ו)</a:t>
            </a:r>
            <a:endParaRPr lang="en-US" b="1" dirty="0">
              <a:latin typeface="Arial" panose="020B0604020202020204" pitchFamily="34" charset="0"/>
              <a:cs typeface="Arial" panose="020B0604020202020204" pitchFamily="34" charset="0"/>
            </a:endParaRPr>
          </a:p>
        </p:txBody>
      </p:sp>
      <p:pic>
        <p:nvPicPr>
          <p:cNvPr id="6" name="VIXsc_NcDlE"/>
          <p:cNvPicPr>
            <a:picLocks noGrp="1" noRot="1" noChangeAspect="1"/>
          </p:cNvPicPr>
          <p:nvPr>
            <p:ph idx="1"/>
            <a:videoFile r:link="rId1"/>
          </p:nvPr>
        </p:nvPicPr>
        <p:blipFill>
          <a:blip r:embed="rId4"/>
          <a:stretch>
            <a:fillRect/>
          </a:stretch>
        </p:blipFill>
        <p:spPr>
          <a:xfrm>
            <a:off x="1766277" y="1600200"/>
            <a:ext cx="8863515" cy="4985728"/>
          </a:xfrm>
          <a:prstGeom prst="rect">
            <a:avLst/>
          </a:prstGeom>
        </p:spPr>
      </p:pic>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4" name="תמונה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112" y="67045"/>
            <a:ext cx="1224793" cy="658442"/>
          </a:xfrm>
          <a:prstGeom prst="rect">
            <a:avLst/>
          </a:prstGeom>
        </p:spPr>
      </p:pic>
    </p:spTree>
    <p:extLst>
      <p:ext uri="{BB962C8B-B14F-4D97-AF65-F5344CB8AC3E}">
        <p14:creationId xmlns:p14="http://schemas.microsoft.com/office/powerpoint/2010/main" val="220436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5400" b="1" dirty="0">
                <a:latin typeface="Arial" panose="020B0604020202020204" pitchFamily="34" charset="0"/>
                <a:cs typeface="Arial" panose="020B0604020202020204" pitchFamily="34" charset="0"/>
              </a:rPr>
              <a:t>הסבר תופעת השלכת</a:t>
            </a:r>
            <a:endParaRPr lang="en-US" sz="5400" b="1" dirty="0">
              <a:latin typeface="Arial" panose="020B0604020202020204" pitchFamily="34" charset="0"/>
              <a:cs typeface="Arial" panose="020B0604020202020204" pitchFamily="34" charset="0"/>
            </a:endParaRPr>
          </a:p>
        </p:txBody>
      </p:sp>
      <p:sp>
        <p:nvSpPr>
          <p:cNvPr id="5" name="מציין מיקום תוכן 4"/>
          <p:cNvSpPr>
            <a:spLocks noGrp="1"/>
          </p:cNvSpPr>
          <p:nvPr>
            <p:ph idx="1"/>
          </p:nvPr>
        </p:nvSpPr>
        <p:spPr>
          <a:xfrm flipH="1">
            <a:off x="609598" y="1938215"/>
            <a:ext cx="11043137" cy="5029323"/>
          </a:xfrm>
        </p:spPr>
        <p:txBody>
          <a:bodyPr/>
          <a:lstStyle/>
          <a:p>
            <a:pPr marL="0" indent="0">
              <a:buNone/>
            </a:pPr>
            <a:r>
              <a:rPr lang="he-IL" dirty="0"/>
              <a:t>היכנסו לאנציקלופדיית אאוריקה בקישור </a:t>
            </a:r>
            <a:r>
              <a:rPr lang="he-IL" dirty="0">
                <a:hlinkClick r:id="rId3"/>
              </a:rPr>
              <a:t>הבא</a:t>
            </a:r>
            <a:r>
              <a:rPr lang="he-IL" dirty="0"/>
              <a:t> </a:t>
            </a:r>
          </a:p>
          <a:p>
            <a:pPr marL="0" indent="0">
              <a:buNone/>
            </a:pPr>
            <a:r>
              <a:rPr lang="he-IL" dirty="0"/>
              <a:t>קראו את קטע המידע.</a:t>
            </a:r>
          </a:p>
          <a:p>
            <a:pPr marL="0" indent="0">
              <a:buNone/>
            </a:pPr>
            <a:r>
              <a:rPr lang="he-IL" dirty="0"/>
              <a:t>צפו בסרטון הראשון (מתורגם) על הסבר התופעה.</a:t>
            </a:r>
          </a:p>
          <a:p>
            <a:pPr marL="0" indent="0">
              <a:buNone/>
            </a:pPr>
            <a:endParaRPr lang="he-IL" dirty="0"/>
          </a:p>
          <a:p>
            <a:pPr marL="0" indent="0">
              <a:buNone/>
            </a:pPr>
            <a:r>
              <a:rPr lang="he-IL" b="1" dirty="0"/>
              <a:t>שאלות</a:t>
            </a:r>
          </a:p>
          <a:p>
            <a:pPr marL="457200" indent="-457200">
              <a:buFont typeface="+mj-lt"/>
              <a:buAutoNum type="arabicPeriod"/>
            </a:pPr>
            <a:r>
              <a:rPr lang="he-IL" dirty="0"/>
              <a:t>מהו </a:t>
            </a:r>
            <a:r>
              <a:rPr lang="he-IL" b="1" dirty="0"/>
              <a:t>הגורם העיקרי</a:t>
            </a:r>
            <a:r>
              <a:rPr lang="he-IL" dirty="0"/>
              <a:t> לתופעת השלכת בעונות הסתיו והחורף?</a:t>
            </a:r>
          </a:p>
          <a:p>
            <a:pPr marL="457200" indent="-457200">
              <a:buFont typeface="+mj-lt"/>
              <a:buAutoNum type="arabicPeriod"/>
            </a:pPr>
            <a:r>
              <a:rPr lang="he-IL" dirty="0"/>
              <a:t>מהו הקשר בין </a:t>
            </a:r>
            <a:r>
              <a:rPr lang="he-IL" b="1" dirty="0"/>
              <a:t>אורך היום </a:t>
            </a:r>
            <a:r>
              <a:rPr lang="he-IL" dirty="0"/>
              <a:t>בסתיו ובחורף לבין </a:t>
            </a:r>
            <a:r>
              <a:rPr lang="he-IL" b="1" dirty="0"/>
              <a:t>תופעת השלכת</a:t>
            </a:r>
            <a:r>
              <a:rPr lang="he-IL" dirty="0"/>
              <a:t>?</a:t>
            </a:r>
          </a:p>
          <a:p>
            <a:pPr marL="457200" indent="-457200">
              <a:buFont typeface="+mj-lt"/>
              <a:buAutoNum type="arabicPeriod"/>
            </a:pPr>
            <a:r>
              <a:rPr lang="he-IL" dirty="0"/>
              <a:t>מדוע תופעת השלכת ב</a:t>
            </a:r>
            <a:r>
              <a:rPr lang="he-IL" b="1" dirty="0"/>
              <a:t>אירופה</a:t>
            </a:r>
            <a:r>
              <a:rPr lang="he-IL" dirty="0"/>
              <a:t> יותר נפוצה בהשוואה ל</a:t>
            </a:r>
            <a:r>
              <a:rPr lang="he-IL" b="1" dirty="0"/>
              <a:t>ישראל</a:t>
            </a:r>
            <a:r>
              <a:rPr lang="he-IL" dirty="0"/>
              <a:t>?</a:t>
            </a:r>
          </a:p>
          <a:p>
            <a:pPr marL="457200" indent="-457200">
              <a:buFont typeface="+mj-lt"/>
              <a:buAutoNum type="arabicPeriod"/>
            </a:pPr>
            <a:r>
              <a:rPr lang="he-IL" dirty="0"/>
              <a:t>איזו </a:t>
            </a:r>
            <a:r>
              <a:rPr lang="he-IL" b="1" dirty="0"/>
              <a:t>תועלת</a:t>
            </a:r>
            <a:r>
              <a:rPr lang="he-IL" dirty="0"/>
              <a:t> יש לעצים הנשירים שמשילים את עליהם בעונות הסתיו והחורף?</a:t>
            </a:r>
          </a:p>
          <a:p>
            <a:pPr marL="457200" indent="-457200">
              <a:buFont typeface="+mj-lt"/>
              <a:buAutoNum type="arabicPeriod"/>
            </a:pPr>
            <a:r>
              <a:rPr lang="he-IL" dirty="0"/>
              <a:t>תופעת השלכת היא דוגמה של </a:t>
            </a:r>
            <a:r>
              <a:rPr lang="he-IL" b="1" dirty="0"/>
              <a:t>התאמה לסביבה </a:t>
            </a:r>
            <a:r>
              <a:rPr lang="he-IL" dirty="0"/>
              <a:t>– הסבירו: מדוע?</a:t>
            </a:r>
            <a:endParaRPr lang="en-US" dirty="0"/>
          </a:p>
        </p:txBody>
      </p:sp>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4613"/>
            <a:ext cx="1280271" cy="725487"/>
          </a:xfrm>
          <a:prstGeom prst="rect">
            <a:avLst/>
          </a:prstGeom>
        </p:spPr>
      </p:pic>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84201" y="74613"/>
            <a:ext cx="1172003" cy="630062"/>
          </a:xfrm>
          <a:prstGeom prst="rect">
            <a:avLst/>
          </a:prstGeom>
        </p:spPr>
      </p:pic>
    </p:spTree>
    <p:extLst>
      <p:ext uri="{BB962C8B-B14F-4D97-AF65-F5344CB8AC3E}">
        <p14:creationId xmlns:p14="http://schemas.microsoft.com/office/powerpoint/2010/main" val="296893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970326" y="226503"/>
            <a:ext cx="10849761" cy="1275126"/>
          </a:xfrm>
        </p:spPr>
        <p:txBody>
          <a:bodyPr/>
          <a:lstStyle/>
          <a:p>
            <a:r>
              <a:rPr lang="he-IL" b="1" dirty="0">
                <a:latin typeface="Arial" panose="020B0604020202020204" pitchFamily="34" charset="0"/>
                <a:cs typeface="Arial" panose="020B0604020202020204" pitchFamily="34" charset="0"/>
              </a:rPr>
              <a:t>תוכן עניינים</a:t>
            </a:r>
            <a:endParaRPr lang="en-US"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599" y="1400961"/>
            <a:ext cx="11210487" cy="5311895"/>
          </a:xfrm>
        </p:spPr>
        <p:txBody>
          <a:bodyPr>
            <a:normAutofit fontScale="77500" lnSpcReduction="20000"/>
          </a:bodyPr>
          <a:lstStyle/>
          <a:p>
            <a:r>
              <a:rPr lang="he-IL" sz="4000" dirty="0">
                <a:latin typeface="Arial" panose="020B0604020202020204" pitchFamily="34" charset="0"/>
                <a:cs typeface="Arial" panose="020B0604020202020204" pitchFamily="34" charset="0"/>
              </a:rPr>
              <a:t>תופעת השלכת (סרטון), שקופית 3</a:t>
            </a:r>
          </a:p>
          <a:p>
            <a:r>
              <a:rPr lang="he-IL" sz="4000" dirty="0">
                <a:latin typeface="Arial" panose="020B0604020202020204" pitchFamily="34" charset="0"/>
                <a:cs typeface="Arial" panose="020B0604020202020204" pitchFamily="34" charset="0"/>
              </a:rPr>
              <a:t>שלכת: סיעור מוחות, שקופית 4</a:t>
            </a:r>
          </a:p>
          <a:p>
            <a:r>
              <a:rPr lang="he-IL" sz="4000" dirty="0">
                <a:latin typeface="Arial" panose="020B0604020202020204" pitchFamily="34" charset="0"/>
                <a:cs typeface="Arial" panose="020B0604020202020204" pitchFamily="34" charset="0"/>
              </a:rPr>
              <a:t>שלכת בשפה העברית, שקופית 5</a:t>
            </a:r>
          </a:p>
          <a:p>
            <a:r>
              <a:rPr lang="he-IL" sz="4000" dirty="0">
                <a:latin typeface="Arial" panose="020B0604020202020204" pitchFamily="34" charset="0"/>
                <a:cs typeface="Arial" panose="020B0604020202020204" pitchFamily="34" charset="0"/>
              </a:rPr>
              <a:t>נשירים וירוקי עד, שקופיות 9-6 </a:t>
            </a:r>
          </a:p>
          <a:p>
            <a:r>
              <a:rPr lang="he-IL" sz="4000" dirty="0">
                <a:latin typeface="Arial" panose="020B0604020202020204" pitchFamily="34" charset="0"/>
                <a:cs typeface="Arial" panose="020B0604020202020204" pitchFamily="34" charset="0"/>
              </a:rPr>
              <a:t>שאילת שאלות, שקופיות 11-10 </a:t>
            </a:r>
          </a:p>
          <a:p>
            <a:r>
              <a:rPr lang="he-IL" sz="4000" dirty="0">
                <a:latin typeface="Arial" panose="020B0604020202020204" pitchFamily="34" charset="0"/>
                <a:cs typeface="Arial" panose="020B0604020202020204" pitchFamily="34" charset="0"/>
              </a:rPr>
              <a:t>תצפיות בתופעת השלכת, שקופיות 17-12 </a:t>
            </a:r>
          </a:p>
          <a:p>
            <a:r>
              <a:rPr lang="he-IL" sz="4000" dirty="0">
                <a:latin typeface="Arial" panose="020B0604020202020204" pitchFamily="34" charset="0"/>
                <a:cs typeface="Arial" panose="020B0604020202020204" pitchFamily="34" charset="0"/>
              </a:rPr>
              <a:t>הסבר תופעת השלכת, שקופית 19</a:t>
            </a:r>
          </a:p>
          <a:p>
            <a:r>
              <a:rPr lang="he-IL" sz="4000" dirty="0">
                <a:latin typeface="Arial" panose="020B0604020202020204" pitchFamily="34" charset="0"/>
                <a:cs typeface="Arial" panose="020B0604020202020204" pitchFamily="34" charset="0"/>
              </a:rPr>
              <a:t>צבעי השלכת, שקופיות 21-20</a:t>
            </a:r>
          </a:p>
          <a:p>
            <a:r>
              <a:rPr lang="he-IL" sz="4000" dirty="0">
                <a:latin typeface="Arial" panose="020B0604020202020204" pitchFamily="34" charset="0"/>
                <a:cs typeface="Arial" panose="020B0604020202020204" pitchFamily="34" charset="0"/>
              </a:rPr>
              <a:t>חקר 1: שלכת וחיפוי קרקע, שקופיות 28-22</a:t>
            </a:r>
          </a:p>
          <a:p>
            <a:r>
              <a:rPr lang="he-IL" sz="4000" dirty="0">
                <a:latin typeface="Arial" panose="020B0604020202020204" pitchFamily="34" charset="0"/>
                <a:cs typeface="Arial" panose="020B0604020202020204" pitchFamily="34" charset="0"/>
              </a:rPr>
              <a:t>חקר 2:</a:t>
            </a:r>
            <a:r>
              <a:rPr lang="en-US" sz="4000" dirty="0">
                <a:latin typeface="Arial" panose="020B0604020202020204" pitchFamily="34" charset="0"/>
                <a:cs typeface="Arial" panose="020B0604020202020204" pitchFamily="34" charset="0"/>
              </a:rPr>
              <a:t> </a:t>
            </a:r>
            <a:r>
              <a:rPr lang="he-IL" sz="4000" dirty="0">
                <a:latin typeface="Arial" panose="020B0604020202020204" pitchFamily="34" charset="0"/>
                <a:cs typeface="Arial" panose="020B0604020202020204" pitchFamily="34" charset="0"/>
              </a:rPr>
              <a:t>השפעת תאורה על תופעת השלכת, שקופית 29 </a:t>
            </a:r>
          </a:p>
          <a:p>
            <a:r>
              <a:rPr lang="he-IL" sz="4000" dirty="0">
                <a:latin typeface="Arial" panose="020B0604020202020204" pitchFamily="34" charset="0"/>
                <a:cs typeface="Arial" panose="020B0604020202020204" pitchFamily="34" charset="0"/>
              </a:rPr>
              <a:t>יצירה בעלי שלכת, שקופית 30</a:t>
            </a:r>
          </a:p>
          <a:p>
            <a:endParaRPr lang="he-IL" dirty="0"/>
          </a:p>
          <a:p>
            <a:endParaRPr lang="he-IL" dirty="0"/>
          </a:p>
          <a:p>
            <a:endParaRPr lang="he-IL" dirty="0"/>
          </a:p>
          <a:p>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13065" y="0"/>
            <a:ext cx="1278935" cy="724074"/>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10" y="162900"/>
            <a:ext cx="1396105" cy="749873"/>
          </a:xfrm>
          <a:prstGeom prst="rect">
            <a:avLst/>
          </a:prstGeom>
        </p:spPr>
      </p:pic>
      <p:sp>
        <p:nvSpPr>
          <p:cNvPr id="6" name="TextBox 5"/>
          <p:cNvSpPr txBox="1"/>
          <p:nvPr/>
        </p:nvSpPr>
        <p:spPr>
          <a:xfrm>
            <a:off x="503339" y="2079071"/>
            <a:ext cx="2491531" cy="1200329"/>
          </a:xfrm>
          <a:prstGeom prst="rect">
            <a:avLst/>
          </a:prstGeom>
          <a:noFill/>
          <a:ln>
            <a:solidFill>
              <a:schemeClr val="bg2"/>
            </a:solidFill>
          </a:ln>
        </p:spPr>
        <p:txBody>
          <a:bodyPr wrap="square" rtlCol="0" anchor="ctr" anchorCtr="1">
            <a:spAutoFit/>
          </a:bodyPr>
          <a:lstStyle/>
          <a:p>
            <a:r>
              <a:rPr lang="he-IL" dirty="0">
                <a:solidFill>
                  <a:srgbClr val="FF0000"/>
                </a:solidFill>
                <a:latin typeface="Arial" panose="020B0604020202020204" pitchFamily="34" charset="0"/>
                <a:cs typeface="Arial" panose="020B0604020202020204" pitchFamily="34" charset="0"/>
              </a:rPr>
              <a:t>בכל מקום שלא צוין מקור התמונות, הן צולמו על ידי מירי דרסלר והן חופשיות לשימוש</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49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צבעי השלכת (ג-ד) </a:t>
            </a:r>
            <a:endParaRPr lang="en-US" b="1" dirty="0"/>
          </a:p>
        </p:txBody>
      </p:sp>
      <p:pic>
        <p:nvPicPr>
          <p:cNvPr id="8" name="מציין מיקום תוכן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55494" y="1600200"/>
            <a:ext cx="7513027" cy="5030207"/>
          </a:xfrm>
          <a:prstGeom prst="rect">
            <a:avLst/>
          </a:prstGeom>
        </p:spPr>
      </p:pic>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6429" y="6035959"/>
            <a:ext cx="1280271" cy="725487"/>
          </a:xfrm>
          <a:prstGeom prst="rect">
            <a:avLst/>
          </a:prstGeom>
        </p:spPr>
      </p:pic>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62058" y="243882"/>
            <a:ext cx="1034642" cy="556218"/>
          </a:xfrm>
          <a:prstGeom prst="rect">
            <a:avLst/>
          </a:prstGeom>
        </p:spPr>
      </p:pic>
      <p:sp>
        <p:nvSpPr>
          <p:cNvPr id="5" name="TextBox 4"/>
          <p:cNvSpPr txBox="1"/>
          <p:nvPr/>
        </p:nvSpPr>
        <p:spPr>
          <a:xfrm>
            <a:off x="369116" y="4429199"/>
            <a:ext cx="1921078" cy="646331"/>
          </a:xfrm>
          <a:prstGeom prst="rect">
            <a:avLst/>
          </a:prstGeom>
          <a:noFill/>
          <a:ln>
            <a:solidFill>
              <a:schemeClr val="bg2"/>
            </a:solidFill>
          </a:ln>
        </p:spPr>
        <p:txBody>
          <a:bodyPr wrap="square" rtlCol="0" anchor="ctr" anchorCtr="1">
            <a:spAutoFit/>
          </a:bodyPr>
          <a:lstStyle/>
          <a:p>
            <a:pPr lvl="0"/>
            <a:r>
              <a:rPr lang="he-IL">
                <a:solidFill>
                  <a:prstClr val="black"/>
                </a:solidFill>
              </a:rPr>
              <a:t>מקור התמונה: </a:t>
            </a:r>
            <a:r>
              <a:rPr lang="en-GB">
                <a:solidFill>
                  <a:prstClr val="black"/>
                </a:solidFill>
              </a:rPr>
              <a:t>pixabay</a:t>
            </a:r>
            <a:endParaRPr lang="en-US" dirty="0">
              <a:solidFill>
                <a:prstClr val="black"/>
              </a:solidFill>
            </a:endParaRPr>
          </a:p>
        </p:txBody>
      </p:sp>
    </p:spTree>
    <p:extLst>
      <p:ext uri="{BB962C8B-B14F-4D97-AF65-F5344CB8AC3E}">
        <p14:creationId xmlns:p14="http://schemas.microsoft.com/office/powerpoint/2010/main" val="134477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הפרדת צבענים מהעלים (ג-ד)</a:t>
            </a:r>
            <a:endParaRPr lang="en-US" b="1" dirty="0"/>
          </a:p>
        </p:txBody>
      </p:sp>
      <p:sp>
        <p:nvSpPr>
          <p:cNvPr id="3" name="מציין מיקום תוכן 2"/>
          <p:cNvSpPr>
            <a:spLocks noGrp="1"/>
          </p:cNvSpPr>
          <p:nvPr>
            <p:ph idx="1"/>
          </p:nvPr>
        </p:nvSpPr>
        <p:spPr>
          <a:xfrm flipH="1">
            <a:off x="609600" y="1846262"/>
            <a:ext cx="10972800" cy="4656138"/>
          </a:xfrm>
        </p:spPr>
        <p:txBody>
          <a:bodyPr>
            <a:normAutofit fontScale="77500" lnSpcReduction="20000"/>
          </a:bodyPr>
          <a:lstStyle/>
          <a:p>
            <a:pPr marL="0" indent="0">
              <a:buNone/>
            </a:pPr>
            <a:r>
              <a:rPr lang="he-IL" sz="3600" b="1" dirty="0"/>
              <a:t>ציוד וחומרים</a:t>
            </a:r>
            <a:r>
              <a:rPr lang="he-IL" sz="3600" dirty="0"/>
              <a:t>: </a:t>
            </a:r>
            <a:r>
              <a:rPr lang="he-IL" sz="3600" dirty="0">
                <a:latin typeface="Arial" panose="020B0604020202020204" pitchFamily="34" charset="0"/>
                <a:cs typeface="Arial" panose="020B0604020202020204" pitchFamily="34" charset="0"/>
              </a:rPr>
              <a:t>עלים ירוקים, אלכוהול רפואי, בלנדר, כוסות שקופות,</a:t>
            </a:r>
          </a:p>
          <a:p>
            <a:pPr marL="0" indent="0">
              <a:buNone/>
            </a:pPr>
            <a:r>
              <a:rPr lang="he-IL" sz="3600" dirty="0">
                <a:latin typeface="Arial" panose="020B0604020202020204" pitchFamily="34" charset="0"/>
                <a:cs typeface="Arial" panose="020B0604020202020204" pitchFamily="34" charset="0"/>
              </a:rPr>
              <a:t>רצועות של נייר סופג (5 סנטימטרים).</a:t>
            </a:r>
          </a:p>
          <a:p>
            <a:pPr marL="0" indent="0">
              <a:buNone/>
            </a:pPr>
            <a:endParaRPr lang="he-IL" dirty="0"/>
          </a:p>
          <a:p>
            <a:pPr marL="0" indent="0">
              <a:buNone/>
            </a:pPr>
            <a:r>
              <a:rPr lang="he-IL" b="1" dirty="0"/>
              <a:t>הנחיות (הדגמה)</a:t>
            </a:r>
          </a:p>
          <a:p>
            <a:r>
              <a:rPr lang="he-IL" sz="3300" dirty="0">
                <a:latin typeface="Arial" panose="020B0604020202020204" pitchFamily="34" charset="0"/>
                <a:cs typeface="Arial" panose="020B0604020202020204" pitchFamily="34" charset="0"/>
              </a:rPr>
              <a:t>שמים כוס דחוסה של קרעי עלים בבלנדר.</a:t>
            </a:r>
          </a:p>
          <a:p>
            <a:r>
              <a:rPr lang="he-IL" sz="3300" dirty="0">
                <a:latin typeface="Arial" panose="020B0604020202020204" pitchFamily="34" charset="0"/>
                <a:cs typeface="Arial" panose="020B0604020202020204" pitchFamily="34" charset="0"/>
              </a:rPr>
              <a:t>מוסיפים אלכוהול (50 סמ"ק).</a:t>
            </a:r>
          </a:p>
          <a:p>
            <a:r>
              <a:rPr lang="he-IL" sz="3300" dirty="0">
                <a:latin typeface="Arial" panose="020B0604020202020204" pitchFamily="34" charset="0"/>
                <a:cs typeface="Arial" panose="020B0604020202020204" pitchFamily="34" charset="0"/>
              </a:rPr>
              <a:t>מרסקים את העלים.</a:t>
            </a:r>
          </a:p>
          <a:p>
            <a:r>
              <a:rPr lang="he-IL" sz="3300" dirty="0">
                <a:latin typeface="Arial" panose="020B0604020202020204" pitchFamily="34" charset="0"/>
                <a:cs typeface="Arial" panose="020B0604020202020204" pitchFamily="34" charset="0"/>
              </a:rPr>
              <a:t>מוזגים את התערובת </a:t>
            </a:r>
            <a:r>
              <a:rPr lang="he-IL" dirty="0"/>
              <a:t>(רסק עלים וכוהל) </a:t>
            </a:r>
            <a:r>
              <a:rPr lang="he-IL" sz="3300" dirty="0">
                <a:latin typeface="Arial" panose="020B0604020202020204" pitchFamily="34" charset="0"/>
                <a:cs typeface="Arial" panose="020B0604020202020204" pitchFamily="34" charset="0"/>
              </a:rPr>
              <a:t>ולכוסות שקופות (עד לרבע מנפח הכוס).</a:t>
            </a:r>
          </a:p>
          <a:p>
            <a:r>
              <a:rPr lang="he-IL" sz="3300" dirty="0">
                <a:latin typeface="Arial" panose="020B0604020202020204" pitchFamily="34" charset="0"/>
                <a:cs typeface="Arial" panose="020B0604020202020204" pitchFamily="34" charset="0"/>
              </a:rPr>
              <a:t>טובלים את הקצה של רצועות נייר הסופג בתערובת.</a:t>
            </a:r>
          </a:p>
          <a:p>
            <a:r>
              <a:rPr lang="he-IL" sz="3300" dirty="0">
                <a:latin typeface="Arial" panose="020B0604020202020204" pitchFamily="34" charset="0"/>
                <a:cs typeface="Arial" panose="020B0604020202020204" pitchFamily="34" charset="0"/>
              </a:rPr>
              <a:t>צופים במתרחש.</a:t>
            </a:r>
          </a:p>
          <a:p>
            <a:r>
              <a:rPr lang="he-IL" sz="3300" dirty="0">
                <a:latin typeface="Arial" panose="020B0604020202020204" pitchFamily="34" charset="0"/>
                <a:cs typeface="Arial" panose="020B0604020202020204" pitchFamily="34" charset="0"/>
              </a:rPr>
              <a:t>מתארים: מה קרה? </a:t>
            </a:r>
          </a:p>
          <a:p>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6" y="5901735"/>
            <a:ext cx="1280271" cy="72548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7808" y="134225"/>
            <a:ext cx="994192" cy="534472"/>
          </a:xfrm>
          <a:prstGeom prst="rect">
            <a:avLst/>
          </a:prstGeom>
        </p:spPr>
      </p:pic>
    </p:spTree>
    <p:extLst>
      <p:ext uri="{BB962C8B-B14F-4D97-AF65-F5344CB8AC3E}">
        <p14:creationId xmlns:p14="http://schemas.microsoft.com/office/powerpoint/2010/main" val="109730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862356"/>
          </a:xfrm>
        </p:spPr>
        <p:txBody>
          <a:bodyPr/>
          <a:lstStyle/>
          <a:p>
            <a:r>
              <a:rPr lang="he-IL" b="1" dirty="0"/>
              <a:t>חקר 1: </a:t>
            </a:r>
            <a:br>
              <a:rPr lang="he-IL" b="1" dirty="0"/>
            </a:br>
            <a:r>
              <a:rPr lang="he-IL" b="1" dirty="0"/>
              <a:t>חיפוי קרקע בעלי שלכת (ה-ו)</a:t>
            </a:r>
            <a:endParaRPr lang="en-US" b="1" dirty="0"/>
          </a:p>
        </p:txBody>
      </p:sp>
      <p:sp>
        <p:nvSpPr>
          <p:cNvPr id="3" name="מציין מיקום תוכן 2"/>
          <p:cNvSpPr>
            <a:spLocks noGrp="1"/>
          </p:cNvSpPr>
          <p:nvPr>
            <p:ph idx="1"/>
          </p:nvPr>
        </p:nvSpPr>
        <p:spPr/>
        <p:txBody>
          <a:bodyPr/>
          <a:lstStyle/>
          <a:p>
            <a:pPr marL="0" indent="0">
              <a:buNone/>
            </a:pPr>
            <a:endParaRPr lang="he-IL" dirty="0"/>
          </a:p>
          <a:p>
            <a:pPr marL="0" indent="0">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569" y="1862356"/>
            <a:ext cx="8057662" cy="4532435"/>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8662"/>
            <a:ext cx="1280271" cy="725487"/>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30188" y="69154"/>
            <a:ext cx="1205472" cy="648055"/>
          </a:xfrm>
          <a:prstGeom prst="rect">
            <a:avLst/>
          </a:prstGeom>
        </p:spPr>
      </p:pic>
      <p:sp>
        <p:nvSpPr>
          <p:cNvPr id="7" name="TextBox 6"/>
          <p:cNvSpPr txBox="1"/>
          <p:nvPr/>
        </p:nvSpPr>
        <p:spPr>
          <a:xfrm>
            <a:off x="218114" y="4591735"/>
            <a:ext cx="1526796" cy="646331"/>
          </a:xfrm>
          <a:prstGeom prst="rect">
            <a:avLst/>
          </a:prstGeom>
          <a:noFill/>
          <a:ln>
            <a:solidFill>
              <a:schemeClr val="bg2"/>
            </a:solidFill>
          </a:ln>
        </p:spPr>
        <p:txBody>
          <a:bodyPr wrap="square" rtlCol="0" anchor="ctr" anchorCtr="1">
            <a:spAutoFit/>
          </a:bodyPr>
          <a:lstStyle/>
          <a:p>
            <a:r>
              <a:rPr lang="en-GB" dirty="0"/>
              <a:t> </a:t>
            </a:r>
            <a:r>
              <a:rPr lang="he-IL" dirty="0"/>
              <a:t>מקור התמונה: </a:t>
            </a:r>
            <a:r>
              <a:rPr lang="en-GB" dirty="0" err="1"/>
              <a:t>pixabay</a:t>
            </a:r>
            <a:endParaRPr lang="en-US" dirty="0"/>
          </a:p>
        </p:txBody>
      </p:sp>
    </p:spTree>
    <p:extLst>
      <p:ext uri="{BB962C8B-B14F-4D97-AF65-F5344CB8AC3E}">
        <p14:creationId xmlns:p14="http://schemas.microsoft.com/office/powerpoint/2010/main" val="354799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5400" b="1" dirty="0">
                <a:latin typeface="Arial" panose="020B0604020202020204" pitchFamily="34" charset="0"/>
                <a:cs typeface="Arial" panose="020B0604020202020204" pitchFamily="34" charset="0"/>
              </a:rPr>
              <a:t>חיפוי קרקע בעלי שלכת</a:t>
            </a:r>
            <a:endParaRPr lang="en-US" sz="54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rmAutofit/>
          </a:bodyPr>
          <a:lstStyle/>
          <a:p>
            <a:pPr marL="0" indent="0">
              <a:buNone/>
            </a:pPr>
            <a:r>
              <a:rPr lang="he-IL" sz="2800" dirty="0">
                <a:latin typeface="Arial" panose="020B0604020202020204" pitchFamily="34" charset="0"/>
                <a:cs typeface="Arial" panose="020B0604020202020204" pitchFamily="34" charset="0"/>
              </a:rPr>
              <a:t>חיפוי קרקע הוא השכבה החיצונית שמכסה אותה. </a:t>
            </a:r>
          </a:p>
          <a:p>
            <a:pPr marL="0" indent="0">
              <a:buNone/>
            </a:pPr>
            <a:r>
              <a:rPr lang="he-IL" sz="2800" dirty="0">
                <a:latin typeface="Arial" panose="020B0604020202020204" pitchFamily="34" charset="0"/>
                <a:cs typeface="Arial" panose="020B0604020202020204" pitchFamily="34" charset="0"/>
              </a:rPr>
              <a:t>באופן טבעי, העלים שנושרים והצמחים שמתייבשים מחפים את הקרקע. </a:t>
            </a:r>
          </a:p>
          <a:p>
            <a:pPr marL="0" indent="0">
              <a:buNone/>
            </a:pPr>
            <a:r>
              <a:rPr lang="he-IL" sz="2800" dirty="0">
                <a:latin typeface="Arial" panose="020B0604020202020204" pitchFamily="34" charset="0"/>
                <a:cs typeface="Arial" panose="020B0604020202020204" pitchFamily="34" charset="0"/>
              </a:rPr>
              <a:t>מדוע חיפוי הקרקע חשוב?</a:t>
            </a:r>
          </a:p>
          <a:p>
            <a:pPr marL="0" indent="0">
              <a:buNone/>
            </a:pPr>
            <a:endParaRPr lang="he-IL" sz="2800" dirty="0">
              <a:latin typeface="Arial" panose="020B0604020202020204" pitchFamily="34" charset="0"/>
              <a:cs typeface="Arial" panose="020B0604020202020204" pitchFamily="34" charset="0"/>
            </a:endParaRPr>
          </a:p>
          <a:p>
            <a:pPr marL="0" indent="0">
              <a:buNone/>
            </a:pPr>
            <a:r>
              <a:rPr lang="he-IL" sz="2800" dirty="0">
                <a:latin typeface="Arial" panose="020B0604020202020204" pitchFamily="34" charset="0"/>
                <a:cs typeface="Arial" panose="020B0604020202020204" pitchFamily="34" charset="0"/>
              </a:rPr>
              <a:t>הציעו השערות.</a:t>
            </a:r>
          </a:p>
          <a:p>
            <a:pPr marL="0" indent="0">
              <a:buNone/>
            </a:pPr>
            <a:r>
              <a:rPr lang="he-IL" sz="2800" dirty="0">
                <a:latin typeface="Arial" panose="020B0604020202020204" pitchFamily="34" charset="0"/>
                <a:cs typeface="Arial" panose="020B0604020202020204" pitchFamily="34" charset="0"/>
              </a:rPr>
              <a:t>הציעו דרכים לבדיקת ההשערות.</a:t>
            </a:r>
            <a:endParaRPr lang="en-US" sz="2800" dirty="0">
              <a:latin typeface="Arial" panose="020B0604020202020204" pitchFamily="34" charset="0"/>
              <a:cs typeface="Arial" panose="020B0604020202020204" pitchFamily="34" charset="0"/>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862" y="3137062"/>
            <a:ext cx="5054138" cy="3360212"/>
          </a:xfrm>
          <a:prstGeom prst="rect">
            <a:avLst/>
          </a:prstGeom>
        </p:spPr>
      </p:pic>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729" y="6132513"/>
            <a:ext cx="1280271" cy="725487"/>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7050" y="159391"/>
            <a:ext cx="1130699" cy="607857"/>
          </a:xfrm>
          <a:prstGeom prst="rect">
            <a:avLst/>
          </a:prstGeom>
        </p:spPr>
      </p:pic>
      <p:sp>
        <p:nvSpPr>
          <p:cNvPr id="7" name="TextBox 6"/>
          <p:cNvSpPr txBox="1"/>
          <p:nvPr/>
        </p:nvSpPr>
        <p:spPr>
          <a:xfrm>
            <a:off x="6476301" y="5888963"/>
            <a:ext cx="2692866" cy="369332"/>
          </a:xfrm>
          <a:prstGeom prst="rect">
            <a:avLst/>
          </a:prstGeom>
          <a:noFill/>
          <a:ln>
            <a:solidFill>
              <a:schemeClr val="bg2"/>
            </a:solidFill>
          </a:ln>
        </p:spPr>
        <p:txBody>
          <a:bodyPr wrap="square" rtlCol="0" anchor="ctr" anchorCtr="1">
            <a:spAutoFit/>
          </a:bodyPr>
          <a:lstStyle/>
          <a:p>
            <a:r>
              <a:rPr lang="he-IL" dirty="0"/>
              <a:t>מקור התמונה: </a:t>
            </a:r>
            <a:r>
              <a:rPr lang="en-GB" dirty="0" err="1"/>
              <a:t>pixabay</a:t>
            </a:r>
            <a:endParaRPr lang="en-US" dirty="0"/>
          </a:p>
        </p:txBody>
      </p:sp>
    </p:spTree>
    <p:extLst>
      <p:ext uri="{BB962C8B-B14F-4D97-AF65-F5344CB8AC3E}">
        <p14:creationId xmlns:p14="http://schemas.microsoft.com/office/powerpoint/2010/main" val="4119502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4400" b="1" dirty="0">
                <a:latin typeface="Arial" panose="020B0604020202020204" pitchFamily="34" charset="0"/>
                <a:cs typeface="Arial" panose="020B0604020202020204" pitchFamily="34" charset="0"/>
              </a:rPr>
              <a:t>שאלת החקר: מהי ההשפעה של חיפוי הקרקע בעלי שלכת על לחות וטמפרטורת הקרקע? </a:t>
            </a:r>
            <a:endParaRPr lang="en-US" sz="44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600" y="1885338"/>
            <a:ext cx="10972800" cy="3419476"/>
          </a:xfrm>
        </p:spPr>
        <p:txBody>
          <a:bodyPr>
            <a:normAutofit/>
          </a:bodyPr>
          <a:lstStyle/>
          <a:p>
            <a:pPr marL="114300" indent="0">
              <a:lnSpc>
                <a:spcPct val="150000"/>
              </a:lnSpc>
              <a:spcBef>
                <a:spcPts val="0"/>
              </a:spcBef>
              <a:buNone/>
            </a:pPr>
            <a:r>
              <a:rPr lang="he-IL" sz="2800" b="1" dirty="0">
                <a:latin typeface="Calibri" panose="020F0502020204030204" pitchFamily="34" charset="0"/>
                <a:ea typeface="Calibri" panose="020F0502020204030204" pitchFamily="34" charset="0"/>
                <a:cs typeface="Arial" panose="020B0604020202020204" pitchFamily="34" charset="0"/>
              </a:rPr>
              <a:t>ציוד וחומרים</a:t>
            </a:r>
            <a:r>
              <a:rPr lang="he-IL" sz="2800" dirty="0">
                <a:latin typeface="Calibri" panose="020F0502020204030204" pitchFamily="34" charset="0"/>
                <a:ea typeface="Calibri" panose="020F0502020204030204" pitchFamily="34" charset="0"/>
                <a:cs typeface="Arial" panose="020B0604020202020204" pitchFamily="34" charset="0"/>
              </a:rPr>
              <a:t> </a:t>
            </a:r>
            <a:r>
              <a:rPr lang="he-IL" sz="2800" b="1" dirty="0">
                <a:latin typeface="Calibri" panose="020F0502020204030204" pitchFamily="34" charset="0"/>
                <a:ea typeface="Calibri" panose="020F0502020204030204" pitchFamily="34" charset="0"/>
                <a:cs typeface="Arial" panose="020B0604020202020204" pitchFamily="34" charset="0"/>
              </a:rPr>
              <a:t>לקבוצה</a:t>
            </a:r>
            <a:endParaRPr lang="en-US" sz="2800" b="1"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spcBef>
                <a:spcPts val="0"/>
              </a:spcBef>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Arial" panose="020B0604020202020204" pitchFamily="34" charset="0"/>
              </a:rPr>
              <a:t>2 כלים נמוכים עם פתח רחב, באותו גודל, מאותו חומר ובאותו צבע </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spcBef>
                <a:spcPts val="0"/>
              </a:spcBef>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Arial" panose="020B0604020202020204" pitchFamily="34" charset="0"/>
              </a:rPr>
              <a:t>קרקע גינה, מד לחות קרקע, מד טמפרטורה, כוס, מים</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nSpc>
                <a:spcPct val="150000"/>
              </a:lnSpc>
              <a:spcBef>
                <a:spcPts val="0"/>
              </a:spcBef>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Arial" panose="020B0604020202020204" pitchFamily="34" charset="0"/>
              </a:rPr>
              <a:t>עלים יבשים</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780" y="5949727"/>
            <a:ext cx="1280271" cy="725487"/>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 y="6023456"/>
            <a:ext cx="1212361" cy="651758"/>
          </a:xfrm>
          <a:prstGeom prst="rect">
            <a:avLst/>
          </a:prstGeom>
        </p:spPr>
      </p:pic>
    </p:spTree>
    <p:extLst>
      <p:ext uri="{BB962C8B-B14F-4D97-AF65-F5344CB8AC3E}">
        <p14:creationId xmlns:p14="http://schemas.microsoft.com/office/powerpoint/2010/main" val="425395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מהלך הניסוי</a:t>
            </a:r>
            <a:endParaRPr lang="en-US" b="1" dirty="0"/>
          </a:p>
        </p:txBody>
      </p:sp>
      <p:sp>
        <p:nvSpPr>
          <p:cNvPr id="3" name="מציין מיקום תוכן 2"/>
          <p:cNvSpPr>
            <a:spLocks noGrp="1"/>
          </p:cNvSpPr>
          <p:nvPr>
            <p:ph idx="1"/>
          </p:nvPr>
        </p:nvSpPr>
        <p:spPr>
          <a:xfrm flipH="1">
            <a:off x="609600" y="1846261"/>
            <a:ext cx="10972800" cy="4797819"/>
          </a:xfrm>
        </p:spPr>
        <p:txBody>
          <a:bodyPr>
            <a:normAutofit/>
          </a:bodyPr>
          <a:lstStyle/>
          <a:p>
            <a:pPr lvl="0"/>
            <a:r>
              <a:rPr lang="he-IL" sz="2800" dirty="0">
                <a:latin typeface="Arial" panose="020B0604020202020204" pitchFamily="34" charset="0"/>
                <a:cs typeface="Arial" panose="020B0604020202020204" pitchFamily="34" charset="0"/>
              </a:rPr>
              <a:t>ממלאים את שני הכלים באותו סוג קרקע ובאותה כמות.</a:t>
            </a:r>
            <a:endParaRPr lang="en-US" sz="2800" dirty="0">
              <a:latin typeface="Arial" panose="020B0604020202020204" pitchFamily="34" charset="0"/>
              <a:cs typeface="Arial" panose="020B0604020202020204" pitchFamily="34" charset="0"/>
            </a:endParaRPr>
          </a:p>
          <a:p>
            <a:pPr lvl="0"/>
            <a:r>
              <a:rPr lang="he-IL" sz="2800" dirty="0">
                <a:latin typeface="Arial" panose="020B0604020202020204" pitchFamily="34" charset="0"/>
                <a:cs typeface="Arial" panose="020B0604020202020204" pitchFamily="34" charset="0"/>
              </a:rPr>
              <a:t>מוזגים כמות מים שווה בכל עציץ (כוס).</a:t>
            </a:r>
            <a:endParaRPr lang="en-US" sz="2800" dirty="0">
              <a:latin typeface="Arial" panose="020B0604020202020204" pitchFamily="34" charset="0"/>
              <a:cs typeface="Arial" panose="020B0604020202020204" pitchFamily="34" charset="0"/>
            </a:endParaRPr>
          </a:p>
          <a:p>
            <a:pPr lvl="0"/>
            <a:r>
              <a:rPr lang="he-IL" sz="2800" dirty="0">
                <a:latin typeface="Arial" panose="020B0604020202020204" pitchFamily="34" charset="0"/>
                <a:cs typeface="Arial" panose="020B0604020202020204" pitchFamily="34" charset="0"/>
              </a:rPr>
              <a:t>מודדים בעזרת מד לחות את לחות הקרקע בעומק של 10 סנטימטרים בשני העציצים.  </a:t>
            </a:r>
            <a:endParaRPr lang="en-US" sz="2800" dirty="0">
              <a:latin typeface="Arial" panose="020B0604020202020204" pitchFamily="34" charset="0"/>
              <a:cs typeface="Arial" panose="020B0604020202020204" pitchFamily="34" charset="0"/>
            </a:endParaRPr>
          </a:p>
          <a:p>
            <a:pPr lvl="0"/>
            <a:r>
              <a:rPr lang="he-IL" sz="2800" dirty="0">
                <a:latin typeface="Arial" panose="020B0604020202020204" pitchFamily="34" charset="0"/>
                <a:cs typeface="Arial" panose="020B0604020202020204" pitchFamily="34" charset="0"/>
              </a:rPr>
              <a:t>מודדים בעזרת מד טמפרטורה את טמפרטורת הקרקע בעומק של 10 סנטימטרים בשני העציצים.  </a:t>
            </a:r>
            <a:endParaRPr lang="en-US" sz="2800" dirty="0">
              <a:latin typeface="Arial" panose="020B0604020202020204" pitchFamily="34" charset="0"/>
              <a:cs typeface="Arial" panose="020B0604020202020204" pitchFamily="34" charset="0"/>
            </a:endParaRPr>
          </a:p>
          <a:p>
            <a:pPr lvl="0"/>
            <a:r>
              <a:rPr lang="he-IL" sz="2800" dirty="0">
                <a:latin typeface="Arial" panose="020B0604020202020204" pitchFamily="34" charset="0"/>
                <a:cs typeface="Arial" panose="020B0604020202020204" pitchFamily="34" charset="0"/>
              </a:rPr>
              <a:t>רושמים בטבלה (בשקף הבא, בדיקה 1) את התוצאות של המדידות.  </a:t>
            </a:r>
            <a:endParaRPr lang="en-US" sz="2800" dirty="0">
              <a:latin typeface="Arial" panose="020B0604020202020204" pitchFamily="34" charset="0"/>
              <a:cs typeface="Arial" panose="020B0604020202020204" pitchFamily="34" charset="0"/>
            </a:endParaRPr>
          </a:p>
          <a:p>
            <a:pPr lvl="0"/>
            <a:r>
              <a:rPr lang="he-IL" sz="2800" dirty="0">
                <a:latin typeface="Arial" panose="020B0604020202020204" pitchFamily="34" charset="0"/>
                <a:cs typeface="Arial" panose="020B0604020202020204" pitchFamily="34" charset="0"/>
              </a:rPr>
              <a:t>מניחים את שני הכלים בשמש.</a:t>
            </a:r>
            <a:endParaRPr lang="en-US" sz="2800" dirty="0">
              <a:latin typeface="Arial" panose="020B0604020202020204" pitchFamily="34" charset="0"/>
              <a:cs typeface="Arial" panose="020B0604020202020204" pitchFamily="34" charset="0"/>
            </a:endParaRPr>
          </a:p>
          <a:p>
            <a:pPr lvl="0"/>
            <a:r>
              <a:rPr lang="he-IL" sz="2800" dirty="0">
                <a:latin typeface="Arial" panose="020B0604020202020204" pitchFamily="34" charset="0"/>
                <a:cs typeface="Arial" panose="020B0604020202020204" pitchFamily="34" charset="0"/>
              </a:rPr>
              <a:t>עורכים עוד שתי מדידות בהפרש של שלושה ימים.</a:t>
            </a:r>
            <a:endParaRPr lang="en-US" sz="2800" dirty="0">
              <a:latin typeface="Arial" panose="020B0604020202020204" pitchFamily="34" charset="0"/>
              <a:cs typeface="Arial" panose="020B0604020202020204" pitchFamily="34" charset="0"/>
            </a:endParaRPr>
          </a:p>
          <a:p>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264" y="6292"/>
            <a:ext cx="1280271" cy="72548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805"/>
            <a:ext cx="1238804" cy="665974"/>
          </a:xfrm>
          <a:prstGeom prst="rect">
            <a:avLst/>
          </a:prstGeom>
        </p:spPr>
      </p:pic>
    </p:spTree>
    <p:extLst>
      <p:ext uri="{BB962C8B-B14F-4D97-AF65-F5344CB8AC3E}">
        <p14:creationId xmlns:p14="http://schemas.microsoft.com/office/powerpoint/2010/main" val="219834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609600" y="0"/>
            <a:ext cx="10972800" cy="1600200"/>
          </a:xfrm>
        </p:spPr>
        <p:txBody>
          <a:bodyPr rtlCol="1"/>
          <a:lstStyle/>
          <a:p>
            <a:pPr rtl="1"/>
            <a:r>
              <a:rPr lang="he-IL" sz="5400" b="1" dirty="0">
                <a:latin typeface="Arial" panose="020B0604020202020204" pitchFamily="34" charset="0"/>
                <a:cs typeface="Arial" panose="020B0604020202020204" pitchFamily="34" charset="0"/>
              </a:rPr>
              <a:t>ארגון תוצאות המדידה</a:t>
            </a:r>
            <a:endParaRPr lang="en-US" sz="5400" b="1" dirty="0">
              <a:latin typeface="Arial" panose="020B0604020202020204" pitchFamily="34" charset="0"/>
              <a:cs typeface="Arial" panose="020B0604020202020204" pitchFamily="34" charset="0"/>
            </a:endParaRPr>
          </a:p>
        </p:txBody>
      </p:sp>
      <p:graphicFrame>
        <p:nvGraphicFramePr>
          <p:cNvPr id="4" name="מציין מיקום תוכן 3"/>
          <p:cNvGraphicFramePr>
            <a:graphicFrameLocks noGrp="1"/>
          </p:cNvGraphicFramePr>
          <p:nvPr>
            <p:ph sz="quarter" idx="13"/>
            <p:extLst>
              <p:ext uri="{D42A27DB-BD31-4B8C-83A1-F6EECF244321}">
                <p14:modId xmlns:p14="http://schemas.microsoft.com/office/powerpoint/2010/main" val="2598534844"/>
              </p:ext>
            </p:extLst>
          </p:nvPr>
        </p:nvGraphicFramePr>
        <p:xfrm>
          <a:off x="1477109" y="1828800"/>
          <a:ext cx="10102116" cy="3620477"/>
        </p:xfrm>
        <a:graphic>
          <a:graphicData uri="http://schemas.openxmlformats.org/drawingml/2006/table">
            <a:tbl>
              <a:tblPr rtl="1" firstRow="1" bandRow="1">
                <a:tableStyleId>{5DA37D80-6434-44D0-A028-1B22A696006F}</a:tableStyleId>
              </a:tblPr>
              <a:tblGrid>
                <a:gridCol w="3367372">
                  <a:extLst>
                    <a:ext uri="{9D8B030D-6E8A-4147-A177-3AD203B41FA5}">
                      <a16:colId xmlns:a16="http://schemas.microsoft.com/office/drawing/2014/main" val="20000"/>
                    </a:ext>
                  </a:extLst>
                </a:gridCol>
                <a:gridCol w="3367372">
                  <a:extLst>
                    <a:ext uri="{9D8B030D-6E8A-4147-A177-3AD203B41FA5}">
                      <a16:colId xmlns:a16="http://schemas.microsoft.com/office/drawing/2014/main" val="20001"/>
                    </a:ext>
                  </a:extLst>
                </a:gridCol>
                <a:gridCol w="3367372">
                  <a:extLst>
                    <a:ext uri="{9D8B030D-6E8A-4147-A177-3AD203B41FA5}">
                      <a16:colId xmlns:a16="http://schemas.microsoft.com/office/drawing/2014/main" val="20002"/>
                    </a:ext>
                  </a:extLst>
                </a:gridCol>
              </a:tblGrid>
              <a:tr h="877277">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 מדידות</a:t>
                      </a:r>
                    </a:p>
                  </a:txBody>
                  <a:tcPr marL="103239" marR="103239"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כלי עם חיפוי עלים</a:t>
                      </a:r>
                    </a:p>
                  </a:txBody>
                  <a:tcPr marL="103239" marR="103239" anchor="ctr"/>
                </a:tc>
                <a:tc>
                  <a:txBody>
                    <a:bodyPr/>
                    <a:lstStyle/>
                    <a:p>
                      <a:pPr algn="ctr" rtl="1"/>
                      <a:r>
                        <a:rPr lang="he-IL" noProof="0" dirty="0">
                          <a:latin typeface="Tahoma" panose="020B0604030504040204" pitchFamily="34" charset="0"/>
                          <a:ea typeface="Tahoma" panose="020B0604030504040204" pitchFamily="34" charset="0"/>
                          <a:cs typeface="Tahoma" panose="020B0604030504040204" pitchFamily="34" charset="0"/>
                        </a:rPr>
                        <a:t>כלי  ללא חיפוי עלים</a:t>
                      </a:r>
                    </a:p>
                  </a:txBody>
                  <a:tcPr marL="103239" marR="103239" anchor="ctr"/>
                </a:tc>
                <a:extLst>
                  <a:ext uri="{0D108BD9-81ED-4DB2-BD59-A6C34878D82A}">
                    <a16:rowId xmlns:a16="http://schemas.microsoft.com/office/drawing/2014/main" val="10000"/>
                  </a:ext>
                </a:extLst>
              </a:tr>
              <a:tr h="877277">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מדידה 1 (התחלת הניסוי)</a:t>
                      </a:r>
                    </a:p>
                  </a:txBody>
                  <a:tcPr marL="103239" marR="103239" anchor="ctr"/>
                </a:tc>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טמפרטורה:</a:t>
                      </a:r>
                    </a:p>
                    <a:p>
                      <a:pPr algn="r" rtl="1"/>
                      <a:r>
                        <a:rPr lang="he-IL" noProof="0" dirty="0">
                          <a:latin typeface="Tahoma" panose="020B0604030504040204" pitchFamily="34" charset="0"/>
                          <a:ea typeface="Tahoma" panose="020B0604030504040204" pitchFamily="34" charset="0"/>
                          <a:cs typeface="Tahoma" panose="020B0604030504040204" pitchFamily="34" charset="0"/>
                        </a:rPr>
                        <a:t>לחות הקרקע: </a:t>
                      </a:r>
                    </a:p>
                  </a:txBody>
                  <a:tcPr marL="103239" marR="103239" anchor="ctr"/>
                </a:tc>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טמפרטורה:</a:t>
                      </a:r>
                    </a:p>
                    <a:p>
                      <a:pPr algn="r" rtl="1"/>
                      <a:r>
                        <a:rPr lang="he-IL" noProof="0" dirty="0">
                          <a:latin typeface="Tahoma" panose="020B0604030504040204" pitchFamily="34" charset="0"/>
                          <a:ea typeface="Tahoma" panose="020B0604030504040204" pitchFamily="34" charset="0"/>
                          <a:cs typeface="Tahoma" panose="020B0604030504040204" pitchFamily="34" charset="0"/>
                        </a:rPr>
                        <a:t>לחות הקרקע: </a:t>
                      </a:r>
                    </a:p>
                    <a:p>
                      <a:pPr algn="ctr" rtl="1"/>
                      <a:r>
                        <a:rPr lang="he-IL" noProof="0" dirty="0">
                          <a:latin typeface="Tahoma" panose="020B0604030504040204" pitchFamily="34" charset="0"/>
                          <a:ea typeface="Tahoma" panose="020B0604030504040204" pitchFamily="34" charset="0"/>
                          <a:cs typeface="Tahoma" panose="020B0604030504040204" pitchFamily="34" charset="0"/>
                        </a:rPr>
                        <a:t> </a:t>
                      </a:r>
                    </a:p>
                  </a:txBody>
                  <a:tcPr marL="103239" marR="103239" anchor="ctr"/>
                </a:tc>
                <a:extLst>
                  <a:ext uri="{0D108BD9-81ED-4DB2-BD59-A6C34878D82A}">
                    <a16:rowId xmlns:a16="http://schemas.microsoft.com/office/drawing/2014/main" val="10001"/>
                  </a:ext>
                </a:extLst>
              </a:tr>
              <a:tr h="877277">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מדידה 2</a:t>
                      </a:r>
                    </a:p>
                  </a:txBody>
                  <a:tcPr marL="103239" marR="103239" anchor="ctr"/>
                </a:tc>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טמפרטורה:</a:t>
                      </a:r>
                    </a:p>
                    <a:p>
                      <a:pPr algn="r" rtl="1"/>
                      <a:r>
                        <a:rPr lang="he-IL" noProof="0" dirty="0">
                          <a:latin typeface="Tahoma" panose="020B0604030504040204" pitchFamily="34" charset="0"/>
                          <a:ea typeface="Tahoma" panose="020B0604030504040204" pitchFamily="34" charset="0"/>
                          <a:cs typeface="Tahoma" panose="020B0604030504040204" pitchFamily="34" charset="0"/>
                        </a:rPr>
                        <a:t>לחות הקרקע: </a:t>
                      </a:r>
                    </a:p>
                    <a:p>
                      <a:pPr algn="ctr" rtl="1"/>
                      <a:r>
                        <a:rPr lang="he-IL" noProof="0" dirty="0">
                          <a:latin typeface="Tahoma" panose="020B0604030504040204" pitchFamily="34" charset="0"/>
                          <a:ea typeface="Tahoma" panose="020B0604030504040204" pitchFamily="34" charset="0"/>
                          <a:cs typeface="Tahoma" panose="020B0604030504040204" pitchFamily="34" charset="0"/>
                        </a:rPr>
                        <a:t>  </a:t>
                      </a:r>
                    </a:p>
                  </a:txBody>
                  <a:tcPr marL="103239" marR="103239" anchor="ctr"/>
                </a:tc>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טמפרטורה:</a:t>
                      </a:r>
                    </a:p>
                    <a:p>
                      <a:pPr algn="r" rtl="1"/>
                      <a:r>
                        <a:rPr lang="he-IL" noProof="0" dirty="0">
                          <a:latin typeface="Tahoma" panose="020B0604030504040204" pitchFamily="34" charset="0"/>
                          <a:ea typeface="Tahoma" panose="020B0604030504040204" pitchFamily="34" charset="0"/>
                          <a:cs typeface="Tahoma" panose="020B0604030504040204" pitchFamily="34" charset="0"/>
                        </a:rPr>
                        <a:t>לחות הקרקע: </a:t>
                      </a:r>
                    </a:p>
                    <a:p>
                      <a:pPr algn="ctr" rtl="1"/>
                      <a:r>
                        <a:rPr lang="he-IL" noProof="0" dirty="0">
                          <a:latin typeface="Tahoma" panose="020B0604030504040204" pitchFamily="34" charset="0"/>
                          <a:ea typeface="Tahoma" panose="020B0604030504040204" pitchFamily="34" charset="0"/>
                          <a:cs typeface="Tahoma" panose="020B0604030504040204" pitchFamily="34" charset="0"/>
                        </a:rPr>
                        <a:t> </a:t>
                      </a:r>
                    </a:p>
                  </a:txBody>
                  <a:tcPr marL="103239" marR="103239" anchor="ctr"/>
                </a:tc>
                <a:extLst>
                  <a:ext uri="{0D108BD9-81ED-4DB2-BD59-A6C34878D82A}">
                    <a16:rowId xmlns:a16="http://schemas.microsoft.com/office/drawing/2014/main" val="10002"/>
                  </a:ext>
                </a:extLst>
              </a:tr>
              <a:tr h="877277">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מדידה 3</a:t>
                      </a:r>
                    </a:p>
                  </a:txBody>
                  <a:tcPr marL="103239" marR="103239" anchor="ctr"/>
                </a:tc>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טמפרטורה:</a:t>
                      </a:r>
                    </a:p>
                    <a:p>
                      <a:pPr algn="r" rtl="1"/>
                      <a:r>
                        <a:rPr lang="he-IL" noProof="0" dirty="0">
                          <a:latin typeface="Tahoma" panose="020B0604030504040204" pitchFamily="34" charset="0"/>
                          <a:ea typeface="Tahoma" panose="020B0604030504040204" pitchFamily="34" charset="0"/>
                          <a:cs typeface="Tahoma" panose="020B0604030504040204" pitchFamily="34" charset="0"/>
                        </a:rPr>
                        <a:t>לחות הקרקע: </a:t>
                      </a:r>
                    </a:p>
                    <a:p>
                      <a:pPr algn="ctr" rtl="1"/>
                      <a:r>
                        <a:rPr lang="he-IL" noProof="0" dirty="0">
                          <a:latin typeface="Tahoma" panose="020B0604030504040204" pitchFamily="34" charset="0"/>
                          <a:ea typeface="Tahoma" panose="020B0604030504040204" pitchFamily="34" charset="0"/>
                          <a:cs typeface="Tahoma" panose="020B0604030504040204" pitchFamily="34" charset="0"/>
                        </a:rPr>
                        <a:t> </a:t>
                      </a:r>
                    </a:p>
                  </a:txBody>
                  <a:tcPr marL="103239" marR="103239" anchor="ctr"/>
                </a:tc>
                <a:tc>
                  <a:txBody>
                    <a:bodyPr/>
                    <a:lstStyle/>
                    <a:p>
                      <a:pPr algn="r" rtl="1"/>
                      <a:r>
                        <a:rPr lang="he-IL" noProof="0" dirty="0">
                          <a:latin typeface="Tahoma" panose="020B0604030504040204" pitchFamily="34" charset="0"/>
                          <a:ea typeface="Tahoma" panose="020B0604030504040204" pitchFamily="34" charset="0"/>
                          <a:cs typeface="Tahoma" panose="020B0604030504040204" pitchFamily="34" charset="0"/>
                        </a:rPr>
                        <a:t>טמפרטורה:</a:t>
                      </a:r>
                    </a:p>
                    <a:p>
                      <a:pPr algn="r" rtl="1"/>
                      <a:r>
                        <a:rPr lang="he-IL" noProof="0" dirty="0">
                          <a:latin typeface="Tahoma" panose="020B0604030504040204" pitchFamily="34" charset="0"/>
                          <a:ea typeface="Tahoma" panose="020B0604030504040204" pitchFamily="34" charset="0"/>
                          <a:cs typeface="Tahoma" panose="020B0604030504040204" pitchFamily="34" charset="0"/>
                        </a:rPr>
                        <a:t>לחות הקרקע: </a:t>
                      </a:r>
                    </a:p>
                    <a:p>
                      <a:pPr algn="ctr" rtl="1"/>
                      <a:r>
                        <a:rPr lang="he-IL" noProof="0" dirty="0">
                          <a:latin typeface="Tahoma" panose="020B0604030504040204" pitchFamily="34" charset="0"/>
                          <a:ea typeface="Tahoma" panose="020B0604030504040204" pitchFamily="34" charset="0"/>
                          <a:cs typeface="Tahoma" panose="020B0604030504040204" pitchFamily="34" charset="0"/>
                        </a:rPr>
                        <a:t> </a:t>
                      </a:r>
                    </a:p>
                  </a:txBody>
                  <a:tcPr marL="103239" marR="103239" anchor="ctr"/>
                </a:tc>
                <a:extLst>
                  <a:ext uri="{0D108BD9-81ED-4DB2-BD59-A6C34878D82A}">
                    <a16:rowId xmlns:a16="http://schemas.microsoft.com/office/drawing/2014/main" val="10003"/>
                  </a:ext>
                </a:extLst>
              </a:tr>
            </a:tbl>
          </a:graphicData>
        </a:graphic>
      </p:graphicFrame>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266" y="53562"/>
            <a:ext cx="1150240" cy="618362"/>
          </a:xfrm>
          <a:prstGeom prst="rect">
            <a:avLst/>
          </a:prstGeom>
        </p:spPr>
      </p:pic>
    </p:spTree>
    <p:extLst>
      <p:ext uri="{BB962C8B-B14F-4D97-AF65-F5344CB8AC3E}">
        <p14:creationId xmlns:p14="http://schemas.microsoft.com/office/powerpoint/2010/main" val="584969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6000" b="1" dirty="0">
                <a:latin typeface="Arial" panose="020B0604020202020204" pitchFamily="34" charset="0"/>
                <a:cs typeface="Arial" panose="020B0604020202020204" pitchFamily="34" charset="0"/>
              </a:rPr>
              <a:t>מסקנות הניסוי </a:t>
            </a:r>
            <a:endParaRPr lang="en-US" sz="6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600" y="1846261"/>
            <a:ext cx="10972800" cy="4525509"/>
          </a:xfrm>
        </p:spPr>
        <p:txBody>
          <a:bodyPr>
            <a:normAutofit/>
          </a:bodyPr>
          <a:lstStyle/>
          <a:p>
            <a:pPr marL="514350" lvl="0" indent="-514350">
              <a:lnSpc>
                <a:spcPct val="150000"/>
              </a:lnSpc>
              <a:spcBef>
                <a:spcPts val="0"/>
              </a:spcBef>
              <a:spcAft>
                <a:spcPts val="800"/>
              </a:spcAft>
              <a:buFont typeface="+mj-lt"/>
              <a:buAutoNum type="arabicPeriod"/>
            </a:pPr>
            <a:r>
              <a:rPr lang="he-IL" sz="2800" dirty="0">
                <a:latin typeface="Calibri" panose="020F0502020204030204" pitchFamily="34" charset="0"/>
                <a:ea typeface="Calibri" panose="020F0502020204030204" pitchFamily="34" charset="0"/>
                <a:cs typeface="Arial" panose="020B0604020202020204" pitchFamily="34" charset="0"/>
              </a:rPr>
              <a:t>באיזה כלי נשמרה לחות גבוהה יותר בקרקע?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514350" lvl="0" indent="-514350">
              <a:lnSpc>
                <a:spcPct val="150000"/>
              </a:lnSpc>
              <a:spcBef>
                <a:spcPts val="0"/>
              </a:spcBef>
              <a:spcAft>
                <a:spcPts val="800"/>
              </a:spcAft>
              <a:buFont typeface="+mj-lt"/>
              <a:buAutoNum type="arabicPeriod"/>
            </a:pPr>
            <a:r>
              <a:rPr lang="he-IL" sz="2800" dirty="0">
                <a:latin typeface="Calibri" panose="020F0502020204030204" pitchFamily="34" charset="0"/>
                <a:ea typeface="Calibri" panose="020F0502020204030204" pitchFamily="34" charset="0"/>
                <a:cs typeface="Arial" panose="020B0604020202020204" pitchFamily="34" charset="0"/>
              </a:rPr>
              <a:t>באיזה כלי הטמפרטורה בקרקע הייתה הגבוהה ביותר?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514350" lvl="0" indent="-514350">
              <a:lnSpc>
                <a:spcPct val="150000"/>
              </a:lnSpc>
              <a:spcBef>
                <a:spcPts val="0"/>
              </a:spcBef>
              <a:spcAft>
                <a:spcPts val="800"/>
              </a:spcAft>
              <a:buFont typeface="+mj-lt"/>
              <a:buAutoNum type="arabicPeriod"/>
            </a:pPr>
            <a:r>
              <a:rPr lang="he-IL" sz="2800" dirty="0">
                <a:latin typeface="Calibri" panose="020F0502020204030204" pitchFamily="34" charset="0"/>
                <a:ea typeface="Calibri" panose="020F0502020204030204" pitchFamily="34" charset="0"/>
                <a:cs typeface="Arial" panose="020B0604020202020204" pitchFamily="34" charset="0"/>
              </a:rPr>
              <a:t>מה למדתם מהניסוי (מסקנת הניסוי).</a:t>
            </a:r>
          </a:p>
          <a:p>
            <a:pPr marL="514350" lvl="0" indent="-514350">
              <a:lnSpc>
                <a:spcPct val="150000"/>
              </a:lnSpc>
              <a:spcBef>
                <a:spcPts val="0"/>
              </a:spcBef>
              <a:spcAft>
                <a:spcPts val="800"/>
              </a:spcAft>
              <a:buFont typeface="+mj-lt"/>
              <a:buAutoNum type="arabicPeriod"/>
            </a:pPr>
            <a:r>
              <a:rPr lang="he-IL" sz="2800" dirty="0">
                <a:latin typeface="Calibri" panose="020F0502020204030204" pitchFamily="34" charset="0"/>
                <a:ea typeface="Calibri" panose="020F0502020204030204" pitchFamily="34" charset="0"/>
                <a:cs typeface="Arial" panose="020B0604020202020204" pitchFamily="34" charset="0"/>
              </a:rPr>
              <a:t>כתבו הסבר:</a:t>
            </a:r>
            <a:r>
              <a:rPr lang="en-US" sz="2800" dirty="0">
                <a:latin typeface="Calibri" panose="020F0502020204030204" pitchFamily="34" charset="0"/>
                <a:ea typeface="Calibri" panose="020F0502020204030204" pitchFamily="34" charset="0"/>
                <a:cs typeface="Arial" panose="020B0604020202020204" pitchFamily="34" charset="0"/>
              </a:rPr>
              <a:t> </a:t>
            </a:r>
            <a:r>
              <a:rPr lang="he-IL" sz="2800" dirty="0">
                <a:latin typeface="Calibri" panose="020F0502020204030204" pitchFamily="34" charset="0"/>
                <a:ea typeface="Calibri" panose="020F0502020204030204" pitchFamily="34" charset="0"/>
                <a:cs typeface="Arial" panose="020B0604020202020204" pitchFamily="34" charset="0"/>
              </a:rPr>
              <a:t>איזו חשיבות יש לעלי השלכת שמכסים את הקרקע?</a:t>
            </a:r>
          </a:p>
          <a:p>
            <a:pPr marL="0" indent="0">
              <a:lnSpc>
                <a:spcPct val="150000"/>
              </a:lnSpc>
              <a:spcBef>
                <a:spcPts val="0"/>
              </a:spcBef>
              <a:spcAft>
                <a:spcPts val="800"/>
              </a:spcAft>
              <a:buNone/>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264" y="0"/>
            <a:ext cx="1280271" cy="72548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84" y="54368"/>
            <a:ext cx="1114832" cy="599327"/>
          </a:xfrm>
          <a:prstGeom prst="rect">
            <a:avLst/>
          </a:prstGeom>
        </p:spPr>
      </p:pic>
    </p:spTree>
    <p:extLst>
      <p:ext uri="{BB962C8B-B14F-4D97-AF65-F5344CB8AC3E}">
        <p14:creationId xmlns:p14="http://schemas.microsoft.com/office/powerpoint/2010/main" val="2045348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5400" b="1" dirty="0">
                <a:latin typeface="Arial" panose="020B0604020202020204" pitchFamily="34" charset="0"/>
                <a:cs typeface="Arial" panose="020B0604020202020204" pitchFamily="34" charset="0"/>
              </a:rPr>
              <a:t>חושבים מדע </a:t>
            </a:r>
            <a:endParaRPr lang="en-US" sz="54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rmAutofit lnSpcReduction="10000"/>
          </a:bodyPr>
          <a:lstStyle/>
          <a:p>
            <a:pPr marL="514350" indent="-514350">
              <a:buFont typeface="+mj-lt"/>
              <a:buAutoNum type="arabicPeriod"/>
            </a:pPr>
            <a:r>
              <a:rPr lang="he-IL" sz="3200" dirty="0">
                <a:latin typeface="Arial" panose="020B0604020202020204" pitchFamily="34" charset="0"/>
                <a:cs typeface="Arial" panose="020B0604020202020204" pitchFamily="34" charset="0"/>
              </a:rPr>
              <a:t>מה הייתה מטרת הניסוי?</a:t>
            </a:r>
          </a:p>
          <a:p>
            <a:pPr marL="514350" indent="-514350">
              <a:buFont typeface="+mj-lt"/>
              <a:buAutoNum type="arabicPeriod"/>
            </a:pPr>
            <a:r>
              <a:rPr lang="he-IL" sz="3200" dirty="0">
                <a:latin typeface="Arial" panose="020B0604020202020204" pitchFamily="34" charset="0"/>
                <a:cs typeface="Arial" panose="020B0604020202020204" pitchFamily="34" charset="0"/>
              </a:rPr>
              <a:t>מה היה הגורם המשפיע בניסוי?</a:t>
            </a:r>
          </a:p>
          <a:p>
            <a:pPr marL="514350" indent="-514350">
              <a:buFont typeface="+mj-lt"/>
              <a:buAutoNum type="arabicPeriod"/>
            </a:pPr>
            <a:r>
              <a:rPr lang="he-IL" sz="3200" dirty="0">
                <a:latin typeface="Arial" panose="020B0604020202020204" pitchFamily="34" charset="0"/>
                <a:cs typeface="Arial" panose="020B0604020202020204" pitchFamily="34" charset="0"/>
              </a:rPr>
              <a:t>מה היו שני הגורמים המושפעים בניסוי?</a:t>
            </a:r>
          </a:p>
          <a:p>
            <a:pPr marL="514350" indent="-514350">
              <a:buFont typeface="+mj-lt"/>
              <a:buAutoNum type="arabicPeriod"/>
            </a:pPr>
            <a:r>
              <a:rPr lang="he-IL" sz="3200" dirty="0">
                <a:latin typeface="Arial" panose="020B0604020202020204" pitchFamily="34" charset="0"/>
                <a:cs typeface="Arial" panose="020B0604020202020204" pitchFamily="34" charset="0"/>
              </a:rPr>
              <a:t>מה היו הגורמים הקבועים בניסוי?</a:t>
            </a:r>
          </a:p>
          <a:p>
            <a:pPr marL="514350" indent="-514350">
              <a:buFont typeface="+mj-lt"/>
              <a:buAutoNum type="arabicPeriod"/>
            </a:pPr>
            <a:r>
              <a:rPr lang="he-IL" sz="3200" dirty="0">
                <a:latin typeface="Arial" panose="020B0604020202020204" pitchFamily="34" charset="0"/>
                <a:cs typeface="Arial" panose="020B0604020202020204" pitchFamily="34" charset="0"/>
              </a:rPr>
              <a:t>מדוע רק כלי  אחד כוסה בעלי שלכת?</a:t>
            </a:r>
          </a:p>
          <a:p>
            <a:pPr marL="514350" indent="-514350">
              <a:buFont typeface="+mj-lt"/>
              <a:buAutoNum type="arabicPeriod"/>
            </a:pPr>
            <a:r>
              <a:rPr lang="he-IL" sz="3200" dirty="0">
                <a:latin typeface="Arial" panose="020B0604020202020204" pitchFamily="34" charset="0"/>
                <a:cs typeface="Arial" panose="020B0604020202020204" pitchFamily="34" charset="0"/>
              </a:rPr>
              <a:t>מדוע חשוב היה לערוך את הניסוי במספר קבוצות?</a:t>
            </a: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9267" y="48237"/>
            <a:ext cx="1280271" cy="725487"/>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38" y="108093"/>
            <a:ext cx="1322665" cy="711056"/>
          </a:xfrm>
          <a:prstGeom prst="rect">
            <a:avLst/>
          </a:prstGeom>
        </p:spPr>
      </p:pic>
    </p:spTree>
    <p:extLst>
      <p:ext uri="{BB962C8B-B14F-4D97-AF65-F5344CB8AC3E}">
        <p14:creationId xmlns:p14="http://schemas.microsoft.com/office/powerpoint/2010/main" val="3322581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nSpc>
                <a:spcPct val="100000"/>
              </a:lnSpc>
            </a:pPr>
            <a:r>
              <a:rPr lang="he-IL" b="1" dirty="0">
                <a:solidFill>
                  <a:srgbClr val="99CB38">
                    <a:lumMod val="50000"/>
                  </a:srgbClr>
                </a:solidFill>
                <a:latin typeface="Arial" panose="020B0604020202020204" pitchFamily="34" charset="0"/>
                <a:cs typeface="Arial" panose="020B0604020202020204" pitchFamily="34" charset="0"/>
              </a:rPr>
              <a:t>חקר 2: השפעת תאורה על תופעת השלכת</a:t>
            </a:r>
            <a:r>
              <a:rPr lang="en-US" b="1" dirty="0">
                <a:solidFill>
                  <a:srgbClr val="99CB38">
                    <a:lumMod val="50000"/>
                  </a:srgbClr>
                </a:solidFill>
                <a:latin typeface="Arial" panose="020B0604020202020204" pitchFamily="34" charset="0"/>
                <a:cs typeface="Arial" panose="020B0604020202020204" pitchFamily="34" charset="0"/>
              </a:rPr>
              <a:t> </a:t>
            </a:r>
            <a:endParaRPr lang="en-US" dirty="0">
              <a:solidFill>
                <a:srgbClr val="FF0000"/>
              </a:solidFill>
            </a:endParaRPr>
          </a:p>
        </p:txBody>
      </p:sp>
      <p:sp>
        <p:nvSpPr>
          <p:cNvPr id="3" name="מציין מיקום תוכן 2"/>
          <p:cNvSpPr>
            <a:spLocks noGrp="1"/>
          </p:cNvSpPr>
          <p:nvPr>
            <p:ph idx="1"/>
          </p:nvPr>
        </p:nvSpPr>
        <p:spPr>
          <a:xfrm flipH="1">
            <a:off x="444617" y="1846262"/>
            <a:ext cx="11137783" cy="3419476"/>
          </a:xfrm>
        </p:spPr>
        <p:txBody>
          <a:bodyPr>
            <a:noAutofit/>
          </a:bodyPr>
          <a:lstStyle/>
          <a:p>
            <a:pPr marL="0" indent="0">
              <a:buNone/>
            </a:pPr>
            <a:r>
              <a:rPr lang="he-IL" sz="2800" dirty="0">
                <a:latin typeface="Arial" panose="020B0604020202020204" pitchFamily="34" charset="0"/>
                <a:cs typeface="Arial" panose="020B0604020202020204" pitchFamily="34" charset="0"/>
              </a:rPr>
              <a:t>באזורים עירוניים ניתן לראות עיכוב בתופעת השלכת של עצים הממוקמים סמוך לתאורת רחוב.  קראו על כך ב</a:t>
            </a:r>
            <a:r>
              <a:rPr lang="he-IL" sz="2800" dirty="0">
                <a:latin typeface="Arial" panose="020B0604020202020204" pitchFamily="34" charset="0"/>
                <a:cs typeface="Arial" panose="020B0604020202020204" pitchFamily="34" charset="0"/>
                <a:hlinkClick r:id="rId3"/>
              </a:rPr>
              <a:t>קישור</a:t>
            </a:r>
            <a:r>
              <a:rPr lang="he-IL" sz="2800" dirty="0">
                <a:latin typeface="Arial" panose="020B0604020202020204" pitchFamily="34" charset="0"/>
                <a:cs typeface="Arial" panose="020B0604020202020204" pitchFamily="34" charset="0"/>
              </a:rPr>
              <a:t>.</a:t>
            </a:r>
          </a:p>
          <a:p>
            <a:pPr marL="0" indent="0">
              <a:buNone/>
            </a:pPr>
            <a:r>
              <a:rPr lang="he-IL" sz="2800" dirty="0">
                <a:latin typeface="Arial" panose="020B0604020202020204" pitchFamily="34" charset="0"/>
                <a:cs typeface="Arial" panose="020B0604020202020204" pitchFamily="34" charset="0"/>
              </a:rPr>
              <a:t>מומלץ לערוך תצפיות על עצים  נשירים שגדלים ליד תאורת רחוב ועל אותו מין של עצים נשירים שמרוחקים מהתאורה.</a:t>
            </a:r>
          </a:p>
          <a:p>
            <a:pPr marL="514350" indent="-514350">
              <a:buFont typeface="+mj-lt"/>
              <a:buAutoNum type="arabicPeriod"/>
            </a:pPr>
            <a:r>
              <a:rPr lang="he-IL" sz="2800" dirty="0">
                <a:solidFill>
                  <a:schemeClr val="tx1"/>
                </a:solidFill>
                <a:latin typeface="Arial" panose="020B0604020202020204" pitchFamily="34" charset="0"/>
                <a:cs typeface="Arial" panose="020B0604020202020204" pitchFamily="34" charset="0"/>
              </a:rPr>
              <a:t>ערכו את התצפיות על העצים הללו פעם בשבוע במשך חודש.</a:t>
            </a:r>
          </a:p>
          <a:p>
            <a:pPr marL="514350" indent="-514350">
              <a:buFont typeface="+mj-lt"/>
              <a:buAutoNum type="arabicPeriod"/>
            </a:pPr>
            <a:r>
              <a:rPr lang="he-IL" sz="2800" dirty="0">
                <a:solidFill>
                  <a:schemeClr val="tx1"/>
                </a:solidFill>
                <a:latin typeface="Arial" panose="020B0604020202020204" pitchFamily="34" charset="0"/>
                <a:cs typeface="Arial" panose="020B0604020202020204" pitchFamily="34" charset="0"/>
              </a:rPr>
              <a:t>תכננו: מה תעשו בתצפית? מה תמדדו / תספרו?</a:t>
            </a:r>
          </a:p>
          <a:p>
            <a:pPr marL="514350" indent="-514350">
              <a:buFont typeface="+mj-lt"/>
              <a:buAutoNum type="arabicPeriod"/>
            </a:pPr>
            <a:r>
              <a:rPr lang="he-IL" sz="2800" dirty="0">
                <a:solidFill>
                  <a:schemeClr val="tx1"/>
                </a:solidFill>
                <a:latin typeface="Arial" panose="020B0604020202020204" pitchFamily="34" charset="0"/>
                <a:cs typeface="Arial" panose="020B0604020202020204" pitchFamily="34" charset="0"/>
              </a:rPr>
              <a:t>ארגנו את הנתונים בטבלה</a:t>
            </a:r>
          </a:p>
          <a:p>
            <a:pPr marL="514350" indent="-514350">
              <a:buFont typeface="+mj-lt"/>
              <a:buAutoNum type="arabicPeriod"/>
            </a:pPr>
            <a:r>
              <a:rPr lang="he-IL" sz="2800" dirty="0">
                <a:solidFill>
                  <a:schemeClr val="tx1"/>
                </a:solidFill>
                <a:latin typeface="Arial" panose="020B0604020202020204" pitchFamily="34" charset="0"/>
                <a:cs typeface="Arial" panose="020B0604020202020204" pitchFamily="34" charset="0"/>
              </a:rPr>
              <a:t>הסיקו מסקנה והסבירו אותה.</a:t>
            </a:r>
          </a:p>
          <a:p>
            <a:pPr marL="0" indent="0">
              <a:buNone/>
            </a:pPr>
            <a:endParaRPr lang="he-IL" sz="2800" dirty="0">
              <a:solidFill>
                <a:srgbClr val="C00000"/>
              </a:solidFill>
              <a:latin typeface="Arial" panose="020B0604020202020204" pitchFamily="34" charset="0"/>
              <a:cs typeface="Arial" panose="020B0604020202020204" pitchFamily="34" charset="0"/>
            </a:endParaRPr>
          </a:p>
          <a:p>
            <a:pPr marL="0" indent="0">
              <a:buNone/>
            </a:pPr>
            <a:endParaRPr lang="he-IL" sz="2800" dirty="0">
              <a:latin typeface="Arial" panose="020B0604020202020204" pitchFamily="34" charset="0"/>
              <a:cs typeface="Arial" panose="020B0604020202020204" pitchFamily="34" charset="0"/>
            </a:endParaRPr>
          </a:p>
          <a:p>
            <a:pPr marL="0" indent="0">
              <a:buNone/>
            </a:pPr>
            <a:endParaRPr lang="he-IL" sz="2800" dirty="0">
              <a:latin typeface="Arial" panose="020B0604020202020204" pitchFamily="34" charset="0"/>
              <a:cs typeface="Arial" panose="020B0604020202020204" pitchFamily="34" charset="0"/>
            </a:endParaRPr>
          </a:p>
          <a:p>
            <a:pPr marL="0" indent="0">
              <a:buNone/>
            </a:pPr>
            <a:r>
              <a:rPr lang="he-IL" sz="2800" dirty="0">
                <a:latin typeface="Arial" panose="020B0604020202020204" pitchFamily="34" charset="0"/>
                <a:cs typeface="Arial" panose="020B0604020202020204" pitchFamily="34" charset="0"/>
              </a:rPr>
              <a:t> </a:t>
            </a:r>
            <a:endParaRPr lang="en-US" sz="2800" b="1" dirty="0"/>
          </a:p>
        </p:txBody>
      </p:sp>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99651" y="0"/>
            <a:ext cx="1280271" cy="725487"/>
          </a:xfrm>
          <a:prstGeom prst="rect">
            <a:avLst/>
          </a:prstGeom>
        </p:spPr>
      </p:pic>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077" y="104955"/>
            <a:ext cx="1154277" cy="620532"/>
          </a:xfrm>
          <a:prstGeom prst="rect">
            <a:avLst/>
          </a:prstGeom>
        </p:spPr>
      </p:pic>
    </p:spTree>
    <p:extLst>
      <p:ext uri="{BB962C8B-B14F-4D97-AF65-F5344CB8AC3E}">
        <p14:creationId xmlns:p14="http://schemas.microsoft.com/office/powerpoint/2010/main" val="198738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7200" b="1" dirty="0">
                <a:latin typeface="Arial" panose="020B0604020202020204" pitchFamily="34" charset="0"/>
                <a:cs typeface="Arial" panose="020B0604020202020204" pitchFamily="34" charset="0"/>
              </a:rPr>
              <a:t>תופעת השלכת</a:t>
            </a:r>
            <a:endParaRPr lang="en-US" sz="7200" b="1" dirty="0">
              <a:latin typeface="Arial" panose="020B0604020202020204" pitchFamily="34" charset="0"/>
              <a:cs typeface="Arial" panose="020B0604020202020204" pitchFamily="34" charset="0"/>
            </a:endParaRPr>
          </a:p>
        </p:txBody>
      </p:sp>
      <p:pic>
        <p:nvPicPr>
          <p:cNvPr id="4" name="b7y4s0FiMHE"/>
          <p:cNvPicPr>
            <a:picLocks noGrp="1" noRot="1" noChangeAspect="1"/>
          </p:cNvPicPr>
          <p:nvPr>
            <p:ph idx="1"/>
            <a:videoFile r:link="rId1"/>
          </p:nvPr>
        </p:nvPicPr>
        <p:blipFill>
          <a:blip r:embed="rId4"/>
          <a:stretch>
            <a:fillRect/>
          </a:stretch>
        </p:blipFill>
        <p:spPr>
          <a:xfrm>
            <a:off x="1961662" y="2023210"/>
            <a:ext cx="8268676" cy="4651129"/>
          </a:xfrm>
          <a:prstGeom prst="rect">
            <a:avLst/>
          </a:prstGeom>
        </p:spPr>
      </p:pic>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59267" y="-71226"/>
            <a:ext cx="1280271" cy="725487"/>
          </a:xfrm>
          <a:prstGeom prst="rect">
            <a:avLst/>
          </a:prstGeom>
        </p:spPr>
      </p:pic>
      <p:pic>
        <p:nvPicPr>
          <p:cNvPr id="5" name="תמונה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29" y="111661"/>
            <a:ext cx="1139541" cy="612611"/>
          </a:xfrm>
          <a:prstGeom prst="rect">
            <a:avLst/>
          </a:prstGeom>
        </p:spPr>
      </p:pic>
    </p:spTree>
    <p:extLst>
      <p:ext uri="{BB962C8B-B14F-4D97-AF65-F5344CB8AC3E}">
        <p14:creationId xmlns:p14="http://schemas.microsoft.com/office/powerpoint/2010/main" val="731376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5400" b="1" dirty="0"/>
              <a:t>יצירה עם עלי שלכת</a:t>
            </a:r>
            <a:endParaRPr lang="en-US" sz="5400" b="1" dirty="0"/>
          </a:p>
        </p:txBody>
      </p:sp>
      <p:sp>
        <p:nvSpPr>
          <p:cNvPr id="3" name="מציין מיקום תוכן 2"/>
          <p:cNvSpPr>
            <a:spLocks noGrp="1"/>
          </p:cNvSpPr>
          <p:nvPr>
            <p:ph idx="1"/>
          </p:nvPr>
        </p:nvSpPr>
        <p:spPr>
          <a:xfrm flipH="1">
            <a:off x="1109785" y="1900970"/>
            <a:ext cx="10972800" cy="3419476"/>
          </a:xfrm>
        </p:spPr>
        <p:txBody>
          <a:bodyPr/>
          <a:lstStyle/>
          <a:p>
            <a:r>
              <a:rPr lang="he-IL" dirty="0"/>
              <a:t>יצירת הדפסים מעלים: </a:t>
            </a:r>
            <a:r>
              <a:rPr lang="he-IL" dirty="0">
                <a:hlinkClick r:id="rId2"/>
              </a:rPr>
              <a:t>קישור</a:t>
            </a:r>
            <a:endParaRPr lang="he-IL" dirty="0"/>
          </a:p>
          <a:p>
            <a:r>
              <a:rPr lang="he-IL" dirty="0"/>
              <a:t>הכנת מובייל מעלים: </a:t>
            </a:r>
            <a:r>
              <a:rPr lang="he-IL" dirty="0">
                <a:hlinkClick r:id="rId3"/>
              </a:rPr>
              <a:t>קישור</a:t>
            </a:r>
            <a:endParaRPr lang="he-IL" dirty="0"/>
          </a:p>
          <a:p>
            <a:r>
              <a:rPr lang="he-IL" dirty="0"/>
              <a:t>הכנת קישוטים מעלים: </a:t>
            </a:r>
            <a:r>
              <a:rPr lang="he-IL" dirty="0">
                <a:hlinkClick r:id="rId4"/>
              </a:rPr>
              <a:t>קישור</a:t>
            </a:r>
            <a:endParaRPr lang="en-US" dirty="0"/>
          </a:p>
        </p:txBody>
      </p:sp>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3355517"/>
            <a:ext cx="4429529" cy="3166421"/>
          </a:xfrm>
          <a:prstGeom prst="rect">
            <a:avLst/>
          </a:prstGeom>
        </p:spPr>
      </p:pic>
      <p:pic>
        <p:nvPicPr>
          <p:cNvPr id="5" name="תמונה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00554" y="3355517"/>
            <a:ext cx="4319953" cy="3335215"/>
          </a:xfrm>
          <a:prstGeom prst="rect">
            <a:avLst/>
          </a:prstGeom>
        </p:spPr>
      </p:pic>
      <p:pic>
        <p:nvPicPr>
          <p:cNvPr id="6" name="תמונה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42264" y="-26009"/>
            <a:ext cx="1280271" cy="725487"/>
          </a:xfrm>
          <a:prstGeom prst="rect">
            <a:avLst/>
          </a:prstGeom>
        </p:spPr>
      </p:pic>
    </p:spTree>
    <p:extLst>
      <p:ext uri="{BB962C8B-B14F-4D97-AF65-F5344CB8AC3E}">
        <p14:creationId xmlns:p14="http://schemas.microsoft.com/office/powerpoint/2010/main" val="186540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תם ולא נשלם</a:t>
            </a:r>
            <a:endParaRPr lang="en-US" b="1"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24" y="1578238"/>
            <a:ext cx="3956350" cy="5279762"/>
          </a:xfrm>
          <a:prstGeom prst="rect">
            <a:avLst/>
          </a:prstGeom>
        </p:spPr>
      </p:pic>
      <p:pic>
        <p:nvPicPr>
          <p:cNvPr id="7" name="מציין מיקום תוכן 6"/>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106562" y="1573550"/>
            <a:ext cx="4023920" cy="5369934"/>
          </a:xfrm>
        </p:spPr>
      </p:pic>
      <p:pic>
        <p:nvPicPr>
          <p:cNvPr id="8" name="תמונה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55276" y="1578238"/>
            <a:ext cx="4000355" cy="5338485"/>
          </a:xfrm>
          <a:prstGeom prst="rect">
            <a:avLst/>
          </a:prstGeom>
        </p:spPr>
      </p:pic>
      <p:pic>
        <p:nvPicPr>
          <p:cNvPr id="9" name="תמונה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42264" y="-62838"/>
            <a:ext cx="1280271" cy="725487"/>
          </a:xfrm>
          <a:prstGeom prst="rect">
            <a:avLst/>
          </a:prstGeom>
        </p:spPr>
      </p:pic>
      <p:pic>
        <p:nvPicPr>
          <p:cNvPr id="3" name="תמונה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130" y="125823"/>
            <a:ext cx="1158340" cy="621846"/>
          </a:xfrm>
          <a:prstGeom prst="rect">
            <a:avLst/>
          </a:prstGeom>
        </p:spPr>
      </p:pic>
    </p:spTree>
    <p:extLst>
      <p:ext uri="{BB962C8B-B14F-4D97-AF65-F5344CB8AC3E}">
        <p14:creationId xmlns:p14="http://schemas.microsoft.com/office/powerpoint/2010/main" val="132847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8800" b="1" dirty="0">
                <a:latin typeface="Arial" panose="020B0604020202020204" pitchFamily="34" charset="0"/>
                <a:cs typeface="Arial" panose="020B0604020202020204" pitchFamily="34" charset="0"/>
              </a:rPr>
              <a:t>שלכת</a:t>
            </a:r>
            <a:endParaRPr lang="en-US" sz="88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lstStyle/>
          <a:p>
            <a:pPr marL="0" indent="0">
              <a:buNone/>
            </a:pPr>
            <a:r>
              <a:rPr lang="he-IL" b="1" dirty="0"/>
              <a:t>מה אומרת לכם המילה </a:t>
            </a:r>
            <a:r>
              <a:rPr lang="he-IL" b="1" dirty="0">
                <a:solidFill>
                  <a:srgbClr val="C00000"/>
                </a:solidFill>
              </a:rPr>
              <a:t>שלכת</a:t>
            </a:r>
            <a:r>
              <a:rPr lang="he-IL" b="1" dirty="0"/>
              <a:t>?</a:t>
            </a:r>
          </a:p>
          <a:p>
            <a:pPr marL="0" indent="0">
              <a:buNone/>
            </a:pPr>
            <a:r>
              <a:rPr lang="he-IL" b="1" dirty="0"/>
              <a:t>סיעור מוחות:</a:t>
            </a:r>
            <a:endParaRPr lang="en-US"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2949423" y="2801814"/>
            <a:ext cx="6086655" cy="4056185"/>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4484" y="0"/>
            <a:ext cx="1280271" cy="725487"/>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98" y="0"/>
            <a:ext cx="1025404" cy="551251"/>
          </a:xfrm>
          <a:prstGeom prst="rect">
            <a:avLst/>
          </a:prstGeom>
        </p:spPr>
      </p:pic>
      <p:sp>
        <p:nvSpPr>
          <p:cNvPr id="7" name="TextBox 6"/>
          <p:cNvSpPr txBox="1"/>
          <p:nvPr/>
        </p:nvSpPr>
        <p:spPr>
          <a:xfrm>
            <a:off x="9412448" y="5089824"/>
            <a:ext cx="2255504" cy="646331"/>
          </a:xfrm>
          <a:prstGeom prst="rect">
            <a:avLst/>
          </a:prstGeom>
          <a:noFill/>
          <a:ln>
            <a:solidFill>
              <a:schemeClr val="bg2"/>
            </a:solidFill>
          </a:ln>
        </p:spPr>
        <p:txBody>
          <a:bodyPr wrap="square" rtlCol="0" anchor="ctr" anchorCtr="1">
            <a:spAutoFit/>
          </a:bodyPr>
          <a:lstStyle/>
          <a:p>
            <a:r>
              <a:rPr lang="he-IL" dirty="0"/>
              <a:t>מקור התמונה: </a:t>
            </a:r>
            <a:r>
              <a:rPr lang="en-GB" dirty="0" err="1"/>
              <a:t>pixabay</a:t>
            </a:r>
            <a:endParaRPr lang="en-US" dirty="0"/>
          </a:p>
        </p:txBody>
      </p:sp>
    </p:spTree>
    <p:extLst>
      <p:ext uri="{BB962C8B-B14F-4D97-AF65-F5344CB8AC3E}">
        <p14:creationId xmlns:p14="http://schemas.microsoft.com/office/powerpoint/2010/main" val="236907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 </a:t>
            </a:r>
            <a:r>
              <a:rPr lang="he-IL" sz="8000" b="1" dirty="0">
                <a:latin typeface="Arial" panose="020B0604020202020204" pitchFamily="34" charset="0"/>
                <a:cs typeface="Arial" panose="020B0604020202020204" pitchFamily="34" charset="0"/>
              </a:rPr>
              <a:t>שַׁלֶּכֶת: קצת עברית</a:t>
            </a:r>
            <a:endParaRPr lang="en-US" sz="8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p:txBody>
          <a:bodyPr>
            <a:normAutofit fontScale="62500" lnSpcReduction="20000"/>
          </a:bodyPr>
          <a:lstStyle/>
          <a:p>
            <a:pPr marL="0" indent="0">
              <a:buNone/>
            </a:pPr>
            <a:r>
              <a:rPr lang="he-IL" sz="4000" b="1" dirty="0">
                <a:latin typeface="Arial" panose="020B0604020202020204" pitchFamily="34" charset="0"/>
                <a:cs typeface="Arial" panose="020B0604020202020204" pitchFamily="34" charset="0"/>
              </a:rPr>
              <a:t>שלכת היא תופעה טבעית של נשירת עלים</a:t>
            </a:r>
          </a:p>
          <a:p>
            <a:pPr marL="0" indent="0">
              <a:buNone/>
            </a:pPr>
            <a:r>
              <a:rPr lang="he-IL" sz="4000" b="1" dirty="0">
                <a:latin typeface="Arial" panose="020B0604020202020204" pitchFamily="34" charset="0"/>
                <a:cs typeface="Arial" panose="020B0604020202020204" pitchFamily="34" charset="0"/>
              </a:rPr>
              <a:t>מליאה או חלקית מעצים ושיחים מסוימים.</a:t>
            </a:r>
          </a:p>
          <a:p>
            <a:pPr marL="0" indent="0">
              <a:buNone/>
            </a:pPr>
            <a:r>
              <a:rPr lang="he-IL" sz="4000" dirty="0">
                <a:latin typeface="Arial" panose="020B0604020202020204" pitchFamily="34" charset="0"/>
                <a:cs typeface="Arial" panose="020B0604020202020204" pitchFamily="34" charset="0"/>
              </a:rPr>
              <a:t>שם הפועל (מילים נרדפות):</a:t>
            </a:r>
          </a:p>
          <a:p>
            <a:pPr>
              <a:buFont typeface="Wingdings" panose="05000000000000000000" pitchFamily="2" charset="2"/>
              <a:buChar char="ü"/>
            </a:pPr>
            <a:r>
              <a:rPr lang="he-IL" sz="4000" dirty="0">
                <a:latin typeface="Arial" panose="020B0604020202020204" pitchFamily="34" charset="0"/>
                <a:cs typeface="Arial" panose="020B0604020202020204" pitchFamily="34" charset="0"/>
              </a:rPr>
              <a:t>להשיר עלים</a:t>
            </a:r>
          </a:p>
          <a:p>
            <a:pPr>
              <a:buFont typeface="Wingdings" panose="05000000000000000000" pitchFamily="2" charset="2"/>
              <a:buChar char="ü"/>
            </a:pPr>
            <a:r>
              <a:rPr lang="he-IL" sz="4000" dirty="0">
                <a:latin typeface="Arial" panose="020B0604020202020204" pitchFamily="34" charset="0"/>
                <a:cs typeface="Arial" panose="020B0604020202020204" pitchFamily="34" charset="0"/>
              </a:rPr>
              <a:t>להשיל עלים</a:t>
            </a:r>
          </a:p>
          <a:p>
            <a:pPr>
              <a:buFont typeface="Wingdings" panose="05000000000000000000" pitchFamily="2" charset="2"/>
              <a:buChar char="ü"/>
            </a:pPr>
            <a:r>
              <a:rPr lang="he-IL" sz="4000" dirty="0">
                <a:latin typeface="Arial" panose="020B0604020202020204" pitchFamily="34" charset="0"/>
                <a:cs typeface="Arial" panose="020B0604020202020204" pitchFamily="34" charset="0"/>
              </a:rPr>
              <a:t>להשליך עלים</a:t>
            </a:r>
          </a:p>
          <a:p>
            <a:pPr>
              <a:buFont typeface="Wingdings" panose="05000000000000000000" pitchFamily="2" charset="2"/>
              <a:buChar char="ü"/>
            </a:pPr>
            <a:r>
              <a:rPr lang="he-IL" sz="4000" dirty="0">
                <a:latin typeface="Arial" panose="020B0604020202020204" pitchFamily="34" charset="0"/>
                <a:cs typeface="Arial" panose="020B0604020202020204" pitchFamily="34" charset="0"/>
              </a:rPr>
              <a:t>ליפול (באנגלית </a:t>
            </a:r>
            <a:r>
              <a:rPr lang="en-GB" sz="4000" dirty="0">
                <a:latin typeface="Arial" panose="020B0604020202020204" pitchFamily="34" charset="0"/>
                <a:cs typeface="Arial" panose="020B0604020202020204" pitchFamily="34" charset="0"/>
              </a:rPr>
              <a:t>fall</a:t>
            </a:r>
            <a:r>
              <a:rPr lang="he-IL" sz="4000" dirty="0">
                <a:latin typeface="Arial" panose="020B0604020202020204" pitchFamily="34" charset="0"/>
                <a:cs typeface="Arial" panose="020B0604020202020204" pitchFamily="34" charset="0"/>
              </a:rPr>
              <a:t>)</a:t>
            </a:r>
          </a:p>
          <a:p>
            <a:pPr marL="0" indent="0">
              <a:buNone/>
            </a:pPr>
            <a:endParaRPr lang="he-IL" sz="3200" dirty="0">
              <a:latin typeface="Arial" panose="020B0604020202020204" pitchFamily="34" charset="0"/>
              <a:cs typeface="Arial" panose="020B0604020202020204" pitchFamily="34" charset="0"/>
            </a:endParaRPr>
          </a:p>
          <a:p>
            <a:pPr marL="0" indent="0">
              <a:buNone/>
            </a:pPr>
            <a:r>
              <a:rPr lang="he-IL" sz="3800" b="1" dirty="0">
                <a:latin typeface="Arial" panose="020B0604020202020204" pitchFamily="34" charset="0"/>
                <a:cs typeface="Arial" panose="020B0604020202020204" pitchFamily="34" charset="0"/>
              </a:rPr>
              <a:t>מה משותף לכל הפעולות האלה?</a:t>
            </a:r>
            <a:endParaRPr lang="en-US" sz="3800" b="1"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512" y="1600200"/>
            <a:ext cx="3927984" cy="5237312"/>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63" y="77798"/>
            <a:ext cx="1204791" cy="647689"/>
          </a:xfrm>
          <a:prstGeom prst="rect">
            <a:avLst/>
          </a:prstGeom>
        </p:spPr>
      </p:pic>
    </p:spTree>
    <p:extLst>
      <p:ext uri="{BB962C8B-B14F-4D97-AF65-F5344CB8AC3E}">
        <p14:creationId xmlns:p14="http://schemas.microsoft.com/office/powerpoint/2010/main" val="126470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351692" y="0"/>
            <a:ext cx="11340122" cy="1600200"/>
          </a:xfrm>
        </p:spPr>
        <p:txBody>
          <a:bodyPr/>
          <a:lstStyle/>
          <a:p>
            <a:r>
              <a:rPr lang="he-IL" sz="6000" b="1" dirty="0">
                <a:latin typeface="Arial" panose="020B0604020202020204" pitchFamily="34" charset="0"/>
                <a:cs typeface="Arial" panose="020B0604020202020204" pitchFamily="34" charset="0"/>
              </a:rPr>
              <a:t>נשירים וירוקי עד</a:t>
            </a:r>
            <a:endParaRPr lang="en-US" sz="6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547076" y="1828800"/>
            <a:ext cx="11199446" cy="3419476"/>
          </a:xfrm>
        </p:spPr>
        <p:txBody>
          <a:bodyPr>
            <a:normAutofit/>
          </a:bodyPr>
          <a:lstStyle/>
          <a:p>
            <a:pPr marL="0" indent="0">
              <a:buNone/>
            </a:pPr>
            <a:r>
              <a:rPr lang="he-IL" sz="3200" dirty="0">
                <a:solidFill>
                  <a:srgbClr val="333333"/>
                </a:solidFill>
                <a:latin typeface="Arial" panose="020B0604020202020204" pitchFamily="34" charset="0"/>
                <a:cs typeface="Arial" panose="020B0604020202020204" pitchFamily="34" charset="0"/>
              </a:rPr>
              <a:t>שלכת היא אחד ממאפייני הסתיו והחורף.</a:t>
            </a:r>
          </a:p>
          <a:p>
            <a:pPr marL="0" indent="0">
              <a:buNone/>
            </a:pPr>
            <a:r>
              <a:rPr lang="he-IL" sz="3200" dirty="0">
                <a:solidFill>
                  <a:srgbClr val="333333"/>
                </a:solidFill>
                <a:latin typeface="Arial" panose="020B0604020202020204" pitchFamily="34" charset="0"/>
                <a:cs typeface="Arial" panose="020B0604020202020204" pitchFamily="34" charset="0"/>
              </a:rPr>
              <a:t>בישראל תופעת השלכת נפוצה פחות.</a:t>
            </a:r>
          </a:p>
          <a:p>
            <a:pPr>
              <a:buFont typeface="Wingdings" panose="05000000000000000000" pitchFamily="2" charset="2"/>
              <a:buChar char="ü"/>
            </a:pPr>
            <a:r>
              <a:rPr lang="he-IL" sz="3200" dirty="0">
                <a:solidFill>
                  <a:srgbClr val="333333"/>
                </a:solidFill>
                <a:latin typeface="Arial" panose="020B0604020202020204" pitchFamily="34" charset="0"/>
                <a:cs typeface="Arial" panose="020B0604020202020204" pitchFamily="34" charset="0"/>
              </a:rPr>
              <a:t>עצים שעומדים בשלכת נקראים: </a:t>
            </a:r>
            <a:r>
              <a:rPr lang="he-IL" sz="3200" b="1" dirty="0">
                <a:solidFill>
                  <a:schemeClr val="bg2">
                    <a:lumMod val="75000"/>
                  </a:schemeClr>
                </a:solidFill>
                <a:latin typeface="Arial" panose="020B0604020202020204" pitchFamily="34" charset="0"/>
                <a:cs typeface="Arial" panose="020B0604020202020204" pitchFamily="34" charset="0"/>
              </a:rPr>
              <a:t>עצים נשירים</a:t>
            </a:r>
          </a:p>
          <a:p>
            <a:pPr>
              <a:buFont typeface="Wingdings" panose="05000000000000000000" pitchFamily="2" charset="2"/>
              <a:buChar char="ü"/>
            </a:pPr>
            <a:r>
              <a:rPr lang="he-IL" sz="3200" dirty="0">
                <a:solidFill>
                  <a:srgbClr val="333333"/>
                </a:solidFill>
                <a:latin typeface="Arial" panose="020B0604020202020204" pitchFamily="34" charset="0"/>
                <a:cs typeface="Arial" panose="020B0604020202020204" pitchFamily="34" charset="0"/>
              </a:rPr>
              <a:t>עצים שאינם עומדים בשלכת נקראים: </a:t>
            </a:r>
            <a:r>
              <a:rPr lang="he-IL" sz="3200" b="1" dirty="0">
                <a:solidFill>
                  <a:schemeClr val="accent2"/>
                </a:solidFill>
                <a:latin typeface="Arial" panose="020B0604020202020204" pitchFamily="34" charset="0"/>
                <a:cs typeface="Arial" panose="020B0604020202020204" pitchFamily="34" charset="0"/>
              </a:rPr>
              <a:t>עצים ירוקי עד</a:t>
            </a:r>
            <a:endParaRPr lang="en-US" sz="3200" b="1" dirty="0">
              <a:solidFill>
                <a:schemeClr val="accent2"/>
              </a:solidFill>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2453"/>
            <a:ext cx="1621677" cy="871804"/>
          </a:xfrm>
          <a:prstGeom prst="rect">
            <a:avLst/>
          </a:prstGeom>
        </p:spPr>
      </p:pic>
    </p:spTree>
    <p:extLst>
      <p:ext uri="{BB962C8B-B14F-4D97-AF65-F5344CB8AC3E}">
        <p14:creationId xmlns:p14="http://schemas.microsoft.com/office/powerpoint/2010/main" val="86167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0" y="0"/>
            <a:ext cx="12192000" cy="1600200"/>
          </a:xfrm>
        </p:spPr>
        <p:txBody>
          <a:bodyPr/>
          <a:lstStyle/>
          <a:p>
            <a:r>
              <a:rPr lang="he-IL" sz="4000" b="1" dirty="0">
                <a:latin typeface="Arial" panose="020B0604020202020204" pitchFamily="34" charset="0"/>
                <a:cs typeface="Arial" panose="020B0604020202020204" pitchFamily="34" charset="0"/>
              </a:rPr>
              <a:t>נצא לסיור וירטואלי בשמורת אודם (רמת הגולן)</a:t>
            </a:r>
            <a:endParaRPr lang="en-US" sz="4000"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flipH="1">
            <a:off x="609600" y="1846262"/>
            <a:ext cx="10972800" cy="4906230"/>
          </a:xfrm>
        </p:spPr>
        <p:txBody>
          <a:bodyPr>
            <a:normAutofit fontScale="25000" lnSpcReduction="20000"/>
          </a:bodyPr>
          <a:lstStyle/>
          <a:p>
            <a:pPr marL="0" indent="0">
              <a:buNone/>
            </a:pPr>
            <a:r>
              <a:rPr lang="he-IL" sz="11200" dirty="0">
                <a:solidFill>
                  <a:srgbClr val="404040"/>
                </a:solidFill>
                <a:latin typeface="Arial" panose="020B0604020202020204" pitchFamily="34" charset="0"/>
                <a:cs typeface="Arial" panose="020B0604020202020204" pitchFamily="34" charset="0"/>
              </a:rPr>
              <a:t>שמורת יער אודם היא שמורת היער הגדולה ביותר באזור הגולן.</a:t>
            </a:r>
          </a:p>
          <a:p>
            <a:pPr marL="0" indent="0">
              <a:buNone/>
            </a:pPr>
            <a:r>
              <a:rPr lang="he-IL" sz="11200" dirty="0">
                <a:solidFill>
                  <a:srgbClr val="404040"/>
                </a:solidFill>
                <a:latin typeface="Arial" panose="020B0604020202020204" pitchFamily="34" charset="0"/>
                <a:cs typeface="Arial" panose="020B0604020202020204" pitchFamily="34" charset="0"/>
              </a:rPr>
              <a:t>בסתיו ובחורף בצמחים כמו:</a:t>
            </a:r>
          </a:p>
          <a:p>
            <a:pPr marL="0" indent="0">
              <a:buNone/>
            </a:pPr>
            <a:r>
              <a:rPr lang="he-IL" sz="11200" dirty="0">
                <a:solidFill>
                  <a:srgbClr val="404040"/>
                </a:solidFill>
                <a:latin typeface="Arial" panose="020B0604020202020204" pitchFamily="34" charset="0"/>
                <a:cs typeface="Arial" panose="020B0604020202020204" pitchFamily="34" charset="0"/>
              </a:rPr>
              <a:t>ה</a:t>
            </a:r>
            <a:r>
              <a:rPr lang="he-IL" sz="11200" dirty="0">
                <a:solidFill>
                  <a:srgbClr val="404040"/>
                </a:solidFill>
                <a:latin typeface="Arial" panose="020B0604020202020204" pitchFamily="34" charset="0"/>
                <a:cs typeface="Arial" panose="020B0604020202020204" pitchFamily="34" charset="0"/>
                <a:hlinkClick r:id="rId3"/>
              </a:rPr>
              <a:t>אלה הארצישראלית</a:t>
            </a:r>
            <a:r>
              <a:rPr lang="he-IL" sz="11200" dirty="0">
                <a:solidFill>
                  <a:srgbClr val="404040"/>
                </a:solidFill>
                <a:latin typeface="Arial" panose="020B0604020202020204" pitchFamily="34" charset="0"/>
                <a:cs typeface="Arial" panose="020B0604020202020204" pitchFamily="34" charset="0"/>
              </a:rPr>
              <a:t>, </a:t>
            </a:r>
            <a:r>
              <a:rPr lang="he-IL" sz="11200" dirty="0">
                <a:solidFill>
                  <a:srgbClr val="404040"/>
                </a:solidFill>
                <a:latin typeface="Arial" panose="020B0604020202020204" pitchFamily="34" charset="0"/>
                <a:cs typeface="Arial" panose="020B0604020202020204" pitchFamily="34" charset="0"/>
                <a:hlinkClick r:id="rId4"/>
              </a:rPr>
              <a:t>אלון התולע</a:t>
            </a:r>
            <a:r>
              <a:rPr lang="he-IL" sz="11200" dirty="0">
                <a:solidFill>
                  <a:srgbClr val="404040"/>
                </a:solidFill>
                <a:latin typeface="Arial" panose="020B0604020202020204" pitchFamily="34" charset="0"/>
                <a:cs typeface="Arial" panose="020B0604020202020204" pitchFamily="34" charset="0"/>
              </a:rPr>
              <a:t>, </a:t>
            </a:r>
            <a:r>
              <a:rPr lang="he-IL" sz="11200" dirty="0">
                <a:solidFill>
                  <a:srgbClr val="404040"/>
                </a:solidFill>
                <a:latin typeface="Arial" panose="020B0604020202020204" pitchFamily="34" charset="0"/>
                <a:cs typeface="Arial" panose="020B0604020202020204" pitchFamily="34" charset="0"/>
                <a:hlinkClick r:id="rId5"/>
              </a:rPr>
              <a:t>הלִבְנֶה הרפואי</a:t>
            </a:r>
            <a:r>
              <a:rPr lang="he-IL" sz="11200" dirty="0">
                <a:solidFill>
                  <a:srgbClr val="404040"/>
                </a:solidFill>
                <a:latin typeface="Arial" panose="020B0604020202020204" pitchFamily="34" charset="0"/>
                <a:cs typeface="Arial" panose="020B0604020202020204" pitchFamily="34" charset="0"/>
              </a:rPr>
              <a:t>, </a:t>
            </a:r>
            <a:r>
              <a:rPr lang="he-IL" sz="11200" dirty="0">
                <a:solidFill>
                  <a:srgbClr val="404040"/>
                </a:solidFill>
                <a:latin typeface="Arial" panose="020B0604020202020204" pitchFamily="34" charset="0"/>
                <a:cs typeface="Arial" panose="020B0604020202020204" pitchFamily="34" charset="0"/>
                <a:hlinkClick r:id="rId6"/>
              </a:rPr>
              <a:t>העוּזרָר הקוצני </a:t>
            </a:r>
            <a:endParaRPr lang="he-IL" sz="11200" dirty="0">
              <a:solidFill>
                <a:srgbClr val="404040"/>
              </a:solidFill>
              <a:latin typeface="Arial" panose="020B0604020202020204" pitchFamily="34" charset="0"/>
              <a:cs typeface="Arial" panose="020B0604020202020204" pitchFamily="34" charset="0"/>
            </a:endParaRPr>
          </a:p>
          <a:p>
            <a:pPr marL="0" indent="0">
              <a:buNone/>
            </a:pPr>
            <a:r>
              <a:rPr lang="he-IL" sz="11200" dirty="0">
                <a:solidFill>
                  <a:srgbClr val="404040"/>
                </a:solidFill>
                <a:latin typeface="Arial" panose="020B0604020202020204" pitchFamily="34" charset="0"/>
                <a:cs typeface="Arial" panose="020B0604020202020204" pitchFamily="34" charset="0"/>
              </a:rPr>
              <a:t>ו</a:t>
            </a:r>
            <a:r>
              <a:rPr lang="he-IL" sz="11200" dirty="0">
                <a:solidFill>
                  <a:srgbClr val="404040"/>
                </a:solidFill>
                <a:latin typeface="Arial" panose="020B0604020202020204" pitchFamily="34" charset="0"/>
                <a:cs typeface="Arial" panose="020B0604020202020204" pitchFamily="34" charset="0"/>
                <a:hlinkClick r:id="rId7"/>
              </a:rPr>
              <a:t>העוזרר החד גלעיני </a:t>
            </a:r>
            <a:r>
              <a:rPr lang="he-IL" sz="11200" dirty="0">
                <a:solidFill>
                  <a:srgbClr val="404040"/>
                </a:solidFill>
                <a:latin typeface="Arial" panose="020B0604020202020204" pitchFamily="34" charset="0"/>
                <a:cs typeface="Arial" panose="020B0604020202020204" pitchFamily="34" charset="0"/>
              </a:rPr>
              <a:t>– בכולם צבע העלים משתנה והעלים נושרים.</a:t>
            </a:r>
          </a:p>
          <a:p>
            <a:pPr marL="0" indent="0">
              <a:buNone/>
            </a:pPr>
            <a:endParaRPr lang="he-IL" sz="11200" dirty="0">
              <a:solidFill>
                <a:srgbClr val="404040"/>
              </a:solidFill>
              <a:latin typeface="Open Sans Hebrew"/>
            </a:endParaRPr>
          </a:p>
          <a:p>
            <a:pPr marL="0" indent="0">
              <a:buNone/>
            </a:pPr>
            <a:r>
              <a:rPr lang="he-IL" sz="11200" dirty="0">
                <a:solidFill>
                  <a:srgbClr val="404040"/>
                </a:solidFill>
                <a:latin typeface="Arial" panose="020B0604020202020204" pitchFamily="34" charset="0"/>
                <a:cs typeface="Arial" panose="020B0604020202020204" pitchFamily="34" charset="0"/>
              </a:rPr>
              <a:t>נצא לסיור וירטואלי בשמורת אודם בעונת הסתיו באמצעות סרטון.</a:t>
            </a:r>
          </a:p>
          <a:p>
            <a:pPr marL="0" indent="0">
              <a:buNone/>
            </a:pPr>
            <a:r>
              <a:rPr lang="he-IL" sz="11200" dirty="0">
                <a:solidFill>
                  <a:srgbClr val="404040"/>
                </a:solidFill>
                <a:latin typeface="Arial" panose="020B0604020202020204" pitchFamily="34" charset="0"/>
                <a:cs typeface="Arial" panose="020B0604020202020204" pitchFamily="34" charset="0"/>
              </a:rPr>
              <a:t>שימוש לב לסימני השלכת בשמורה.</a:t>
            </a:r>
          </a:p>
          <a:p>
            <a:pPr marL="0" indent="0">
              <a:buNone/>
            </a:pPr>
            <a:endParaRPr lang="he-IL" sz="11200" dirty="0">
              <a:solidFill>
                <a:srgbClr val="404040"/>
              </a:solidFill>
              <a:latin typeface="Arial" panose="020B0604020202020204" pitchFamily="34" charset="0"/>
              <a:cs typeface="Arial" panose="020B0604020202020204" pitchFamily="34" charset="0"/>
            </a:endParaRPr>
          </a:p>
          <a:p>
            <a:pPr marL="0" indent="0">
              <a:buNone/>
            </a:pPr>
            <a:r>
              <a:rPr lang="he-IL" sz="11200" dirty="0">
                <a:solidFill>
                  <a:srgbClr val="404040"/>
                </a:solidFill>
                <a:latin typeface="Arial" panose="020B0604020202020204" pitchFamily="34" charset="0"/>
                <a:cs typeface="Arial" panose="020B0604020202020204" pitchFamily="34" charset="0"/>
              </a:rPr>
              <a:t>                                   לצפייה בסרטון הקליקו </a:t>
            </a:r>
            <a:r>
              <a:rPr lang="he-IL" sz="11200" b="1" dirty="0">
                <a:solidFill>
                  <a:srgbClr val="FFC000"/>
                </a:solidFill>
                <a:latin typeface="Arial" panose="020B0604020202020204" pitchFamily="34" charset="0"/>
                <a:cs typeface="Arial" panose="020B0604020202020204" pitchFamily="34" charset="0"/>
                <a:hlinkClick r:id="rId8"/>
              </a:rPr>
              <a:t>כאן</a:t>
            </a:r>
            <a:endParaRPr lang="he-IL" sz="11200" b="1" dirty="0">
              <a:solidFill>
                <a:srgbClr val="FFC000"/>
              </a:solidFill>
              <a:latin typeface="Arial" panose="020B0604020202020204" pitchFamily="34" charset="0"/>
              <a:cs typeface="Arial" panose="020B0604020202020204" pitchFamily="34" charset="0"/>
            </a:endParaRPr>
          </a:p>
          <a:p>
            <a:pPr marL="0" indent="0">
              <a:buNone/>
            </a:pPr>
            <a:endParaRPr lang="he-IL" sz="11200" b="1" dirty="0">
              <a:solidFill>
                <a:srgbClr val="FFC000"/>
              </a:solidFill>
              <a:latin typeface="Open Sans Hebrew"/>
            </a:endParaRPr>
          </a:p>
          <a:p>
            <a:pPr marL="0" indent="0">
              <a:buNone/>
            </a:pPr>
            <a:r>
              <a:rPr lang="he-IL" sz="7000" dirty="0">
                <a:solidFill>
                  <a:schemeClr val="tx1"/>
                </a:solidFill>
                <a:latin typeface="Arial" panose="020B0604020202020204" pitchFamily="34" charset="0"/>
                <a:cs typeface="Arial" panose="020B0604020202020204" pitchFamily="34" charset="0"/>
              </a:rPr>
              <a:t> </a:t>
            </a:r>
          </a:p>
          <a:p>
            <a:pPr marL="0" indent="0">
              <a:buNone/>
            </a:pPr>
            <a:endParaRPr lang="he-IL" b="1" dirty="0">
              <a:solidFill>
                <a:srgbClr val="FFC000"/>
              </a:solidFill>
              <a:latin typeface="Open Sans Hebrew"/>
            </a:endParaRPr>
          </a:p>
          <a:p>
            <a:pPr marL="0" indent="0">
              <a:buNone/>
            </a:pPr>
            <a:br>
              <a:rPr lang="he-IL" dirty="0"/>
            </a:br>
            <a:r>
              <a:rPr lang="he-IL" dirty="0"/>
              <a:t> </a:t>
            </a:r>
            <a:endParaRPr lang="en-US" dirty="0"/>
          </a:p>
        </p:txBody>
      </p:sp>
      <p:pic>
        <p:nvPicPr>
          <p:cNvPr id="4" name="תמונה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5" name="תמונה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 y="58026"/>
            <a:ext cx="1241571" cy="667461"/>
          </a:xfrm>
          <a:prstGeom prst="rect">
            <a:avLst/>
          </a:prstGeom>
        </p:spPr>
      </p:pic>
    </p:spTree>
    <p:extLst>
      <p:ext uri="{BB962C8B-B14F-4D97-AF65-F5344CB8AC3E}">
        <p14:creationId xmlns:p14="http://schemas.microsoft.com/office/powerpoint/2010/main" val="359545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עצי פרי נשירים בישראל</a:t>
            </a:r>
            <a:endParaRPr lang="en-US" b="1" dirty="0"/>
          </a:p>
        </p:txBody>
      </p:sp>
      <p:sp>
        <p:nvSpPr>
          <p:cNvPr id="3" name="מציין מיקום תוכן 2"/>
          <p:cNvSpPr>
            <a:spLocks noGrp="1"/>
          </p:cNvSpPr>
          <p:nvPr>
            <p:ph idx="1"/>
          </p:nvPr>
        </p:nvSpPr>
        <p:spPr/>
        <p:txBody>
          <a:bodyPr/>
          <a:lstStyle/>
          <a:p>
            <a:pPr marL="0" indent="0">
              <a:buNone/>
            </a:pPr>
            <a:r>
              <a:rPr lang="he-IL" b="1" dirty="0"/>
              <a:t>              </a:t>
            </a:r>
            <a:r>
              <a:rPr lang="he-IL" b="1" dirty="0">
                <a:hlinkClick r:id="rId3"/>
              </a:rPr>
              <a:t>שקד מצוי </a:t>
            </a:r>
            <a:r>
              <a:rPr lang="he-IL" b="1" dirty="0"/>
              <a:t>באביב                                       </a:t>
            </a:r>
            <a:r>
              <a:rPr lang="he-IL" b="1" dirty="0">
                <a:hlinkClick r:id="rId4"/>
              </a:rPr>
              <a:t>אפרסק</a:t>
            </a:r>
            <a:r>
              <a:rPr lang="he-IL" b="1" dirty="0"/>
              <a:t> באביב</a:t>
            </a:r>
          </a:p>
          <a:p>
            <a:pPr marL="0" indent="0">
              <a:buNone/>
            </a:pPr>
            <a:endParaRPr lang="he-IL" b="1" dirty="0"/>
          </a:p>
          <a:p>
            <a:pPr marL="0" indent="0">
              <a:buNone/>
            </a:pPr>
            <a:endParaRPr lang="en-US" dirty="0"/>
          </a:p>
        </p:txBody>
      </p:sp>
      <p:pic>
        <p:nvPicPr>
          <p:cNvPr id="4" name="תמונה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4196" y="2314619"/>
            <a:ext cx="3582101" cy="4423838"/>
          </a:xfrm>
          <a:prstGeom prst="rect">
            <a:avLst/>
          </a:prstGeom>
        </p:spPr>
      </p:pic>
      <p:pic>
        <p:nvPicPr>
          <p:cNvPr id="5" name="תמונה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 y="2314619"/>
            <a:ext cx="5218981" cy="4364373"/>
          </a:xfrm>
          <a:prstGeom prst="rect">
            <a:avLst/>
          </a:prstGeom>
        </p:spPr>
      </p:pic>
      <p:pic>
        <p:nvPicPr>
          <p:cNvPr id="6" name="תמונה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11729" y="-71226"/>
            <a:ext cx="1280271" cy="725487"/>
          </a:xfrm>
          <a:prstGeom prst="rect">
            <a:avLst/>
          </a:prstGeom>
        </p:spPr>
      </p:pic>
      <p:pic>
        <p:nvPicPr>
          <p:cNvPr id="7" name="תמונה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5243" y="105068"/>
            <a:ext cx="1220028" cy="655880"/>
          </a:xfrm>
          <a:prstGeom prst="rect">
            <a:avLst/>
          </a:prstGeom>
        </p:spPr>
      </p:pic>
    </p:spTree>
    <p:extLst>
      <p:ext uri="{BB962C8B-B14F-4D97-AF65-F5344CB8AC3E}">
        <p14:creationId xmlns:p14="http://schemas.microsoft.com/office/powerpoint/2010/main" val="137266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5864" y="3066256"/>
            <a:ext cx="1280271" cy="725487"/>
          </a:xfrm>
          <a:prstGeom prst="rect">
            <a:avLst/>
          </a:prstGeom>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5864" y="3066256"/>
            <a:ext cx="1280271" cy="725487"/>
          </a:xfrm>
          <a:prstGeom prst="rect">
            <a:avLst/>
          </a:prstGeom>
        </p:spPr>
      </p:pic>
      <p:sp>
        <p:nvSpPr>
          <p:cNvPr id="2" name="כותרת 1"/>
          <p:cNvSpPr>
            <a:spLocks noGrp="1"/>
          </p:cNvSpPr>
          <p:nvPr>
            <p:ph type="title"/>
          </p:nvPr>
        </p:nvSpPr>
        <p:spPr/>
        <p:txBody>
          <a:bodyPr/>
          <a:lstStyle/>
          <a:p>
            <a:endParaRPr lang="en-US" dirty="0"/>
          </a:p>
        </p:txBody>
      </p:sp>
      <p:pic>
        <p:nvPicPr>
          <p:cNvPr id="4" name="מציין מיקום תוכן 3"/>
          <p:cNvPicPr>
            <a:picLocks noGrp="1" noChangeAspect="1"/>
          </p:cNvPicPr>
          <p:nvPr>
            <p:ph idx="1"/>
          </p:nvPr>
        </p:nvPicPr>
        <p:blipFill>
          <a:blip r:embed="rId4"/>
          <a:stretch>
            <a:fillRect/>
          </a:stretch>
        </p:blipFill>
        <p:spPr>
          <a:xfrm>
            <a:off x="0" y="0"/>
            <a:ext cx="9508536" cy="6920917"/>
          </a:xfrm>
          <a:prstGeom prst="rect">
            <a:avLst/>
          </a:prstGeom>
        </p:spPr>
      </p:pic>
      <p:sp>
        <p:nvSpPr>
          <p:cNvPr id="5" name="TextBox 4"/>
          <p:cNvSpPr txBox="1"/>
          <p:nvPr/>
        </p:nvSpPr>
        <p:spPr>
          <a:xfrm>
            <a:off x="9789952" y="2226683"/>
            <a:ext cx="2072081" cy="2031325"/>
          </a:xfrm>
          <a:prstGeom prst="rect">
            <a:avLst/>
          </a:prstGeom>
          <a:noFill/>
          <a:ln>
            <a:solidFill>
              <a:schemeClr val="bg2"/>
            </a:solidFill>
          </a:ln>
        </p:spPr>
        <p:txBody>
          <a:bodyPr wrap="square" rtlCol="0" anchor="ctr" anchorCtr="1">
            <a:spAutoFit/>
          </a:bodyPr>
          <a:lstStyle/>
          <a:p>
            <a:pPr algn="ctr"/>
            <a:r>
              <a:rPr lang="he-IL" sz="3600" b="1" dirty="0">
                <a:latin typeface="Arial" panose="020B0604020202020204" pitchFamily="34" charset="0"/>
                <a:cs typeface="Arial" panose="020B0604020202020204" pitchFamily="34" charset="0"/>
              </a:rPr>
              <a:t>עץ בארבע עונות השנה</a:t>
            </a:r>
          </a:p>
          <a:p>
            <a:pPr algn="ctr"/>
            <a:r>
              <a:rPr lang="he-IL" b="1" dirty="0">
                <a:latin typeface="Arial" panose="020B0604020202020204" pitchFamily="34" charset="0"/>
                <a:cs typeface="Arial" panose="020B0604020202020204" pitchFamily="34" charset="0"/>
              </a:rPr>
              <a:t>מקור: </a:t>
            </a:r>
            <a:r>
              <a:rPr lang="he-IL" b="1" dirty="0">
                <a:latin typeface="Arial" panose="020B0604020202020204" pitchFamily="34" charset="0"/>
                <a:cs typeface="Arial" panose="020B0604020202020204" pitchFamily="34" charset="0"/>
                <a:hlinkClick r:id="rId5"/>
              </a:rPr>
              <a:t>ויקיפדיה</a:t>
            </a:r>
            <a:endParaRPr lang="en-US" b="1" dirty="0">
              <a:latin typeface="Arial" panose="020B0604020202020204" pitchFamily="34" charset="0"/>
              <a:cs typeface="Arial" panose="020B0604020202020204" pitchFamily="34" charset="0"/>
            </a:endParaRPr>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1729" y="0"/>
            <a:ext cx="1280271" cy="725487"/>
          </a:xfrm>
          <a:prstGeom prst="rect">
            <a:avLst/>
          </a:prstGeom>
        </p:spPr>
      </p:pic>
      <p:pic>
        <p:nvPicPr>
          <p:cNvPr id="9" name="תמונה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57358" y="6249351"/>
            <a:ext cx="1034642" cy="556217"/>
          </a:xfrm>
          <a:prstGeom prst="rect">
            <a:avLst/>
          </a:prstGeom>
        </p:spPr>
      </p:pic>
    </p:spTree>
    <p:extLst>
      <p:ext uri="{BB962C8B-B14F-4D97-AF65-F5344CB8AC3E}">
        <p14:creationId xmlns:p14="http://schemas.microsoft.com/office/powerpoint/2010/main" val="2636850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תבנית עם עיצוב של חוף ים">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29442908_TF03460566" id="{688D31F6-6B5E-4FDF-8985-17E65612F450}" vid="{045C1BB1-891D-4C6A-A18F-716CFA0DC56C}"/>
    </a:ext>
  </a:extLst>
</a:theme>
</file>

<file path=ppt/theme/theme2.xml><?xml version="1.0" encoding="utf-8"?>
<a:theme xmlns:a="http://schemas.openxmlformats.org/drawingml/2006/main" name="ערכת נושא של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שקופיות עם עיצוב של חוף ים</Template>
  <TotalTime>1190</TotalTime>
  <Words>2793</Words>
  <Application>Microsoft Office PowerPoint</Application>
  <PresentationFormat>מסך רחב</PresentationFormat>
  <Paragraphs>299</Paragraphs>
  <Slides>31</Slides>
  <Notes>28</Notes>
  <HiddenSlides>0</HiddenSlides>
  <MMClips>2</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31</vt:i4>
      </vt:variant>
    </vt:vector>
  </HeadingPairs>
  <TitlesOfParts>
    <vt:vector size="40" baseType="lpstr">
      <vt:lpstr>Arial</vt:lpstr>
      <vt:lpstr>Calibri</vt:lpstr>
      <vt:lpstr>Courier New</vt:lpstr>
      <vt:lpstr>Open Sans Hebrew</vt:lpstr>
      <vt:lpstr>Palatino Linotype</vt:lpstr>
      <vt:lpstr>Symbol</vt:lpstr>
      <vt:lpstr>Tahoma</vt:lpstr>
      <vt:lpstr>Wingdings</vt:lpstr>
      <vt:lpstr>תבנית עם עיצוב של חוף ים</vt:lpstr>
      <vt:lpstr>מצגת של PowerPoint‏</vt:lpstr>
      <vt:lpstr>תוכן עניינים</vt:lpstr>
      <vt:lpstr>תופעת השלכת</vt:lpstr>
      <vt:lpstr>שלכת</vt:lpstr>
      <vt:lpstr> שַׁלֶּכֶת: קצת עברית</vt:lpstr>
      <vt:lpstr>נשירים וירוקי עד</vt:lpstr>
      <vt:lpstr>נצא לסיור וירטואלי בשמורת אודם (רמת הגולן)</vt:lpstr>
      <vt:lpstr>עצי פרי נשירים בישראל</vt:lpstr>
      <vt:lpstr>מצגת של PowerPoint‏</vt:lpstr>
      <vt:lpstr>מה אנו רוצים לדעת על שלכת? (א-ד)</vt:lpstr>
      <vt:lpstr>מה אנו רוצים לדעת על תופעת  השלכת? (ה-ו)</vt:lpstr>
      <vt:lpstr>תצפיות בתופעת השלכת</vt:lpstr>
      <vt:lpstr>תצפית 1: נשירים וירוקי עד (א-ג) </vt:lpstr>
      <vt:lpstr>תצפית 2: מה מאפיין עלי שלכת?</vt:lpstr>
      <vt:lpstr>טבלה לארגון נתונים</vt:lpstr>
      <vt:lpstr>טבלה לארגון נתונים - פתרון</vt:lpstr>
      <vt:lpstr>מיון עלים (כיתות א-ב): במבט מקוון</vt:lpstr>
      <vt:lpstr>מדוע צבע העלים משתנה     ומה גורם לנשירתם? (ד-ו)</vt:lpstr>
      <vt:lpstr>הסבר תופעת השלכת</vt:lpstr>
      <vt:lpstr>צבעי השלכת (ג-ד) </vt:lpstr>
      <vt:lpstr>הפרדת צבענים מהעלים (ג-ד)</vt:lpstr>
      <vt:lpstr>חקר 1:  חיפוי קרקע בעלי שלכת (ה-ו)</vt:lpstr>
      <vt:lpstr>חיפוי קרקע בעלי שלכת</vt:lpstr>
      <vt:lpstr>שאלת החקר: מהי ההשפעה של חיפוי הקרקע בעלי שלכת על לחות וטמפרטורת הקרקע? </vt:lpstr>
      <vt:lpstr>מהלך הניסוי</vt:lpstr>
      <vt:lpstr>ארגון תוצאות המדידה</vt:lpstr>
      <vt:lpstr>מסקנות הניסוי </vt:lpstr>
      <vt:lpstr>חושבים מדע </vt:lpstr>
      <vt:lpstr>חקר 2: השפעת תאורה על תופעת השלכת </vt:lpstr>
      <vt:lpstr>יצירה עם עלי שלכת</vt:lpstr>
      <vt:lpstr>תם ולא נשלם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פריסת כותרת</dc:title>
  <dc:creator>lamda.dr@gmail.com</dc:creator>
  <cp:lastModifiedBy>shlomi sh shlomish</cp:lastModifiedBy>
  <cp:revision>109</cp:revision>
  <dcterms:created xsi:type="dcterms:W3CDTF">2023-11-05T16:57:39Z</dcterms:created>
  <dcterms:modified xsi:type="dcterms:W3CDTF">2023-12-17T08:37:23Z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