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4" r:id="rId5"/>
    <p:sldId id="265" r:id="rId6"/>
    <p:sldId id="263" r:id="rId7"/>
    <p:sldId id="257" r:id="rId8"/>
    <p:sldId id="258" r:id="rId9"/>
    <p:sldId id="259" r:id="rId10"/>
    <p:sldId id="270" r:id="rId11"/>
    <p:sldId id="272" r:id="rId12"/>
    <p:sldId id="260" r:id="rId13"/>
    <p:sldId id="261" r:id="rId14"/>
    <p:sldId id="269" r:id="rId15"/>
    <p:sldId id="271" r:id="rId16"/>
    <p:sldId id="262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08" y="1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4E6-FB08-4BF9-BD56-98CBACD979D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526F-CE71-47D3-B6F9-F72E623E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4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4E6-FB08-4BF9-BD56-98CBACD979D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526F-CE71-47D3-B6F9-F72E623E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4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4E6-FB08-4BF9-BD56-98CBACD979D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526F-CE71-47D3-B6F9-F72E623E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3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0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20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12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2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0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49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00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4E6-FB08-4BF9-BD56-98CBACD979D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526F-CE71-47D3-B6F9-F72E623E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32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14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34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1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13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49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65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8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32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42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1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4E6-FB08-4BF9-BD56-98CBACD979D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526F-CE71-47D3-B6F9-F72E623E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06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04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48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65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06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23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47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39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86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9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5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4E6-FB08-4BF9-BD56-98CBACD979D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526F-CE71-47D3-B6F9-F72E623E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6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55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24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70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68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4E6-FB08-4BF9-BD56-98CBACD979D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526F-CE71-47D3-B6F9-F72E623E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3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4E6-FB08-4BF9-BD56-98CBACD979D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526F-CE71-47D3-B6F9-F72E623E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5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4E6-FB08-4BF9-BD56-98CBACD979D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526F-CE71-47D3-B6F9-F72E623E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4E6-FB08-4BF9-BD56-98CBACD979D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526F-CE71-47D3-B6F9-F72E623E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1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4E6-FB08-4BF9-BD56-98CBACD979D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526F-CE71-47D3-B6F9-F72E623E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94E6-FB08-4BF9-BD56-98CBACD979D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526F-CE71-47D3-B6F9-F72E623E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8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9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0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9367-B078-4115-9289-A4F48FDEAF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0F97-E6DD-4732-838F-C02E16418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1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4368"/>
            <a:ext cx="6518270" cy="4333631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647544" y="2266950"/>
            <a:ext cx="5283200" cy="2613479"/>
          </a:xfrm>
        </p:spPr>
        <p:txBody>
          <a:bodyPr>
            <a:noAutofit/>
          </a:bodyPr>
          <a:lstStyle/>
          <a:p>
            <a:r>
              <a:rPr lang="he-IL" sz="3600" b="1" dirty="0"/>
              <a:t>חקר ופתרון בעיות</a:t>
            </a:r>
          </a:p>
          <a:p>
            <a:r>
              <a:rPr lang="he-IL" sz="3600" b="1" dirty="0"/>
              <a:t>מתוך ספר הלימוד:</a:t>
            </a:r>
          </a:p>
          <a:p>
            <a:r>
              <a:rPr lang="he-IL" sz="3600" b="1" dirty="0">
                <a:solidFill>
                  <a:schemeClr val="accent6">
                    <a:lumMod val="75000"/>
                  </a:schemeClr>
                </a:solidFill>
              </a:rPr>
              <a:t>מדע וטכנולוגיה לכיתה ה,</a:t>
            </a:r>
          </a:p>
          <a:p>
            <a:r>
              <a:rPr lang="he-IL" sz="3600" b="1" dirty="0">
                <a:solidFill>
                  <a:schemeClr val="accent6">
                    <a:lumMod val="75000"/>
                  </a:schemeClr>
                </a:solidFill>
              </a:rPr>
              <a:t>שער תזונה נבונה</a:t>
            </a:r>
          </a:p>
          <a:p>
            <a:r>
              <a:rPr lang="he-IL" sz="3600" b="1" dirty="0"/>
              <a:t>עמודים 292-290</a:t>
            </a:r>
            <a:endParaRPr lang="en-US" sz="3600" b="1"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277258" y="330330"/>
            <a:ext cx="8011886" cy="1187678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עיבוד מזון: חמוצים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769" y="0"/>
            <a:ext cx="1283231" cy="72818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762" y="88173"/>
            <a:ext cx="1428007" cy="76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8892" y="6260123"/>
            <a:ext cx="465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/>
              <a:t>מקור התמונות:</a:t>
            </a:r>
            <a:endParaRPr lang="en-GB" b="1" dirty="0"/>
          </a:p>
          <a:p>
            <a:pPr algn="r"/>
            <a:r>
              <a:rPr lang="en-GB" b="1" dirty="0" err="1"/>
              <a:t>pixabay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881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   נווט תהליך התכן ההנדסי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315" y="1690688"/>
            <a:ext cx="5847286" cy="502682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7" y="0"/>
            <a:ext cx="1536325" cy="87180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88" y="99717"/>
            <a:ext cx="1436335" cy="772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031" y="3509108"/>
            <a:ext cx="216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000" b="1" dirty="0">
                <a:solidFill>
                  <a:srgbClr val="FF0000"/>
                </a:solidFill>
              </a:rPr>
              <a:t>עמוד 296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6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מיומנויות של תכן הנדסי בזיקה לנווט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509" y="1500187"/>
            <a:ext cx="9333679" cy="535781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491"/>
            <a:ext cx="1091279" cy="585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723" y="3429000"/>
            <a:ext cx="1187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e-IL" sz="2000" b="1" dirty="0">
                <a:solidFill>
                  <a:srgbClr val="FF0000"/>
                </a:solidFill>
              </a:rPr>
              <a:t>עמוד 297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5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מיומנויות של חקירה, הערכה וביצוע בזיקה לנווט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912" y="1549399"/>
            <a:ext cx="9020175" cy="542765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491"/>
            <a:ext cx="1091279" cy="585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124" y="2946400"/>
            <a:ext cx="1273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e-IL" sz="2000" b="1">
                <a:solidFill>
                  <a:srgbClr val="FF0000"/>
                </a:solidFill>
              </a:rPr>
              <a:t>עמוד 297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5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3239" cy="7228114"/>
          </a:xfrm>
          <a:prstGeom prst="rect">
            <a:avLst/>
          </a:prstGeom>
        </p:spPr>
      </p:pic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9050" y="5263898"/>
            <a:ext cx="8218120" cy="165215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7" y="0"/>
            <a:ext cx="1536325" cy="87180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95" y="53068"/>
            <a:ext cx="1553660" cy="835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354" y="5728677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e-IL" sz="2000" b="1" dirty="0">
                <a:solidFill>
                  <a:srgbClr val="FF0000"/>
                </a:solidFill>
              </a:rPr>
              <a:t>עמוד 292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2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04875" y="331331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he-IL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הביטוי של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 STEM 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בפעילות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66925"/>
            <a:ext cx="1051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b="1" dirty="0">
                <a:solidFill>
                  <a:schemeClr val="accent6">
                    <a:lumMod val="75000"/>
                  </a:schemeClr>
                </a:solidFill>
              </a:rPr>
              <a:t>מדעים</a:t>
            </a:r>
            <a:r>
              <a:rPr lang="he-IL" sz="3200" b="1" dirty="0">
                <a:solidFill>
                  <a:prstClr val="black"/>
                </a:solidFill>
              </a:rPr>
              <a:t>:  </a:t>
            </a:r>
            <a:r>
              <a:rPr lang="he-IL" sz="3200" dirty="0">
                <a:solidFill>
                  <a:prstClr val="black"/>
                </a:solidFill>
              </a:rPr>
              <a:t>הפרשת חומצה </a:t>
            </a:r>
            <a:r>
              <a:rPr lang="he-IL" sz="3200" dirty="0" err="1">
                <a:solidFill>
                  <a:prstClr val="black"/>
                </a:solidFill>
              </a:rPr>
              <a:t>לקטית</a:t>
            </a:r>
            <a:r>
              <a:rPr lang="he-IL" sz="3200" dirty="0">
                <a:solidFill>
                  <a:prstClr val="black"/>
                </a:solidFill>
              </a:rPr>
              <a:t> בתהליך נשימה אל-אווירני של חיידקים, תהליך החקר המדעי (תכנון, ביצוע והסקת מסקנות).</a:t>
            </a:r>
          </a:p>
          <a:p>
            <a:pPr algn="r" rtl="1"/>
            <a:r>
              <a:rPr lang="he-IL" sz="3200" b="1" dirty="0">
                <a:solidFill>
                  <a:schemeClr val="accent6">
                    <a:lumMod val="75000"/>
                  </a:schemeClr>
                </a:solidFill>
              </a:rPr>
              <a:t>טכנולוגיה</a:t>
            </a:r>
            <a:r>
              <a:rPr lang="he-IL" sz="3200" b="1" dirty="0">
                <a:solidFill>
                  <a:prstClr val="black"/>
                </a:solidFill>
              </a:rPr>
              <a:t>: </a:t>
            </a:r>
            <a:r>
              <a:rPr lang="he-IL" sz="3200" dirty="0">
                <a:solidFill>
                  <a:prstClr val="black"/>
                </a:solidFill>
              </a:rPr>
              <a:t>חמוצים כמוצר (נוצר על ידי בני אדם).</a:t>
            </a:r>
          </a:p>
          <a:p>
            <a:pPr algn="r" rtl="1"/>
            <a:r>
              <a:rPr lang="he-IL" sz="3200" b="1" dirty="0">
                <a:solidFill>
                  <a:schemeClr val="accent6">
                    <a:lumMod val="75000"/>
                  </a:schemeClr>
                </a:solidFill>
              </a:rPr>
              <a:t>הנדסה</a:t>
            </a:r>
            <a:r>
              <a:rPr lang="he-IL" sz="3200" b="1" dirty="0">
                <a:solidFill>
                  <a:prstClr val="black"/>
                </a:solidFill>
              </a:rPr>
              <a:t>: </a:t>
            </a:r>
            <a:r>
              <a:rPr lang="he-IL" sz="3200" dirty="0">
                <a:solidFill>
                  <a:prstClr val="black"/>
                </a:solidFill>
              </a:rPr>
              <a:t>פתרון בעיה הנדסית, תכן של מוצר (חמוצים) בהתאם לדרישות מהמוצר, שימוש בידע מדעי בתהליך הפתרון ההנדסי.</a:t>
            </a:r>
          </a:p>
          <a:p>
            <a:pPr algn="r" rtl="1"/>
            <a:r>
              <a:rPr lang="he-IL" sz="3200" b="1" dirty="0">
                <a:solidFill>
                  <a:schemeClr val="accent6">
                    <a:lumMod val="75000"/>
                  </a:schemeClr>
                </a:solidFill>
              </a:rPr>
              <a:t>מתמטיקה</a:t>
            </a:r>
            <a:r>
              <a:rPr lang="he-IL" sz="3200" b="1" dirty="0">
                <a:solidFill>
                  <a:prstClr val="black"/>
                </a:solidFill>
              </a:rPr>
              <a:t>: </a:t>
            </a:r>
            <a:r>
              <a:rPr lang="he-IL" sz="3200" dirty="0">
                <a:solidFill>
                  <a:prstClr val="black"/>
                </a:solidFill>
              </a:rPr>
              <a:t>מדידות: שקילה של מלפפונים וכמות מלח, נפח מים, טמפרטורת המים. חישוב ממוצעים של נתונים </a:t>
            </a:r>
            <a:r>
              <a:rPr lang="he-IL" sz="3200">
                <a:solidFill>
                  <a:prstClr val="black"/>
                </a:solidFill>
              </a:rPr>
              <a:t>שהתקבלו בחזרות.  </a:t>
            </a:r>
            <a:endParaRPr lang="he-IL" sz="3200" dirty="0">
              <a:solidFill>
                <a:prstClr val="black"/>
              </a:solidFill>
            </a:endParaRPr>
          </a:p>
          <a:p>
            <a:pPr algn="r" rtl="1"/>
            <a:r>
              <a:rPr lang="he-IL" sz="3200" b="1" dirty="0">
                <a:solidFill>
                  <a:prstClr val="black"/>
                </a:solidFill>
              </a:rPr>
              <a:t> 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" y="-78700"/>
            <a:ext cx="1634432" cy="92534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82" y="4994031"/>
            <a:ext cx="1078285" cy="177071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16" y="43746"/>
            <a:ext cx="1508002" cy="8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0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תם ולא נשלם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sz="5400" b="1" dirty="0">
                <a:solidFill>
                  <a:srgbClr val="FF0000"/>
                </a:solidFill>
              </a:rPr>
              <a:t> </a:t>
            </a:r>
            <a:r>
              <a:rPr lang="he-IL" sz="5400" b="1" dirty="0">
                <a:solidFill>
                  <a:schemeClr val="accent6"/>
                </a:solidFill>
              </a:rPr>
              <a:t>במבט חדש כיתה ה</a:t>
            </a:r>
          </a:p>
          <a:p>
            <a:pPr marL="0" indent="0" algn="ctr">
              <a:buNone/>
            </a:pPr>
            <a:r>
              <a:rPr lang="he-IL" sz="5400" b="1" dirty="0">
                <a:solidFill>
                  <a:srgbClr val="C00000"/>
                </a:solidFill>
              </a:rPr>
              <a:t>יש לנו אתגר!</a:t>
            </a:r>
          </a:p>
          <a:p>
            <a:pPr marL="0" indent="0" algn="ctr">
              <a:buNone/>
            </a:pPr>
            <a:r>
              <a:rPr lang="he-IL" sz="5400" b="1" dirty="0">
                <a:solidFill>
                  <a:srgbClr val="C00000"/>
                </a:solidFill>
              </a:rPr>
              <a:t>מכינים מוצרי מזון מעובדים "בריאים"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3527" cy="86821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7" y="45682"/>
            <a:ext cx="1593530" cy="856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162" y="5305425"/>
            <a:ext cx="1187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000" b="1" dirty="0">
                <a:solidFill>
                  <a:srgbClr val="C00000"/>
                </a:solidFill>
              </a:rPr>
              <a:t>משימות אתגר מופיעות בסוף השערים של ספרי הלימוד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0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דברי רקע: למורה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he-IL" dirty="0">
                <a:solidFill>
                  <a:prstClr val="black"/>
                </a:solidFill>
              </a:rPr>
              <a:t>החמצת ירקות ופירות או (כבישתם) היא תהליך של </a:t>
            </a:r>
            <a:r>
              <a:rPr lang="he-IL" b="1" dirty="0">
                <a:solidFill>
                  <a:prstClr val="black"/>
                </a:solidFill>
              </a:rPr>
              <a:t>עיבוד מזון </a:t>
            </a:r>
            <a:r>
              <a:rPr lang="he-IL" dirty="0">
                <a:solidFill>
                  <a:prstClr val="black"/>
                </a:solidFill>
              </a:rPr>
              <a:t>שמתרחש בעזרת חיידקים ידידותיים בתנאים של מחסור בחמצן (זו הסיבה שבגללה אוטמים את הצנצנת).</a:t>
            </a:r>
          </a:p>
          <a:p>
            <a:pPr marL="0" lvl="0" indent="0" algn="r" rtl="1">
              <a:buNone/>
            </a:pPr>
            <a:r>
              <a:rPr lang="he-IL" dirty="0">
                <a:solidFill>
                  <a:prstClr val="black"/>
                </a:solidFill>
              </a:rPr>
              <a:t>החיידקים האל-אווירניים מתרבים בצנצנת, מפרקים את הסוכרים שבירקות ובפירות בתהליך נשימה אל-אווירני ופולטים חומצה </a:t>
            </a:r>
            <a:r>
              <a:rPr lang="he-IL">
                <a:solidFill>
                  <a:prstClr val="black"/>
                </a:solidFill>
              </a:rPr>
              <a:t>לקטית</a:t>
            </a:r>
            <a:r>
              <a:rPr lang="he-IL" dirty="0">
                <a:solidFill>
                  <a:prstClr val="black"/>
                </a:solidFill>
              </a:rPr>
              <a:t>. ככול שהתהליך נמשך, החומצה מצטברת בצנצנת והריכוז שלה עולה. התהליך נעצר כאשר החומציות יורדת לדרגה של 3 </a:t>
            </a:r>
            <a:r>
              <a:rPr lang="en-US" dirty="0">
                <a:solidFill>
                  <a:prstClr val="black"/>
                </a:solidFill>
              </a:rPr>
              <a:t>PH</a:t>
            </a:r>
            <a:r>
              <a:rPr lang="he-IL" dirty="0">
                <a:solidFill>
                  <a:prstClr val="black"/>
                </a:solidFill>
              </a:rPr>
              <a:t> לערך. בדרגת חומציות זו, החיידקים אינם יכולים לשרוד, התהליך נעצר והחיידקים מתים.</a:t>
            </a:r>
          </a:p>
          <a:p>
            <a:pPr marL="0" lvl="0" indent="0" algn="r" rtl="1">
              <a:buNone/>
            </a:pPr>
            <a:r>
              <a:rPr lang="he-IL" dirty="0">
                <a:solidFill>
                  <a:prstClr val="black"/>
                </a:solidFill>
              </a:rPr>
              <a:t>בעקבות התהליך, הירקות והפירות מתרככים וטעמם משתנה.</a:t>
            </a:r>
          </a:p>
          <a:p>
            <a:pPr marL="0" lvl="0" indent="0" algn="r" rtl="1">
              <a:buNone/>
            </a:pPr>
            <a:r>
              <a:rPr lang="he-IL" dirty="0">
                <a:solidFill>
                  <a:prstClr val="black"/>
                </a:solidFill>
              </a:rPr>
              <a:t> 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9" y="5617"/>
            <a:ext cx="1336282" cy="75654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28" y="89853"/>
            <a:ext cx="1250707" cy="6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8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097" y="544268"/>
            <a:ext cx="121121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7300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יש לנו אתגר</a:t>
            </a:r>
            <a:br>
              <a:rPr lang="he-IL" sz="7300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</a:br>
            <a:r>
              <a:rPr lang="he-IL" sz="3600" b="1" dirty="0">
                <a:cs typeface="+mn-cs"/>
              </a:rPr>
              <a:t> </a:t>
            </a:r>
            <a:endParaRPr lang="en-US" sz="3600" b="1" dirty="0">
              <a:cs typeface="+mn-cs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7" y="1892178"/>
            <a:ext cx="12030074" cy="6858000"/>
          </a:xfrm>
          <a:prstGeom prst="rect">
            <a:avLst/>
          </a:prstGeom>
        </p:spPr>
      </p:pic>
      <p:pic>
        <p:nvPicPr>
          <p:cNvPr id="9" name="מציין מיקום תוכן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48" y="2975640"/>
            <a:ext cx="3816104" cy="2051308"/>
          </a:xfr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77" y="1998778"/>
            <a:ext cx="11333446" cy="321287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" y="30169"/>
            <a:ext cx="1238703" cy="70291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60" y="77297"/>
            <a:ext cx="1163855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2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8162" y="241413"/>
            <a:ext cx="10515600" cy="1325563"/>
          </a:xfrm>
        </p:spPr>
        <p:txBody>
          <a:bodyPr/>
          <a:lstStyle/>
          <a:p>
            <a:pPr algn="r"/>
            <a:r>
              <a:rPr lang="he-IL" sz="60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מצטרפים לאתגר </a:t>
            </a:r>
            <a:r>
              <a:rPr lang="he-IL" sz="48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(עמוד 290)</a:t>
            </a:r>
            <a:endParaRPr lang="en-US" sz="4800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926" y="1762125"/>
            <a:ext cx="10369035" cy="49244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7" y="46264"/>
            <a:ext cx="1305169" cy="74063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45" y="144684"/>
            <a:ext cx="1194724" cy="6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sz="4800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חקר מדעי בשירות פתרון הבעיה (עמוד 291)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1015"/>
            <a:ext cx="10657114" cy="305509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5" y="0"/>
            <a:ext cx="1168457" cy="66305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3" y="111424"/>
            <a:ext cx="1077180" cy="5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2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נווט תהליך החקר המדעי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095" y="1564367"/>
            <a:ext cx="6289329" cy="537754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154"/>
            <a:ext cx="1195754" cy="678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178969"/>
            <a:ext cx="1089644" cy="585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38" y="2500923"/>
            <a:ext cx="181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3200" b="1" dirty="0">
                <a:solidFill>
                  <a:srgbClr val="FF0000"/>
                </a:solidFill>
              </a:rPr>
              <a:t>עמוד 298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מיומנויות של חקר מדעי בזיקה לנווט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877" y="1549399"/>
            <a:ext cx="8628245" cy="530860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423" y="72491"/>
            <a:ext cx="1091279" cy="585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985" y="2962031"/>
            <a:ext cx="131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FF0000"/>
                </a:solidFill>
              </a:rPr>
              <a:t>עמוד 299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6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מיומנויות של חקירה, הערכה וביצוע בזיקה לנווט</a:t>
            </a:r>
            <a:endParaRPr lang="en-US" sz="40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353" y="1767269"/>
            <a:ext cx="7783293" cy="503549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491"/>
            <a:ext cx="1091279" cy="585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723" y="3524738"/>
            <a:ext cx="178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solidFill>
                  <a:srgbClr val="FF0000"/>
                </a:solidFill>
              </a:rPr>
              <a:t>עמוד 299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7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6225" y="203200"/>
            <a:ext cx="10515600" cy="1325563"/>
          </a:xfrm>
        </p:spPr>
        <p:txBody>
          <a:bodyPr/>
          <a:lstStyle/>
          <a:p>
            <a:pPr algn="r"/>
            <a:r>
              <a:rPr lang="he-IL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תהליך התכן ההנדסי (עמוד 296)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527" y="1690687"/>
            <a:ext cx="9428183" cy="492894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88" y="92076"/>
            <a:ext cx="1536325" cy="87180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252191"/>
            <a:ext cx="1323975" cy="7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3993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308</Words>
  <Application>Microsoft Office PowerPoint</Application>
  <PresentationFormat>מסך רחב</PresentationFormat>
  <Paragraphs>41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ערכת נושא Office</vt:lpstr>
      <vt:lpstr>1_ערכת נושא Office</vt:lpstr>
      <vt:lpstr>2_ערכת נושא Office</vt:lpstr>
      <vt:lpstr>3_ערכת נושא Office</vt:lpstr>
      <vt:lpstr>עיבוד מזון: חמוצים</vt:lpstr>
      <vt:lpstr>דברי רקע: למורה</vt:lpstr>
      <vt:lpstr>יש לנו אתגר  </vt:lpstr>
      <vt:lpstr>מצטרפים לאתגר (עמוד 290)</vt:lpstr>
      <vt:lpstr>חקר מדעי בשירות פתרון הבעיה (עמוד 291)</vt:lpstr>
      <vt:lpstr>נווט תהליך החקר המדעי</vt:lpstr>
      <vt:lpstr>מיומנויות של חקר מדעי בזיקה לנווט</vt:lpstr>
      <vt:lpstr>מיומנויות של חקירה, הערכה וביצוע בזיקה לנווט</vt:lpstr>
      <vt:lpstr>תהליך התכן ההנדסי (עמוד 296)</vt:lpstr>
      <vt:lpstr>   נווט תהליך התכן ההנדסי</vt:lpstr>
      <vt:lpstr>מיומנויות של תכן הנדסי בזיקה לנווט</vt:lpstr>
      <vt:lpstr>מיומנויות של חקירה, הערכה וביצוע בזיקה לנווט</vt:lpstr>
      <vt:lpstr>מצגת של PowerPoint‏</vt:lpstr>
      <vt:lpstr>הביטוי של STEM בפעילות</vt:lpstr>
      <vt:lpstr>תם ולא נשלם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lamda.dr@gmail.com</dc:creator>
  <cp:lastModifiedBy>דליה קילים</cp:lastModifiedBy>
  <cp:revision>27</cp:revision>
  <dcterms:created xsi:type="dcterms:W3CDTF">2023-12-05T12:01:30Z</dcterms:created>
  <dcterms:modified xsi:type="dcterms:W3CDTF">2023-12-13T06:03:37Z</dcterms:modified>
</cp:coreProperties>
</file>