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handoutMasterIdLst>
    <p:handoutMasterId r:id="rId35"/>
  </p:handoutMasterIdLst>
  <p:sldIdLst>
    <p:sldId id="256" r:id="rId2"/>
    <p:sldId id="451" r:id="rId3"/>
    <p:sldId id="469" r:id="rId4"/>
    <p:sldId id="479" r:id="rId5"/>
    <p:sldId id="484" r:id="rId6"/>
    <p:sldId id="501" r:id="rId7"/>
    <p:sldId id="480" r:id="rId8"/>
    <p:sldId id="478" r:id="rId9"/>
    <p:sldId id="483" r:id="rId10"/>
    <p:sldId id="477" r:id="rId11"/>
    <p:sldId id="482" r:id="rId12"/>
    <p:sldId id="502" r:id="rId13"/>
    <p:sldId id="481" r:id="rId14"/>
    <p:sldId id="490" r:id="rId15"/>
    <p:sldId id="497" r:id="rId16"/>
    <p:sldId id="496" r:id="rId17"/>
    <p:sldId id="486" r:id="rId18"/>
    <p:sldId id="466" r:id="rId19"/>
    <p:sldId id="467" r:id="rId20"/>
    <p:sldId id="475" r:id="rId21"/>
    <p:sldId id="488" r:id="rId22"/>
    <p:sldId id="487" r:id="rId23"/>
    <p:sldId id="492" r:id="rId24"/>
    <p:sldId id="498" r:id="rId25"/>
    <p:sldId id="493" r:id="rId26"/>
    <p:sldId id="494" r:id="rId27"/>
    <p:sldId id="495" r:id="rId28"/>
    <p:sldId id="472" r:id="rId29"/>
    <p:sldId id="474" r:id="rId30"/>
    <p:sldId id="489" r:id="rId31"/>
    <p:sldId id="473" r:id="rId32"/>
    <p:sldId id="500"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58574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3"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00" d="100"/>
        <a:sy n="100" d="100"/>
      </p:scale>
      <p:origin x="0" y="-9652"/>
    </p:cViewPr>
  </p:sorter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1A268DDA-91FB-7BED-36FF-88025A34AB80}"/>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FA234825-09A1-FCA9-8990-3C00AEECEB2C}"/>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25B062F9-9347-49B8-8E86-15018CDF1D20}" type="datetimeFigureOut">
              <a:rPr lang="he-IL" smtClean="0"/>
              <a:t>כ"ד/כסלו/תשפ"ד</a:t>
            </a:fld>
            <a:endParaRPr lang="he-IL"/>
          </a:p>
        </p:txBody>
      </p:sp>
      <p:sp>
        <p:nvSpPr>
          <p:cNvPr id="4" name="מציין מיקום של כותרת תחתונה 3">
            <a:extLst>
              <a:ext uri="{FF2B5EF4-FFF2-40B4-BE49-F238E27FC236}">
                <a16:creationId xmlns:a16="http://schemas.microsoft.com/office/drawing/2014/main" id="{D4939572-1FF7-CB3D-359D-FC396C457B5A}"/>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D4D81EE3-C08D-2FD9-4E35-F8CAD93553F5}"/>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11EEA6BB-A38A-4714-94A6-170D3D6ACB89}" type="slidenum">
              <a:rPr lang="he-IL" smtClean="0"/>
              <a:t>‹#›</a:t>
            </a:fld>
            <a:endParaRPr lang="he-IL"/>
          </a:p>
        </p:txBody>
      </p:sp>
    </p:spTree>
    <p:extLst>
      <p:ext uri="{BB962C8B-B14F-4D97-AF65-F5344CB8AC3E}">
        <p14:creationId xmlns:p14="http://schemas.microsoft.com/office/powerpoint/2010/main" val="138330483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3:23:26.124"/>
    </inkml:context>
    <inkml:brush xml:id="br0">
      <inkml:brushProperty name="width" value="0.05" units="cm"/>
      <inkml:brushProperty name="height" value="0.0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3:23:26.666"/>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aa-ET"/>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B251C7C-5F26-4326-A6EF-EE5A686FA277}" type="datetimeFigureOut">
              <a:rPr lang="aa-ET" smtClean="0"/>
              <a:t>12/07/2023</a:t>
            </a:fld>
            <a:endParaRPr lang="aa-ET"/>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a-ET"/>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aa-ET"/>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aa-ET"/>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05A85B28-A9BC-4839-9697-59A39FEA7B9E}" type="slidenum">
              <a:rPr lang="aa-ET" smtClean="0"/>
              <a:t>‹#›</a:t>
            </a:fld>
            <a:endParaRPr lang="aa-ET"/>
          </a:p>
        </p:txBody>
      </p:sp>
    </p:spTree>
    <p:extLst>
      <p:ext uri="{BB962C8B-B14F-4D97-AF65-F5344CB8AC3E}">
        <p14:creationId xmlns:p14="http://schemas.microsoft.com/office/powerpoint/2010/main" val="1896956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20A0F7-CE76-9ADD-3C9D-90967BCF705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268071C-390A-D3D5-3239-ECCE8E6C0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A1D61E2-0608-259B-0ACA-0FA3DAD539E0}"/>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0F4B8D1C-5CF3-6779-D1AD-982BFCEF2F00}"/>
              </a:ext>
            </a:extLst>
          </p:cNvPr>
          <p:cNvSpPr>
            <a:spLocks noGrp="1"/>
          </p:cNvSpPr>
          <p:nvPr>
            <p:ph type="ftr" sz="quarter" idx="11"/>
          </p:nvPr>
        </p:nvSpPr>
        <p:spPr/>
        <p:txBody>
          <a:bodyPr/>
          <a:lstStyle/>
          <a:p>
            <a:endParaRPr lang="aa-ET"/>
          </a:p>
        </p:txBody>
      </p:sp>
      <p:sp>
        <p:nvSpPr>
          <p:cNvPr id="6" name="מציין מיקום של מספר שקופית 5">
            <a:extLst>
              <a:ext uri="{FF2B5EF4-FFF2-40B4-BE49-F238E27FC236}">
                <a16:creationId xmlns:a16="http://schemas.microsoft.com/office/drawing/2014/main" id="{5D00D41F-A29C-089C-E429-9694E479618D}"/>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6443015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2707C5-A95B-C230-3384-1CCC3D302D2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CF8BDC3-BF76-5700-C646-A3577856E537}"/>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5182F7-A7F0-436F-4B3C-15B2AE1F52A5}"/>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241C463D-7839-5DDD-557B-656C56F29F52}"/>
              </a:ext>
            </a:extLst>
          </p:cNvPr>
          <p:cNvSpPr>
            <a:spLocks noGrp="1"/>
          </p:cNvSpPr>
          <p:nvPr>
            <p:ph type="ftr" sz="quarter" idx="11"/>
          </p:nvPr>
        </p:nvSpPr>
        <p:spPr/>
        <p:txBody>
          <a:bodyPr/>
          <a:lstStyle/>
          <a:p>
            <a:endParaRPr lang="aa-ET"/>
          </a:p>
        </p:txBody>
      </p:sp>
      <p:sp>
        <p:nvSpPr>
          <p:cNvPr id="6" name="מציין מיקום של מספר שקופית 5">
            <a:extLst>
              <a:ext uri="{FF2B5EF4-FFF2-40B4-BE49-F238E27FC236}">
                <a16:creationId xmlns:a16="http://schemas.microsoft.com/office/drawing/2014/main" id="{993A0144-5846-D5C2-4918-CA5BDA145F95}"/>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427759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A4B6A6F-E43F-699B-C72F-0B8FA79481F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D7A84E2-6679-66C2-2AAE-32221316062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1CA20F-11AF-CBC0-92D9-181852BCB7AB}"/>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622BA9CA-8DE4-B176-BE5D-F89F14E9EBBC}"/>
              </a:ext>
            </a:extLst>
          </p:cNvPr>
          <p:cNvSpPr>
            <a:spLocks noGrp="1"/>
          </p:cNvSpPr>
          <p:nvPr>
            <p:ph type="ftr" sz="quarter" idx="11"/>
          </p:nvPr>
        </p:nvSpPr>
        <p:spPr/>
        <p:txBody>
          <a:bodyPr/>
          <a:lstStyle/>
          <a:p>
            <a:endParaRPr lang="aa-ET"/>
          </a:p>
        </p:txBody>
      </p:sp>
      <p:sp>
        <p:nvSpPr>
          <p:cNvPr id="6" name="מציין מיקום של מספר שקופית 5">
            <a:extLst>
              <a:ext uri="{FF2B5EF4-FFF2-40B4-BE49-F238E27FC236}">
                <a16:creationId xmlns:a16="http://schemas.microsoft.com/office/drawing/2014/main" id="{ED94E962-9A0A-23B9-2AE4-9046E4617DDB}"/>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199960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4B831A-1215-5D5C-2C30-79AFBD5FB9C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22FA3E-8F0C-A999-60AF-EBE125E57D7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DB2340E-AA08-DD95-EC7D-52524C8C0625}"/>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8733EB6E-07B3-F165-DB2B-EB92264C39D2}"/>
              </a:ext>
            </a:extLst>
          </p:cNvPr>
          <p:cNvSpPr>
            <a:spLocks noGrp="1"/>
          </p:cNvSpPr>
          <p:nvPr>
            <p:ph type="ftr" sz="quarter" idx="11"/>
          </p:nvPr>
        </p:nvSpPr>
        <p:spPr/>
        <p:txBody>
          <a:bodyPr/>
          <a:lstStyle/>
          <a:p>
            <a:endParaRPr lang="aa-ET"/>
          </a:p>
        </p:txBody>
      </p:sp>
      <p:sp>
        <p:nvSpPr>
          <p:cNvPr id="6" name="מציין מיקום של מספר שקופית 5">
            <a:extLst>
              <a:ext uri="{FF2B5EF4-FFF2-40B4-BE49-F238E27FC236}">
                <a16:creationId xmlns:a16="http://schemas.microsoft.com/office/drawing/2014/main" id="{30F4B83E-A6E5-D964-B5AA-FDAD335BF317}"/>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391838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543A4C-4E97-BD81-E1D2-DD579506589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BCB9FFE-C199-30BA-8DD8-9EBCCA911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101463A-E85D-42BB-D5F3-C6DB6299CE3A}"/>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1FB2D800-6F95-3CC6-97E5-4D719855BA75}"/>
              </a:ext>
            </a:extLst>
          </p:cNvPr>
          <p:cNvSpPr>
            <a:spLocks noGrp="1"/>
          </p:cNvSpPr>
          <p:nvPr>
            <p:ph type="ftr" sz="quarter" idx="11"/>
          </p:nvPr>
        </p:nvSpPr>
        <p:spPr/>
        <p:txBody>
          <a:bodyPr/>
          <a:lstStyle/>
          <a:p>
            <a:endParaRPr lang="aa-ET"/>
          </a:p>
        </p:txBody>
      </p:sp>
      <p:sp>
        <p:nvSpPr>
          <p:cNvPr id="6" name="מציין מיקום של מספר שקופית 5">
            <a:extLst>
              <a:ext uri="{FF2B5EF4-FFF2-40B4-BE49-F238E27FC236}">
                <a16:creationId xmlns:a16="http://schemas.microsoft.com/office/drawing/2014/main" id="{B5E92F9D-798F-7F13-983F-5A7C876B92CC}"/>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404650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C57CC6-5CAD-2880-E449-0D434503800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E9378C1-CDB3-5801-9618-91A2CC02E2B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7D278F1-6CE3-2622-F5F5-4DB1DF5D6BD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E4F3402-F933-2559-99A9-B6950F7B2037}"/>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6" name="מציין מיקום של כותרת תחתונה 5">
            <a:extLst>
              <a:ext uri="{FF2B5EF4-FFF2-40B4-BE49-F238E27FC236}">
                <a16:creationId xmlns:a16="http://schemas.microsoft.com/office/drawing/2014/main" id="{FAE2C838-0A54-472C-9AE6-4F20C1454836}"/>
              </a:ext>
            </a:extLst>
          </p:cNvPr>
          <p:cNvSpPr>
            <a:spLocks noGrp="1"/>
          </p:cNvSpPr>
          <p:nvPr>
            <p:ph type="ftr" sz="quarter" idx="11"/>
          </p:nvPr>
        </p:nvSpPr>
        <p:spPr/>
        <p:txBody>
          <a:bodyPr/>
          <a:lstStyle/>
          <a:p>
            <a:endParaRPr lang="aa-ET"/>
          </a:p>
        </p:txBody>
      </p:sp>
      <p:sp>
        <p:nvSpPr>
          <p:cNvPr id="7" name="מציין מיקום של מספר שקופית 6">
            <a:extLst>
              <a:ext uri="{FF2B5EF4-FFF2-40B4-BE49-F238E27FC236}">
                <a16:creationId xmlns:a16="http://schemas.microsoft.com/office/drawing/2014/main" id="{5C8748CA-F827-42E9-B87B-CDF86486315D}"/>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14287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08383F-D1A4-86FC-7D87-0A89C34AD33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3D90732-8AC9-E8CD-E039-8B199BC9B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D33F056-5CFE-E764-6A37-764289F4503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F9116B4B-9D37-0386-DA0C-916E8ED13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BCC7E49-D356-294E-78A0-5E96B6BE0BD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4D8BC21-966A-B875-3692-55A8B20F164B}"/>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8" name="מציין מיקום של כותרת תחתונה 7">
            <a:extLst>
              <a:ext uri="{FF2B5EF4-FFF2-40B4-BE49-F238E27FC236}">
                <a16:creationId xmlns:a16="http://schemas.microsoft.com/office/drawing/2014/main" id="{4163D427-BB57-1A73-A328-B05CA31E0AEA}"/>
              </a:ext>
            </a:extLst>
          </p:cNvPr>
          <p:cNvSpPr>
            <a:spLocks noGrp="1"/>
          </p:cNvSpPr>
          <p:nvPr>
            <p:ph type="ftr" sz="quarter" idx="11"/>
          </p:nvPr>
        </p:nvSpPr>
        <p:spPr/>
        <p:txBody>
          <a:bodyPr/>
          <a:lstStyle/>
          <a:p>
            <a:endParaRPr lang="aa-ET"/>
          </a:p>
        </p:txBody>
      </p:sp>
      <p:sp>
        <p:nvSpPr>
          <p:cNvPr id="9" name="מציין מיקום של מספר שקופית 8">
            <a:extLst>
              <a:ext uri="{FF2B5EF4-FFF2-40B4-BE49-F238E27FC236}">
                <a16:creationId xmlns:a16="http://schemas.microsoft.com/office/drawing/2014/main" id="{A548AD27-F4B6-BDAB-28C2-301067838B72}"/>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19833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C06820-A1A1-E332-3EA6-A2BBEE9E1A0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FC2D00D-19E0-9641-2E20-DE6A14750C69}"/>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4" name="מציין מיקום של כותרת תחתונה 3">
            <a:extLst>
              <a:ext uri="{FF2B5EF4-FFF2-40B4-BE49-F238E27FC236}">
                <a16:creationId xmlns:a16="http://schemas.microsoft.com/office/drawing/2014/main" id="{C909DBA2-D4DB-1FD0-C227-1A04FA3DAC54}"/>
              </a:ext>
            </a:extLst>
          </p:cNvPr>
          <p:cNvSpPr>
            <a:spLocks noGrp="1"/>
          </p:cNvSpPr>
          <p:nvPr>
            <p:ph type="ftr" sz="quarter" idx="11"/>
          </p:nvPr>
        </p:nvSpPr>
        <p:spPr/>
        <p:txBody>
          <a:bodyPr/>
          <a:lstStyle/>
          <a:p>
            <a:endParaRPr lang="aa-ET"/>
          </a:p>
        </p:txBody>
      </p:sp>
      <p:sp>
        <p:nvSpPr>
          <p:cNvPr id="5" name="מציין מיקום של מספר שקופית 4">
            <a:extLst>
              <a:ext uri="{FF2B5EF4-FFF2-40B4-BE49-F238E27FC236}">
                <a16:creationId xmlns:a16="http://schemas.microsoft.com/office/drawing/2014/main" id="{93856A31-435A-4BC8-D62D-B4AC0A57A63B}"/>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92015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13B1FD0-0E3B-B1FB-0497-7CD4BA30EBD4}"/>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3" name="מציין מיקום של כותרת תחתונה 2">
            <a:extLst>
              <a:ext uri="{FF2B5EF4-FFF2-40B4-BE49-F238E27FC236}">
                <a16:creationId xmlns:a16="http://schemas.microsoft.com/office/drawing/2014/main" id="{B49BECC0-47DC-2155-4E94-9A3227B96D24}"/>
              </a:ext>
            </a:extLst>
          </p:cNvPr>
          <p:cNvSpPr>
            <a:spLocks noGrp="1"/>
          </p:cNvSpPr>
          <p:nvPr>
            <p:ph type="ftr" sz="quarter" idx="11"/>
          </p:nvPr>
        </p:nvSpPr>
        <p:spPr/>
        <p:txBody>
          <a:bodyPr/>
          <a:lstStyle/>
          <a:p>
            <a:endParaRPr lang="aa-ET"/>
          </a:p>
        </p:txBody>
      </p:sp>
      <p:sp>
        <p:nvSpPr>
          <p:cNvPr id="4" name="מציין מיקום של מספר שקופית 3">
            <a:extLst>
              <a:ext uri="{FF2B5EF4-FFF2-40B4-BE49-F238E27FC236}">
                <a16:creationId xmlns:a16="http://schemas.microsoft.com/office/drawing/2014/main" id="{0DB549C4-3576-F5B2-D0F1-7068EA807DD2}"/>
              </a:ext>
            </a:extLst>
          </p:cNvPr>
          <p:cNvSpPr>
            <a:spLocks noGrp="1"/>
          </p:cNvSpPr>
          <p:nvPr>
            <p:ph type="sldNum" sz="quarter" idx="12"/>
          </p:nvPr>
        </p:nvSpPr>
        <p:spPr/>
        <p:txBody>
          <a:bodyPr/>
          <a:lstStyle/>
          <a:p>
            <a:fld id="{BAE2B011-4DF4-48E6-BD25-F8ED369EA853}" type="slidenum">
              <a:rPr lang="aa-ET" smtClean="0"/>
              <a:t>‹#›</a:t>
            </a:fld>
            <a:endParaRPr lang="aa-ET"/>
          </a:p>
        </p:txBody>
      </p:sp>
      <p:sp>
        <p:nvSpPr>
          <p:cNvPr id="5" name="חצי מסגרת 4">
            <a:extLst>
              <a:ext uri="{FF2B5EF4-FFF2-40B4-BE49-F238E27FC236}">
                <a16:creationId xmlns:a16="http://schemas.microsoft.com/office/drawing/2014/main" id="{FA3C3F98-1BF6-7B1A-5D18-27F348B2318C}"/>
              </a:ext>
            </a:extLst>
          </p:cNvPr>
          <p:cNvSpPr/>
          <p:nvPr userDrawn="1"/>
        </p:nvSpPr>
        <p:spPr>
          <a:xfrm>
            <a:off x="0" y="53788"/>
            <a:ext cx="4067735" cy="1707776"/>
          </a:xfrm>
          <a:prstGeom prst="halfFrame">
            <a:avLst>
              <a:gd name="adj1" fmla="val 17191"/>
              <a:gd name="adj2" fmla="val 13648"/>
            </a:avLst>
          </a:prstGeom>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6" name="חצי מסגרת 5">
            <a:extLst>
              <a:ext uri="{FF2B5EF4-FFF2-40B4-BE49-F238E27FC236}">
                <a16:creationId xmlns:a16="http://schemas.microsoft.com/office/drawing/2014/main" id="{43E1C57C-2F59-E14C-0D14-35A3695F4E31}"/>
              </a:ext>
            </a:extLst>
          </p:cNvPr>
          <p:cNvSpPr/>
          <p:nvPr userDrawn="1"/>
        </p:nvSpPr>
        <p:spPr>
          <a:xfrm flipH="1" flipV="1">
            <a:off x="8070477" y="5096436"/>
            <a:ext cx="4067735" cy="1707776"/>
          </a:xfrm>
          <a:prstGeom prst="halfFrame">
            <a:avLst>
              <a:gd name="adj1" fmla="val 17191"/>
              <a:gd name="adj2" fmla="val 13648"/>
            </a:avLst>
          </a:prstGeom>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1660088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4FDF83-D6ED-F59A-67E5-0398882A7F5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C2E78C1-3A81-AD6E-978D-65D1E9381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F781322-8795-BB81-C29B-111C7C3FB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8639856-1652-F117-C4E9-7A9CB9013DED}"/>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6" name="מציין מיקום של כותרת תחתונה 5">
            <a:extLst>
              <a:ext uri="{FF2B5EF4-FFF2-40B4-BE49-F238E27FC236}">
                <a16:creationId xmlns:a16="http://schemas.microsoft.com/office/drawing/2014/main" id="{BB519048-1706-DDC5-111F-352CDDD1480B}"/>
              </a:ext>
            </a:extLst>
          </p:cNvPr>
          <p:cNvSpPr>
            <a:spLocks noGrp="1"/>
          </p:cNvSpPr>
          <p:nvPr>
            <p:ph type="ftr" sz="quarter" idx="11"/>
          </p:nvPr>
        </p:nvSpPr>
        <p:spPr/>
        <p:txBody>
          <a:bodyPr/>
          <a:lstStyle/>
          <a:p>
            <a:endParaRPr lang="aa-ET"/>
          </a:p>
        </p:txBody>
      </p:sp>
      <p:sp>
        <p:nvSpPr>
          <p:cNvPr id="7" name="מציין מיקום של מספר שקופית 6">
            <a:extLst>
              <a:ext uri="{FF2B5EF4-FFF2-40B4-BE49-F238E27FC236}">
                <a16:creationId xmlns:a16="http://schemas.microsoft.com/office/drawing/2014/main" id="{A639586C-84AE-2075-2B55-C68B5270D82A}"/>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12653345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4697DC-930B-5809-CE2E-2F9CF8F12A7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41C3603-6804-87E5-74CA-047CCCB55E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ED01E46-6DD5-733B-005D-6C89039BB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34ACA16-4853-CEF1-0996-6D996296BE1E}"/>
              </a:ext>
            </a:extLst>
          </p:cNvPr>
          <p:cNvSpPr>
            <a:spLocks noGrp="1"/>
          </p:cNvSpPr>
          <p:nvPr>
            <p:ph type="dt" sz="half" idx="10"/>
          </p:nvPr>
        </p:nvSpPr>
        <p:spPr/>
        <p:txBody>
          <a:bodyPr/>
          <a:lstStyle/>
          <a:p>
            <a:fld id="{4DF0813F-D8D4-4836-83FA-B0442B403609}" type="datetimeFigureOut">
              <a:rPr lang="aa-ET" smtClean="0"/>
              <a:t>12/07/2023</a:t>
            </a:fld>
            <a:endParaRPr lang="aa-ET"/>
          </a:p>
        </p:txBody>
      </p:sp>
      <p:sp>
        <p:nvSpPr>
          <p:cNvPr id="6" name="מציין מיקום של כותרת תחתונה 5">
            <a:extLst>
              <a:ext uri="{FF2B5EF4-FFF2-40B4-BE49-F238E27FC236}">
                <a16:creationId xmlns:a16="http://schemas.microsoft.com/office/drawing/2014/main" id="{D4322665-48AE-D3B9-F2A8-6791C8D02D64}"/>
              </a:ext>
            </a:extLst>
          </p:cNvPr>
          <p:cNvSpPr>
            <a:spLocks noGrp="1"/>
          </p:cNvSpPr>
          <p:nvPr>
            <p:ph type="ftr" sz="quarter" idx="11"/>
          </p:nvPr>
        </p:nvSpPr>
        <p:spPr/>
        <p:txBody>
          <a:bodyPr/>
          <a:lstStyle/>
          <a:p>
            <a:endParaRPr lang="aa-ET"/>
          </a:p>
        </p:txBody>
      </p:sp>
      <p:sp>
        <p:nvSpPr>
          <p:cNvPr id="7" name="מציין מיקום של מספר שקופית 6">
            <a:extLst>
              <a:ext uri="{FF2B5EF4-FFF2-40B4-BE49-F238E27FC236}">
                <a16:creationId xmlns:a16="http://schemas.microsoft.com/office/drawing/2014/main" id="{523E0C5C-7F94-A466-8DE0-83F36286DA2D}"/>
              </a:ext>
            </a:extLst>
          </p:cNvPr>
          <p:cNvSpPr>
            <a:spLocks noGrp="1"/>
          </p:cNvSpPr>
          <p:nvPr>
            <p:ph type="sldNum" sz="quarter" idx="12"/>
          </p:nvPr>
        </p:nvSpPr>
        <p:spPr/>
        <p:txBody>
          <a:bodyPr/>
          <a:lstStyle/>
          <a:p>
            <a:fld id="{BAE2B011-4DF4-48E6-BD25-F8ED369EA853}" type="slidenum">
              <a:rPr lang="aa-ET" smtClean="0"/>
              <a:t>‹#›</a:t>
            </a:fld>
            <a:endParaRPr lang="aa-ET"/>
          </a:p>
        </p:txBody>
      </p:sp>
    </p:spTree>
    <p:extLst>
      <p:ext uri="{BB962C8B-B14F-4D97-AF65-F5344CB8AC3E}">
        <p14:creationId xmlns:p14="http://schemas.microsoft.com/office/powerpoint/2010/main" val="411482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1">
                <a:lumMod val="45000"/>
                <a:lumOff val="55000"/>
              </a:schemeClr>
            </a:gs>
            <a:gs pos="99000">
              <a:schemeClr val="accent5">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7D1AFBD-D031-320C-1B77-8479BA785E2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71EEEA8-3936-34DC-FC52-5CF458DAC78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4A52C78-8F25-CDBA-6BA3-AFC5767E698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F0813F-D8D4-4836-83FA-B0442B403609}" type="datetimeFigureOut">
              <a:rPr lang="aa-ET" smtClean="0"/>
              <a:t>12/07/2023</a:t>
            </a:fld>
            <a:endParaRPr lang="aa-ET"/>
          </a:p>
        </p:txBody>
      </p:sp>
      <p:sp>
        <p:nvSpPr>
          <p:cNvPr id="5" name="מציין מיקום של כותרת תחתונה 4">
            <a:extLst>
              <a:ext uri="{FF2B5EF4-FFF2-40B4-BE49-F238E27FC236}">
                <a16:creationId xmlns:a16="http://schemas.microsoft.com/office/drawing/2014/main" id="{95BEB775-446B-6CC0-D044-0B926625A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a-ET"/>
          </a:p>
        </p:txBody>
      </p:sp>
      <p:sp>
        <p:nvSpPr>
          <p:cNvPr id="6" name="מציין מיקום של מספר שקופית 5">
            <a:extLst>
              <a:ext uri="{FF2B5EF4-FFF2-40B4-BE49-F238E27FC236}">
                <a16:creationId xmlns:a16="http://schemas.microsoft.com/office/drawing/2014/main" id="{61EE2C10-03AD-D1F6-A2A4-C5388A820CA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E2B011-4DF4-48E6-BD25-F8ED369EA853}" type="slidenum">
              <a:rPr lang="aa-ET" smtClean="0"/>
              <a:t>‹#›</a:t>
            </a:fld>
            <a:endParaRPr lang="aa-ET"/>
          </a:p>
        </p:txBody>
      </p:sp>
    </p:spTree>
    <p:extLst>
      <p:ext uri="{BB962C8B-B14F-4D97-AF65-F5344CB8AC3E}">
        <p14:creationId xmlns:p14="http://schemas.microsoft.com/office/powerpoint/2010/main" val="222510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hyperlink" Target="https://he.wikipedia.org/wiki/%D7%90%D7%91%D7%9F_%D7%A8%D7%90%D7%A9%D7%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j2Xgdw93MLQ"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0/0d/Rakotzbr%C3%BCcke.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eka.org.il/%D7%A1%D7%95%D7%92%D7%99_%D7%92%D7%A9%D7%A8%D7%99%D7%9D"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he.wikipedia.org/wiki/%D7%A4%D7%90%D7%A8%D7%A7_%D7%A0%D7%A9%D7%A8#/media/%D7%A7%D7%95%D7%91%D7%A5:Nesher_253.jpg" TargetMode="External"/><Relationship Id="rId3" Type="http://schemas.openxmlformats.org/officeDocument/2006/relationships/image" Target="../media/image210.png"/><Relationship Id="rId7" Type="http://schemas.openxmlformats.org/officeDocument/2006/relationships/image" Target="../media/image3.jpe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hyperlink" Target="https://fr.wikipedia.org/wiki/Pont_du_Gard#/media/Fichier:Pont_du_Gard_(30).jpg" TargetMode="External"/><Relationship Id="rId11" Type="http://schemas.openxmlformats.org/officeDocument/2006/relationships/image" Target="../media/image6.png"/><Relationship Id="rId5" Type="http://schemas.openxmlformats.org/officeDocument/2006/relationships/hyperlink" Target="https://upload.wikimedia.org/wikipedia/commons/1/12/Arazim_Train_Bridge_3.jpg" TargetMode="External"/><Relationship Id="rId10" Type="http://schemas.openxmlformats.org/officeDocument/2006/relationships/image" Target="../media/image5.jpeg"/><Relationship Id="rId4" Type="http://schemas.openxmlformats.org/officeDocument/2006/relationships/customXml" Target="../ink/ink2.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pinterest.com/pin/406801778839793857/"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ik.com/free-vector/bridges-isometric-set_4301008.htm#page=2&amp;query=bridges&amp;position=23&amp;from_view=search&amp;track=sph&amp;uuid=3585d03b-5344-4d2d-874c-47e2d14bd625"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tar.tau.ac.il/?page_id=18143" TargetMode="External"/><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s://www.ynet.co.il/articles/0,7340,L-5320604,00.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wikipedia.org/wiki/1838" TargetMode="External"/><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he.wikipedia.org/wiki/%D7%A7%D7%A9%D7%AA_%D7%A8%D7%95%D7%91%D7%99%D7%A0%D7%A1%D7%95%D7%9F#/media/%D7%A7%D7%95%D7%91%D7%A5:Robinson_arch.jpg" TargetMode="External"/><Relationship Id="rId5" Type="http://schemas.openxmlformats.org/officeDocument/2006/relationships/hyperlink" Target="https://he.wikipedia.org/wiki/%D7%A7%D7%A9%D7%AA_%D7%A8%D7%95%D7%91%D7%99%D7%A0%D7%A1%D7%95%D7%9F#/media/%D7%A7%D7%95%D7%91%D7%A5:Reconstruction_model_of_Ancient_Jerusalem_in_Museum_of_David_Castle.jpg" TargetMode="External"/><Relationship Id="rId4" Type="http://schemas.openxmlformats.org/officeDocument/2006/relationships/hyperlink" Target="https://he.wikipedia.org/wiki/%D7%90%D7%93%D7%95%D7%90%D7%A8%D7%93_%D7%A8%D7%95%D7%91%D7%99%D7%A0%D7%A1%D7%95%D7%9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eslevmeir.com/%D7%9E%D7%94%D7%95%D7%90-%D7%92%D7%A9%D7%A8-%D7%A6%D7%A8/"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XRhDOmwI3E"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www.safariworld.co.il/%D7%A1%D7%A4%D7%90%D7%A8%D7%99-%D7%9E%D7%A7%D7%99%D7%A3-%D7%91%D7%98%D7%A0%D7%96%D7%A0%D7%99%D7%94/"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upload.wikimedia.org/wikipedia/commons/5/51/Living_root_bridges,_Nongriat_village,_Meghalaya2.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he.wikipedia.org/wiki/%D7%92%D7%A9%D7%A8#/media/%D7%A7%D7%95%D7%91%D7%A5:Vallorcine_footpath_bridge_2003-12-13.jpg"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upload.wikimedia.org/wikipedia/commons/a/a9/Akhbara_Bridge.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ile:Bridge_Alcantara.JPG" TargetMode="External"/><Relationship Id="rId2" Type="http://schemas.openxmlformats.org/officeDocument/2006/relationships/hyperlink" Target="https://he.wikipedia.org/wiki/%D7%A7%D7%95%D7%91%D7%A5:%D7%92%D7%A9%D7%A8_%D7%9E%D7%99%D7%A7%D7%A0%D7%99,_%D7%94%D7%9B%D7%A4%D7%A8_%D7%90%D7%A8%D7%A7%D7%93%D7%99%D7%A7%D7%95,_Mycenaean_Bridge,_Arkadiko_village_(9).jp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acebook.com/gl.tzipori/posts/110276960326466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1">
                <a:lumMod val="45000"/>
                <a:lumOff val="55000"/>
              </a:schemeClr>
            </a:gs>
            <a:gs pos="99000">
              <a:srgbClr val="DEEBF7"/>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A3CC590-4EFD-139F-1124-478936CD41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548" y="344082"/>
            <a:ext cx="3196230" cy="1105560"/>
          </a:xfrm>
          <a:prstGeom prst="rect">
            <a:avLst/>
          </a:prstGeom>
        </p:spPr>
      </p:pic>
      <p:sp>
        <p:nvSpPr>
          <p:cNvPr id="6" name="תיבת טקסט 5">
            <a:extLst>
              <a:ext uri="{FF2B5EF4-FFF2-40B4-BE49-F238E27FC236}">
                <a16:creationId xmlns:a16="http://schemas.microsoft.com/office/drawing/2014/main" id="{74B40CF4-CA15-9ABF-ACC6-E1BF0499EFF9}"/>
              </a:ext>
            </a:extLst>
          </p:cNvPr>
          <p:cNvSpPr txBox="1"/>
          <p:nvPr/>
        </p:nvSpPr>
        <p:spPr>
          <a:xfrm>
            <a:off x="1109091" y="889843"/>
            <a:ext cx="10187608" cy="2369880"/>
          </a:xfrm>
          <a:prstGeom prst="rect">
            <a:avLst/>
          </a:prstGeom>
          <a:noFill/>
        </p:spPr>
        <p:txBody>
          <a:bodyPr wrap="square" rtlCol="0">
            <a:spAutoFit/>
          </a:bodyPr>
          <a:lstStyle/>
          <a:p>
            <a:pPr algn="ctr"/>
            <a:br>
              <a:rPr lang="en-US" sz="4400" b="1" dirty="0"/>
            </a:br>
            <a:endParaRPr lang="he-IL" sz="4400" b="1" dirty="0"/>
          </a:p>
          <a:p>
            <a:pPr algn="ctr"/>
            <a:r>
              <a:rPr lang="he-IL" sz="6000" b="1" dirty="0"/>
              <a:t> </a:t>
            </a:r>
            <a:endParaRPr lang="aa-ET" sz="6000" b="1" dirty="0"/>
          </a:p>
        </p:txBody>
      </p:sp>
      <p:pic>
        <p:nvPicPr>
          <p:cNvPr id="2" name="תמונה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9744" y="1497622"/>
            <a:ext cx="7436955" cy="4961843"/>
          </a:xfrm>
          <a:prstGeom prst="rect">
            <a:avLst/>
          </a:prstGeom>
        </p:spPr>
      </p:pic>
      <p:sp>
        <p:nvSpPr>
          <p:cNvPr id="3" name="TextBox 2"/>
          <p:cNvSpPr txBox="1"/>
          <p:nvPr/>
        </p:nvSpPr>
        <p:spPr>
          <a:xfrm>
            <a:off x="4220308" y="398534"/>
            <a:ext cx="7612184" cy="769441"/>
          </a:xfrm>
          <a:prstGeom prst="rect">
            <a:avLst/>
          </a:prstGeom>
          <a:noFill/>
        </p:spPr>
        <p:txBody>
          <a:bodyPr wrap="square" rtlCol="0">
            <a:spAutoFit/>
          </a:bodyPr>
          <a:lstStyle/>
          <a:p>
            <a:r>
              <a:rPr lang="he-IL" sz="4400" b="1" dirty="0"/>
              <a:t>מתכננים ובונים גשרים</a:t>
            </a:r>
            <a:endParaRPr lang="en-US" sz="4400" b="1" dirty="0"/>
          </a:p>
        </p:txBody>
      </p:sp>
      <p:sp>
        <p:nvSpPr>
          <p:cNvPr id="4" name="TextBox 2">
            <a:extLst>
              <a:ext uri="{FF2B5EF4-FFF2-40B4-BE49-F238E27FC236}">
                <a16:creationId xmlns:a16="http://schemas.microsoft.com/office/drawing/2014/main" id="{AB9413BF-B35C-8CA1-D5E6-A27C6088FC00}"/>
              </a:ext>
            </a:extLst>
          </p:cNvPr>
          <p:cNvSpPr txBox="1"/>
          <p:nvPr/>
        </p:nvSpPr>
        <p:spPr>
          <a:xfrm>
            <a:off x="161548" y="5400809"/>
            <a:ext cx="3899326" cy="1015663"/>
          </a:xfrm>
          <a:prstGeom prst="rect">
            <a:avLst/>
          </a:prstGeom>
          <a:noFill/>
          <a:ln>
            <a:solidFill>
              <a:schemeClr val="bg2"/>
            </a:solidFill>
          </a:ln>
        </p:spPr>
        <p:txBody>
          <a:bodyPr wrap="square" rtlCol="0" anchor="ctr" anchorCtr="1">
            <a:spAutoFit/>
          </a:bodyPr>
          <a:lstStyle/>
          <a:p>
            <a:pPr algn="ctr"/>
            <a:r>
              <a:rPr lang="he-IL" sz="2000" b="1" dirty="0"/>
              <a:t>ד"ר דליה קילים</a:t>
            </a:r>
          </a:p>
          <a:p>
            <a:pPr algn="ctr"/>
            <a:r>
              <a:rPr lang="he-IL" sz="2000" b="1" dirty="0"/>
              <a:t>מרכז לחינוך מדעי וטכנולוגי</a:t>
            </a:r>
          </a:p>
          <a:p>
            <a:pPr algn="ctr"/>
            <a:r>
              <a:rPr lang="he-IL" sz="2000" b="1" dirty="0"/>
              <a:t>אוניברסיטת תל-אביב</a:t>
            </a:r>
            <a:endParaRPr lang="en-US" sz="2000" b="1" dirty="0"/>
          </a:p>
        </p:txBody>
      </p:sp>
    </p:spTree>
    <p:extLst>
      <p:ext uri="{BB962C8B-B14F-4D97-AF65-F5344CB8AC3E}">
        <p14:creationId xmlns:p14="http://schemas.microsoft.com/office/powerpoint/2010/main" val="240452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5AA37CF5-D2C8-77A4-DDCE-807DA30AA4C6}"/>
              </a:ext>
            </a:extLst>
          </p:cNvPr>
          <p:cNvSpPr txBox="1"/>
          <p:nvPr/>
        </p:nvSpPr>
        <p:spPr>
          <a:xfrm>
            <a:off x="4332849" y="243840"/>
            <a:ext cx="7423054" cy="769441"/>
          </a:xfrm>
          <a:prstGeom prst="rect">
            <a:avLst/>
          </a:prstGeom>
          <a:noFill/>
        </p:spPr>
        <p:txBody>
          <a:bodyPr wrap="square" rtlCol="0">
            <a:spAutoFit/>
          </a:bodyPr>
          <a:lstStyle/>
          <a:p>
            <a:r>
              <a:rPr lang="he-IL" sz="4400" b="1" dirty="0">
                <a:solidFill>
                  <a:srgbClr val="0070C0"/>
                </a:solidFill>
              </a:rPr>
              <a:t>אבן ראשה חיונית במבנה הגשר </a:t>
            </a:r>
            <a:endParaRPr lang="aa-ET" sz="4400" b="1" dirty="0">
              <a:solidFill>
                <a:srgbClr val="FF0000"/>
              </a:solidFill>
            </a:endParaRPr>
          </a:p>
        </p:txBody>
      </p:sp>
      <p:sp>
        <p:nvSpPr>
          <p:cNvPr id="7" name="תיבת טקסט 6">
            <a:extLst>
              <a:ext uri="{FF2B5EF4-FFF2-40B4-BE49-F238E27FC236}">
                <a16:creationId xmlns:a16="http://schemas.microsoft.com/office/drawing/2014/main" id="{7CE9A217-5645-40E6-E482-88549C8B290F}"/>
              </a:ext>
            </a:extLst>
          </p:cNvPr>
          <p:cNvSpPr txBox="1"/>
          <p:nvPr/>
        </p:nvSpPr>
        <p:spPr>
          <a:xfrm>
            <a:off x="787790" y="1033162"/>
            <a:ext cx="10930597" cy="1754326"/>
          </a:xfrm>
          <a:prstGeom prst="rect">
            <a:avLst/>
          </a:prstGeom>
          <a:noFill/>
        </p:spPr>
        <p:txBody>
          <a:bodyPr wrap="square" rtlCol="0">
            <a:spAutoFit/>
          </a:bodyPr>
          <a:lstStyle/>
          <a:p>
            <a:pPr>
              <a:lnSpc>
                <a:spcPct val="150000"/>
              </a:lnSpc>
            </a:pPr>
            <a:r>
              <a:rPr lang="he-IL" sz="2400" b="1" i="0" dirty="0">
                <a:effectLst/>
                <a:latin typeface="Arial" panose="020B0604020202020204" pitchFamily="34" charset="0"/>
              </a:rPr>
              <a:t>אבן הָרֹאשָׁה</a:t>
            </a:r>
            <a:r>
              <a:rPr lang="he-IL" sz="2400" b="0" i="0" dirty="0">
                <a:effectLst/>
                <a:latin typeface="Arial" panose="020B0604020202020204" pitchFamily="34" charset="0"/>
              </a:rPr>
              <a:t> היא החולייה העליונה ב</a:t>
            </a:r>
            <a:r>
              <a:rPr lang="he-IL" sz="2400" b="0" i="0" u="none" strike="noStrike" dirty="0">
                <a:effectLst/>
                <a:latin typeface="Arial" panose="020B0604020202020204" pitchFamily="34" charset="0"/>
              </a:rPr>
              <a:t>קשת</a:t>
            </a:r>
            <a:r>
              <a:rPr lang="he-IL" sz="2400" b="0" i="0" dirty="0">
                <a:effectLst/>
                <a:latin typeface="Arial" panose="020B0604020202020204" pitchFamily="34" charset="0"/>
              </a:rPr>
              <a:t> הבנויה באופן מסורתי. כאשר בונים קשת מ</a:t>
            </a:r>
            <a:r>
              <a:rPr lang="he-IL" sz="2400" b="0" i="0" u="none" strike="noStrike" dirty="0">
                <a:effectLst/>
                <a:latin typeface="Arial" panose="020B0604020202020204" pitchFamily="34" charset="0"/>
              </a:rPr>
              <a:t>לבנים</a:t>
            </a:r>
            <a:r>
              <a:rPr lang="he-IL" sz="2400" b="0" i="0" dirty="0">
                <a:effectLst/>
                <a:latin typeface="Arial" panose="020B0604020202020204" pitchFamily="34" charset="0"/>
              </a:rPr>
              <a:t> על </a:t>
            </a:r>
            <a:r>
              <a:rPr lang="he-IL" sz="2400" b="0" i="0" u="none" strike="noStrike" dirty="0">
                <a:effectLst/>
                <a:latin typeface="Arial" panose="020B0604020202020204" pitchFamily="34" charset="0"/>
              </a:rPr>
              <a:t>פיגומים</a:t>
            </a:r>
            <a:r>
              <a:rPr lang="he-IL" sz="2400" b="0" i="0" dirty="0">
                <a:effectLst/>
                <a:latin typeface="Arial" panose="020B0604020202020204" pitchFamily="34" charset="0"/>
              </a:rPr>
              <a:t>, האבן הראשה היא הלבנה המונחת אחרונה ונועלת את הקשת. בלעדיה הקשת לא תישאר יציבה.</a:t>
            </a:r>
            <a:endParaRPr lang="aa-ET" sz="2400" dirty="0"/>
          </a:p>
        </p:txBody>
      </p:sp>
      <p:sp>
        <p:nvSpPr>
          <p:cNvPr id="8" name="תיבת טקסט 7">
            <a:extLst>
              <a:ext uri="{FF2B5EF4-FFF2-40B4-BE49-F238E27FC236}">
                <a16:creationId xmlns:a16="http://schemas.microsoft.com/office/drawing/2014/main" id="{FC8D82EC-4104-84EC-B27F-1848891E0FA3}"/>
              </a:ext>
            </a:extLst>
          </p:cNvPr>
          <p:cNvSpPr txBox="1"/>
          <p:nvPr/>
        </p:nvSpPr>
        <p:spPr>
          <a:xfrm>
            <a:off x="1730324" y="2485292"/>
            <a:ext cx="8976753" cy="1015663"/>
          </a:xfrm>
          <a:prstGeom prst="rect">
            <a:avLst/>
          </a:prstGeom>
          <a:noFill/>
        </p:spPr>
        <p:txBody>
          <a:bodyPr wrap="square" rtlCol="0">
            <a:spAutoFit/>
          </a:bodyPr>
          <a:lstStyle/>
          <a:p>
            <a:pPr algn="ctr">
              <a:lnSpc>
                <a:spcPct val="150000"/>
              </a:lnSpc>
            </a:pPr>
            <a:r>
              <a:rPr lang="he-IL" sz="2000" b="0" i="0" dirty="0">
                <a:effectLst/>
                <a:latin typeface="Arial" panose="020B0604020202020204" pitchFamily="34" charset="0"/>
              </a:rPr>
              <a:t>הביטוי העברי "אבן ראשה" נזכר במקרא ב</a:t>
            </a:r>
            <a:r>
              <a:rPr lang="he-IL" sz="2000" b="0" i="0" u="none" strike="noStrike" dirty="0">
                <a:effectLst/>
                <a:latin typeface="Arial" panose="020B0604020202020204" pitchFamily="34" charset="0"/>
              </a:rPr>
              <a:t>ספר זכריה</a:t>
            </a:r>
            <a:r>
              <a:rPr lang="he-IL" sz="2000" b="0" i="0" dirty="0">
                <a:effectLst/>
                <a:latin typeface="Arial" panose="020B0604020202020204" pitchFamily="34" charset="0"/>
              </a:rPr>
              <a:t>, </a:t>
            </a:r>
            <a:r>
              <a:rPr lang="he-IL" sz="2000" b="0" i="0" u="none" strike="noStrike" dirty="0">
                <a:effectLst/>
                <a:latin typeface="Arial" panose="020B0604020202020204" pitchFamily="34" charset="0"/>
              </a:rPr>
              <a:t>פרק ד'</a:t>
            </a:r>
            <a:r>
              <a:rPr lang="he-IL" sz="2000" b="0" i="0" dirty="0">
                <a:effectLst/>
                <a:latin typeface="Arial" panose="020B0604020202020204" pitchFamily="34" charset="0"/>
              </a:rPr>
              <a:t>, </a:t>
            </a:r>
            <a:r>
              <a:rPr lang="he-IL" sz="2000" b="0" i="0" u="none" strike="noStrike" dirty="0">
                <a:effectLst/>
                <a:latin typeface="Arial" panose="020B0604020202020204" pitchFamily="34" charset="0"/>
              </a:rPr>
              <a:t>פסוק ז'</a:t>
            </a:r>
            <a:r>
              <a:rPr lang="he-IL" sz="2000" b="0" i="0" dirty="0">
                <a:effectLst/>
                <a:latin typeface="Arial" panose="020B0604020202020204" pitchFamily="34" charset="0"/>
              </a:rPr>
              <a:t>: </a:t>
            </a:r>
          </a:p>
          <a:p>
            <a:pPr algn="ctr">
              <a:lnSpc>
                <a:spcPct val="150000"/>
              </a:lnSpc>
            </a:pPr>
            <a:r>
              <a:rPr lang="he-IL" sz="2000" b="0" i="0" dirty="0">
                <a:effectLst/>
                <a:latin typeface="Arial" panose="020B0604020202020204" pitchFamily="34" charset="0"/>
              </a:rPr>
              <a:t>"מִי אַתָּה הַר הַגָּדוֹל לִפְנֵי </a:t>
            </a:r>
            <a:r>
              <a:rPr lang="he-IL" sz="2000" b="0" i="0" dirty="0" err="1">
                <a:effectLst/>
                <a:latin typeface="Arial" panose="020B0604020202020204" pitchFamily="34" charset="0"/>
              </a:rPr>
              <a:t>זְרֻבָּבֶל</a:t>
            </a:r>
            <a:r>
              <a:rPr lang="he-IL" sz="2000" b="0" i="0" dirty="0">
                <a:effectLst/>
                <a:latin typeface="Arial" panose="020B0604020202020204" pitchFamily="34" charset="0"/>
              </a:rPr>
              <a:t> לְמִישֹׁר וְהוֹצִיא אֶת </a:t>
            </a:r>
            <a:r>
              <a:rPr lang="he-IL" sz="2000" b="1" i="0" dirty="0">
                <a:effectLst/>
                <a:latin typeface="Arial" panose="020B0604020202020204" pitchFamily="34" charset="0"/>
              </a:rPr>
              <a:t>הָאֶבֶן הָרֹאשָׁה</a:t>
            </a:r>
            <a:r>
              <a:rPr lang="he-IL" sz="2000" b="0" i="0" dirty="0">
                <a:effectLst/>
                <a:latin typeface="Arial" panose="020B0604020202020204" pitchFamily="34" charset="0"/>
              </a:rPr>
              <a:t> </a:t>
            </a:r>
            <a:r>
              <a:rPr lang="he-IL" sz="2000" b="0" i="0" dirty="0" err="1">
                <a:effectLst/>
                <a:latin typeface="Arial" panose="020B0604020202020204" pitchFamily="34" charset="0"/>
              </a:rPr>
              <a:t>תְּשֻׁאוֹת</a:t>
            </a:r>
            <a:r>
              <a:rPr lang="he-IL" sz="2000" b="0" i="0" dirty="0">
                <a:effectLst/>
                <a:latin typeface="Arial" panose="020B0604020202020204" pitchFamily="34" charset="0"/>
              </a:rPr>
              <a:t> חֵן חֵן לָהּ".</a:t>
            </a:r>
            <a:endParaRPr lang="aa-ET" sz="2000" dirty="0"/>
          </a:p>
        </p:txBody>
      </p:sp>
      <p:pic>
        <p:nvPicPr>
          <p:cNvPr id="5122" name="Picture 2">
            <a:extLst>
              <a:ext uri="{FF2B5EF4-FFF2-40B4-BE49-F238E27FC236}">
                <a16:creationId xmlns:a16="http://schemas.microsoft.com/office/drawing/2014/main" id="{A1B42BF3-4497-2F56-0B66-7DB15DA986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4408" y="3607003"/>
            <a:ext cx="2823503" cy="27105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885F0F56-4831-D3D7-322E-FBADDB5000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7344" y="3607003"/>
            <a:ext cx="2201095" cy="3115337"/>
          </a:xfrm>
          <a:prstGeom prst="rect">
            <a:avLst/>
          </a:prstGeom>
          <a:effectLst>
            <a:outerShdw blurRad="63500" sx="102000" sy="102000" algn="ctr" rotWithShape="0">
              <a:prstClr val="black">
                <a:alpha val="40000"/>
              </a:prstClr>
            </a:outerShdw>
          </a:effectLst>
        </p:spPr>
      </p:pic>
      <p:sp>
        <p:nvSpPr>
          <p:cNvPr id="2" name="תיבת טקסט 1">
            <a:extLst>
              <a:ext uri="{FF2B5EF4-FFF2-40B4-BE49-F238E27FC236}">
                <a16:creationId xmlns:a16="http://schemas.microsoft.com/office/drawing/2014/main" id="{2E24BDF0-3E56-FD74-092F-EBE3FE933562}"/>
              </a:ext>
            </a:extLst>
          </p:cNvPr>
          <p:cNvSpPr txBox="1"/>
          <p:nvPr/>
        </p:nvSpPr>
        <p:spPr>
          <a:xfrm>
            <a:off x="5127673" y="5528603"/>
            <a:ext cx="1570892" cy="373757"/>
          </a:xfrm>
          <a:prstGeom prst="rect">
            <a:avLst/>
          </a:prstGeom>
          <a:noFill/>
        </p:spPr>
        <p:txBody>
          <a:bodyPr wrap="square" rtlCol="0">
            <a:spAutoFit/>
          </a:bodyPr>
          <a:lstStyle/>
          <a:p>
            <a:pPr>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ויקיפדיה</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169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BE8F4CC-578B-00F9-C9E2-7D8D4560976A}"/>
              </a:ext>
            </a:extLst>
          </p:cNvPr>
          <p:cNvSpPr txBox="1"/>
          <p:nvPr/>
        </p:nvSpPr>
        <p:spPr>
          <a:xfrm>
            <a:off x="4628272" y="107853"/>
            <a:ext cx="6869722" cy="769441"/>
          </a:xfrm>
          <a:prstGeom prst="rect">
            <a:avLst/>
          </a:prstGeom>
          <a:noFill/>
        </p:spPr>
        <p:txBody>
          <a:bodyPr wrap="square" rtlCol="0">
            <a:spAutoFit/>
          </a:bodyPr>
          <a:lstStyle/>
          <a:p>
            <a:r>
              <a:rPr lang="he-IL" sz="4400" b="1" dirty="0">
                <a:solidFill>
                  <a:srgbClr val="0070C0"/>
                </a:solidFill>
              </a:rPr>
              <a:t>מדוע הקשת לא מתמוטטת?  </a:t>
            </a:r>
            <a:endParaRPr lang="aa-ET" sz="4400" b="1" dirty="0">
              <a:solidFill>
                <a:srgbClr val="0070C0"/>
              </a:solidFill>
            </a:endParaRPr>
          </a:p>
        </p:txBody>
      </p:sp>
      <p:sp>
        <p:nvSpPr>
          <p:cNvPr id="5" name="תיבת טקסט 4">
            <a:extLst>
              <a:ext uri="{FF2B5EF4-FFF2-40B4-BE49-F238E27FC236}">
                <a16:creationId xmlns:a16="http://schemas.microsoft.com/office/drawing/2014/main" id="{3EAF8F21-4BC6-9C0A-3BEE-4392DA7ACE06}"/>
              </a:ext>
            </a:extLst>
          </p:cNvPr>
          <p:cNvSpPr txBox="1"/>
          <p:nvPr/>
        </p:nvSpPr>
        <p:spPr>
          <a:xfrm>
            <a:off x="3606019" y="5852159"/>
            <a:ext cx="5359790" cy="646331"/>
          </a:xfrm>
          <a:prstGeom prst="rect">
            <a:avLst/>
          </a:prstGeom>
          <a:noFill/>
        </p:spPr>
        <p:txBody>
          <a:bodyPr wrap="square" rtlCol="0">
            <a:spAutoFit/>
          </a:bodyPr>
          <a:lstStyle/>
          <a:p>
            <a:r>
              <a:rPr lang="en-US" dirty="0">
                <a:hlinkClick r:id="rId2"/>
              </a:rPr>
              <a:t>https://www.youtube.com/watch?v=j2Xgdw93MLQ</a:t>
            </a:r>
            <a:endParaRPr lang="he-IL" dirty="0"/>
          </a:p>
          <a:p>
            <a:endParaRPr lang="he-IL" dirty="0"/>
          </a:p>
        </p:txBody>
      </p:sp>
      <p:pic>
        <p:nvPicPr>
          <p:cNvPr id="7" name="תמונה 6">
            <a:extLst>
              <a:ext uri="{FF2B5EF4-FFF2-40B4-BE49-F238E27FC236}">
                <a16:creationId xmlns:a16="http://schemas.microsoft.com/office/drawing/2014/main" id="{BCC1B28C-A083-934E-CA98-31A58B682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4998" y="1090094"/>
            <a:ext cx="5901832" cy="4677811"/>
          </a:xfrm>
          <a:prstGeom prst="rect">
            <a:avLst/>
          </a:prstGeom>
        </p:spPr>
      </p:pic>
      <p:pic>
        <p:nvPicPr>
          <p:cNvPr id="2" name="תמונה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194581" cy="1109568"/>
          </a:xfrm>
          <a:prstGeom prst="rect">
            <a:avLst/>
          </a:prstGeom>
        </p:spPr>
      </p:pic>
    </p:spTree>
    <p:extLst>
      <p:ext uri="{BB962C8B-B14F-4D97-AF65-F5344CB8AC3E}">
        <p14:creationId xmlns:p14="http://schemas.microsoft.com/office/powerpoint/2010/main" val="76228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3DDF545-2F7B-B14C-F321-93E6C24E0FD8}"/>
              </a:ext>
            </a:extLst>
          </p:cNvPr>
          <p:cNvSpPr txBox="1"/>
          <p:nvPr/>
        </p:nvSpPr>
        <p:spPr>
          <a:xfrm>
            <a:off x="1275472" y="445781"/>
            <a:ext cx="10325686" cy="769441"/>
          </a:xfrm>
          <a:prstGeom prst="rect">
            <a:avLst/>
          </a:prstGeom>
          <a:noFill/>
        </p:spPr>
        <p:txBody>
          <a:bodyPr wrap="square" rtlCol="0">
            <a:spAutoFit/>
          </a:bodyPr>
          <a:lstStyle/>
          <a:p>
            <a:r>
              <a:rPr lang="he-IL" sz="4400" b="1" dirty="0">
                <a:solidFill>
                  <a:srgbClr val="0070C0"/>
                </a:solidFill>
              </a:rPr>
              <a:t>מבנה בסיסי של גשר</a:t>
            </a:r>
            <a:endParaRPr lang="aa-ET" sz="4400" b="1" dirty="0">
              <a:solidFill>
                <a:srgbClr val="0070C0"/>
              </a:solidFill>
            </a:endParaRPr>
          </a:p>
        </p:txBody>
      </p:sp>
      <p:sp>
        <p:nvSpPr>
          <p:cNvPr id="5" name="TextBox 4"/>
          <p:cNvSpPr txBox="1"/>
          <p:nvPr/>
        </p:nvSpPr>
        <p:spPr>
          <a:xfrm>
            <a:off x="758093" y="1148862"/>
            <a:ext cx="11132235" cy="5425331"/>
          </a:xfrm>
          <a:prstGeom prst="rect">
            <a:avLst/>
          </a:prstGeom>
          <a:noFill/>
        </p:spPr>
        <p:txBody>
          <a:bodyPr wrap="square" rtlCol="0">
            <a:spAutoFit/>
          </a:bodyPr>
          <a:lstStyle/>
          <a:p>
            <a:pPr>
              <a:lnSpc>
                <a:spcPct val="150000"/>
              </a:lnSpc>
            </a:pPr>
            <a:r>
              <a:rPr lang="he-IL" sz="2400" b="1" dirty="0">
                <a:solidFill>
                  <a:prstClr val="black"/>
                </a:solidFill>
              </a:rPr>
              <a:t>לגשר שני חלקים</a:t>
            </a:r>
            <a:r>
              <a:rPr lang="he-IL" sz="2400" dirty="0">
                <a:solidFill>
                  <a:prstClr val="black"/>
                </a:solidFill>
              </a:rPr>
              <a:t>:</a:t>
            </a:r>
          </a:p>
          <a:p>
            <a:pPr marL="457200" indent="-457200">
              <a:lnSpc>
                <a:spcPct val="150000"/>
              </a:lnSpc>
              <a:buFont typeface="Arial" panose="020B0604020202020204" pitchFamily="34" charset="0"/>
              <a:buChar char="•"/>
            </a:pPr>
            <a:r>
              <a:rPr lang="he-IL" sz="2400" b="1" dirty="0">
                <a:solidFill>
                  <a:prstClr val="black"/>
                </a:solidFill>
              </a:rPr>
              <a:t>שלד הגשר </a:t>
            </a:r>
            <a:r>
              <a:rPr lang="he-IL" sz="2400" dirty="0">
                <a:solidFill>
                  <a:prstClr val="black"/>
                </a:solidFill>
              </a:rPr>
              <a:t>שנושא את המאמצים.</a:t>
            </a:r>
          </a:p>
          <a:p>
            <a:pPr marL="457200" indent="-457200">
              <a:lnSpc>
                <a:spcPct val="150000"/>
              </a:lnSpc>
              <a:buFont typeface="Arial" panose="020B0604020202020204" pitchFamily="34" charset="0"/>
              <a:buChar char="•"/>
            </a:pPr>
            <a:r>
              <a:rPr lang="he-IL" sz="2400" b="1" dirty="0" err="1">
                <a:solidFill>
                  <a:prstClr val="black"/>
                </a:solidFill>
              </a:rPr>
              <a:t>מִנסעה</a:t>
            </a:r>
            <a:r>
              <a:rPr lang="he-IL" sz="2400" dirty="0">
                <a:solidFill>
                  <a:prstClr val="black"/>
                </a:solidFill>
              </a:rPr>
              <a:t> החלק שעליו הולכים/ רוכבים או נוסעים.</a:t>
            </a:r>
          </a:p>
          <a:p>
            <a:pPr marL="457200" indent="-457200">
              <a:lnSpc>
                <a:spcPct val="150000"/>
              </a:lnSpc>
              <a:buFont typeface="Arial" panose="020B0604020202020204" pitchFamily="34" charset="0"/>
              <a:buChar char="•"/>
            </a:pPr>
            <a:endParaRPr lang="he-IL" sz="2400" dirty="0">
              <a:solidFill>
                <a:prstClr val="black"/>
              </a:solidFill>
            </a:endParaRPr>
          </a:p>
          <a:p>
            <a:pPr>
              <a:lnSpc>
                <a:spcPct val="150000"/>
              </a:lnSpc>
            </a:pPr>
            <a:r>
              <a:rPr lang="he-IL" sz="2400" dirty="0">
                <a:solidFill>
                  <a:prstClr val="black"/>
                </a:solidFill>
              </a:rPr>
              <a:t>הגשר נשען תמיד על </a:t>
            </a:r>
            <a:r>
              <a:rPr lang="he-IL" sz="2400" b="1" dirty="0">
                <a:solidFill>
                  <a:prstClr val="black"/>
                </a:solidFill>
              </a:rPr>
              <a:t>סמכים</a:t>
            </a:r>
            <a:r>
              <a:rPr lang="he-IL" sz="2400" dirty="0">
                <a:solidFill>
                  <a:prstClr val="black"/>
                </a:solidFill>
              </a:rPr>
              <a:t>.</a:t>
            </a:r>
          </a:p>
          <a:p>
            <a:pPr>
              <a:lnSpc>
                <a:spcPct val="150000"/>
              </a:lnSpc>
            </a:pPr>
            <a:r>
              <a:rPr lang="he-IL" sz="2400" dirty="0" err="1">
                <a:solidFill>
                  <a:srgbClr val="202122"/>
                </a:solidFill>
                <a:latin typeface="-apple-system"/>
              </a:rPr>
              <a:t>ה</a:t>
            </a:r>
            <a:r>
              <a:rPr lang="he-IL" sz="2400" b="1" dirty="0" err="1">
                <a:solidFill>
                  <a:srgbClr val="202122"/>
                </a:solidFill>
                <a:latin typeface="-apple-system"/>
              </a:rPr>
              <a:t>סמכים</a:t>
            </a:r>
            <a:r>
              <a:rPr lang="he-IL" sz="2400" dirty="0">
                <a:solidFill>
                  <a:srgbClr val="202122"/>
                </a:solidFill>
                <a:latin typeface="-apple-system"/>
              </a:rPr>
              <a:t> הם נקודות ההישענות על הקרקע.  המרווח שבין </a:t>
            </a:r>
            <a:r>
              <a:rPr lang="he-IL" sz="2400" dirty="0" err="1">
                <a:solidFill>
                  <a:srgbClr val="202122"/>
                </a:solidFill>
                <a:latin typeface="-apple-system"/>
              </a:rPr>
              <a:t>הסמכים</a:t>
            </a:r>
            <a:r>
              <a:rPr lang="he-IL" sz="2400" dirty="0">
                <a:solidFill>
                  <a:srgbClr val="202122"/>
                </a:solidFill>
                <a:latin typeface="-apple-system"/>
              </a:rPr>
              <a:t> נקרא </a:t>
            </a:r>
            <a:r>
              <a:rPr lang="he-IL" sz="2400" b="1" dirty="0">
                <a:solidFill>
                  <a:srgbClr val="202122"/>
                </a:solidFill>
                <a:latin typeface="-apple-system"/>
              </a:rPr>
              <a:t>מִפתח.</a:t>
            </a:r>
          </a:p>
          <a:p>
            <a:pPr>
              <a:lnSpc>
                <a:spcPct val="150000"/>
              </a:lnSpc>
            </a:pPr>
            <a:endParaRPr lang="he-IL" b="1" dirty="0">
              <a:solidFill>
                <a:srgbClr val="202122"/>
              </a:solidFill>
              <a:latin typeface="-apple-system"/>
            </a:endParaRPr>
          </a:p>
          <a:p>
            <a:pPr>
              <a:lnSpc>
                <a:spcPct val="150000"/>
              </a:lnSpc>
            </a:pPr>
            <a:r>
              <a:rPr lang="he-IL" sz="2400" dirty="0">
                <a:solidFill>
                  <a:srgbClr val="202122"/>
                </a:solidFill>
                <a:latin typeface="-apple-system"/>
              </a:rPr>
              <a:t>לכל גשר יש </a:t>
            </a:r>
            <a:r>
              <a:rPr lang="he-IL" sz="2400" b="1" dirty="0">
                <a:solidFill>
                  <a:srgbClr val="202122"/>
                </a:solidFill>
                <a:latin typeface="-apple-system"/>
              </a:rPr>
              <a:t>גובה:</a:t>
            </a:r>
          </a:p>
          <a:p>
            <a:pPr marL="457200" indent="-457200">
              <a:lnSpc>
                <a:spcPct val="150000"/>
              </a:lnSpc>
              <a:buFont typeface="Arial" panose="020B0604020202020204" pitchFamily="34" charset="0"/>
              <a:buChar char="•"/>
            </a:pPr>
            <a:r>
              <a:rPr lang="he-IL" sz="2400" dirty="0">
                <a:solidFill>
                  <a:srgbClr val="202122"/>
                </a:solidFill>
                <a:latin typeface="-apple-system"/>
              </a:rPr>
              <a:t>המרחק שבין </a:t>
            </a:r>
            <a:r>
              <a:rPr lang="he-IL" sz="2400" dirty="0" err="1">
                <a:solidFill>
                  <a:srgbClr val="202122"/>
                </a:solidFill>
                <a:latin typeface="-apple-system"/>
              </a:rPr>
              <a:t>המנסעה</a:t>
            </a:r>
            <a:r>
              <a:rPr lang="he-IL" sz="2400" dirty="0">
                <a:solidFill>
                  <a:srgbClr val="202122"/>
                </a:solidFill>
                <a:latin typeface="-apple-system"/>
              </a:rPr>
              <a:t> לבין הקרקע או פני המים.</a:t>
            </a:r>
          </a:p>
          <a:p>
            <a:pPr marL="457200" indent="-457200">
              <a:lnSpc>
                <a:spcPct val="150000"/>
              </a:lnSpc>
              <a:buFont typeface="Arial" panose="020B0604020202020204" pitchFamily="34" charset="0"/>
              <a:buChar char="•"/>
            </a:pPr>
            <a:r>
              <a:rPr lang="he-IL" sz="2400" dirty="0">
                <a:solidFill>
                  <a:srgbClr val="202122"/>
                </a:solidFill>
                <a:latin typeface="-apple-system"/>
              </a:rPr>
              <a:t>הגודל האנכי של מבנה הגשר.</a:t>
            </a:r>
            <a:endParaRPr lang="he-IL" sz="2400" dirty="0">
              <a:solidFill>
                <a:prstClr val="black"/>
              </a:solidFill>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194581" cy="1109568"/>
          </a:xfrm>
          <a:prstGeom prst="rect">
            <a:avLst/>
          </a:prstGeom>
        </p:spPr>
      </p:pic>
    </p:spTree>
    <p:extLst>
      <p:ext uri="{BB962C8B-B14F-4D97-AF65-F5344CB8AC3E}">
        <p14:creationId xmlns:p14="http://schemas.microsoft.com/office/powerpoint/2010/main" val="27569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5AA37CF5-D2C8-77A4-DDCE-807DA30AA4C6}"/>
              </a:ext>
            </a:extLst>
          </p:cNvPr>
          <p:cNvSpPr txBox="1"/>
          <p:nvPr/>
        </p:nvSpPr>
        <p:spPr>
          <a:xfrm>
            <a:off x="3305909" y="243840"/>
            <a:ext cx="8449994" cy="769441"/>
          </a:xfrm>
          <a:prstGeom prst="rect">
            <a:avLst/>
          </a:prstGeom>
          <a:noFill/>
        </p:spPr>
        <p:txBody>
          <a:bodyPr wrap="square" rtlCol="0">
            <a:spAutoFit/>
          </a:bodyPr>
          <a:lstStyle/>
          <a:p>
            <a:r>
              <a:rPr lang="he-IL" sz="4400" b="1" dirty="0">
                <a:solidFill>
                  <a:srgbClr val="0070C0"/>
                </a:solidFill>
              </a:rPr>
              <a:t>אבן ראשה מקנה יציבות לגשר</a:t>
            </a:r>
            <a:endParaRPr lang="aa-ET" sz="4400" b="1" dirty="0">
              <a:solidFill>
                <a:srgbClr val="0070C0"/>
              </a:solidFill>
            </a:endParaRPr>
          </a:p>
        </p:txBody>
      </p:sp>
      <p:sp>
        <p:nvSpPr>
          <p:cNvPr id="6" name="תיבת טקסט 5">
            <a:extLst>
              <a:ext uri="{FF2B5EF4-FFF2-40B4-BE49-F238E27FC236}">
                <a16:creationId xmlns:a16="http://schemas.microsoft.com/office/drawing/2014/main" id="{E77A4E33-F2E1-414A-59CB-41F7487F3A39}"/>
              </a:ext>
            </a:extLst>
          </p:cNvPr>
          <p:cNvSpPr txBox="1"/>
          <p:nvPr/>
        </p:nvSpPr>
        <p:spPr>
          <a:xfrm>
            <a:off x="253218" y="1073833"/>
            <a:ext cx="11619914" cy="1754326"/>
          </a:xfrm>
          <a:prstGeom prst="rect">
            <a:avLst/>
          </a:prstGeom>
          <a:noFill/>
        </p:spPr>
        <p:txBody>
          <a:bodyPr wrap="square" rtlCol="0">
            <a:spAutoFit/>
          </a:bodyPr>
          <a:lstStyle/>
          <a:p>
            <a:pPr>
              <a:lnSpc>
                <a:spcPct val="150000"/>
              </a:lnSpc>
            </a:pPr>
            <a:r>
              <a:rPr lang="he-IL" sz="2400" b="1" i="0" dirty="0">
                <a:solidFill>
                  <a:srgbClr val="363636"/>
                </a:solidFill>
                <a:effectLst/>
                <a:latin typeface="Open Sans Hebrew"/>
              </a:rPr>
              <a:t>גשר </a:t>
            </a:r>
            <a:r>
              <a:rPr lang="he-IL" sz="2400" b="1" i="0" dirty="0" err="1">
                <a:solidFill>
                  <a:srgbClr val="363636"/>
                </a:solidFill>
                <a:effectLst/>
                <a:latin typeface="Open Sans Hebrew"/>
              </a:rPr>
              <a:t>ראקוץ</a:t>
            </a:r>
            <a:r>
              <a:rPr lang="he-IL" sz="2400" b="1" i="0" dirty="0">
                <a:solidFill>
                  <a:srgbClr val="363636"/>
                </a:solidFill>
                <a:effectLst/>
                <a:latin typeface="Open Sans Hebrew"/>
              </a:rPr>
              <a:t> (</a:t>
            </a:r>
            <a:r>
              <a:rPr lang="en-US" sz="2400" b="1" i="0" dirty="0" err="1">
                <a:solidFill>
                  <a:srgbClr val="363636"/>
                </a:solidFill>
                <a:effectLst/>
                <a:latin typeface="Open Sans Hebrew"/>
              </a:rPr>
              <a:t>Rakotz</a:t>
            </a:r>
            <a:r>
              <a:rPr lang="he-IL" sz="2400" b="1" i="0" dirty="0">
                <a:solidFill>
                  <a:srgbClr val="363636"/>
                </a:solidFill>
                <a:effectLst/>
                <a:latin typeface="Open Sans Hebrew"/>
              </a:rPr>
              <a:t>) המכונה גם "גשר השטן", </a:t>
            </a:r>
            <a:r>
              <a:rPr lang="he-IL" sz="2400" b="0" i="0" dirty="0">
                <a:solidFill>
                  <a:srgbClr val="363636"/>
                </a:solidFill>
                <a:effectLst/>
                <a:latin typeface="Open Sans Hebrew"/>
              </a:rPr>
              <a:t>נבנה ב-1860 במדינת סקסוניה שבמזרח גרמניה. נבנה מאבני בזלת שהובאו מרחוק ומשתלבות בנוף. כשהשמש ברום השמיים, הוא משתקף במי הנחל ויוצר סימטרית מושלמת.  </a:t>
            </a:r>
            <a:endParaRPr lang="aa-ET" sz="2400" dirty="0"/>
          </a:p>
        </p:txBody>
      </p:sp>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5293" y="2888711"/>
            <a:ext cx="5442415" cy="3605012"/>
          </a:xfrm>
          <a:prstGeom prst="rect">
            <a:avLst/>
          </a:prstGeom>
        </p:spPr>
      </p:pic>
      <p:sp>
        <p:nvSpPr>
          <p:cNvPr id="3" name="TextBox 2"/>
          <p:cNvSpPr txBox="1"/>
          <p:nvPr/>
        </p:nvSpPr>
        <p:spPr>
          <a:xfrm>
            <a:off x="89094" y="6124391"/>
            <a:ext cx="2360247" cy="369332"/>
          </a:xfrm>
          <a:prstGeom prst="rect">
            <a:avLst/>
          </a:prstGeom>
          <a:noFill/>
        </p:spPr>
        <p:txBody>
          <a:bodyPr wrap="square" rtlCol="0">
            <a:spAutoFit/>
          </a:bodyPr>
          <a:lstStyle/>
          <a:p>
            <a:r>
              <a:rPr lang="he-IL" dirty="0"/>
              <a:t>מקור התמונה:</a:t>
            </a:r>
            <a:r>
              <a:rPr lang="en-US" dirty="0"/>
              <a:t> </a:t>
            </a:r>
            <a:r>
              <a:rPr lang="he-IL" dirty="0">
                <a:hlinkClick r:id="rId3"/>
              </a:rPr>
              <a:t>ויקיפדיה</a:t>
            </a:r>
            <a:endParaRPr lang="en-US" dirty="0"/>
          </a:p>
        </p:txBody>
      </p:sp>
    </p:spTree>
    <p:extLst>
      <p:ext uri="{BB962C8B-B14F-4D97-AF65-F5344CB8AC3E}">
        <p14:creationId xmlns:p14="http://schemas.microsoft.com/office/powerpoint/2010/main" val="329932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15979"/>
            <a:ext cx="12192000" cy="5798719"/>
          </a:xfrm>
          <a:prstGeom prst="rect">
            <a:avLst/>
          </a:prstGeom>
        </p:spPr>
      </p:pic>
      <p:sp>
        <p:nvSpPr>
          <p:cNvPr id="3" name="TextBox 2"/>
          <p:cNvSpPr txBox="1"/>
          <p:nvPr/>
        </p:nvSpPr>
        <p:spPr>
          <a:xfrm>
            <a:off x="742462" y="382954"/>
            <a:ext cx="11340123" cy="923330"/>
          </a:xfrm>
          <a:prstGeom prst="rect">
            <a:avLst/>
          </a:prstGeom>
          <a:noFill/>
        </p:spPr>
        <p:txBody>
          <a:bodyPr wrap="square" rtlCol="0">
            <a:spAutoFit/>
          </a:bodyPr>
          <a:lstStyle/>
          <a:p>
            <a:r>
              <a:rPr lang="he-IL" sz="5400" b="1" dirty="0"/>
              <a:t>סוגי </a:t>
            </a:r>
            <a:r>
              <a:rPr lang="he-IL" sz="5400" b="1" dirty="0" err="1"/>
              <a:t>גשרים:אנציקלופדיית</a:t>
            </a:r>
            <a:r>
              <a:rPr lang="en-US" sz="5400" b="1" dirty="0"/>
              <a:t> </a:t>
            </a:r>
            <a:r>
              <a:rPr lang="he-IL" sz="5400" b="1" dirty="0">
                <a:hlinkClick r:id="rId3"/>
              </a:rPr>
              <a:t>אאוריקה</a:t>
            </a:r>
            <a:endParaRPr lang="en-US" sz="5400" b="1" dirty="0"/>
          </a:p>
        </p:txBody>
      </p:sp>
    </p:spTree>
    <p:extLst>
      <p:ext uri="{BB962C8B-B14F-4D97-AF65-F5344CB8AC3E}">
        <p14:creationId xmlns:p14="http://schemas.microsoft.com/office/powerpoint/2010/main" val="167973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23" y="0"/>
            <a:ext cx="12254523" cy="7121866"/>
          </a:xfrm>
          <a:prstGeom prst="rect">
            <a:avLst/>
          </a:prstGeom>
        </p:spPr>
      </p:pic>
      <p:sp>
        <p:nvSpPr>
          <p:cNvPr id="3" name="TextBox 2"/>
          <p:cNvSpPr txBox="1"/>
          <p:nvPr/>
        </p:nvSpPr>
        <p:spPr>
          <a:xfrm>
            <a:off x="4720492" y="3429000"/>
            <a:ext cx="3024554" cy="646331"/>
          </a:xfrm>
          <a:prstGeom prst="rect">
            <a:avLst/>
          </a:prstGeom>
          <a:noFill/>
        </p:spPr>
        <p:txBody>
          <a:bodyPr wrap="square" rtlCol="0">
            <a:spAutoFit/>
          </a:bodyPr>
          <a:lstStyle/>
          <a:p>
            <a:r>
              <a:rPr lang="he-IL" b="1" dirty="0">
                <a:solidFill>
                  <a:srgbClr val="FF0000"/>
                </a:solidFill>
              </a:rPr>
              <a:t>מתוך: במבט חדש, מדע וטכנולוגיה לכיתה ג, עמוד 49</a:t>
            </a:r>
            <a:endParaRPr lang="en-US" b="1" dirty="0">
              <a:solidFill>
                <a:srgbClr val="FF0000"/>
              </a:solidFill>
            </a:endParaRPr>
          </a:p>
        </p:txBody>
      </p:sp>
    </p:spTree>
    <p:extLst>
      <p:ext uri="{BB962C8B-B14F-4D97-AF65-F5344CB8AC3E}">
        <p14:creationId xmlns:p14="http://schemas.microsoft.com/office/powerpoint/2010/main" val="242639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7231"/>
            <a:ext cx="12192000" cy="7043710"/>
          </a:xfrm>
          <a:prstGeom prst="rect">
            <a:avLst/>
          </a:prstGeom>
        </p:spPr>
      </p:pic>
      <p:sp>
        <p:nvSpPr>
          <p:cNvPr id="7" name="TextBox 6"/>
          <p:cNvSpPr txBox="1"/>
          <p:nvPr/>
        </p:nvSpPr>
        <p:spPr>
          <a:xfrm>
            <a:off x="4681415" y="3429000"/>
            <a:ext cx="3196493" cy="646331"/>
          </a:xfrm>
          <a:prstGeom prst="rect">
            <a:avLst/>
          </a:prstGeom>
          <a:noFill/>
        </p:spPr>
        <p:txBody>
          <a:bodyPr wrap="square" rtlCol="0">
            <a:spAutoFit/>
          </a:bodyPr>
          <a:lstStyle/>
          <a:p>
            <a:r>
              <a:rPr lang="he-IL" b="1" dirty="0">
                <a:solidFill>
                  <a:srgbClr val="FF0000"/>
                </a:solidFill>
              </a:rPr>
              <a:t>מתוך: במבט חדש, מדע וטכנולוגיה לכיתה ג, עמוד 49</a:t>
            </a:r>
            <a:endParaRPr lang="en-US" b="1" dirty="0">
              <a:solidFill>
                <a:srgbClr val="FF0000"/>
              </a:solidFill>
            </a:endParaRPr>
          </a:p>
        </p:txBody>
      </p:sp>
    </p:spTree>
    <p:extLst>
      <p:ext uri="{BB962C8B-B14F-4D97-AF65-F5344CB8AC3E}">
        <p14:creationId xmlns:p14="http://schemas.microsoft.com/office/powerpoint/2010/main" val="33368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415" y="226646"/>
            <a:ext cx="10480431" cy="1938992"/>
          </a:xfrm>
          <a:prstGeom prst="rect">
            <a:avLst/>
          </a:prstGeom>
          <a:noFill/>
        </p:spPr>
        <p:txBody>
          <a:bodyPr wrap="square" rtlCol="0">
            <a:spAutoFit/>
          </a:bodyPr>
          <a:lstStyle/>
          <a:p>
            <a:r>
              <a:rPr lang="he-IL" sz="4800" b="1" dirty="0"/>
              <a:t>        </a:t>
            </a:r>
            <a:r>
              <a:rPr lang="en-US" sz="4800" b="1" dirty="0"/>
              <a:t>    </a:t>
            </a:r>
            <a:r>
              <a:rPr lang="he-IL" sz="6000" b="1" dirty="0"/>
              <a:t> </a:t>
            </a:r>
            <a:r>
              <a:rPr lang="en-GB" sz="6000" b="1" dirty="0"/>
              <a:t>   </a:t>
            </a:r>
            <a:r>
              <a:rPr lang="he-IL" sz="6000" b="1" dirty="0">
                <a:solidFill>
                  <a:srgbClr val="0070C0"/>
                </a:solidFill>
              </a:rPr>
              <a:t>למידה התנסותית</a:t>
            </a:r>
            <a:endParaRPr lang="en-GB" sz="6000" b="1" dirty="0">
              <a:solidFill>
                <a:srgbClr val="0070C0"/>
              </a:solidFill>
            </a:endParaRPr>
          </a:p>
          <a:p>
            <a:pPr algn="l"/>
            <a:r>
              <a:rPr lang="en-US" sz="6000" b="1" dirty="0">
                <a:solidFill>
                  <a:srgbClr val="0070C0"/>
                </a:solidFill>
              </a:rPr>
              <a:t>Hands on and mind on activities</a:t>
            </a:r>
          </a:p>
        </p:txBody>
      </p:sp>
      <p:pic>
        <p:nvPicPr>
          <p:cNvPr id="3" name="תמונה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3539" y="2238176"/>
            <a:ext cx="6533661" cy="4315024"/>
          </a:xfrm>
          <a:prstGeom prst="rect">
            <a:avLst/>
          </a:prstGeom>
        </p:spPr>
      </p:pic>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22" y="0"/>
            <a:ext cx="3194581" cy="1109568"/>
          </a:xfrm>
          <a:prstGeom prst="rect">
            <a:avLst/>
          </a:prstGeom>
        </p:spPr>
      </p:pic>
    </p:spTree>
    <p:extLst>
      <p:ext uri="{BB962C8B-B14F-4D97-AF65-F5344CB8AC3E}">
        <p14:creationId xmlns:p14="http://schemas.microsoft.com/office/powerpoint/2010/main" val="370503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5FDF064-A88A-1FDA-C171-619FE88100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349" y="1272685"/>
            <a:ext cx="7625564" cy="5136540"/>
          </a:xfrm>
          <a:prstGeom prst="rect">
            <a:avLst/>
          </a:prstGeom>
        </p:spPr>
      </p:pic>
      <p:sp>
        <p:nvSpPr>
          <p:cNvPr id="4" name="כותרת 1">
            <a:extLst>
              <a:ext uri="{FF2B5EF4-FFF2-40B4-BE49-F238E27FC236}">
                <a16:creationId xmlns:a16="http://schemas.microsoft.com/office/drawing/2014/main" id="{2662D7DC-7CC7-6C3D-2457-4F2869520B9A}"/>
              </a:ext>
            </a:extLst>
          </p:cNvPr>
          <p:cNvSpPr txBox="1">
            <a:spLocks/>
          </p:cNvSpPr>
          <p:nvPr/>
        </p:nvSpPr>
        <p:spPr>
          <a:xfrm>
            <a:off x="1731065" y="352991"/>
            <a:ext cx="8729869" cy="782845"/>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0070C0"/>
                </a:solidFill>
                <a:cs typeface="+mn-cs"/>
              </a:rPr>
              <a:t>התנסות בסביבה מקוונת: במבט מקוון</a:t>
            </a:r>
            <a:endParaRPr lang="en-US" b="1" dirty="0">
              <a:solidFill>
                <a:srgbClr val="FF0000"/>
              </a:solidFill>
              <a:cs typeface="+mn-cs"/>
            </a:endParaRPr>
          </a:p>
        </p:txBody>
      </p:sp>
    </p:spTree>
    <p:extLst>
      <p:ext uri="{BB962C8B-B14F-4D97-AF65-F5344CB8AC3E}">
        <p14:creationId xmlns:p14="http://schemas.microsoft.com/office/powerpoint/2010/main" val="201864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63FDEB4-73B0-072C-7D93-CCC7F15A8D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404" r="2520" b="2520"/>
          <a:stretch/>
        </p:blipFill>
        <p:spPr>
          <a:xfrm>
            <a:off x="5365377" y="1183972"/>
            <a:ext cx="6313993" cy="5098338"/>
          </a:xfrm>
          <a:prstGeom prst="rect">
            <a:avLst/>
          </a:prstGeom>
          <a:effectLst>
            <a:outerShdw blurRad="63500" sx="102000" sy="102000" algn="ctr" rotWithShape="0">
              <a:prstClr val="black">
                <a:alpha val="40000"/>
              </a:prstClr>
            </a:outerShdw>
          </a:effectLst>
        </p:spPr>
      </p:pic>
      <p:pic>
        <p:nvPicPr>
          <p:cNvPr id="5" name="תמונה 4">
            <a:extLst>
              <a:ext uri="{FF2B5EF4-FFF2-40B4-BE49-F238E27FC236}">
                <a16:creationId xmlns:a16="http://schemas.microsoft.com/office/drawing/2014/main" id="{AC179D76-E304-65A5-C422-286939F3C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630" y="2384805"/>
            <a:ext cx="4390109" cy="3662570"/>
          </a:xfrm>
          <a:prstGeom prst="rect">
            <a:avLst/>
          </a:prstGeom>
          <a:effectLst>
            <a:outerShdw blurRad="63500" sx="102000" sy="102000" algn="ctr" rotWithShape="0">
              <a:prstClr val="black">
                <a:alpha val="40000"/>
              </a:prstClr>
            </a:outerShdw>
          </a:effectLst>
        </p:spPr>
      </p:pic>
      <p:sp>
        <p:nvSpPr>
          <p:cNvPr id="6" name="כותרת 1">
            <a:extLst>
              <a:ext uri="{FF2B5EF4-FFF2-40B4-BE49-F238E27FC236}">
                <a16:creationId xmlns:a16="http://schemas.microsoft.com/office/drawing/2014/main" id="{04A0C2F6-690E-9C44-6940-29C7AFE996F2}"/>
              </a:ext>
            </a:extLst>
          </p:cNvPr>
          <p:cNvSpPr txBox="1">
            <a:spLocks/>
          </p:cNvSpPr>
          <p:nvPr/>
        </p:nvSpPr>
        <p:spPr>
          <a:xfrm>
            <a:off x="5515109" y="285692"/>
            <a:ext cx="6215269" cy="782845"/>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0070C0"/>
                </a:solidFill>
                <a:cs typeface="+mn-cs"/>
              </a:rPr>
              <a:t>חקר, השערות ומדידות</a:t>
            </a:r>
            <a:endParaRPr lang="en-US" b="1" dirty="0">
              <a:solidFill>
                <a:srgbClr val="0070C0"/>
              </a:solidFill>
              <a:cs typeface="+mn-cs"/>
            </a:endParaRPr>
          </a:p>
        </p:txBody>
      </p:sp>
      <p:pic>
        <p:nvPicPr>
          <p:cNvPr id="2" name="תמונה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32" y="-41031"/>
            <a:ext cx="3194581" cy="1109568"/>
          </a:xfrm>
          <a:prstGeom prst="rect">
            <a:avLst/>
          </a:prstGeom>
        </p:spPr>
      </p:pic>
    </p:spTree>
    <p:extLst>
      <p:ext uri="{BB962C8B-B14F-4D97-AF65-F5344CB8AC3E}">
        <p14:creationId xmlns:p14="http://schemas.microsoft.com/office/powerpoint/2010/main" val="219807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a:xfrm>
            <a:off x="1676400" y="428887"/>
            <a:ext cx="10515600" cy="769081"/>
          </a:xfrm>
        </p:spPr>
        <p:txBody>
          <a:bodyPr>
            <a:noAutofit/>
          </a:bodyPr>
          <a:lstStyle/>
          <a:p>
            <a:pPr marL="0" indent="0">
              <a:buNone/>
            </a:pPr>
            <a:r>
              <a:rPr lang="he-IL" sz="3600" b="1" dirty="0">
                <a:solidFill>
                  <a:srgbClr val="FF0000"/>
                </a:solidFill>
              </a:rPr>
              <a:t>                     </a:t>
            </a:r>
          </a:p>
          <a:p>
            <a:pPr marL="0" indent="0" algn="ctr">
              <a:buNone/>
            </a:pPr>
            <a:r>
              <a:rPr lang="he-IL" b="1" dirty="0"/>
              <a:t>מה היה הצורך שהביא לבנייה של מגוון גשרים?</a:t>
            </a:r>
            <a:r>
              <a:rPr lang="en-US" b="1" dirty="0"/>
              <a:t> </a:t>
            </a:r>
          </a:p>
        </p:txBody>
      </p:sp>
      <mc:AlternateContent xmlns:mc="http://schemas.openxmlformats.org/markup-compatibility/2006" xmlns:p14="http://schemas.microsoft.com/office/powerpoint/2010/main">
        <mc:Choice Requires="p14">
          <p:contentPart p14:bwMode="auto" r:id="rId2">
            <p14:nvContentPartPr>
              <p14:cNvPr id="5" name="דיו 4">
                <a:extLst>
                  <a:ext uri="{FF2B5EF4-FFF2-40B4-BE49-F238E27FC236}">
                    <a16:creationId xmlns:a16="http://schemas.microsoft.com/office/drawing/2014/main" id="{FEB52349-7078-72A2-A10A-2225E86E7A54}"/>
                  </a:ext>
                </a:extLst>
              </p14:cNvPr>
              <p14:cNvContentPartPr/>
              <p14:nvPr/>
            </p14:nvContentPartPr>
            <p14:xfrm>
              <a:off x="11012929" y="6454292"/>
              <a:ext cx="360" cy="360"/>
            </p14:xfrm>
          </p:contentPart>
        </mc:Choice>
        <mc:Fallback xmlns="">
          <p:pic>
            <p:nvPicPr>
              <p:cNvPr id="5" name="דיו 4">
                <a:extLst>
                  <a:ext uri="{FF2B5EF4-FFF2-40B4-BE49-F238E27FC236}">
                    <a16:creationId xmlns:a16="http://schemas.microsoft.com/office/drawing/2014/main" id="{FEB52349-7078-72A2-A10A-2225E86E7A54}"/>
                  </a:ext>
                </a:extLst>
              </p:cNvPr>
              <p:cNvPicPr/>
              <p:nvPr/>
            </p:nvPicPr>
            <p:blipFill>
              <a:blip r:embed="rId3"/>
              <a:stretch>
                <a:fillRect/>
              </a:stretch>
            </p:blipFill>
            <p:spPr>
              <a:xfrm>
                <a:off x="11004289" y="64456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דיו 5">
                <a:extLst>
                  <a:ext uri="{FF2B5EF4-FFF2-40B4-BE49-F238E27FC236}">
                    <a16:creationId xmlns:a16="http://schemas.microsoft.com/office/drawing/2014/main" id="{7A246269-528D-FABE-DE89-6833157E8AD6}"/>
                  </a:ext>
                </a:extLst>
              </p14:cNvPr>
              <p14:cNvContentPartPr/>
              <p14:nvPr/>
            </p14:nvContentPartPr>
            <p14:xfrm>
              <a:off x="11611249" y="6400652"/>
              <a:ext cx="360" cy="360"/>
            </p14:xfrm>
          </p:contentPart>
        </mc:Choice>
        <mc:Fallback xmlns="">
          <p:pic>
            <p:nvPicPr>
              <p:cNvPr id="6" name="דיו 5">
                <a:extLst>
                  <a:ext uri="{FF2B5EF4-FFF2-40B4-BE49-F238E27FC236}">
                    <a16:creationId xmlns:a16="http://schemas.microsoft.com/office/drawing/2014/main" id="{7A246269-528D-FABE-DE89-6833157E8AD6}"/>
                  </a:ext>
                </a:extLst>
              </p:cNvPr>
              <p:cNvPicPr/>
              <p:nvPr/>
            </p:nvPicPr>
            <p:blipFill>
              <a:blip r:embed="rId3"/>
              <a:stretch>
                <a:fillRect/>
              </a:stretch>
            </p:blipFill>
            <p:spPr>
              <a:xfrm>
                <a:off x="11602609" y="6391652"/>
                <a:ext cx="18000" cy="18000"/>
              </a:xfrm>
              <a:prstGeom prst="rect">
                <a:avLst/>
              </a:prstGeom>
            </p:spPr>
          </p:pic>
        </mc:Fallback>
      </mc:AlternateContent>
      <p:sp>
        <p:nvSpPr>
          <p:cNvPr id="4" name="תיבת טקסט 3">
            <a:extLst>
              <a:ext uri="{FF2B5EF4-FFF2-40B4-BE49-F238E27FC236}">
                <a16:creationId xmlns:a16="http://schemas.microsoft.com/office/drawing/2014/main" id="{29CA178A-4673-C96C-4C52-F59000ABEE64}"/>
              </a:ext>
            </a:extLst>
          </p:cNvPr>
          <p:cNvSpPr txBox="1"/>
          <p:nvPr/>
        </p:nvSpPr>
        <p:spPr>
          <a:xfrm>
            <a:off x="4848665" y="250577"/>
            <a:ext cx="5200357" cy="769441"/>
          </a:xfrm>
          <a:prstGeom prst="rect">
            <a:avLst/>
          </a:prstGeom>
          <a:noFill/>
        </p:spPr>
        <p:txBody>
          <a:bodyPr wrap="square" rtlCol="0">
            <a:spAutoFit/>
          </a:bodyPr>
          <a:lstStyle/>
          <a:p>
            <a:pPr algn="ctr"/>
            <a:r>
              <a:rPr lang="he-IL" sz="4400" b="1" dirty="0">
                <a:solidFill>
                  <a:srgbClr val="0070C0"/>
                </a:solidFill>
                <a:latin typeface="Arial" panose="020B0604020202020204" pitchFamily="34" charset="0"/>
                <a:cs typeface="Arial" panose="020B0604020202020204" pitchFamily="34" charset="0"/>
              </a:rPr>
              <a:t>גשר – מה הקשר? </a:t>
            </a:r>
            <a:endParaRPr lang="aa-ET" sz="4400" b="1" dirty="0">
              <a:solidFill>
                <a:srgbClr val="0070C0"/>
              </a:solidFill>
              <a:latin typeface="Arial" panose="020B060402020202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id="{5B9A0C10-5BEB-45C8-F8F1-C919BF9EC161}"/>
              </a:ext>
            </a:extLst>
          </p:cNvPr>
          <p:cNvSpPr txBox="1"/>
          <p:nvPr/>
        </p:nvSpPr>
        <p:spPr>
          <a:xfrm>
            <a:off x="8359748" y="4773932"/>
            <a:ext cx="3311311" cy="646331"/>
          </a:xfrm>
          <a:prstGeom prst="rect">
            <a:avLst/>
          </a:prstGeom>
          <a:noFill/>
        </p:spPr>
        <p:txBody>
          <a:bodyPr wrap="square" rtlCol="0">
            <a:spAutoFit/>
          </a:bodyPr>
          <a:lstStyle/>
          <a:p>
            <a:r>
              <a:rPr lang="he-IL" dirty="0"/>
              <a:t>גשר הרכבת על עמק ארזים</a:t>
            </a:r>
          </a:p>
          <a:p>
            <a:r>
              <a:rPr lang="he-IL" dirty="0"/>
              <a:t>מקור:</a:t>
            </a:r>
            <a:r>
              <a:rPr lang="he-IL" dirty="0">
                <a:hlinkClick r:id="rId5"/>
              </a:rPr>
              <a:t> ויקיפדיה</a:t>
            </a:r>
            <a:endParaRPr lang="aa-ET" dirty="0"/>
          </a:p>
        </p:txBody>
      </p:sp>
      <p:sp>
        <p:nvSpPr>
          <p:cNvPr id="11" name="תיבת טקסט 10">
            <a:extLst>
              <a:ext uri="{FF2B5EF4-FFF2-40B4-BE49-F238E27FC236}">
                <a16:creationId xmlns:a16="http://schemas.microsoft.com/office/drawing/2014/main" id="{C6F40AE8-7F79-7782-72BB-50BC2B709CDB}"/>
              </a:ext>
            </a:extLst>
          </p:cNvPr>
          <p:cNvSpPr txBox="1"/>
          <p:nvPr/>
        </p:nvSpPr>
        <p:spPr>
          <a:xfrm>
            <a:off x="3947461" y="4724751"/>
            <a:ext cx="3931137" cy="923330"/>
          </a:xfrm>
          <a:prstGeom prst="rect">
            <a:avLst/>
          </a:prstGeom>
          <a:noFill/>
        </p:spPr>
        <p:txBody>
          <a:bodyPr wrap="square" rtlCol="0">
            <a:spAutoFit/>
          </a:bodyPr>
          <a:lstStyle/>
          <a:p>
            <a:r>
              <a:rPr lang="he-IL" dirty="0"/>
              <a:t>אקוודוקט (אמת מים) של פון דו </a:t>
            </a:r>
            <a:r>
              <a:rPr lang="he-IL" dirty="0" err="1"/>
              <a:t>גאר</a:t>
            </a:r>
            <a:r>
              <a:rPr lang="he-IL" dirty="0"/>
              <a:t> </a:t>
            </a:r>
          </a:p>
          <a:p>
            <a:r>
              <a:rPr lang="he-IL" dirty="0"/>
              <a:t>(</a:t>
            </a:r>
            <a:r>
              <a:rPr lang="en-US" dirty="0"/>
              <a:t>Pont Du Gar</a:t>
            </a:r>
            <a:r>
              <a:rPr lang="he-IL" dirty="0"/>
              <a:t>) בפרובנס בדרום צרפת. </a:t>
            </a:r>
          </a:p>
          <a:p>
            <a:r>
              <a:rPr lang="he-IL" dirty="0"/>
              <a:t>מקור: </a:t>
            </a:r>
            <a:r>
              <a:rPr lang="he-IL" dirty="0">
                <a:hlinkClick r:id="rId6"/>
              </a:rPr>
              <a:t>ויקיפדיה</a:t>
            </a:r>
            <a:endParaRPr lang="aa-ET" dirty="0"/>
          </a:p>
        </p:txBody>
      </p:sp>
      <p:pic>
        <p:nvPicPr>
          <p:cNvPr id="13" name="תמונה 12">
            <a:extLst>
              <a:ext uri="{FF2B5EF4-FFF2-40B4-BE49-F238E27FC236}">
                <a16:creationId xmlns:a16="http://schemas.microsoft.com/office/drawing/2014/main" id="{0E9B23D2-7980-55E2-3435-2B94038ABB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148" y="2366401"/>
            <a:ext cx="3229055" cy="2407529"/>
          </a:xfrm>
          <a:prstGeom prst="rect">
            <a:avLst/>
          </a:prstGeom>
          <a:effectLst>
            <a:outerShdw blurRad="63500" sx="102000" sy="102000" algn="ctr" rotWithShape="0">
              <a:prstClr val="black">
                <a:alpha val="40000"/>
              </a:prstClr>
            </a:outerShdw>
          </a:effectLst>
        </p:spPr>
      </p:pic>
      <p:sp>
        <p:nvSpPr>
          <p:cNvPr id="14" name="תיבת טקסט 13">
            <a:extLst>
              <a:ext uri="{FF2B5EF4-FFF2-40B4-BE49-F238E27FC236}">
                <a16:creationId xmlns:a16="http://schemas.microsoft.com/office/drawing/2014/main" id="{A0E99AC5-877F-64D0-3FE3-FD1CDF7BF2AE}"/>
              </a:ext>
            </a:extLst>
          </p:cNvPr>
          <p:cNvSpPr txBox="1"/>
          <p:nvPr/>
        </p:nvSpPr>
        <p:spPr>
          <a:xfrm>
            <a:off x="451148" y="4828777"/>
            <a:ext cx="2935814" cy="646331"/>
          </a:xfrm>
          <a:prstGeom prst="rect">
            <a:avLst/>
          </a:prstGeom>
          <a:noFill/>
        </p:spPr>
        <p:txBody>
          <a:bodyPr wrap="square" rtlCol="0">
            <a:spAutoFit/>
          </a:bodyPr>
          <a:lstStyle/>
          <a:p>
            <a:r>
              <a:rPr lang="he-IL" dirty="0"/>
              <a:t>פארק נשר מעל נחל </a:t>
            </a:r>
            <a:r>
              <a:rPr lang="he-IL" dirty="0" err="1"/>
              <a:t>קטיע</a:t>
            </a:r>
            <a:endParaRPr lang="he-IL" dirty="0"/>
          </a:p>
          <a:p>
            <a:r>
              <a:rPr lang="he-IL" dirty="0"/>
              <a:t>מקור</a:t>
            </a:r>
            <a:r>
              <a:rPr lang="he-IL" dirty="0">
                <a:hlinkClick r:id="rId8"/>
              </a:rPr>
              <a:t>:</a:t>
            </a:r>
            <a:r>
              <a:rPr lang="en-US" dirty="0">
                <a:hlinkClick r:id="rId8"/>
              </a:rPr>
              <a:t> </a:t>
            </a:r>
            <a:r>
              <a:rPr lang="he-IL" dirty="0">
                <a:hlinkClick r:id="rId8"/>
              </a:rPr>
              <a:t>ויקיפדיה</a:t>
            </a:r>
            <a:endParaRPr lang="aa-ET" dirty="0"/>
          </a:p>
        </p:txBody>
      </p:sp>
      <p:pic>
        <p:nvPicPr>
          <p:cNvPr id="2" name="תמונה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07758" y="2372040"/>
            <a:ext cx="3870840" cy="2352711"/>
          </a:xfrm>
          <a:prstGeom prst="rect">
            <a:avLst/>
          </a:prstGeom>
        </p:spPr>
      </p:pic>
      <p:pic>
        <p:nvPicPr>
          <p:cNvPr id="7" name="תמונה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6153" y="2366400"/>
            <a:ext cx="3851690" cy="2309172"/>
          </a:xfrm>
          <a:prstGeom prst="rect">
            <a:avLst/>
          </a:prstGeom>
        </p:spPr>
      </p:pic>
      <p:pic>
        <p:nvPicPr>
          <p:cNvPr id="8" name="תמונה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80513"/>
            <a:ext cx="3194581" cy="1109568"/>
          </a:xfrm>
          <a:prstGeom prst="rect">
            <a:avLst/>
          </a:prstGeom>
        </p:spPr>
      </p:pic>
    </p:spTree>
    <p:extLst>
      <p:ext uri="{BB962C8B-B14F-4D97-AF65-F5344CB8AC3E}">
        <p14:creationId xmlns:p14="http://schemas.microsoft.com/office/powerpoint/2010/main" val="271934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ADB9B970-8C0E-3AAB-2A4A-C8C506E214DC}"/>
              </a:ext>
            </a:extLst>
          </p:cNvPr>
          <p:cNvSpPr txBox="1"/>
          <p:nvPr/>
        </p:nvSpPr>
        <p:spPr>
          <a:xfrm>
            <a:off x="2527496" y="196948"/>
            <a:ext cx="8525021" cy="1261884"/>
          </a:xfrm>
          <a:prstGeom prst="rect">
            <a:avLst/>
          </a:prstGeom>
          <a:noFill/>
        </p:spPr>
        <p:txBody>
          <a:bodyPr wrap="square" rtlCol="0">
            <a:spAutoFit/>
          </a:bodyPr>
          <a:lstStyle/>
          <a:p>
            <a:pPr algn="ctr"/>
            <a:r>
              <a:rPr lang="he-IL" sz="4400" b="1" dirty="0">
                <a:solidFill>
                  <a:schemeClr val="accent5">
                    <a:lumMod val="75000"/>
                  </a:schemeClr>
                </a:solidFill>
                <a:cs typeface="+mn-cs"/>
              </a:rPr>
              <a:t>התנסות בבניית גשר </a:t>
            </a:r>
          </a:p>
          <a:p>
            <a:pPr algn="ctr"/>
            <a:r>
              <a:rPr lang="en-US" sz="3200" b="1" dirty="0">
                <a:solidFill>
                  <a:schemeClr val="accent5">
                    <a:lumMod val="75000"/>
                  </a:schemeClr>
                </a:solidFill>
              </a:rPr>
              <a:t>CHILDREN DISCOVERY MUSEM</a:t>
            </a:r>
            <a:endParaRPr lang="aa-ET" sz="3200" dirty="0"/>
          </a:p>
        </p:txBody>
      </p:sp>
      <p:pic>
        <p:nvPicPr>
          <p:cNvPr id="5" name="תמונה 4">
            <a:extLst>
              <a:ext uri="{FF2B5EF4-FFF2-40B4-BE49-F238E27FC236}">
                <a16:creationId xmlns:a16="http://schemas.microsoft.com/office/drawing/2014/main" id="{9B80BF9E-85A8-D814-97D2-ECA5045281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49468" y="1740876"/>
            <a:ext cx="3178126" cy="4237501"/>
          </a:xfrm>
          <a:prstGeom prst="rect">
            <a:avLst/>
          </a:prstGeom>
          <a:effectLst>
            <a:outerShdw blurRad="63500" sx="102000" sy="102000" algn="ctr" rotWithShape="0">
              <a:prstClr val="black">
                <a:alpha val="40000"/>
              </a:prstClr>
            </a:outerShdw>
          </a:effectLst>
        </p:spPr>
      </p:pic>
      <p:pic>
        <p:nvPicPr>
          <p:cNvPr id="7" name="תמונה 6">
            <a:extLst>
              <a:ext uri="{FF2B5EF4-FFF2-40B4-BE49-F238E27FC236}">
                <a16:creationId xmlns:a16="http://schemas.microsoft.com/office/drawing/2014/main" id="{D6C1748B-BC6F-1BA4-6DA2-62701A32A3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6937" y="1740877"/>
            <a:ext cx="3178125" cy="4237500"/>
          </a:xfrm>
          <a:prstGeom prst="rect">
            <a:avLst/>
          </a:prstGeom>
          <a:effectLst>
            <a:outerShdw blurRad="63500" sx="102000" sy="102000" algn="ctr" rotWithShape="0">
              <a:prstClr val="black">
                <a:alpha val="40000"/>
              </a:prstClr>
            </a:outerShdw>
          </a:effectLst>
        </p:spPr>
      </p:pic>
      <p:pic>
        <p:nvPicPr>
          <p:cNvPr id="9" name="תמונה 8">
            <a:extLst>
              <a:ext uri="{FF2B5EF4-FFF2-40B4-BE49-F238E27FC236}">
                <a16:creationId xmlns:a16="http://schemas.microsoft.com/office/drawing/2014/main" id="{68F2C38F-AAB8-DFE5-EC26-FE06680E36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4406" y="1740876"/>
            <a:ext cx="3178125" cy="423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42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2662D7DC-7CC7-6C3D-2457-4F2869520B9A}"/>
              </a:ext>
            </a:extLst>
          </p:cNvPr>
          <p:cNvSpPr txBox="1">
            <a:spLocks/>
          </p:cNvSpPr>
          <p:nvPr/>
        </p:nvSpPr>
        <p:spPr>
          <a:xfrm>
            <a:off x="2119560" y="535871"/>
            <a:ext cx="10017732" cy="782845"/>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0070C0"/>
                </a:solidFill>
                <a:cs typeface="Arial" panose="020B0604020202020204" pitchFamily="34" charset="0"/>
              </a:rPr>
              <a:t>התנסות</a:t>
            </a:r>
            <a:r>
              <a:rPr lang="en-GB" b="1" dirty="0">
                <a:solidFill>
                  <a:srgbClr val="0070C0"/>
                </a:solidFill>
                <a:cs typeface="Arial" panose="020B0604020202020204" pitchFamily="34" charset="0"/>
              </a:rPr>
              <a:t>:</a:t>
            </a:r>
            <a:r>
              <a:rPr lang="he-IL" b="1" dirty="0">
                <a:solidFill>
                  <a:srgbClr val="0070C0"/>
                </a:solidFill>
                <a:cs typeface="Arial" panose="020B0604020202020204" pitchFamily="34" charset="0"/>
              </a:rPr>
              <a:t> </a:t>
            </a:r>
            <a:r>
              <a:rPr lang="he-IL" b="1" dirty="0" err="1">
                <a:solidFill>
                  <a:srgbClr val="0070C0"/>
                </a:solidFill>
                <a:cs typeface="Arial" panose="020B0604020202020204" pitchFamily="34" charset="0"/>
              </a:rPr>
              <a:t>עשיינות</a:t>
            </a:r>
            <a:r>
              <a:rPr lang="he-IL" b="1" dirty="0">
                <a:solidFill>
                  <a:srgbClr val="0070C0"/>
                </a:solidFill>
                <a:cs typeface="Arial" panose="020B0604020202020204" pitchFamily="34" charset="0"/>
              </a:rPr>
              <a:t> וחקר ופתרון בעיות</a:t>
            </a:r>
            <a:endParaRPr lang="en-US" b="1" dirty="0">
              <a:solidFill>
                <a:srgbClr val="FF0000"/>
              </a:solidFill>
            </a:endParaRPr>
          </a:p>
        </p:txBody>
      </p:sp>
      <p:sp>
        <p:nvSpPr>
          <p:cNvPr id="2" name="TextBox 1"/>
          <p:cNvSpPr txBox="1"/>
          <p:nvPr/>
        </p:nvSpPr>
        <p:spPr>
          <a:xfrm>
            <a:off x="1821543" y="1611645"/>
            <a:ext cx="9027886" cy="4801314"/>
          </a:xfrm>
          <a:prstGeom prst="rect">
            <a:avLst/>
          </a:prstGeom>
          <a:noFill/>
        </p:spPr>
        <p:txBody>
          <a:bodyPr wrap="square" rtlCol="0">
            <a:spAutoFit/>
          </a:bodyPr>
          <a:lstStyle/>
          <a:p>
            <a:r>
              <a:rPr lang="he-IL" sz="2800" b="1" dirty="0"/>
              <a:t>האתגר:</a:t>
            </a:r>
          </a:p>
          <a:p>
            <a:r>
              <a:rPr lang="he-IL" sz="2000" dirty="0"/>
              <a:t>לבנות מ-40 מקלות ארטיק גשר באורך 30 סנטימטרים.</a:t>
            </a:r>
          </a:p>
          <a:p>
            <a:r>
              <a:rPr lang="he-IL" sz="2000" dirty="0"/>
              <a:t>את הגשר בנו על גיליון נייר.</a:t>
            </a:r>
          </a:p>
          <a:p>
            <a:r>
              <a:rPr lang="he-IL" sz="2000" dirty="0"/>
              <a:t>לרשותכם מקלות ארטיק ודבק.</a:t>
            </a:r>
          </a:p>
          <a:p>
            <a:r>
              <a:rPr lang="he-IL" sz="2000" dirty="0"/>
              <a:t>זמן:</a:t>
            </a:r>
            <a:r>
              <a:rPr lang="en-US" sz="2000" dirty="0"/>
              <a:t> </a:t>
            </a:r>
            <a:r>
              <a:rPr lang="he-IL" sz="2000" dirty="0"/>
              <a:t>30 דקות</a:t>
            </a:r>
          </a:p>
          <a:p>
            <a:endParaRPr lang="he-IL" sz="2000" dirty="0"/>
          </a:p>
          <a:p>
            <a:pPr marL="285750" indent="-285750">
              <a:buFont typeface="Arial" panose="020B0604020202020204" pitchFamily="34" charset="0"/>
              <a:buChar char="•"/>
            </a:pPr>
            <a:r>
              <a:rPr lang="he-IL" sz="2000" dirty="0"/>
              <a:t>צלמו את הגשר.</a:t>
            </a:r>
          </a:p>
          <a:p>
            <a:pPr marL="285750" indent="-285750">
              <a:buFont typeface="Arial" panose="020B0604020202020204" pitchFamily="34" charset="0"/>
              <a:buChar char="•"/>
            </a:pPr>
            <a:r>
              <a:rPr lang="he-IL" sz="2000" dirty="0"/>
              <a:t>הציבו את הגשר בין שתי כסאות הנמצאים במרחק</a:t>
            </a:r>
          </a:p>
          <a:p>
            <a:r>
              <a:rPr lang="he-IL" sz="2000" dirty="0"/>
              <a:t>    של 30 סנטימטרים זה מזה.</a:t>
            </a:r>
          </a:p>
          <a:p>
            <a:pPr marL="285750" indent="-285750">
              <a:buFont typeface="Arial" panose="020B0604020202020204" pitchFamily="34" charset="0"/>
              <a:buChar char="•"/>
            </a:pPr>
            <a:r>
              <a:rPr lang="he-IL" sz="2000" dirty="0"/>
              <a:t>הניחו במרכז הגשר קופסת טונה.</a:t>
            </a:r>
          </a:p>
          <a:p>
            <a:r>
              <a:rPr lang="he-IL" sz="2000" dirty="0"/>
              <a:t>    האם הגשר קרס?</a:t>
            </a:r>
          </a:p>
          <a:p>
            <a:pPr marL="285750" indent="-285750">
              <a:buFont typeface="Arial" panose="020B0604020202020204" pitchFamily="34" charset="0"/>
              <a:buChar char="•"/>
            </a:pPr>
            <a:r>
              <a:rPr lang="he-IL" sz="2000" dirty="0"/>
              <a:t>הוסיפו קופסה שנייה.</a:t>
            </a:r>
          </a:p>
          <a:p>
            <a:r>
              <a:rPr lang="he-IL" sz="2000" dirty="0"/>
              <a:t>    האם הגשר קרס?</a:t>
            </a:r>
          </a:p>
          <a:p>
            <a:pPr marL="285750" indent="-285750">
              <a:buFont typeface="Arial" panose="020B0604020202020204" pitchFamily="34" charset="0"/>
              <a:buChar char="•"/>
            </a:pPr>
            <a:r>
              <a:rPr lang="he-IL" sz="2000" dirty="0"/>
              <a:t>המשיכו להוסיף קופסאות טונה עד אשר הגשר יקרוס.</a:t>
            </a:r>
          </a:p>
          <a:p>
            <a:endParaRPr lang="en-US" dirty="0"/>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497" y="2388967"/>
            <a:ext cx="4557151" cy="3417863"/>
          </a:xfrm>
          <a:prstGeom prst="rect">
            <a:avLst/>
          </a:prstGeom>
        </p:spPr>
      </p:pic>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194581" cy="1109568"/>
          </a:xfrm>
          <a:prstGeom prst="rect">
            <a:avLst/>
          </a:prstGeom>
        </p:spPr>
      </p:pic>
    </p:spTree>
    <p:extLst>
      <p:ext uri="{BB962C8B-B14F-4D97-AF65-F5344CB8AC3E}">
        <p14:creationId xmlns:p14="http://schemas.microsoft.com/office/powerpoint/2010/main" val="253090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10" y="140676"/>
            <a:ext cx="11011877" cy="1664879"/>
          </a:xfrm>
          <a:prstGeom prst="rect">
            <a:avLst/>
          </a:prstGeom>
          <a:noFill/>
        </p:spPr>
        <p:txBody>
          <a:bodyPr wrap="square" rtlCol="0">
            <a:spAutoFit/>
          </a:bodyPr>
          <a:lstStyle/>
          <a:p>
            <a:pPr lvl="0">
              <a:lnSpc>
                <a:spcPct val="150000"/>
              </a:lnSpc>
              <a:spcBef>
                <a:spcPts val="1000"/>
              </a:spcBef>
            </a:pPr>
            <a:r>
              <a:rPr lang="he-IL" sz="3600" b="1" dirty="0">
                <a:solidFill>
                  <a:prstClr val="black"/>
                </a:solidFill>
              </a:rPr>
              <a:t>כיצד אפשר לשפר את מבנה הגשר כך שאפשר יהיה להציב עליו משא כבר יותר?</a:t>
            </a:r>
            <a:endParaRPr lang="en-US" sz="3600" b="1" dirty="0">
              <a:solidFill>
                <a:prstClr val="black"/>
              </a:solidFill>
            </a:endParaRPr>
          </a:p>
        </p:txBody>
      </p:sp>
      <p:sp>
        <p:nvSpPr>
          <p:cNvPr id="3" name="TextBox 2"/>
          <p:cNvSpPr txBox="1"/>
          <p:nvPr/>
        </p:nvSpPr>
        <p:spPr>
          <a:xfrm>
            <a:off x="881575" y="1622473"/>
            <a:ext cx="10222523" cy="4801314"/>
          </a:xfrm>
          <a:prstGeom prst="rect">
            <a:avLst/>
          </a:prstGeom>
          <a:noFill/>
        </p:spPr>
        <p:txBody>
          <a:bodyPr wrap="square" rtlCol="0">
            <a:spAutoFit/>
          </a:bodyPr>
          <a:lstStyle/>
          <a:p>
            <a:pPr>
              <a:lnSpc>
                <a:spcPct val="150000"/>
              </a:lnSpc>
            </a:pPr>
            <a:r>
              <a:rPr lang="he-IL" sz="3600" b="1" dirty="0">
                <a:solidFill>
                  <a:srgbClr val="0070C0"/>
                </a:solidFill>
              </a:rPr>
              <a:t>חושבים כמהנדסים ומהנדסות</a:t>
            </a:r>
          </a:p>
          <a:p>
            <a:pPr marL="571500" indent="-571500">
              <a:lnSpc>
                <a:spcPct val="150000"/>
              </a:lnSpc>
              <a:buFont typeface="Arial" panose="020B0604020202020204" pitchFamily="34" charset="0"/>
              <a:buChar char="•"/>
            </a:pPr>
            <a:r>
              <a:rPr lang="he-IL" sz="2800" b="1" dirty="0">
                <a:solidFill>
                  <a:srgbClr val="0070C0"/>
                </a:solidFill>
              </a:rPr>
              <a:t>האם תכננתם את מבנה הגשר לפני הבנייה?</a:t>
            </a:r>
          </a:p>
          <a:p>
            <a:pPr marL="571500" indent="-571500">
              <a:lnSpc>
                <a:spcPct val="150000"/>
              </a:lnSpc>
              <a:buFont typeface="Arial" panose="020B0604020202020204" pitchFamily="34" charset="0"/>
              <a:buChar char="•"/>
            </a:pPr>
            <a:r>
              <a:rPr lang="he-IL" sz="2800" b="1" dirty="0">
                <a:solidFill>
                  <a:srgbClr val="0070C0"/>
                </a:solidFill>
              </a:rPr>
              <a:t>האם שרטטתם את מבנה הגשר?</a:t>
            </a:r>
          </a:p>
          <a:p>
            <a:pPr marL="571500" indent="-571500">
              <a:lnSpc>
                <a:spcPct val="150000"/>
              </a:lnSpc>
              <a:buFont typeface="Arial" panose="020B0604020202020204" pitchFamily="34" charset="0"/>
              <a:buChar char="•"/>
            </a:pPr>
            <a:r>
              <a:rPr lang="he-IL" sz="2800" b="1" dirty="0">
                <a:solidFill>
                  <a:srgbClr val="0070C0"/>
                </a:solidFill>
              </a:rPr>
              <a:t>האם תכננתם את שלבי הבנייה של הגשר?</a:t>
            </a:r>
          </a:p>
          <a:p>
            <a:pPr marL="571500" indent="-571500">
              <a:lnSpc>
                <a:spcPct val="150000"/>
              </a:lnSpc>
              <a:buFont typeface="Arial" panose="020B0604020202020204" pitchFamily="34" charset="0"/>
              <a:buChar char="•"/>
            </a:pPr>
            <a:r>
              <a:rPr lang="he-IL" sz="2800" b="1" dirty="0">
                <a:solidFill>
                  <a:srgbClr val="0070C0"/>
                </a:solidFill>
              </a:rPr>
              <a:t>מה לדעתכם גרם לקריסת הגשר?</a:t>
            </a:r>
          </a:p>
          <a:p>
            <a:pPr marL="571500" indent="-571500">
              <a:lnSpc>
                <a:spcPct val="150000"/>
              </a:lnSpc>
              <a:buFont typeface="Arial" panose="020B0604020202020204" pitchFamily="34" charset="0"/>
              <a:buChar char="•"/>
            </a:pPr>
            <a:r>
              <a:rPr lang="he-IL" sz="2800" b="1" dirty="0">
                <a:solidFill>
                  <a:srgbClr val="0070C0"/>
                </a:solidFill>
              </a:rPr>
              <a:t>העלו רעיונות בקבוצה כיצד אפשר לשפר </a:t>
            </a:r>
            <a:r>
              <a:rPr lang="he-IL" sz="2800" b="1">
                <a:solidFill>
                  <a:srgbClr val="0070C0"/>
                </a:solidFill>
              </a:rPr>
              <a:t>את מבנה </a:t>
            </a:r>
            <a:r>
              <a:rPr lang="he-IL" sz="2800" b="1" dirty="0">
                <a:solidFill>
                  <a:srgbClr val="0070C0"/>
                </a:solidFill>
              </a:rPr>
              <a:t>הגשר כך שיוכל לשאת עליו משא כבד יותר.</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15217"/>
            <a:ext cx="3194581" cy="1109568"/>
          </a:xfrm>
          <a:prstGeom prst="rect">
            <a:avLst/>
          </a:prstGeom>
        </p:spPr>
      </p:pic>
    </p:spTree>
    <p:extLst>
      <p:ext uri="{BB962C8B-B14F-4D97-AF65-F5344CB8AC3E}">
        <p14:creationId xmlns:p14="http://schemas.microsoft.com/office/powerpoint/2010/main" val="237993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8628" y="418905"/>
            <a:ext cx="9605107" cy="830997"/>
          </a:xfrm>
          <a:prstGeom prst="rect">
            <a:avLst/>
          </a:prstGeom>
          <a:noFill/>
        </p:spPr>
        <p:txBody>
          <a:bodyPr wrap="square" rtlCol="0">
            <a:spAutoFit/>
          </a:bodyPr>
          <a:lstStyle/>
          <a:p>
            <a:r>
              <a:rPr lang="he-IL" sz="4800" b="1" dirty="0">
                <a:solidFill>
                  <a:srgbClr val="0070C0"/>
                </a:solidFill>
              </a:rPr>
              <a:t>חקר מדעי בשירות הפתרון ההנדסי</a:t>
            </a:r>
            <a:endParaRPr lang="en-US" sz="4800" b="1" dirty="0">
              <a:solidFill>
                <a:srgbClr val="0070C0"/>
              </a:solidFill>
            </a:endParaRPr>
          </a:p>
        </p:txBody>
      </p:sp>
      <p:sp>
        <p:nvSpPr>
          <p:cNvPr id="3" name="TextBox 2"/>
          <p:cNvSpPr txBox="1"/>
          <p:nvPr/>
        </p:nvSpPr>
        <p:spPr>
          <a:xfrm>
            <a:off x="1666240" y="1328616"/>
            <a:ext cx="9933353" cy="5447645"/>
          </a:xfrm>
          <a:prstGeom prst="rect">
            <a:avLst/>
          </a:prstGeom>
          <a:noFill/>
        </p:spPr>
        <p:txBody>
          <a:bodyPr wrap="square" rtlCol="0">
            <a:spAutoFit/>
          </a:bodyPr>
          <a:lstStyle/>
          <a:p>
            <a:pPr>
              <a:lnSpc>
                <a:spcPct val="150000"/>
              </a:lnSpc>
            </a:pPr>
            <a:r>
              <a:rPr lang="he-IL" sz="3600" b="1" dirty="0">
                <a:solidFill>
                  <a:srgbClr val="0070C0"/>
                </a:solidFill>
              </a:rPr>
              <a:t>דוגמאות לשאלות חקר</a:t>
            </a:r>
          </a:p>
          <a:p>
            <a:pPr marL="457200" indent="-457200">
              <a:lnSpc>
                <a:spcPct val="150000"/>
              </a:lnSpc>
              <a:buFont typeface="Arial" panose="020B0604020202020204" pitchFamily="34" charset="0"/>
              <a:buChar char="•"/>
            </a:pPr>
            <a:r>
              <a:rPr lang="he-IL" sz="2800" b="1" dirty="0"/>
              <a:t>מהי ההשפעה של </a:t>
            </a:r>
            <a:r>
              <a:rPr lang="he-IL" sz="2800" b="1" dirty="0">
                <a:solidFill>
                  <a:srgbClr val="0070C0"/>
                </a:solidFill>
              </a:rPr>
              <a:t>עובי בסיס הגשר </a:t>
            </a:r>
            <a:r>
              <a:rPr lang="he-IL" sz="2800" b="1" dirty="0"/>
              <a:t>על עמידות הגשר מפני קריסה כאשר מניחים עליו משא במשקל של: _____.</a:t>
            </a:r>
          </a:p>
          <a:p>
            <a:pPr marL="457200" indent="-457200">
              <a:lnSpc>
                <a:spcPct val="150000"/>
              </a:lnSpc>
              <a:buFont typeface="Arial" panose="020B0604020202020204" pitchFamily="34" charset="0"/>
              <a:buChar char="•"/>
            </a:pPr>
            <a:r>
              <a:rPr lang="he-IL" sz="2800" b="1" dirty="0"/>
              <a:t>מהי ההשפעה של בניית </a:t>
            </a:r>
            <a:r>
              <a:rPr lang="he-IL" sz="2800" b="1" dirty="0">
                <a:solidFill>
                  <a:srgbClr val="0070C0"/>
                </a:solidFill>
              </a:rPr>
              <a:t>עמודי תמיכה </a:t>
            </a:r>
            <a:r>
              <a:rPr lang="he-IL" sz="2800" b="1" dirty="0"/>
              <a:t>לבסיס הגשר על עמידות הגשר מפני קריסה כאשר מניחים עליו משא במשקל של: _____</a:t>
            </a:r>
          </a:p>
          <a:p>
            <a:pPr marL="457200" indent="-457200">
              <a:lnSpc>
                <a:spcPct val="150000"/>
              </a:lnSpc>
              <a:buFont typeface="Arial" panose="020B0604020202020204" pitchFamily="34" charset="0"/>
              <a:buChar char="•"/>
            </a:pPr>
            <a:r>
              <a:rPr lang="he-IL" sz="2800" b="1" dirty="0"/>
              <a:t>מהו הקשר בין </a:t>
            </a:r>
            <a:r>
              <a:rPr lang="he-IL" sz="2800" b="1" dirty="0">
                <a:solidFill>
                  <a:srgbClr val="0070C0"/>
                </a:solidFill>
              </a:rPr>
              <a:t>חוזק של חומרים </a:t>
            </a:r>
            <a:r>
              <a:rPr lang="he-IL" sz="2800" b="1" dirty="0"/>
              <a:t>לבין עמידות הגשר מפני קריסה?</a:t>
            </a:r>
          </a:p>
          <a:p>
            <a:pPr marL="457200" indent="-457200">
              <a:lnSpc>
                <a:spcPct val="150000"/>
              </a:lnSpc>
              <a:buFont typeface="Arial" panose="020B0604020202020204" pitchFamily="34" charset="0"/>
              <a:buChar char="•"/>
            </a:pPr>
            <a:r>
              <a:rPr lang="he-IL" sz="2800" b="1" dirty="0"/>
              <a:t>האם גובה הגשר משפיע על עמידותו מפני קריסה?</a:t>
            </a:r>
            <a:endParaRPr lang="en-GB" sz="2800" b="1" dirty="0"/>
          </a:p>
          <a:p>
            <a:pPr marL="457200" indent="-457200">
              <a:lnSpc>
                <a:spcPct val="150000"/>
              </a:lnSpc>
              <a:buFont typeface="Arial" panose="020B0604020202020204" pitchFamily="34" charset="0"/>
              <a:buChar char="•"/>
            </a:pPr>
            <a:r>
              <a:rPr lang="he-IL" sz="2800" b="1" dirty="0"/>
              <a:t>מהי ההשפעה של עמודים תומכים (</a:t>
            </a:r>
            <a:r>
              <a:rPr lang="he-IL" sz="2800" b="1" dirty="0" err="1"/>
              <a:t>סמכים</a:t>
            </a:r>
            <a:r>
              <a:rPr lang="he-IL" sz="2800" b="1" dirty="0"/>
              <a:t>) על עמידות הגשר?</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194581" cy="1109568"/>
          </a:xfrm>
          <a:prstGeom prst="rect">
            <a:avLst/>
          </a:prstGeom>
        </p:spPr>
      </p:pic>
    </p:spTree>
    <p:extLst>
      <p:ext uri="{BB962C8B-B14F-4D97-AF65-F5344CB8AC3E}">
        <p14:creationId xmlns:p14="http://schemas.microsoft.com/office/powerpoint/2010/main" val="78421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3156418" y="410873"/>
            <a:ext cx="8582290" cy="577739"/>
          </a:xfrm>
        </p:spPr>
        <p:txBody>
          <a:bodyPr>
            <a:noAutofit/>
          </a:bodyPr>
          <a:lstStyle/>
          <a:p>
            <a:br>
              <a:rPr lang="he-IL" sz="4800" b="1" dirty="0">
                <a:solidFill>
                  <a:srgbClr val="0070C0"/>
                </a:solidFill>
                <a:cs typeface="+mn-cs"/>
              </a:rPr>
            </a:br>
            <a:r>
              <a:rPr lang="he-IL" sz="4800" b="1" dirty="0">
                <a:solidFill>
                  <a:srgbClr val="0070C0"/>
                </a:solidFill>
                <a:cs typeface="+mn-cs"/>
              </a:rPr>
              <a:t>דוגמאות לגשרים ממקלות ארטיק</a:t>
            </a:r>
            <a:endParaRPr lang="en-US" sz="4800" b="1" dirty="0">
              <a:solidFill>
                <a:srgbClr val="0070C0"/>
              </a:solidFill>
              <a:cs typeface="+mn-cs"/>
            </a:endParaRPr>
          </a:p>
        </p:txBody>
      </p:sp>
      <p:pic>
        <p:nvPicPr>
          <p:cNvPr id="7" name="תמונה 6"/>
          <p:cNvPicPr>
            <a:picLocks noChangeAspect="1"/>
          </p:cNvPicPr>
          <p:nvPr/>
        </p:nvPicPr>
        <p:blipFill>
          <a:blip r:embed="rId2"/>
          <a:stretch>
            <a:fillRect/>
          </a:stretch>
        </p:blipFill>
        <p:spPr>
          <a:xfrm>
            <a:off x="7620000" y="3429000"/>
            <a:ext cx="4572000" cy="3429000"/>
          </a:xfrm>
          <a:prstGeom prst="rect">
            <a:avLst/>
          </a:prstGeom>
        </p:spPr>
      </p:pic>
      <p:pic>
        <p:nvPicPr>
          <p:cNvPr id="10" name="תמונה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6500" y="3429000"/>
            <a:ext cx="5143500" cy="3429000"/>
          </a:xfrm>
          <a:prstGeom prst="rect">
            <a:avLst/>
          </a:prstGeom>
        </p:spPr>
      </p:pic>
      <p:pic>
        <p:nvPicPr>
          <p:cNvPr id="11" name="תמונה 10"/>
          <p:cNvPicPr>
            <a:picLocks noChangeAspect="1"/>
          </p:cNvPicPr>
          <p:nvPr/>
        </p:nvPicPr>
        <p:blipFill>
          <a:blip r:embed="rId4"/>
          <a:stretch>
            <a:fillRect/>
          </a:stretch>
        </p:blipFill>
        <p:spPr>
          <a:xfrm>
            <a:off x="-22144" y="3429000"/>
            <a:ext cx="3220590" cy="3370385"/>
          </a:xfrm>
          <a:prstGeom prst="rect">
            <a:avLst/>
          </a:prstGeom>
        </p:spPr>
      </p:pic>
      <p:sp>
        <p:nvSpPr>
          <p:cNvPr id="12" name="TextBox 11"/>
          <p:cNvSpPr txBox="1"/>
          <p:nvPr/>
        </p:nvSpPr>
        <p:spPr>
          <a:xfrm>
            <a:off x="7174523" y="2586890"/>
            <a:ext cx="4493846" cy="369332"/>
          </a:xfrm>
          <a:prstGeom prst="rect">
            <a:avLst/>
          </a:prstGeom>
          <a:noFill/>
        </p:spPr>
        <p:txBody>
          <a:bodyPr wrap="square" rtlCol="0">
            <a:spAutoFit/>
          </a:bodyPr>
          <a:lstStyle/>
          <a:p>
            <a:r>
              <a:rPr lang="he-IL" dirty="0">
                <a:solidFill>
                  <a:prstClr val="black"/>
                </a:solidFill>
              </a:rPr>
              <a:t>מקור התמונות : </a:t>
            </a:r>
            <a:r>
              <a:rPr lang="he-IL" dirty="0" err="1">
                <a:solidFill>
                  <a:prstClr val="black"/>
                </a:solidFill>
                <a:hlinkClick r:id="rId5"/>
              </a:rPr>
              <a:t>פינטרס</a:t>
            </a:r>
            <a:endParaRPr lang="en-US" dirty="0">
              <a:solidFill>
                <a:prstClr val="black"/>
              </a:solidFill>
            </a:endParaRPr>
          </a:p>
        </p:txBody>
      </p:sp>
      <p:pic>
        <p:nvPicPr>
          <p:cNvPr id="3" name="תמונה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5" y="0"/>
            <a:ext cx="3194581" cy="1109568"/>
          </a:xfrm>
          <a:prstGeom prst="rect">
            <a:avLst/>
          </a:prstGeom>
        </p:spPr>
      </p:pic>
    </p:spTree>
    <p:extLst>
      <p:ext uri="{BB962C8B-B14F-4D97-AF65-F5344CB8AC3E}">
        <p14:creationId xmlns:p14="http://schemas.microsoft.com/office/powerpoint/2010/main" val="69023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88" y="-195385"/>
            <a:ext cx="13253171" cy="7053385"/>
          </a:xfrm>
          <a:prstGeom prst="rect">
            <a:avLst/>
          </a:prstGeom>
        </p:spPr>
      </p:pic>
      <p:sp>
        <p:nvSpPr>
          <p:cNvPr id="3" name="TextBox 2"/>
          <p:cNvSpPr txBox="1"/>
          <p:nvPr/>
        </p:nvSpPr>
        <p:spPr>
          <a:xfrm>
            <a:off x="93785" y="398585"/>
            <a:ext cx="3978030" cy="1015663"/>
          </a:xfrm>
          <a:prstGeom prst="rect">
            <a:avLst/>
          </a:prstGeom>
          <a:noFill/>
        </p:spPr>
        <p:txBody>
          <a:bodyPr wrap="square" rtlCol="0">
            <a:spAutoFit/>
          </a:bodyPr>
          <a:lstStyle/>
          <a:p>
            <a:r>
              <a:rPr lang="he-IL" sz="2000" b="1" dirty="0"/>
              <a:t>במבט חדש</a:t>
            </a:r>
          </a:p>
          <a:p>
            <a:r>
              <a:rPr lang="he-IL" sz="2000" b="1" dirty="0"/>
              <a:t>מדע וטכנולוגיה כיתה ג</a:t>
            </a:r>
          </a:p>
          <a:p>
            <a:r>
              <a:rPr lang="he-IL" sz="2000" b="1" dirty="0"/>
              <a:t>עמודים 49-48</a:t>
            </a:r>
            <a:endParaRPr lang="en-US" sz="2000" b="1" dirty="0"/>
          </a:p>
        </p:txBody>
      </p:sp>
    </p:spTree>
    <p:extLst>
      <p:ext uri="{BB962C8B-B14F-4D97-AF65-F5344CB8AC3E}">
        <p14:creationId xmlns:p14="http://schemas.microsoft.com/office/powerpoint/2010/main" val="312209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96" y="-1"/>
            <a:ext cx="12817066" cy="6947877"/>
          </a:xfrm>
          <a:prstGeom prst="rect">
            <a:avLst/>
          </a:prstGeom>
        </p:spPr>
      </p:pic>
    </p:spTree>
    <p:extLst>
      <p:ext uri="{BB962C8B-B14F-4D97-AF65-F5344CB8AC3E}">
        <p14:creationId xmlns:p14="http://schemas.microsoft.com/office/powerpoint/2010/main" val="279457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0" y="19050"/>
            <a:ext cx="12192000" cy="6819900"/>
          </a:xfrm>
          <a:prstGeom prst="rect">
            <a:avLst/>
          </a:prstGeom>
        </p:spPr>
      </p:pic>
    </p:spTree>
    <p:extLst>
      <p:ext uri="{BB962C8B-B14F-4D97-AF65-F5344CB8AC3E}">
        <p14:creationId xmlns:p14="http://schemas.microsoft.com/office/powerpoint/2010/main" val="125949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7DCEEC6-28AF-84AC-905D-2C94C29C53E6}"/>
              </a:ext>
            </a:extLst>
          </p:cNvPr>
          <p:cNvSpPr txBox="1"/>
          <p:nvPr/>
        </p:nvSpPr>
        <p:spPr>
          <a:xfrm>
            <a:off x="4607168" y="1200850"/>
            <a:ext cx="6185094" cy="5183470"/>
          </a:xfrm>
          <a:prstGeom prst="rect">
            <a:avLst/>
          </a:prstGeom>
          <a:noFill/>
        </p:spPr>
        <p:txBody>
          <a:bodyPr wrap="square">
            <a:spAutoFit/>
          </a:bodyPr>
          <a:lstStyle/>
          <a:p>
            <a:pPr marL="571500" indent="-571500">
              <a:lnSpc>
                <a:spcPct val="150000"/>
              </a:lnSpc>
              <a:buFont typeface="Arial" panose="020B0604020202020204" pitchFamily="34" charset="0"/>
              <a:buChar char="•"/>
            </a:pPr>
            <a:r>
              <a:rPr lang="he-IL" sz="3200" dirty="0"/>
              <a:t>חומרים</a:t>
            </a:r>
          </a:p>
          <a:p>
            <a:pPr marL="571500" indent="-571500">
              <a:lnSpc>
                <a:spcPct val="150000"/>
              </a:lnSpc>
              <a:buFont typeface="Arial" panose="020B0604020202020204" pitchFamily="34" charset="0"/>
              <a:buChar char="•"/>
            </a:pPr>
            <a:r>
              <a:rPr lang="he-IL" sz="3200" dirty="0"/>
              <a:t>חיבורים</a:t>
            </a:r>
          </a:p>
          <a:p>
            <a:pPr marL="571500" indent="-571500">
              <a:lnSpc>
                <a:spcPct val="150000"/>
              </a:lnSpc>
              <a:buFont typeface="Arial" panose="020B0604020202020204" pitchFamily="34" charset="0"/>
              <a:buChar char="•"/>
            </a:pPr>
            <a:r>
              <a:rPr lang="he-IL" sz="3200" dirty="0"/>
              <a:t>גובה</a:t>
            </a:r>
          </a:p>
          <a:p>
            <a:pPr marL="571500" indent="-571500">
              <a:lnSpc>
                <a:spcPct val="150000"/>
              </a:lnSpc>
              <a:buFont typeface="Arial" panose="020B0604020202020204" pitchFamily="34" charset="0"/>
              <a:buChar char="•"/>
            </a:pPr>
            <a:r>
              <a:rPr lang="he-IL" sz="3200" dirty="0"/>
              <a:t>יסודות</a:t>
            </a:r>
          </a:p>
          <a:p>
            <a:pPr marL="571500" indent="-571500">
              <a:lnSpc>
                <a:spcPct val="150000"/>
              </a:lnSpc>
              <a:buFont typeface="Arial" panose="020B0604020202020204" pitchFamily="34" charset="0"/>
              <a:buChar char="•"/>
            </a:pPr>
            <a:r>
              <a:rPr lang="he-IL" sz="3200" dirty="0"/>
              <a:t>מיקום</a:t>
            </a:r>
          </a:p>
          <a:p>
            <a:pPr marL="571500" indent="-571500">
              <a:lnSpc>
                <a:spcPct val="150000"/>
              </a:lnSpc>
              <a:buFont typeface="Arial" panose="020B0604020202020204" pitchFamily="34" charset="0"/>
              <a:buChar char="•"/>
            </a:pPr>
            <a:r>
              <a:rPr lang="he-IL" sz="3200" dirty="0"/>
              <a:t>מרחק</a:t>
            </a:r>
          </a:p>
          <a:p>
            <a:pPr marL="571500" indent="-571500">
              <a:lnSpc>
                <a:spcPct val="150000"/>
              </a:lnSpc>
              <a:buFont typeface="Arial" panose="020B0604020202020204" pitchFamily="34" charset="0"/>
              <a:buChar char="•"/>
            </a:pPr>
            <a:r>
              <a:rPr lang="he-IL" sz="3200" dirty="0"/>
              <a:t>יציבות (צורת משולש מקנה יציבות)</a:t>
            </a:r>
            <a:endParaRPr lang="aa-ET" sz="3200" dirty="0"/>
          </a:p>
        </p:txBody>
      </p:sp>
      <p:sp>
        <p:nvSpPr>
          <p:cNvPr id="4" name="תיבת טקסט 3">
            <a:extLst>
              <a:ext uri="{FF2B5EF4-FFF2-40B4-BE49-F238E27FC236}">
                <a16:creationId xmlns:a16="http://schemas.microsoft.com/office/drawing/2014/main" id="{83F47EAB-A91B-3470-1436-C7DB16BC161A}"/>
              </a:ext>
            </a:extLst>
          </p:cNvPr>
          <p:cNvSpPr txBox="1"/>
          <p:nvPr/>
        </p:nvSpPr>
        <p:spPr>
          <a:xfrm>
            <a:off x="2149231" y="431409"/>
            <a:ext cx="9956799" cy="769441"/>
          </a:xfrm>
          <a:prstGeom prst="rect">
            <a:avLst/>
          </a:prstGeom>
          <a:noFill/>
        </p:spPr>
        <p:txBody>
          <a:bodyPr wrap="square" rtlCol="0">
            <a:spAutoFit/>
          </a:bodyPr>
          <a:lstStyle/>
          <a:p>
            <a:r>
              <a:rPr lang="he-IL" sz="4400" b="1" dirty="0">
                <a:solidFill>
                  <a:srgbClr val="0070C0"/>
                </a:solidFill>
              </a:rPr>
              <a:t>טיפים: נקודות התייחסות למבנה הגשר </a:t>
            </a:r>
            <a:endParaRPr lang="aa-ET" sz="4400" b="1" dirty="0">
              <a:solidFill>
                <a:srgbClr val="0070C0"/>
              </a:solidFill>
            </a:endParaRPr>
          </a:p>
        </p:txBody>
      </p:sp>
      <p:pic>
        <p:nvPicPr>
          <p:cNvPr id="6" name="תמונה 5">
            <a:extLst>
              <a:ext uri="{FF2B5EF4-FFF2-40B4-BE49-F238E27FC236}">
                <a16:creationId xmlns:a16="http://schemas.microsoft.com/office/drawing/2014/main" id="{950F80E3-4511-849B-2F95-C9EDE81949B8}"/>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311" y="1293171"/>
            <a:ext cx="5203810" cy="4578633"/>
          </a:xfrm>
          <a:prstGeom prst="rect">
            <a:avLst/>
          </a:prstGeom>
        </p:spPr>
      </p:pic>
      <p:sp>
        <p:nvSpPr>
          <p:cNvPr id="2" name="תיבת טקסט 1">
            <a:extLst>
              <a:ext uri="{FF2B5EF4-FFF2-40B4-BE49-F238E27FC236}">
                <a16:creationId xmlns:a16="http://schemas.microsoft.com/office/drawing/2014/main" id="{6DA96F7D-8A6E-8050-F000-FFF4D62F33D0}"/>
              </a:ext>
            </a:extLst>
          </p:cNvPr>
          <p:cNvSpPr txBox="1"/>
          <p:nvPr/>
        </p:nvSpPr>
        <p:spPr>
          <a:xfrm>
            <a:off x="248529" y="5871804"/>
            <a:ext cx="2611902" cy="369332"/>
          </a:xfrm>
          <a:prstGeom prst="rect">
            <a:avLst/>
          </a:prstGeom>
          <a:noFill/>
        </p:spPr>
        <p:txBody>
          <a:bodyPr wrap="square" rtlCol="0">
            <a:spAutoFit/>
          </a:bodyPr>
          <a:lstStyle/>
          <a:p>
            <a:r>
              <a:rPr lang="he-IL" dirty="0">
                <a:hlinkClick r:id="rId3"/>
              </a:rPr>
              <a:t>קישור למקור (חינמי) </a:t>
            </a:r>
            <a:endParaRPr lang="aa-ET" dirty="0"/>
          </a:p>
        </p:txBody>
      </p:sp>
    </p:spTree>
    <p:extLst>
      <p:ext uri="{BB962C8B-B14F-4D97-AF65-F5344CB8AC3E}">
        <p14:creationId xmlns:p14="http://schemas.microsoft.com/office/powerpoint/2010/main" val="84043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EF307DC-0D76-05BB-9969-FBBF5FE70E86}"/>
              </a:ext>
            </a:extLst>
          </p:cNvPr>
          <p:cNvSpPr txBox="1"/>
          <p:nvPr/>
        </p:nvSpPr>
        <p:spPr>
          <a:xfrm>
            <a:off x="1683434" y="337625"/>
            <a:ext cx="10049021" cy="769441"/>
          </a:xfrm>
          <a:prstGeom prst="rect">
            <a:avLst/>
          </a:prstGeom>
          <a:noFill/>
        </p:spPr>
        <p:txBody>
          <a:bodyPr wrap="square" rtlCol="0">
            <a:spAutoFit/>
          </a:bodyPr>
          <a:lstStyle/>
          <a:p>
            <a:r>
              <a:rPr lang="he-IL" sz="4400" b="1" dirty="0">
                <a:solidFill>
                  <a:srgbClr val="0070C0"/>
                </a:solidFill>
              </a:rPr>
              <a:t>חומרים, צורות חיבור ואמצעי חיבור בגשרים</a:t>
            </a:r>
            <a:endParaRPr lang="aa-ET" sz="4400" b="1" dirty="0">
              <a:solidFill>
                <a:srgbClr val="0070C0"/>
              </a:solidFill>
            </a:endParaRPr>
          </a:p>
        </p:txBody>
      </p:sp>
      <p:sp>
        <p:nvSpPr>
          <p:cNvPr id="3" name="תיבת טקסט 2">
            <a:extLst>
              <a:ext uri="{FF2B5EF4-FFF2-40B4-BE49-F238E27FC236}">
                <a16:creationId xmlns:a16="http://schemas.microsoft.com/office/drawing/2014/main" id="{30142BDB-7D0F-E914-8C93-CA8B2EF131A0}"/>
              </a:ext>
            </a:extLst>
          </p:cNvPr>
          <p:cNvSpPr txBox="1"/>
          <p:nvPr/>
        </p:nvSpPr>
        <p:spPr>
          <a:xfrm>
            <a:off x="6888479" y="1107066"/>
            <a:ext cx="4665785" cy="519340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he-IL" sz="2800" dirty="0"/>
              <a:t>ברגים</a:t>
            </a:r>
          </a:p>
          <a:p>
            <a:pPr marL="457200" indent="-457200">
              <a:lnSpc>
                <a:spcPct val="150000"/>
              </a:lnSpc>
              <a:buFont typeface="Arial" panose="020B0604020202020204" pitchFamily="34" charset="0"/>
              <a:buChar char="•"/>
            </a:pPr>
            <a:r>
              <a:rPr lang="he-IL" sz="2800" dirty="0"/>
              <a:t>כבלים</a:t>
            </a:r>
          </a:p>
          <a:p>
            <a:pPr marL="457200" indent="-457200">
              <a:lnSpc>
                <a:spcPct val="150000"/>
              </a:lnSpc>
              <a:buFont typeface="Arial" panose="020B0604020202020204" pitchFamily="34" charset="0"/>
              <a:buChar char="•"/>
            </a:pPr>
            <a:r>
              <a:rPr lang="he-IL" sz="2800" dirty="0"/>
              <a:t>עמודי בטון + דבק מיוחד</a:t>
            </a:r>
          </a:p>
          <a:p>
            <a:pPr marL="457200" indent="-457200">
              <a:lnSpc>
                <a:spcPct val="150000"/>
              </a:lnSpc>
              <a:buFont typeface="Arial" panose="020B0604020202020204" pitchFamily="34" charset="0"/>
              <a:buChar char="•"/>
            </a:pPr>
            <a:r>
              <a:rPr lang="he-IL" sz="2800" dirty="0"/>
              <a:t>יסודות בטון</a:t>
            </a:r>
          </a:p>
          <a:p>
            <a:pPr marL="457200" indent="-457200">
              <a:lnSpc>
                <a:spcPct val="150000"/>
              </a:lnSpc>
              <a:buFont typeface="Arial" panose="020B0604020202020204" pitchFamily="34" charset="0"/>
              <a:buChar char="•"/>
            </a:pPr>
            <a:r>
              <a:rPr lang="he-IL" sz="2800" dirty="0"/>
              <a:t>קורות מתכת + ריתוך</a:t>
            </a:r>
          </a:p>
          <a:p>
            <a:pPr marL="457200" indent="-457200">
              <a:lnSpc>
                <a:spcPct val="150000"/>
              </a:lnSpc>
              <a:buFont typeface="Arial" panose="020B0604020202020204" pitchFamily="34" charset="0"/>
              <a:buChar char="•"/>
            </a:pPr>
            <a:r>
              <a:rPr lang="he-IL" sz="2800" dirty="0"/>
              <a:t>זכוכית</a:t>
            </a:r>
          </a:p>
          <a:p>
            <a:pPr marL="457200" indent="-457200">
              <a:lnSpc>
                <a:spcPct val="150000"/>
              </a:lnSpc>
              <a:buFont typeface="Arial" panose="020B0604020202020204" pitchFamily="34" charset="0"/>
              <a:buChar char="•"/>
            </a:pPr>
            <a:r>
              <a:rPr lang="he-IL" sz="2800" dirty="0"/>
              <a:t>אבני בזלת </a:t>
            </a:r>
          </a:p>
          <a:p>
            <a:pPr marL="457200" indent="-457200">
              <a:lnSpc>
                <a:spcPct val="150000"/>
              </a:lnSpc>
              <a:buFont typeface="Arial" panose="020B0604020202020204" pitchFamily="34" charset="0"/>
              <a:buChar char="•"/>
            </a:pPr>
            <a:r>
              <a:rPr lang="he-IL" sz="2800" dirty="0"/>
              <a:t>אבני כורכר</a:t>
            </a:r>
            <a:endParaRPr lang="aa-ET" sz="2800" dirty="0"/>
          </a:p>
        </p:txBody>
      </p:sp>
      <p:pic>
        <p:nvPicPr>
          <p:cNvPr id="8" name="תמונה 7">
            <a:extLst>
              <a:ext uri="{FF2B5EF4-FFF2-40B4-BE49-F238E27FC236}">
                <a16:creationId xmlns:a16="http://schemas.microsoft.com/office/drawing/2014/main" id="{2C7CE53D-BC1A-4848-1C3F-46C9700C54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2370" y="1296267"/>
            <a:ext cx="4110344" cy="2002198"/>
          </a:xfrm>
          <a:prstGeom prst="rect">
            <a:avLst/>
          </a:prstGeom>
        </p:spPr>
      </p:pic>
      <p:sp>
        <p:nvSpPr>
          <p:cNvPr id="4" name="תיבת טקסט 3">
            <a:extLst>
              <a:ext uri="{FF2B5EF4-FFF2-40B4-BE49-F238E27FC236}">
                <a16:creationId xmlns:a16="http://schemas.microsoft.com/office/drawing/2014/main" id="{545FF4CF-0FD7-E0F5-582F-A150FC95833A}"/>
              </a:ext>
            </a:extLst>
          </p:cNvPr>
          <p:cNvSpPr txBox="1"/>
          <p:nvPr/>
        </p:nvSpPr>
        <p:spPr>
          <a:xfrm>
            <a:off x="145366" y="2297366"/>
            <a:ext cx="2279650" cy="670120"/>
          </a:xfrm>
          <a:prstGeom prst="rect">
            <a:avLst/>
          </a:prstGeom>
          <a:noFill/>
        </p:spPr>
        <p:txBody>
          <a:bodyPr wrap="square" rtlCol="0">
            <a:spAutoFit/>
          </a:bodyPr>
          <a:lstStyle/>
          <a:p>
            <a:pPr>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אתר </a:t>
            </a:r>
            <a:r>
              <a:rPr lang="he-IL"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מט"ר</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מיומנויות ביצוע, הוספה</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BA1ED5C6-4D58-8EAC-2B88-F7F23B86502B}"/>
              </a:ext>
            </a:extLst>
          </p:cNvPr>
          <p:cNvSpPr txBox="1"/>
          <p:nvPr/>
        </p:nvSpPr>
        <p:spPr>
          <a:xfrm>
            <a:off x="65650" y="4525108"/>
            <a:ext cx="1903828" cy="1559209"/>
          </a:xfrm>
          <a:prstGeom prst="rect">
            <a:avLst/>
          </a:prstGeom>
          <a:noFill/>
        </p:spPr>
        <p:txBody>
          <a:bodyPr wrap="square" rtlCol="0">
            <a:spAutoFit/>
          </a:bodyPr>
          <a:lstStyle/>
          <a:p>
            <a:pPr>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גשר "יד אלוהים" עשוי מזכוכית ומזהב, </a:t>
            </a:r>
            <a:r>
              <a:rPr lang="he-IL" sz="1800" dirty="0" err="1">
                <a:effectLst/>
                <a:latin typeface="Calibri" panose="020F0502020204030204" pitchFamily="34" charset="0"/>
                <a:ea typeface="Calibri" panose="020F0502020204030204" pitchFamily="34" charset="0"/>
                <a:cs typeface="Arial" panose="020B0604020202020204" pitchFamily="34" charset="0"/>
              </a:rPr>
              <a:t>סאפה</a:t>
            </a:r>
            <a:r>
              <a:rPr lang="he-IL" sz="1800" dirty="0">
                <a:effectLst/>
                <a:latin typeface="Calibri" panose="020F0502020204030204" pitchFamily="34" charset="0"/>
                <a:ea typeface="Calibri" panose="020F0502020204030204" pitchFamily="34" charset="0"/>
                <a:cs typeface="Arial" panose="020B0604020202020204" pitchFamily="34" charset="0"/>
              </a:rPr>
              <a:t>, </a:t>
            </a:r>
            <a:r>
              <a:rPr lang="he-IL" sz="1800" dirty="0" err="1">
                <a:effectLst/>
                <a:latin typeface="Calibri" panose="020F0502020204030204" pitchFamily="34" charset="0"/>
                <a:ea typeface="Calibri" panose="020F0502020204030204" pitchFamily="34" charset="0"/>
                <a:cs typeface="Arial" panose="020B0604020202020204" pitchFamily="34" charset="0"/>
              </a:rPr>
              <a:t>ויאטנם</a:t>
            </a:r>
            <a:r>
              <a:rPr lang="he-IL" sz="1800" dirty="0">
                <a:effectLst/>
                <a:latin typeface="Calibri" panose="020F0502020204030204" pitchFamily="34" charset="0"/>
                <a:ea typeface="Calibri" panose="020F0502020204030204" pitchFamily="34" charset="0"/>
                <a:cs typeface="Arial" panose="020B0604020202020204" pitchFamily="34" charset="0"/>
              </a:rPr>
              <a:t>. מקור: </a:t>
            </a:r>
            <a:r>
              <a:rPr lang="aa-ET"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YNET</a:t>
            </a: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תמונה 8">
            <a:extLst>
              <a:ext uri="{FF2B5EF4-FFF2-40B4-BE49-F238E27FC236}">
                <a16:creationId xmlns:a16="http://schemas.microsoft.com/office/drawing/2014/main" id="{257CE09B-8B48-FBD9-B0E1-B040D62DFD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2018" y="3487666"/>
            <a:ext cx="5181600" cy="2942725"/>
          </a:xfrm>
          <a:prstGeom prst="rect">
            <a:avLst/>
          </a:prstGeom>
        </p:spPr>
      </p:pic>
    </p:spTree>
    <p:extLst>
      <p:ext uri="{BB962C8B-B14F-4D97-AF65-F5344CB8AC3E}">
        <p14:creationId xmlns:p14="http://schemas.microsoft.com/office/powerpoint/2010/main" val="48898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66FFED5-60AE-3501-2B7A-586C745D42B5}"/>
              </a:ext>
            </a:extLst>
          </p:cNvPr>
          <p:cNvSpPr txBox="1"/>
          <p:nvPr/>
        </p:nvSpPr>
        <p:spPr>
          <a:xfrm>
            <a:off x="6597747" y="140064"/>
            <a:ext cx="5375421" cy="1261884"/>
          </a:xfrm>
          <a:prstGeom prst="rect">
            <a:avLst/>
          </a:prstGeom>
          <a:noFill/>
        </p:spPr>
        <p:txBody>
          <a:bodyPr wrap="square" rtlCol="0">
            <a:spAutoFit/>
          </a:bodyPr>
          <a:lstStyle/>
          <a:p>
            <a:r>
              <a:rPr lang="he-IL" sz="4400" b="1" dirty="0">
                <a:solidFill>
                  <a:srgbClr val="0070C0"/>
                </a:solidFill>
              </a:rPr>
              <a:t>הצורך בגשרים</a:t>
            </a:r>
          </a:p>
          <a:p>
            <a:r>
              <a:rPr lang="he-IL" sz="3200" dirty="0"/>
              <a:t> </a:t>
            </a:r>
            <a:endParaRPr lang="aa-ET" sz="3200" dirty="0"/>
          </a:p>
        </p:txBody>
      </p:sp>
      <p:pic>
        <p:nvPicPr>
          <p:cNvPr id="4" name="תמונה 3">
            <a:extLst>
              <a:ext uri="{FF2B5EF4-FFF2-40B4-BE49-F238E27FC236}">
                <a16:creationId xmlns:a16="http://schemas.microsoft.com/office/drawing/2014/main" id="{49F2FBF8-DF95-1DC2-7C1D-22288B75D8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5729" y="3181401"/>
            <a:ext cx="3913022" cy="2801815"/>
          </a:xfrm>
          <a:prstGeom prst="rect">
            <a:avLst/>
          </a:prstGeom>
          <a:effectLst>
            <a:outerShdw blurRad="63500" sx="102000" sy="102000" algn="ctr" rotWithShape="0">
              <a:prstClr val="black">
                <a:alpha val="40000"/>
              </a:prstClr>
            </a:outerShdw>
          </a:effectLst>
        </p:spPr>
      </p:pic>
      <p:sp>
        <p:nvSpPr>
          <p:cNvPr id="5" name="תיבת טקסט 4">
            <a:extLst>
              <a:ext uri="{FF2B5EF4-FFF2-40B4-BE49-F238E27FC236}">
                <a16:creationId xmlns:a16="http://schemas.microsoft.com/office/drawing/2014/main" id="{01A07430-CDED-3BD2-83E4-EADE65A8607F}"/>
              </a:ext>
            </a:extLst>
          </p:cNvPr>
          <p:cNvSpPr txBox="1"/>
          <p:nvPr/>
        </p:nvSpPr>
        <p:spPr>
          <a:xfrm>
            <a:off x="8468751" y="3428147"/>
            <a:ext cx="3399692" cy="2308324"/>
          </a:xfrm>
          <a:prstGeom prst="rect">
            <a:avLst/>
          </a:prstGeom>
          <a:noFill/>
        </p:spPr>
        <p:txBody>
          <a:bodyPr wrap="square" rtlCol="0">
            <a:spAutoFit/>
          </a:bodyPr>
          <a:lstStyle/>
          <a:p>
            <a:r>
              <a:rPr lang="he-IL" dirty="0"/>
              <a:t>קשת רובינסון המהווה גשר ומחלף מדורג מעל מפלס תחתון שבו הולכי רגל עברו לפני עלייה לבית המקדש (</a:t>
            </a:r>
            <a:r>
              <a:rPr lang="he-IL" b="0" i="0" dirty="0">
                <a:solidFill>
                  <a:srgbClr val="202122"/>
                </a:solidFill>
                <a:effectLst/>
                <a:latin typeface="Arial" panose="020B0604020202020204" pitchFamily="34" charset="0"/>
              </a:rPr>
              <a:t>נקראת על שם המגלה שלה בשנת </a:t>
            </a:r>
            <a:r>
              <a:rPr lang="he-IL" b="0" i="0" u="none" strike="noStrike" dirty="0">
                <a:solidFill>
                  <a:srgbClr val="3366CC"/>
                </a:solidFill>
                <a:effectLst/>
                <a:latin typeface="Arial" panose="020B0604020202020204" pitchFamily="34" charset="0"/>
                <a:hlinkClick r:id="rId3" tooltip="1838"/>
              </a:rPr>
              <a:t>1838</a:t>
            </a:r>
            <a:r>
              <a:rPr lang="he-IL" b="0" i="0" dirty="0">
                <a:solidFill>
                  <a:srgbClr val="202122"/>
                </a:solidFill>
                <a:effectLst/>
                <a:latin typeface="Arial" panose="020B0604020202020204" pitchFamily="34" charset="0"/>
              </a:rPr>
              <a:t>, החוקר האמריקאי </a:t>
            </a:r>
            <a:r>
              <a:rPr lang="he-IL" b="0" i="0" u="none" strike="noStrike" dirty="0">
                <a:solidFill>
                  <a:srgbClr val="3366CC"/>
                </a:solidFill>
                <a:effectLst/>
                <a:latin typeface="Arial" panose="020B0604020202020204" pitchFamily="34" charset="0"/>
                <a:hlinkClick r:id="rId4" tooltip="אדוארד רובינסון"/>
              </a:rPr>
              <a:t>אדוארד רובינסון</a:t>
            </a:r>
            <a:r>
              <a:rPr lang="he-IL" b="0" i="0" dirty="0">
                <a:solidFill>
                  <a:srgbClr val="202122"/>
                </a:solidFill>
                <a:effectLst/>
                <a:latin typeface="Arial" panose="020B0604020202020204" pitchFamily="34" charset="0"/>
              </a:rPr>
              <a:t>, שאיתר את שרידי הקשת הגדולה ששולבה במחלף). </a:t>
            </a:r>
            <a:r>
              <a:rPr lang="he-IL" dirty="0">
                <a:solidFill>
                  <a:srgbClr val="202122"/>
                </a:solidFill>
                <a:latin typeface="Arial" panose="020B0604020202020204" pitchFamily="34" charset="0"/>
              </a:rPr>
              <a:t>נבנתה במאה ה-1 לספירה.</a:t>
            </a:r>
            <a:endParaRPr lang="aa-ET" dirty="0"/>
          </a:p>
        </p:txBody>
      </p:sp>
      <p:sp>
        <p:nvSpPr>
          <p:cNvPr id="6" name="תיבת טקסט 5">
            <a:extLst>
              <a:ext uri="{FF2B5EF4-FFF2-40B4-BE49-F238E27FC236}">
                <a16:creationId xmlns:a16="http://schemas.microsoft.com/office/drawing/2014/main" id="{9B236C40-2F97-12F2-DE04-413F05AD73E4}"/>
              </a:ext>
            </a:extLst>
          </p:cNvPr>
          <p:cNvSpPr txBox="1"/>
          <p:nvPr/>
        </p:nvSpPr>
        <p:spPr>
          <a:xfrm>
            <a:off x="565001" y="947225"/>
            <a:ext cx="11233104" cy="1140697"/>
          </a:xfrm>
          <a:prstGeom prst="rect">
            <a:avLst/>
          </a:prstGeom>
          <a:noFill/>
        </p:spPr>
        <p:txBody>
          <a:bodyPr wrap="square" rtlCol="0">
            <a:spAutoFit/>
          </a:bodyPr>
          <a:lstStyle/>
          <a:p>
            <a:pPr>
              <a:lnSpc>
                <a:spcPct val="150000"/>
              </a:lnSpc>
            </a:pPr>
            <a:r>
              <a:rPr lang="he-IL" sz="2400" b="1" i="0" dirty="0">
                <a:effectLst/>
                <a:latin typeface="Arial" panose="020B0604020202020204" pitchFamily="34" charset="0"/>
              </a:rPr>
              <a:t>גשר</a:t>
            </a:r>
            <a:r>
              <a:rPr lang="he-IL" sz="2400" b="0" i="0" dirty="0">
                <a:effectLst/>
                <a:latin typeface="Arial" panose="020B0604020202020204" pitchFamily="34" charset="0"/>
              </a:rPr>
              <a:t> הוא </a:t>
            </a:r>
            <a:r>
              <a:rPr lang="he-IL" sz="2400" b="0" i="0" strike="noStrike" dirty="0">
                <a:effectLst/>
                <a:latin typeface="Arial" panose="020B0604020202020204" pitchFamily="34" charset="0"/>
              </a:rPr>
              <a:t>מבנה</a:t>
            </a:r>
            <a:r>
              <a:rPr lang="he-IL" sz="2400" b="0" i="0" dirty="0">
                <a:effectLst/>
                <a:latin typeface="Arial" panose="020B0604020202020204" pitchFamily="34" charset="0"/>
              </a:rPr>
              <a:t> </a:t>
            </a:r>
            <a:r>
              <a:rPr lang="he-IL" sz="2400" b="0" i="0" strike="noStrike" dirty="0">
                <a:effectLst/>
                <a:latin typeface="Arial" panose="020B0604020202020204" pitchFamily="34" charset="0"/>
              </a:rPr>
              <a:t>הנדסי</a:t>
            </a:r>
            <a:r>
              <a:rPr lang="he-IL" sz="2400" b="0" i="0" dirty="0">
                <a:effectLst/>
                <a:latin typeface="Arial" panose="020B0604020202020204" pitchFamily="34" charset="0"/>
              </a:rPr>
              <a:t> שמטרתו לאפשר מעבר בטוח של </a:t>
            </a:r>
            <a:r>
              <a:rPr lang="he-IL" sz="2400" b="0" i="0" strike="noStrike" dirty="0">
                <a:effectLst/>
                <a:latin typeface="Arial" panose="020B0604020202020204" pitchFamily="34" charset="0"/>
              </a:rPr>
              <a:t>הולכי רגל</a:t>
            </a:r>
            <a:r>
              <a:rPr lang="he-IL" sz="2400" b="0" i="0" dirty="0">
                <a:effectLst/>
                <a:latin typeface="Arial" panose="020B0604020202020204" pitchFamily="34" charset="0"/>
              </a:rPr>
              <a:t> ו</a:t>
            </a:r>
            <a:r>
              <a:rPr lang="he-IL" sz="2400" b="0" i="0" strike="noStrike" dirty="0">
                <a:effectLst/>
                <a:latin typeface="Arial" panose="020B0604020202020204" pitchFamily="34" charset="0"/>
              </a:rPr>
              <a:t>כלי תחבורה</a:t>
            </a:r>
            <a:r>
              <a:rPr lang="he-IL" sz="2400" b="0" i="0" dirty="0">
                <a:effectLst/>
                <a:latin typeface="Arial" panose="020B0604020202020204" pitchFamily="34" charset="0"/>
              </a:rPr>
              <a:t> מעל מכשולים פיזיים, כגון: עמקים, ערוצי נחלים ונהרות, אגמים, מעבר בין כבישים (מחלף) ועוד.</a:t>
            </a:r>
            <a:endParaRPr lang="aa-ET" sz="2400" dirty="0"/>
          </a:p>
        </p:txBody>
      </p:sp>
      <p:sp>
        <p:nvSpPr>
          <p:cNvPr id="3" name="TextBox 2"/>
          <p:cNvSpPr txBox="1"/>
          <p:nvPr/>
        </p:nvSpPr>
        <p:spPr>
          <a:xfrm>
            <a:off x="1125416" y="6153363"/>
            <a:ext cx="7010400" cy="646331"/>
          </a:xfrm>
          <a:prstGeom prst="rect">
            <a:avLst/>
          </a:prstGeom>
          <a:noFill/>
        </p:spPr>
        <p:txBody>
          <a:bodyPr wrap="square" rtlCol="0">
            <a:spAutoFit/>
          </a:bodyPr>
          <a:lstStyle/>
          <a:p>
            <a:r>
              <a:rPr lang="he-IL" dirty="0"/>
              <a:t>מצד ימין </a:t>
            </a:r>
            <a:r>
              <a:rPr lang="he-IL" dirty="0">
                <a:hlinkClick r:id="rId5"/>
              </a:rPr>
              <a:t>הקשת המשוחזרת</a:t>
            </a:r>
            <a:r>
              <a:rPr lang="he-IL" dirty="0"/>
              <a:t>. בצד שמאל </a:t>
            </a:r>
            <a:r>
              <a:rPr lang="he-IL" dirty="0">
                <a:hlinkClick r:id="rId6"/>
              </a:rPr>
              <a:t>ציור של קשת המחלף </a:t>
            </a:r>
            <a:r>
              <a:rPr lang="he-IL" dirty="0"/>
              <a:t>מהמאה 19.</a:t>
            </a:r>
          </a:p>
          <a:p>
            <a:r>
              <a:rPr lang="he-IL" dirty="0"/>
              <a:t>מקור התמונות: ויקיפדיה</a:t>
            </a:r>
            <a:endParaRPr lang="en-US" dirty="0"/>
          </a:p>
        </p:txBody>
      </p:sp>
      <p:pic>
        <p:nvPicPr>
          <p:cNvPr id="8" name="תמונה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018" y="3124817"/>
            <a:ext cx="4166148" cy="2914981"/>
          </a:xfrm>
          <a:prstGeom prst="rect">
            <a:avLst/>
          </a:prstGeom>
        </p:spPr>
      </p:pic>
    </p:spTree>
    <p:extLst>
      <p:ext uri="{BB962C8B-B14F-4D97-AF65-F5344CB8AC3E}">
        <p14:creationId xmlns:p14="http://schemas.microsoft.com/office/powerpoint/2010/main" val="393675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1108" y="223521"/>
            <a:ext cx="8792308" cy="830997"/>
          </a:xfrm>
          <a:prstGeom prst="rect">
            <a:avLst/>
          </a:prstGeom>
          <a:noFill/>
        </p:spPr>
        <p:txBody>
          <a:bodyPr wrap="square" rtlCol="0">
            <a:spAutoFit/>
          </a:bodyPr>
          <a:lstStyle/>
          <a:p>
            <a:r>
              <a:rPr lang="he-IL" sz="4800" b="1" dirty="0">
                <a:solidFill>
                  <a:srgbClr val="0070C0"/>
                </a:solidFill>
              </a:rPr>
              <a:t>ביטוי פעילויות הגשרים ב-</a:t>
            </a:r>
            <a:r>
              <a:rPr lang="en-US" sz="4800" b="1" dirty="0">
                <a:solidFill>
                  <a:srgbClr val="0070C0"/>
                </a:solidFill>
              </a:rPr>
              <a:t>STEM</a:t>
            </a:r>
          </a:p>
        </p:txBody>
      </p:sp>
      <p:sp>
        <p:nvSpPr>
          <p:cNvPr id="3" name="TextBox 2"/>
          <p:cNvSpPr txBox="1"/>
          <p:nvPr/>
        </p:nvSpPr>
        <p:spPr>
          <a:xfrm>
            <a:off x="133643" y="1505243"/>
            <a:ext cx="11755901" cy="4467057"/>
          </a:xfrm>
          <a:prstGeom prst="rect">
            <a:avLst/>
          </a:prstGeom>
          <a:noFill/>
        </p:spPr>
        <p:txBody>
          <a:bodyPr wrap="square" rtlCol="0">
            <a:spAutoFit/>
          </a:bodyPr>
          <a:lstStyle/>
          <a:p>
            <a:pPr>
              <a:lnSpc>
                <a:spcPct val="150000"/>
              </a:lnSpc>
            </a:pPr>
            <a:r>
              <a:rPr lang="he-IL" sz="2400" b="1" dirty="0">
                <a:solidFill>
                  <a:srgbClr val="0070C0"/>
                </a:solidFill>
              </a:rPr>
              <a:t>מדעים (</a:t>
            </a:r>
            <a:r>
              <a:rPr lang="en-US" sz="2400" b="1" dirty="0">
                <a:solidFill>
                  <a:srgbClr val="0070C0"/>
                </a:solidFill>
              </a:rPr>
              <a:t>S</a:t>
            </a:r>
            <a:r>
              <a:rPr lang="he-IL" sz="2400" b="1" dirty="0">
                <a:solidFill>
                  <a:srgbClr val="0070C0"/>
                </a:solidFill>
              </a:rPr>
              <a:t>)</a:t>
            </a:r>
            <a:r>
              <a:rPr lang="he-IL" sz="2400" dirty="0"/>
              <a:t>: תכונות חומרים, התאמת תכונות החומר למוצר, חוזק חומרים (התנהגות חומרים בהשפעת עומס חיצוני), צפיפות חומרים (המסה), תכנון וביצוע חקר מדעי. </a:t>
            </a:r>
          </a:p>
          <a:p>
            <a:pPr>
              <a:lnSpc>
                <a:spcPct val="150000"/>
              </a:lnSpc>
            </a:pPr>
            <a:r>
              <a:rPr lang="he-IL" sz="2400" b="1" dirty="0">
                <a:solidFill>
                  <a:srgbClr val="0070C0"/>
                </a:solidFill>
              </a:rPr>
              <a:t>טכנולוגיה</a:t>
            </a:r>
            <a:r>
              <a:rPr lang="en-US" sz="2400" b="1" dirty="0">
                <a:solidFill>
                  <a:srgbClr val="0070C0"/>
                </a:solidFill>
              </a:rPr>
              <a:t> </a:t>
            </a:r>
            <a:r>
              <a:rPr lang="he-IL" sz="2400" b="1" dirty="0">
                <a:solidFill>
                  <a:srgbClr val="0070C0"/>
                </a:solidFill>
              </a:rPr>
              <a:t>(</a:t>
            </a:r>
            <a:r>
              <a:rPr lang="en-US" sz="2400" b="1" dirty="0">
                <a:solidFill>
                  <a:srgbClr val="0070C0"/>
                </a:solidFill>
              </a:rPr>
              <a:t>T</a:t>
            </a:r>
            <a:r>
              <a:rPr lang="he-IL" sz="2400" b="1" dirty="0">
                <a:solidFill>
                  <a:srgbClr val="0070C0"/>
                </a:solidFill>
              </a:rPr>
              <a:t>)</a:t>
            </a:r>
            <a:r>
              <a:rPr lang="he-IL" sz="2400" dirty="0"/>
              <a:t>: גשרים בשירות האדם, מתן מענה לצרכים אנושיים.</a:t>
            </a:r>
          </a:p>
          <a:p>
            <a:pPr>
              <a:lnSpc>
                <a:spcPct val="150000"/>
              </a:lnSpc>
            </a:pPr>
            <a:r>
              <a:rPr lang="he-IL" sz="2400" b="1" dirty="0">
                <a:solidFill>
                  <a:srgbClr val="0070C0"/>
                </a:solidFill>
              </a:rPr>
              <a:t>הנדסה</a:t>
            </a:r>
            <a:r>
              <a:rPr lang="en-US" sz="2400" b="1" dirty="0">
                <a:solidFill>
                  <a:srgbClr val="0070C0"/>
                </a:solidFill>
              </a:rPr>
              <a:t> </a:t>
            </a:r>
            <a:r>
              <a:rPr lang="he-IL" sz="2400" b="1" dirty="0">
                <a:solidFill>
                  <a:srgbClr val="0070C0"/>
                </a:solidFill>
              </a:rPr>
              <a:t>(</a:t>
            </a:r>
            <a:r>
              <a:rPr lang="en-US" sz="2400" b="1" dirty="0">
                <a:solidFill>
                  <a:srgbClr val="0070C0"/>
                </a:solidFill>
              </a:rPr>
              <a:t>E</a:t>
            </a:r>
            <a:r>
              <a:rPr lang="he-IL" sz="2400" b="1" dirty="0">
                <a:solidFill>
                  <a:srgbClr val="0070C0"/>
                </a:solidFill>
              </a:rPr>
              <a:t>)</a:t>
            </a:r>
            <a:r>
              <a:rPr lang="he-IL" sz="2400" dirty="0"/>
              <a:t>: תכנון גשרים (תכן הנדסי): ניסוח בעיה הנדסית בהתאמה לדרישות ולאילוצים, העלאת רעיונות לפתרון, בחירת רעיון מתאים, אפיון הגשר (מבנה, ממדים, חומרים), שרטוט הגשר, תכנון שלבי הבנייה, בניית הגשר והערכת תפקודו, שיפור בהתאם לממצאים.</a:t>
            </a:r>
          </a:p>
          <a:p>
            <a:pPr>
              <a:lnSpc>
                <a:spcPct val="150000"/>
              </a:lnSpc>
            </a:pPr>
            <a:r>
              <a:rPr lang="he-IL" sz="2400" b="1" dirty="0">
                <a:solidFill>
                  <a:srgbClr val="0070C0"/>
                </a:solidFill>
              </a:rPr>
              <a:t>מתמטיק</a:t>
            </a:r>
            <a:r>
              <a:rPr lang="he-IL" sz="2400" dirty="0">
                <a:solidFill>
                  <a:srgbClr val="0070C0"/>
                </a:solidFill>
              </a:rPr>
              <a:t>ה</a:t>
            </a:r>
            <a:r>
              <a:rPr lang="en-US" sz="2400" dirty="0">
                <a:solidFill>
                  <a:srgbClr val="0070C0"/>
                </a:solidFill>
              </a:rPr>
              <a:t> </a:t>
            </a:r>
            <a:r>
              <a:rPr lang="he-IL" sz="2400" dirty="0">
                <a:solidFill>
                  <a:srgbClr val="0070C0"/>
                </a:solidFill>
              </a:rPr>
              <a:t>(</a:t>
            </a:r>
            <a:r>
              <a:rPr lang="en-US" sz="2400" dirty="0">
                <a:solidFill>
                  <a:srgbClr val="0070C0"/>
                </a:solidFill>
              </a:rPr>
              <a:t>T</a:t>
            </a:r>
            <a:r>
              <a:rPr lang="he-IL" sz="2400" dirty="0">
                <a:solidFill>
                  <a:srgbClr val="0070C0"/>
                </a:solidFill>
              </a:rPr>
              <a:t>)</a:t>
            </a:r>
            <a:r>
              <a:rPr lang="he-IL" sz="2400" dirty="0"/>
              <a:t>: מדידות וחישובים למיניהם (חישוב ממדים, יחידות מידה, משקל המשא).</a:t>
            </a:r>
          </a:p>
          <a:p>
            <a:pPr>
              <a:lnSpc>
                <a:spcPct val="150000"/>
              </a:lnSpc>
            </a:pPr>
            <a:endParaRPr lang="en-US" sz="2400"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983"/>
            <a:ext cx="3194581" cy="1109568"/>
          </a:xfrm>
          <a:prstGeom prst="rect">
            <a:avLst/>
          </a:prstGeom>
        </p:spPr>
      </p:pic>
    </p:spTree>
    <p:extLst>
      <p:ext uri="{BB962C8B-B14F-4D97-AF65-F5344CB8AC3E}">
        <p14:creationId xmlns:p14="http://schemas.microsoft.com/office/powerpoint/2010/main" val="38607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7DB7721-C2F5-8832-09B6-9A676E4DE61B}"/>
              </a:ext>
            </a:extLst>
          </p:cNvPr>
          <p:cNvSpPr txBox="1"/>
          <p:nvPr/>
        </p:nvSpPr>
        <p:spPr>
          <a:xfrm>
            <a:off x="1608405" y="383097"/>
            <a:ext cx="9134621" cy="1938992"/>
          </a:xfrm>
          <a:prstGeom prst="rect">
            <a:avLst/>
          </a:prstGeom>
          <a:noFill/>
        </p:spPr>
        <p:txBody>
          <a:bodyPr wrap="square" rtlCol="0">
            <a:spAutoFit/>
          </a:bodyPr>
          <a:lstStyle/>
          <a:p>
            <a:pPr algn="ctr"/>
            <a:r>
              <a:rPr lang="he-IL" sz="6000" b="1" dirty="0">
                <a:solidFill>
                  <a:srgbClr val="0070C0"/>
                </a:solidFill>
                <a:latin typeface="David" panose="020E0502060401010101" pitchFamily="34" charset="-79"/>
                <a:cs typeface="David" panose="020E0502060401010101" pitchFamily="34" charset="-79"/>
              </a:rPr>
              <a:t>"</a:t>
            </a:r>
            <a:r>
              <a:rPr lang="he-IL" sz="5400" b="1" dirty="0">
                <a:solidFill>
                  <a:srgbClr val="0070C0"/>
                </a:solidFill>
                <a:latin typeface="David" panose="020E0502060401010101" pitchFamily="34" charset="-79"/>
                <a:cs typeface="David" panose="020E0502060401010101" pitchFamily="34" charset="-79"/>
              </a:rPr>
              <a:t>כל העולם כולו גשר צר מאד, והעיקר לא לפחד כלל</a:t>
            </a:r>
            <a:r>
              <a:rPr lang="he-IL" sz="6000" b="1" dirty="0">
                <a:solidFill>
                  <a:srgbClr val="0070C0"/>
                </a:solidFill>
                <a:latin typeface="David" panose="020E0502060401010101" pitchFamily="34" charset="-79"/>
                <a:cs typeface="David" panose="020E0502060401010101" pitchFamily="34" charset="-79"/>
              </a:rPr>
              <a:t>"</a:t>
            </a:r>
            <a:endParaRPr lang="aa-ET" sz="6000" b="1" dirty="0">
              <a:solidFill>
                <a:srgbClr val="0070C0"/>
              </a:solidFill>
              <a:latin typeface="David" panose="020E0502060401010101" pitchFamily="34" charset="-79"/>
              <a:cs typeface="David" panose="020E0502060401010101" pitchFamily="34" charset="-79"/>
            </a:endParaRPr>
          </a:p>
        </p:txBody>
      </p:sp>
      <p:sp>
        <p:nvSpPr>
          <p:cNvPr id="4" name="תיבת טקסט 3">
            <a:extLst>
              <a:ext uri="{FF2B5EF4-FFF2-40B4-BE49-F238E27FC236}">
                <a16:creationId xmlns:a16="http://schemas.microsoft.com/office/drawing/2014/main" id="{CC85EFDF-F93C-508D-0B4C-F20C62041D03}"/>
              </a:ext>
            </a:extLst>
          </p:cNvPr>
          <p:cNvSpPr txBox="1"/>
          <p:nvPr/>
        </p:nvSpPr>
        <p:spPr>
          <a:xfrm>
            <a:off x="140677" y="1889906"/>
            <a:ext cx="2686928" cy="584775"/>
          </a:xfrm>
          <a:prstGeom prst="rect">
            <a:avLst/>
          </a:prstGeom>
          <a:noFill/>
        </p:spPr>
        <p:txBody>
          <a:bodyPr wrap="square" rtlCol="0">
            <a:spAutoFit/>
          </a:bodyPr>
          <a:lstStyle/>
          <a:p>
            <a:r>
              <a:rPr lang="he-IL" sz="1600" dirty="0"/>
              <a:t>מילים: רבי נחמן מברסלב; </a:t>
            </a:r>
          </a:p>
          <a:p>
            <a:r>
              <a:rPr lang="he-IL" sz="1600" dirty="0"/>
              <a:t>לחן: ברוך חייט</a:t>
            </a:r>
            <a:endParaRPr lang="aa-ET" sz="1600" dirty="0"/>
          </a:p>
        </p:txBody>
      </p:sp>
      <p:sp>
        <p:nvSpPr>
          <p:cNvPr id="6" name="תיבת טקסט 5">
            <a:extLst>
              <a:ext uri="{FF2B5EF4-FFF2-40B4-BE49-F238E27FC236}">
                <a16:creationId xmlns:a16="http://schemas.microsoft.com/office/drawing/2014/main" id="{3FC35417-42EA-766C-C7C2-055E923F5B59}"/>
              </a:ext>
            </a:extLst>
          </p:cNvPr>
          <p:cNvSpPr txBox="1"/>
          <p:nvPr/>
        </p:nvSpPr>
        <p:spPr>
          <a:xfrm>
            <a:off x="107852" y="5274574"/>
            <a:ext cx="11751211" cy="1200329"/>
          </a:xfrm>
          <a:prstGeom prst="rect">
            <a:avLst/>
          </a:prstGeom>
          <a:noFill/>
        </p:spPr>
        <p:txBody>
          <a:bodyPr wrap="square">
            <a:spAutoFit/>
          </a:bodyPr>
          <a:lstStyle/>
          <a:p>
            <a:r>
              <a:rPr lang="he-IL" b="0" i="0" dirty="0">
                <a:solidFill>
                  <a:srgbClr val="2C2F34"/>
                </a:solidFill>
                <a:effectLst/>
                <a:latin typeface="tahoma" panose="020B0604030504040204" pitchFamily="34" charset="0"/>
              </a:rPr>
              <a:t>אמר רבי נחמן מברסלב: </a:t>
            </a:r>
            <a:endParaRPr lang="he-IL" b="0" i="0" dirty="0">
              <a:solidFill>
                <a:srgbClr val="2C2F34"/>
              </a:solidFill>
              <a:effectLst/>
              <a:latin typeface="-apple-system"/>
            </a:endParaRPr>
          </a:p>
          <a:p>
            <a:r>
              <a:rPr lang="he-IL" b="1" i="0" dirty="0">
                <a:solidFill>
                  <a:srgbClr val="2C2F34"/>
                </a:solidFill>
                <a:effectLst/>
                <a:latin typeface="tahoma" panose="020B0604030504040204" pitchFamily="34" charset="0"/>
              </a:rPr>
              <a:t>"וְדַע, שֶׁהָאָדָם צָרִיךְ לַעֲבר עַל גֶּשֶׁר צַר מְאד </a:t>
            </a:r>
            <a:r>
              <a:rPr lang="he-IL" b="1" i="0" dirty="0" err="1">
                <a:solidFill>
                  <a:srgbClr val="2C2F34"/>
                </a:solidFill>
                <a:effectLst/>
                <a:latin typeface="tahoma" panose="020B0604030504040204" pitchFamily="34" charset="0"/>
              </a:rPr>
              <a:t>מְאד</a:t>
            </a:r>
            <a:r>
              <a:rPr lang="he-IL" b="1" i="0" dirty="0">
                <a:solidFill>
                  <a:srgbClr val="2C2F34"/>
                </a:solidFill>
                <a:effectLst/>
                <a:latin typeface="tahoma" panose="020B0604030504040204" pitchFamily="34" charset="0"/>
              </a:rPr>
              <a:t>! וְהַכְּלָל וְהָעִקָּר שֶׁלּא יִתְפַּחֵד כְּלָל"</a:t>
            </a:r>
            <a:endParaRPr lang="he-IL" b="0" i="0" dirty="0">
              <a:solidFill>
                <a:srgbClr val="2C2F34"/>
              </a:solidFill>
              <a:effectLst/>
              <a:latin typeface="-apple-system"/>
            </a:endParaRPr>
          </a:p>
          <a:p>
            <a:r>
              <a:rPr lang="he-IL" b="0" i="0" dirty="0">
                <a:solidFill>
                  <a:srgbClr val="2C2F34"/>
                </a:solidFill>
                <a:effectLst/>
                <a:latin typeface="tahoma" panose="020B0604030504040204" pitchFamily="34" charset="0"/>
              </a:rPr>
              <a:t>לפי דבריו של רבינו הקדוש כבר מראים לאדם ומודיעים לו שהעולם הוא כגשר צר מאוד, וכמובן שישנה תרופה למכה והיא – "שלא יתפחד כלל". זאת אומרת אם יתגבר על הפחד ותהיה לו מספיק אמונה וביטחון בה' הוא יוכל לעבור את העולם הזה בקלות ובשמחה.</a:t>
            </a:r>
            <a:endParaRPr lang="he-IL" b="0" i="0" dirty="0">
              <a:solidFill>
                <a:srgbClr val="2C2F34"/>
              </a:solidFill>
              <a:effectLst/>
              <a:latin typeface="-apple-system"/>
            </a:endParaRPr>
          </a:p>
        </p:txBody>
      </p:sp>
      <p:pic>
        <p:nvPicPr>
          <p:cNvPr id="2050" name="Picture 2" descr="כל העולם כולו גשר צר מאוד והעיקר לא לפחד כלל">
            <a:extLst>
              <a:ext uri="{FF2B5EF4-FFF2-40B4-BE49-F238E27FC236}">
                <a16:creationId xmlns:a16="http://schemas.microsoft.com/office/drawing/2014/main" id="{0998ABAA-DC05-F35B-C680-9460B87EA8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8044" y="2371614"/>
            <a:ext cx="3826412" cy="2546955"/>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0808D08B-9DB9-85D4-5C2D-C80EB446D265}"/>
              </a:ext>
            </a:extLst>
          </p:cNvPr>
          <p:cNvSpPr txBox="1"/>
          <p:nvPr/>
        </p:nvSpPr>
        <p:spPr>
          <a:xfrm>
            <a:off x="2311791" y="4436012"/>
            <a:ext cx="2461846" cy="369332"/>
          </a:xfrm>
          <a:prstGeom prst="rect">
            <a:avLst/>
          </a:prstGeom>
          <a:noFill/>
        </p:spPr>
        <p:txBody>
          <a:bodyPr wrap="square" rtlCol="0">
            <a:spAutoFit/>
          </a:bodyPr>
          <a:lstStyle/>
          <a:p>
            <a:r>
              <a:rPr lang="he-IL" dirty="0"/>
              <a:t>מקור: </a:t>
            </a:r>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ברסלב מאיר</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807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507" y="0"/>
            <a:ext cx="11472985" cy="1754326"/>
          </a:xfrm>
          <a:prstGeom prst="rect">
            <a:avLst/>
          </a:prstGeom>
          <a:noFill/>
        </p:spPr>
        <p:txBody>
          <a:bodyPr wrap="square" rtlCol="0">
            <a:spAutoFit/>
          </a:bodyPr>
          <a:lstStyle/>
          <a:p>
            <a:r>
              <a:rPr lang="he-IL" sz="5400" b="1" dirty="0">
                <a:solidFill>
                  <a:srgbClr val="0070C0"/>
                </a:solidFill>
              </a:rPr>
              <a:t>תם ולא נשלם:</a:t>
            </a:r>
          </a:p>
          <a:p>
            <a:r>
              <a:rPr lang="he-IL" sz="5400" b="1" dirty="0">
                <a:solidFill>
                  <a:srgbClr val="0070C0"/>
                </a:solidFill>
              </a:rPr>
              <a:t> </a:t>
            </a:r>
            <a:r>
              <a:rPr lang="he-IL" sz="5400" b="1" dirty="0" err="1">
                <a:solidFill>
                  <a:srgbClr val="0070C0"/>
                </a:solidFill>
              </a:rPr>
              <a:t>עשיינות</a:t>
            </a:r>
            <a:r>
              <a:rPr lang="he-IL" sz="5400" b="1" dirty="0">
                <a:solidFill>
                  <a:srgbClr val="0070C0"/>
                </a:solidFill>
              </a:rPr>
              <a:t> ו-</a:t>
            </a:r>
            <a:r>
              <a:rPr lang="en-US" sz="5400" b="1" dirty="0">
                <a:solidFill>
                  <a:srgbClr val="0070C0"/>
                </a:solidFill>
              </a:rPr>
              <a:t>STEM </a:t>
            </a:r>
            <a:r>
              <a:rPr lang="he-IL" sz="5400" b="1" dirty="0">
                <a:solidFill>
                  <a:srgbClr val="0070C0"/>
                </a:solidFill>
              </a:rPr>
              <a:t> בתכנית </a:t>
            </a:r>
            <a:r>
              <a:rPr lang="he-IL" sz="5400" b="1" dirty="0">
                <a:solidFill>
                  <a:srgbClr val="FF0000"/>
                </a:solidFill>
              </a:rPr>
              <a:t>במבט חדש</a:t>
            </a:r>
            <a:endParaRPr lang="en-US" sz="5400" b="1" dirty="0">
              <a:solidFill>
                <a:srgbClr val="FF0000"/>
              </a:solidFill>
            </a:endParaRPr>
          </a:p>
        </p:txBody>
      </p:sp>
      <p:pic>
        <p:nvPicPr>
          <p:cNvPr id="3" name="תמונה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8246" y="2216266"/>
            <a:ext cx="8573477" cy="4641734"/>
          </a:xfrm>
          <a:prstGeom prst="rect">
            <a:avLst/>
          </a:prstGeom>
        </p:spPr>
      </p:pic>
    </p:spTree>
    <p:extLst>
      <p:ext uri="{BB962C8B-B14F-4D97-AF65-F5344CB8AC3E}">
        <p14:creationId xmlns:p14="http://schemas.microsoft.com/office/powerpoint/2010/main" val="347726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C4DC1031-FADE-D9B7-EDA2-13509275510B}"/>
              </a:ext>
            </a:extLst>
          </p:cNvPr>
          <p:cNvSpPr txBox="1"/>
          <p:nvPr/>
        </p:nvSpPr>
        <p:spPr>
          <a:xfrm>
            <a:off x="8529711" y="17023"/>
            <a:ext cx="3338732" cy="769441"/>
          </a:xfrm>
          <a:prstGeom prst="rect">
            <a:avLst/>
          </a:prstGeom>
          <a:noFill/>
        </p:spPr>
        <p:txBody>
          <a:bodyPr wrap="square" rtlCol="0">
            <a:spAutoFit/>
          </a:bodyPr>
          <a:lstStyle/>
          <a:p>
            <a:r>
              <a:rPr lang="he-IL" sz="4400" b="1" dirty="0">
                <a:solidFill>
                  <a:srgbClr val="0070C0"/>
                </a:solidFill>
              </a:rPr>
              <a:t>גשרים בטבע </a:t>
            </a:r>
            <a:endParaRPr lang="aa-ET" sz="4400" b="1" dirty="0">
              <a:solidFill>
                <a:srgbClr val="FF0000"/>
              </a:solidFill>
            </a:endParaRPr>
          </a:p>
        </p:txBody>
      </p:sp>
      <p:pic>
        <p:nvPicPr>
          <p:cNvPr id="9" name="תמונה 8">
            <a:extLst>
              <a:ext uri="{FF2B5EF4-FFF2-40B4-BE49-F238E27FC236}">
                <a16:creationId xmlns:a16="http://schemas.microsoft.com/office/drawing/2014/main" id="{09B6718A-B5F6-9F65-F1C3-1B47100454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7186" y="1001354"/>
            <a:ext cx="4254558" cy="2403231"/>
          </a:xfrm>
          <a:prstGeom prst="rect">
            <a:avLst/>
          </a:prstGeom>
          <a:effectLst>
            <a:outerShdw blurRad="63500" sx="102000" sy="102000" algn="ctr" rotWithShape="0">
              <a:prstClr val="black">
                <a:alpha val="40000"/>
              </a:prstClr>
            </a:outerShdw>
          </a:effectLst>
        </p:spPr>
      </p:pic>
      <p:sp>
        <p:nvSpPr>
          <p:cNvPr id="10" name="תיבת טקסט 9">
            <a:extLst>
              <a:ext uri="{FF2B5EF4-FFF2-40B4-BE49-F238E27FC236}">
                <a16:creationId xmlns:a16="http://schemas.microsoft.com/office/drawing/2014/main" id="{23C25A36-F273-E8E2-67B1-8890FC1A516B}"/>
              </a:ext>
            </a:extLst>
          </p:cNvPr>
          <p:cNvSpPr txBox="1"/>
          <p:nvPr/>
        </p:nvSpPr>
        <p:spPr>
          <a:xfrm>
            <a:off x="1180124" y="1535723"/>
            <a:ext cx="4489158" cy="1312026"/>
          </a:xfrm>
          <a:prstGeom prst="rect">
            <a:avLst/>
          </a:prstGeom>
          <a:noFill/>
        </p:spPr>
        <p:txBody>
          <a:bodyPr wrap="square" rtlCol="0">
            <a:spAutoFit/>
          </a:bodyPr>
          <a:lstStyle/>
          <a:p>
            <a:pPr>
              <a:lnSpc>
                <a:spcPct val="150000"/>
              </a:lnSpc>
            </a:pPr>
            <a:r>
              <a:rPr lang="he-IL" sz="2000" dirty="0"/>
              <a:t>קוף צמיר נתלה ומשתמש בזנבו כגף חמישי בלגונה גרנדה, נהר </a:t>
            </a:r>
            <a:r>
              <a:rPr lang="he-IL" sz="2000" dirty="0" err="1"/>
              <a:t>קויאבנו</a:t>
            </a:r>
            <a:r>
              <a:rPr lang="he-IL" sz="2000" dirty="0"/>
              <a:t>, אקוודור.</a:t>
            </a:r>
          </a:p>
          <a:p>
            <a:pPr>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יוטיוב</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170" name="Picture 2" descr="ספארי מקיף בטנזניה - עולם הספארי ספארי מקיף בטנזניה מבית עולם הספארי">
            <a:extLst>
              <a:ext uri="{FF2B5EF4-FFF2-40B4-BE49-F238E27FC236}">
                <a16:creationId xmlns:a16="http://schemas.microsoft.com/office/drawing/2014/main" id="{DF53CAAA-9AC4-3DA4-B60C-CFA5D122A0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7186" y="3664635"/>
            <a:ext cx="4254558" cy="28372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תיבת טקסט 10">
            <a:extLst>
              <a:ext uri="{FF2B5EF4-FFF2-40B4-BE49-F238E27FC236}">
                <a16:creationId xmlns:a16="http://schemas.microsoft.com/office/drawing/2014/main" id="{34DC9D6B-10A1-EC58-541D-5B0253F23D34}"/>
              </a:ext>
            </a:extLst>
          </p:cNvPr>
          <p:cNvSpPr txBox="1"/>
          <p:nvPr/>
        </p:nvSpPr>
        <p:spPr>
          <a:xfrm>
            <a:off x="1064455" y="4271889"/>
            <a:ext cx="4360985" cy="1312026"/>
          </a:xfrm>
          <a:prstGeom prst="rect">
            <a:avLst/>
          </a:prstGeom>
          <a:noFill/>
        </p:spPr>
        <p:txBody>
          <a:bodyPr wrap="square" rtlCol="0">
            <a:spAutoFit/>
          </a:bodyPr>
          <a:lstStyle/>
          <a:p>
            <a:pPr>
              <a:lnSpc>
                <a:spcPct val="150000"/>
              </a:lnSpc>
            </a:pPr>
            <a:r>
              <a:rPr lang="he-IL" sz="2000" dirty="0"/>
              <a:t>ספארי בטנזניה – </a:t>
            </a:r>
          </a:p>
          <a:p>
            <a:pPr>
              <a:lnSpc>
                <a:spcPct val="150000"/>
              </a:lnSpc>
            </a:pPr>
            <a:r>
              <a:rPr lang="he-IL" sz="2000" dirty="0"/>
              <a:t>עדר של גנו חוצה את מאגר המים</a:t>
            </a:r>
          </a:p>
          <a:p>
            <a:pPr>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עולם הספארי</a:t>
            </a: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670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3BFA2D63-ADC9-F2F8-A562-B83694D53063}"/>
              </a:ext>
            </a:extLst>
          </p:cNvPr>
          <p:cNvSpPr txBox="1"/>
          <p:nvPr/>
        </p:nvSpPr>
        <p:spPr>
          <a:xfrm>
            <a:off x="257907" y="1334087"/>
            <a:ext cx="11676185" cy="4893647"/>
          </a:xfrm>
          <a:prstGeom prst="rect">
            <a:avLst/>
          </a:prstGeom>
          <a:noFill/>
        </p:spPr>
        <p:txBody>
          <a:bodyPr wrap="square" rtlCol="0">
            <a:spAutoFit/>
          </a:bodyPr>
          <a:lstStyle/>
          <a:p>
            <a:r>
              <a:rPr lang="he-IL" sz="2400" b="1" i="0" dirty="0">
                <a:solidFill>
                  <a:srgbClr val="363636"/>
                </a:solidFill>
                <a:effectLst/>
                <a:latin typeface="Open Sans Hebrew"/>
              </a:rPr>
              <a:t>גשרי </a:t>
            </a:r>
            <a:r>
              <a:rPr lang="he-IL" sz="2400" b="1" i="0" dirty="0" err="1">
                <a:solidFill>
                  <a:srgbClr val="363636"/>
                </a:solidFill>
                <a:effectLst/>
                <a:latin typeface="Open Sans Hebrew"/>
              </a:rPr>
              <a:t>צ'ראפונג'י</a:t>
            </a:r>
            <a:r>
              <a:rPr lang="he-IL" sz="2400" b="1" i="0" dirty="0">
                <a:solidFill>
                  <a:srgbClr val="363636"/>
                </a:solidFill>
                <a:effectLst/>
                <a:latin typeface="Open Sans Hebrew"/>
              </a:rPr>
              <a:t> </a:t>
            </a:r>
            <a:r>
              <a:rPr lang="en-US" sz="2400" b="0" i="0" dirty="0">
                <a:solidFill>
                  <a:srgbClr val="363636"/>
                </a:solidFill>
                <a:effectLst/>
                <a:latin typeface="Open Sans Hebrew"/>
              </a:rPr>
              <a:t>Cherrapunji bridges)</a:t>
            </a:r>
            <a:r>
              <a:rPr lang="he-IL" sz="2400" b="0" i="0" dirty="0">
                <a:solidFill>
                  <a:srgbClr val="363636"/>
                </a:solidFill>
                <a:effectLst/>
                <a:latin typeface="Open Sans Hebrew"/>
              </a:rPr>
              <a:t>)</a:t>
            </a:r>
          </a:p>
          <a:p>
            <a:r>
              <a:rPr lang="he-IL" sz="2400" b="0" i="0" dirty="0">
                <a:solidFill>
                  <a:srgbClr val="363636"/>
                </a:solidFill>
                <a:effectLst/>
                <a:latin typeface="Open Sans Hebrew"/>
              </a:rPr>
              <a:t>שבמדינת </a:t>
            </a:r>
            <a:r>
              <a:rPr lang="he-IL" sz="2400" b="0" i="0" dirty="0" err="1">
                <a:solidFill>
                  <a:srgbClr val="363636"/>
                </a:solidFill>
                <a:effectLst/>
                <a:latin typeface="Open Sans Hebrew"/>
              </a:rPr>
              <a:t>מגהלאיה</a:t>
            </a:r>
            <a:r>
              <a:rPr lang="he-IL" sz="2400" b="0" i="0" dirty="0">
                <a:solidFill>
                  <a:srgbClr val="363636"/>
                </a:solidFill>
                <a:effectLst/>
                <a:latin typeface="Open Sans Hebrew"/>
              </a:rPr>
              <a:t> שבהודו.</a:t>
            </a:r>
          </a:p>
          <a:p>
            <a:r>
              <a:rPr lang="he-IL" sz="2400" dirty="0">
                <a:solidFill>
                  <a:srgbClr val="363636"/>
                </a:solidFill>
                <a:latin typeface="Open Sans Hebrew"/>
              </a:rPr>
              <a:t>הגשרים נבנו על ידי המקומיים</a:t>
            </a:r>
          </a:p>
          <a:p>
            <a:r>
              <a:rPr lang="he-IL" sz="2400" dirty="0">
                <a:solidFill>
                  <a:srgbClr val="363636"/>
                </a:solidFill>
                <a:latin typeface="Open Sans Hebrew"/>
              </a:rPr>
              <a:t>משורשי אוויר חיים של הצמחים. </a:t>
            </a:r>
          </a:p>
          <a:p>
            <a:r>
              <a:rPr lang="he-IL" sz="2400" dirty="0">
                <a:solidFill>
                  <a:srgbClr val="363636"/>
                </a:solidFill>
                <a:latin typeface="Open Sans Hebrew"/>
              </a:rPr>
              <a:t>כל עוד העץ ממנו הוא נוצר נשאר בריא</a:t>
            </a:r>
          </a:p>
          <a:p>
            <a:r>
              <a:rPr lang="he-IL" sz="2400" dirty="0">
                <a:solidFill>
                  <a:srgbClr val="363636"/>
                </a:solidFill>
                <a:latin typeface="Open Sans Hebrew"/>
              </a:rPr>
              <a:t>השורשים בגשר יכולים באופן טבעי </a:t>
            </a:r>
          </a:p>
          <a:p>
            <a:r>
              <a:rPr lang="he-IL" sz="2400" dirty="0">
                <a:solidFill>
                  <a:srgbClr val="363636"/>
                </a:solidFill>
                <a:latin typeface="Open Sans Hebrew"/>
              </a:rPr>
              <a:t>להתעבות ולהתחזק.</a:t>
            </a:r>
          </a:p>
          <a:p>
            <a:endParaRPr lang="he-IL" sz="2400" b="0" i="0" dirty="0">
              <a:solidFill>
                <a:srgbClr val="363636"/>
              </a:solidFill>
              <a:effectLst/>
              <a:latin typeface="Open Sans Hebrew"/>
            </a:endParaRPr>
          </a:p>
          <a:p>
            <a:r>
              <a:rPr lang="he-IL" sz="2400" b="0" i="0" dirty="0">
                <a:solidFill>
                  <a:srgbClr val="363636"/>
                </a:solidFill>
                <a:effectLst/>
                <a:latin typeface="Open Sans Hebrew"/>
              </a:rPr>
              <a:t>רוב הגשרים נבנו על מדרונות תלולים</a:t>
            </a:r>
          </a:p>
          <a:p>
            <a:r>
              <a:rPr lang="he-IL" sz="2400" dirty="0">
                <a:solidFill>
                  <a:srgbClr val="363636"/>
                </a:solidFill>
                <a:latin typeface="Open Sans Hebrew"/>
              </a:rPr>
              <a:t>של יער סובטרופי לח</a:t>
            </a:r>
            <a:endParaRPr lang="he-IL" sz="2400" b="0" i="0" dirty="0">
              <a:solidFill>
                <a:srgbClr val="363636"/>
              </a:solidFill>
              <a:effectLst/>
              <a:latin typeface="Open Sans Hebrew"/>
            </a:endParaRPr>
          </a:p>
          <a:p>
            <a:r>
              <a:rPr lang="he-IL" sz="2400" b="0" i="0" dirty="0">
                <a:solidFill>
                  <a:srgbClr val="363636"/>
                </a:solidFill>
                <a:effectLst/>
                <a:latin typeface="Open Sans Hebrew"/>
              </a:rPr>
              <a:t> </a:t>
            </a:r>
          </a:p>
          <a:p>
            <a:endParaRPr lang="he-IL" sz="2400" dirty="0">
              <a:solidFill>
                <a:srgbClr val="363636"/>
              </a:solidFill>
              <a:latin typeface="Open Sans Hebrew"/>
            </a:endParaRPr>
          </a:p>
          <a:p>
            <a:r>
              <a:rPr lang="he-IL" sz="2400" dirty="0">
                <a:solidFill>
                  <a:srgbClr val="363636"/>
                </a:solidFill>
                <a:latin typeface="Open Sans Hebrew"/>
              </a:rPr>
              <a:t>מקור התמונה: </a:t>
            </a:r>
            <a:r>
              <a:rPr lang="he-IL" sz="2400" dirty="0">
                <a:solidFill>
                  <a:srgbClr val="363636"/>
                </a:solidFill>
                <a:latin typeface="Open Sans Hebrew"/>
                <a:hlinkClick r:id="rId2"/>
              </a:rPr>
              <a:t>ויקיפדיה</a:t>
            </a:r>
            <a:endParaRPr lang="aa-ET" sz="2400" dirty="0"/>
          </a:p>
        </p:txBody>
      </p:sp>
      <p:sp>
        <p:nvSpPr>
          <p:cNvPr id="4" name="תיבת טקסט 3">
            <a:extLst>
              <a:ext uri="{FF2B5EF4-FFF2-40B4-BE49-F238E27FC236}">
                <a16:creationId xmlns:a16="http://schemas.microsoft.com/office/drawing/2014/main" id="{883CD8BA-7FC9-BC3E-B370-5AD6AC42E8B2}"/>
              </a:ext>
            </a:extLst>
          </p:cNvPr>
          <p:cNvSpPr txBox="1"/>
          <p:nvPr/>
        </p:nvSpPr>
        <p:spPr>
          <a:xfrm>
            <a:off x="4707988" y="192258"/>
            <a:ext cx="6949440" cy="769441"/>
          </a:xfrm>
          <a:prstGeom prst="rect">
            <a:avLst/>
          </a:prstGeom>
          <a:noFill/>
        </p:spPr>
        <p:txBody>
          <a:bodyPr wrap="square" rtlCol="0">
            <a:spAutoFit/>
          </a:bodyPr>
          <a:lstStyle/>
          <a:p>
            <a:r>
              <a:rPr lang="he-IL" sz="4400" b="1" dirty="0">
                <a:solidFill>
                  <a:srgbClr val="0070C0"/>
                </a:solidFill>
              </a:rPr>
              <a:t>שימוש בגשרים מהטבע </a:t>
            </a:r>
            <a:endParaRPr lang="aa-ET" sz="4400" b="1" dirty="0">
              <a:solidFill>
                <a:srgbClr val="0070C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07" y="1769403"/>
            <a:ext cx="7022612" cy="4681742"/>
          </a:xfrm>
          <a:prstGeom prst="rect">
            <a:avLst/>
          </a:prstGeom>
        </p:spPr>
      </p:pic>
    </p:spTree>
    <p:extLst>
      <p:ext uri="{BB962C8B-B14F-4D97-AF65-F5344CB8AC3E}">
        <p14:creationId xmlns:p14="http://schemas.microsoft.com/office/powerpoint/2010/main" val="231830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3DDF545-2F7B-B14C-F321-93E6C24E0FD8}"/>
              </a:ext>
            </a:extLst>
          </p:cNvPr>
          <p:cNvSpPr txBox="1"/>
          <p:nvPr/>
        </p:nvSpPr>
        <p:spPr>
          <a:xfrm>
            <a:off x="1275472" y="445781"/>
            <a:ext cx="10325686" cy="769441"/>
          </a:xfrm>
          <a:prstGeom prst="rect">
            <a:avLst/>
          </a:prstGeom>
          <a:noFill/>
        </p:spPr>
        <p:txBody>
          <a:bodyPr wrap="square" rtlCol="0">
            <a:spAutoFit/>
          </a:bodyPr>
          <a:lstStyle/>
          <a:p>
            <a:r>
              <a:rPr lang="he-IL" sz="4400" b="1" dirty="0">
                <a:solidFill>
                  <a:srgbClr val="0070C0"/>
                </a:solidFill>
              </a:rPr>
              <a:t>גשרים במבט היסטורי  </a:t>
            </a:r>
            <a:endParaRPr lang="aa-ET" sz="4400" b="1" dirty="0">
              <a:solidFill>
                <a:srgbClr val="0070C0"/>
              </a:solidFill>
            </a:endParaRPr>
          </a:p>
        </p:txBody>
      </p:sp>
      <p:sp>
        <p:nvSpPr>
          <p:cNvPr id="5" name="TextBox 4"/>
          <p:cNvSpPr txBox="1"/>
          <p:nvPr/>
        </p:nvSpPr>
        <p:spPr>
          <a:xfrm>
            <a:off x="367323" y="1148862"/>
            <a:ext cx="11523005"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e-IL" sz="2400" dirty="0"/>
              <a:t>הגשרים הראשונים היו ככל הנראה </a:t>
            </a:r>
            <a:r>
              <a:rPr lang="he-IL" sz="2400" b="1" dirty="0"/>
              <a:t>בולי עץ</a:t>
            </a:r>
            <a:r>
              <a:rPr lang="he-IL" sz="2400" dirty="0"/>
              <a:t> שהונחו בטור (זה אחרי זה) כדי לאפשר חציית נהר. </a:t>
            </a:r>
          </a:p>
          <a:p>
            <a:pPr marL="285750" indent="-285750">
              <a:lnSpc>
                <a:spcPct val="150000"/>
              </a:lnSpc>
              <a:buFont typeface="Arial" panose="020B0604020202020204" pitchFamily="34" charset="0"/>
              <a:buChar char="•"/>
            </a:pPr>
            <a:r>
              <a:rPr lang="he-IL" sz="2400" dirty="0"/>
              <a:t>בולי העץ </a:t>
            </a:r>
            <a:r>
              <a:rPr lang="he-IL" sz="2400" b="1" dirty="0"/>
              <a:t>הוחלפו באבני בנייה</a:t>
            </a:r>
            <a:r>
              <a:rPr lang="he-IL" sz="2400" dirty="0"/>
              <a:t>.</a:t>
            </a:r>
          </a:p>
          <a:p>
            <a:pPr marL="285750" indent="-285750">
              <a:lnSpc>
                <a:spcPct val="150000"/>
              </a:lnSpc>
              <a:buFont typeface="Arial" panose="020B0604020202020204" pitchFamily="34" charset="0"/>
              <a:buChar char="•"/>
            </a:pPr>
            <a:r>
              <a:rPr lang="he-IL" sz="2400" dirty="0"/>
              <a:t>גשרים תלויים פרימיטיביים: נבנו  </a:t>
            </a:r>
            <a:r>
              <a:rPr lang="he-IL" sz="2400" b="1" dirty="0"/>
              <a:t>מחבלים</a:t>
            </a:r>
            <a:r>
              <a:rPr lang="he-IL" sz="2400" dirty="0"/>
              <a:t> הנתלים בין שני צדי נחל ועליהם </a:t>
            </a:r>
            <a:r>
              <a:rPr lang="he-IL" sz="2400" b="1" dirty="0"/>
              <a:t>קרשים</a:t>
            </a:r>
            <a:r>
              <a:rPr lang="he-IL" sz="2400" dirty="0"/>
              <a:t> למעבר.</a:t>
            </a:r>
          </a:p>
          <a:p>
            <a:pPr marL="285750" indent="-285750">
              <a:lnSpc>
                <a:spcPct val="150000"/>
              </a:lnSpc>
              <a:buFont typeface="Arial" panose="020B0604020202020204" pitchFamily="34" charset="0"/>
              <a:buChar char="•"/>
            </a:pPr>
            <a:r>
              <a:rPr lang="he-IL" sz="2400" dirty="0"/>
              <a:t> גשרים </a:t>
            </a:r>
            <a:r>
              <a:rPr lang="he-IL" sz="2400" b="1" dirty="0"/>
              <a:t>בצורת קשת </a:t>
            </a:r>
            <a:r>
              <a:rPr lang="he-IL" sz="2400" dirty="0"/>
              <a:t>נבנו החל מהתקופה הרומית.</a:t>
            </a:r>
          </a:p>
          <a:p>
            <a:pPr marL="285750" indent="-285750">
              <a:lnSpc>
                <a:spcPct val="150000"/>
              </a:lnSpc>
              <a:buFont typeface="Arial" panose="020B0604020202020204" pitchFamily="34" charset="0"/>
              <a:buChar char="•"/>
            </a:pPr>
            <a:r>
              <a:rPr lang="he-IL" sz="2400" dirty="0"/>
              <a:t>החל מהמהפכה התעשייתית החלו להשתמש ביציקות </a:t>
            </a:r>
            <a:r>
              <a:rPr lang="he-IL" sz="2400" b="1" dirty="0"/>
              <a:t>ברזל</a:t>
            </a:r>
            <a:r>
              <a:rPr lang="he-IL" sz="2400" dirty="0"/>
              <a:t> לבניית גשרים – מתאים לגשרים ארוכים.</a:t>
            </a:r>
          </a:p>
          <a:p>
            <a:pPr marL="285750" indent="-285750">
              <a:lnSpc>
                <a:spcPct val="150000"/>
              </a:lnSpc>
              <a:buFont typeface="Arial" panose="020B0604020202020204" pitchFamily="34" charset="0"/>
              <a:buChar char="•"/>
            </a:pPr>
            <a:r>
              <a:rPr lang="he-IL" sz="2400" dirty="0"/>
              <a:t>החל מהמחצית השנייה של המאה ה-20 החלו להשתמש </a:t>
            </a:r>
            <a:r>
              <a:rPr lang="he-IL" sz="2400" b="1" dirty="0"/>
              <a:t>בבטון מזוין </a:t>
            </a:r>
            <a:r>
              <a:rPr lang="he-IL" sz="2400" dirty="0"/>
              <a:t>(שילוב של מוטות פלדה ובטון) לבניית גשרים – מתאים לגשרים קצרים.</a:t>
            </a:r>
          </a:p>
          <a:p>
            <a:pPr>
              <a:lnSpc>
                <a:spcPct val="150000"/>
              </a:lnSpc>
            </a:pPr>
            <a:endParaRPr lang="en-US" sz="2400" dirty="0"/>
          </a:p>
        </p:txBody>
      </p:sp>
    </p:spTree>
    <p:extLst>
      <p:ext uri="{BB962C8B-B14F-4D97-AF65-F5344CB8AC3E}">
        <p14:creationId xmlns:p14="http://schemas.microsoft.com/office/powerpoint/2010/main" val="130954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FA92576-772B-AE58-D5A7-99A634C6D059}"/>
              </a:ext>
            </a:extLst>
          </p:cNvPr>
          <p:cNvSpPr txBox="1"/>
          <p:nvPr/>
        </p:nvSpPr>
        <p:spPr>
          <a:xfrm>
            <a:off x="7357404" y="1380481"/>
            <a:ext cx="4309402" cy="1200329"/>
          </a:xfrm>
          <a:prstGeom prst="rect">
            <a:avLst/>
          </a:prstGeom>
          <a:noFill/>
        </p:spPr>
        <p:txBody>
          <a:bodyPr wrap="square" rtlCol="0">
            <a:spAutoFit/>
          </a:bodyPr>
          <a:lstStyle/>
          <a:p>
            <a:r>
              <a:rPr lang="he-IL" sz="2400" b="1" dirty="0"/>
              <a:t>גשר קורה </a:t>
            </a:r>
            <a:r>
              <a:rPr lang="he-IL" sz="2400" dirty="0"/>
              <a:t>הבנוי מבסיסי עץ המגשרים מעל שתי גדות נחל</a:t>
            </a:r>
          </a:p>
          <a:p>
            <a:r>
              <a:rPr lang="he-IL" sz="2400" dirty="0"/>
              <a:t>מקור: </a:t>
            </a:r>
            <a:r>
              <a:rPr lang="he-IL" sz="2400" dirty="0">
                <a:hlinkClick r:id="rId2"/>
              </a:rPr>
              <a:t>ויקיפדיה </a:t>
            </a:r>
            <a:endParaRPr lang="aa-ET" sz="2400" dirty="0"/>
          </a:p>
        </p:txBody>
      </p:sp>
      <p:pic>
        <p:nvPicPr>
          <p:cNvPr id="5" name="תמונה 4">
            <a:extLst>
              <a:ext uri="{FF2B5EF4-FFF2-40B4-BE49-F238E27FC236}">
                <a16:creationId xmlns:a16="http://schemas.microsoft.com/office/drawing/2014/main" id="{CCD0A54F-E8D1-9CCD-CB52-7F102C58EB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493" y="2786461"/>
            <a:ext cx="5050313" cy="3359385"/>
          </a:xfrm>
          <a:prstGeom prst="rect">
            <a:avLst/>
          </a:prstGeom>
        </p:spPr>
      </p:pic>
      <p:sp>
        <p:nvSpPr>
          <p:cNvPr id="9" name="תיבת טקסט 8">
            <a:extLst>
              <a:ext uri="{FF2B5EF4-FFF2-40B4-BE49-F238E27FC236}">
                <a16:creationId xmlns:a16="http://schemas.microsoft.com/office/drawing/2014/main" id="{55759C6A-401D-6CF2-917B-1FEA9DCB5300}"/>
              </a:ext>
            </a:extLst>
          </p:cNvPr>
          <p:cNvSpPr txBox="1"/>
          <p:nvPr/>
        </p:nvSpPr>
        <p:spPr>
          <a:xfrm>
            <a:off x="1075566" y="1478853"/>
            <a:ext cx="4519635" cy="1200329"/>
          </a:xfrm>
          <a:prstGeom prst="rect">
            <a:avLst/>
          </a:prstGeom>
          <a:noFill/>
        </p:spPr>
        <p:txBody>
          <a:bodyPr wrap="square" rtlCol="0">
            <a:spAutoFit/>
          </a:bodyPr>
          <a:lstStyle/>
          <a:p>
            <a:r>
              <a:rPr lang="he-IL" sz="2400" dirty="0"/>
              <a:t>גשר עכברה מדרום לצפת. </a:t>
            </a:r>
          </a:p>
          <a:p>
            <a:r>
              <a:rPr lang="he-IL" sz="2400" b="1" dirty="0"/>
              <a:t>הגשר הגבוה בישראל (</a:t>
            </a:r>
            <a:r>
              <a:rPr lang="he-IL" sz="2400" dirty="0"/>
              <a:t>80 מטרים) מקור: </a:t>
            </a:r>
            <a:r>
              <a:rPr lang="he-IL" sz="2400" dirty="0">
                <a:hlinkClick r:id="rId4"/>
              </a:rPr>
              <a:t>ויקיפדיה</a:t>
            </a:r>
            <a:endParaRPr lang="aa-ET" sz="2400" dirty="0"/>
          </a:p>
        </p:txBody>
      </p:sp>
      <p:pic>
        <p:nvPicPr>
          <p:cNvPr id="2" name="תמונה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857" y="2786461"/>
            <a:ext cx="5916143" cy="3321540"/>
          </a:xfrm>
          <a:prstGeom prst="rect">
            <a:avLst/>
          </a:prstGeom>
        </p:spPr>
      </p:pic>
      <p:sp>
        <p:nvSpPr>
          <p:cNvPr id="4" name="TextBox 3"/>
          <p:cNvSpPr txBox="1"/>
          <p:nvPr/>
        </p:nvSpPr>
        <p:spPr>
          <a:xfrm>
            <a:off x="6221045" y="218831"/>
            <a:ext cx="5564554" cy="769441"/>
          </a:xfrm>
          <a:prstGeom prst="rect">
            <a:avLst/>
          </a:prstGeom>
          <a:noFill/>
        </p:spPr>
        <p:txBody>
          <a:bodyPr wrap="square" rtlCol="0">
            <a:spAutoFit/>
          </a:bodyPr>
          <a:lstStyle/>
          <a:p>
            <a:r>
              <a:rPr lang="he-IL" sz="4400" b="1" dirty="0">
                <a:solidFill>
                  <a:srgbClr val="0070C0"/>
                </a:solidFill>
              </a:rPr>
              <a:t>דוגמאות</a:t>
            </a:r>
            <a:endParaRPr lang="en-US" sz="4400" b="1" dirty="0">
              <a:solidFill>
                <a:srgbClr val="0070C0"/>
              </a:solidFill>
            </a:endParaRPr>
          </a:p>
        </p:txBody>
      </p:sp>
    </p:spTree>
    <p:extLst>
      <p:ext uri="{BB962C8B-B14F-4D97-AF65-F5344CB8AC3E}">
        <p14:creationId xmlns:p14="http://schemas.microsoft.com/office/powerpoint/2010/main" val="96549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3DDF545-2F7B-B14C-F321-93E6C24E0FD8}"/>
              </a:ext>
            </a:extLst>
          </p:cNvPr>
          <p:cNvSpPr txBox="1"/>
          <p:nvPr/>
        </p:nvSpPr>
        <p:spPr>
          <a:xfrm>
            <a:off x="1275472" y="445781"/>
            <a:ext cx="10325686" cy="769441"/>
          </a:xfrm>
          <a:prstGeom prst="rect">
            <a:avLst/>
          </a:prstGeom>
          <a:noFill/>
        </p:spPr>
        <p:txBody>
          <a:bodyPr wrap="square" rtlCol="0">
            <a:spAutoFit/>
          </a:bodyPr>
          <a:lstStyle/>
          <a:p>
            <a:r>
              <a:rPr lang="he-IL" sz="4400" b="1" dirty="0">
                <a:solidFill>
                  <a:srgbClr val="0070C0"/>
                </a:solidFill>
              </a:rPr>
              <a:t>המשך:</a:t>
            </a:r>
            <a:endParaRPr lang="aa-ET" sz="4400" b="1" dirty="0">
              <a:solidFill>
                <a:srgbClr val="0070C0"/>
              </a:solidFill>
            </a:endParaRPr>
          </a:p>
        </p:txBody>
      </p:sp>
      <p:sp>
        <p:nvSpPr>
          <p:cNvPr id="4" name="תיבת טקסט 3">
            <a:extLst>
              <a:ext uri="{FF2B5EF4-FFF2-40B4-BE49-F238E27FC236}">
                <a16:creationId xmlns:a16="http://schemas.microsoft.com/office/drawing/2014/main" id="{9AB7D832-C3D9-C1EE-AAEF-994B7474D373}"/>
              </a:ext>
            </a:extLst>
          </p:cNvPr>
          <p:cNvSpPr txBox="1"/>
          <p:nvPr/>
        </p:nvSpPr>
        <p:spPr>
          <a:xfrm>
            <a:off x="6501471" y="1182905"/>
            <a:ext cx="5176911" cy="1938992"/>
          </a:xfrm>
          <a:prstGeom prst="rect">
            <a:avLst/>
          </a:prstGeom>
          <a:noFill/>
        </p:spPr>
        <p:txBody>
          <a:bodyPr wrap="square" rtlCol="0">
            <a:spAutoFit/>
          </a:bodyPr>
          <a:lstStyle/>
          <a:p>
            <a:r>
              <a:rPr lang="he-IL" sz="2400" b="0" i="0" dirty="0">
                <a:solidFill>
                  <a:srgbClr val="404040"/>
                </a:solidFill>
                <a:effectLst/>
                <a:latin typeface="Open Sans Hebrew"/>
              </a:rPr>
              <a:t>גשר </a:t>
            </a:r>
            <a:r>
              <a:rPr lang="he-IL" sz="2400" b="0" i="0" dirty="0" err="1">
                <a:solidFill>
                  <a:srgbClr val="404040"/>
                </a:solidFill>
                <a:effectLst/>
                <a:latin typeface="Open Sans Hebrew"/>
              </a:rPr>
              <a:t>ארקדיקו</a:t>
            </a:r>
            <a:r>
              <a:rPr lang="he-IL" sz="2400" b="0" i="0" dirty="0">
                <a:solidFill>
                  <a:srgbClr val="404040"/>
                </a:solidFill>
                <a:effectLst/>
                <a:latin typeface="Open Sans Hebrew"/>
              </a:rPr>
              <a:t> </a:t>
            </a:r>
            <a:r>
              <a:rPr lang="en-US" sz="2400" b="0" i="0" dirty="0" err="1">
                <a:solidFill>
                  <a:srgbClr val="404040"/>
                </a:solidFill>
                <a:effectLst/>
                <a:latin typeface="Open Sans Hebrew"/>
              </a:rPr>
              <a:t>rkadiko</a:t>
            </a:r>
            <a:r>
              <a:rPr lang="en-US" sz="2400" b="0" i="0" dirty="0">
                <a:solidFill>
                  <a:srgbClr val="404040"/>
                </a:solidFill>
                <a:effectLst/>
                <a:latin typeface="Open Sans Hebrew"/>
              </a:rPr>
              <a:t>) </a:t>
            </a:r>
            <a:r>
              <a:rPr lang="he-IL" sz="2400" b="0" i="0" dirty="0">
                <a:solidFill>
                  <a:srgbClr val="404040"/>
                </a:solidFill>
                <a:effectLst/>
                <a:latin typeface="Open Sans Hebrew"/>
              </a:rPr>
              <a:t>) נמצא בחצי האי </a:t>
            </a:r>
            <a:r>
              <a:rPr lang="he-IL" sz="2400" b="0" i="0" dirty="0" err="1">
                <a:solidFill>
                  <a:srgbClr val="404040"/>
                </a:solidFill>
                <a:effectLst/>
                <a:latin typeface="Open Sans Hebrew"/>
              </a:rPr>
              <a:t>פלופונס</a:t>
            </a:r>
            <a:r>
              <a:rPr lang="he-IL" sz="2400" b="0" i="0" dirty="0">
                <a:solidFill>
                  <a:srgbClr val="404040"/>
                </a:solidFill>
                <a:effectLst/>
                <a:latin typeface="Open Sans Hebrew"/>
              </a:rPr>
              <a:t> ביוון (1250 שנים לפני הספירה). אורכו 22 מטר ורוחבו 2.5 מטר. נועד לאפשר מעבר מרכבות.</a:t>
            </a:r>
          </a:p>
          <a:p>
            <a:r>
              <a:rPr lang="he-IL" sz="2400" dirty="0">
                <a:solidFill>
                  <a:srgbClr val="404040"/>
                </a:solidFill>
                <a:latin typeface="Open Sans Hebrew"/>
              </a:rPr>
              <a:t>מקור התמונה: </a:t>
            </a:r>
            <a:r>
              <a:rPr lang="he-IL" sz="2400" dirty="0">
                <a:solidFill>
                  <a:srgbClr val="404040"/>
                </a:solidFill>
                <a:latin typeface="Open Sans Hebrew"/>
                <a:hlinkClick r:id="rId2"/>
              </a:rPr>
              <a:t>ויקיפדיה</a:t>
            </a:r>
            <a:endParaRPr lang="aa-ET" sz="2400" dirty="0"/>
          </a:p>
        </p:txBody>
      </p:sp>
      <p:sp>
        <p:nvSpPr>
          <p:cNvPr id="6" name="תיבת טקסט 5">
            <a:extLst>
              <a:ext uri="{FF2B5EF4-FFF2-40B4-BE49-F238E27FC236}">
                <a16:creationId xmlns:a16="http://schemas.microsoft.com/office/drawing/2014/main" id="{91355921-005C-FC66-0E5E-AB698D31B3BA}"/>
              </a:ext>
            </a:extLst>
          </p:cNvPr>
          <p:cNvSpPr txBox="1"/>
          <p:nvPr/>
        </p:nvSpPr>
        <p:spPr>
          <a:xfrm>
            <a:off x="1275472" y="1215222"/>
            <a:ext cx="4195297" cy="1200329"/>
          </a:xfrm>
          <a:prstGeom prst="rect">
            <a:avLst/>
          </a:prstGeom>
          <a:noFill/>
        </p:spPr>
        <p:txBody>
          <a:bodyPr wrap="square">
            <a:spAutoFit/>
          </a:bodyPr>
          <a:lstStyle/>
          <a:p>
            <a:r>
              <a:rPr lang="he-IL" sz="2400" b="0" i="0" dirty="0">
                <a:solidFill>
                  <a:srgbClr val="404040"/>
                </a:solidFill>
                <a:effectLst/>
                <a:latin typeface="Open Sans Hebrew"/>
              </a:rPr>
              <a:t>אלקנטארה בספרד</a:t>
            </a:r>
            <a:r>
              <a:rPr lang="he-IL" sz="2400" dirty="0">
                <a:solidFill>
                  <a:srgbClr val="404040"/>
                </a:solidFill>
                <a:latin typeface="Open Sans Hebrew"/>
              </a:rPr>
              <a:t>. </a:t>
            </a:r>
            <a:r>
              <a:rPr lang="he-IL" sz="2400" b="0" i="0" dirty="0">
                <a:solidFill>
                  <a:srgbClr val="404040"/>
                </a:solidFill>
                <a:effectLst/>
                <a:latin typeface="Open Sans Hebrew"/>
              </a:rPr>
              <a:t>נבנה על יד הרומאים בשנת 104 לספירה.</a:t>
            </a:r>
          </a:p>
          <a:p>
            <a:r>
              <a:rPr lang="he-IL" sz="2400" dirty="0">
                <a:solidFill>
                  <a:srgbClr val="404040"/>
                </a:solidFill>
                <a:latin typeface="Open Sans Hebrew"/>
              </a:rPr>
              <a:t>מקור התמונה: </a:t>
            </a:r>
            <a:r>
              <a:rPr lang="he-IL" sz="2400" dirty="0">
                <a:solidFill>
                  <a:srgbClr val="404040"/>
                </a:solidFill>
                <a:latin typeface="Open Sans Hebrew"/>
                <a:hlinkClick r:id="rId3"/>
              </a:rPr>
              <a:t>ויקיפדיה</a:t>
            </a:r>
            <a:endParaRPr lang="aa-ET" sz="2400" dirty="0"/>
          </a:p>
        </p:txBody>
      </p:sp>
      <p:pic>
        <p:nvPicPr>
          <p:cNvPr id="4100" name="Picture 4" descr="גשרים בארץ ישראל">
            <a:extLst>
              <a:ext uri="{FF2B5EF4-FFF2-40B4-BE49-F238E27FC236}">
                <a16:creationId xmlns:a16="http://schemas.microsoft.com/office/drawing/2014/main" id="{8E945C88-0835-BCDB-1551-8B9A3C88E0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724" y="2837205"/>
            <a:ext cx="4621303" cy="3469426"/>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8781" y="2837206"/>
            <a:ext cx="2602069" cy="3469426"/>
          </a:xfrm>
          <a:prstGeom prst="rect">
            <a:avLst/>
          </a:prstGeom>
        </p:spPr>
      </p:pic>
    </p:spTree>
    <p:extLst>
      <p:ext uri="{BB962C8B-B14F-4D97-AF65-F5344CB8AC3E}">
        <p14:creationId xmlns:p14="http://schemas.microsoft.com/office/powerpoint/2010/main" val="8099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6C36CA1-EC98-CF04-786D-3074384ABE0B}"/>
              </a:ext>
            </a:extLst>
          </p:cNvPr>
          <p:cNvSpPr txBox="1"/>
          <p:nvPr/>
        </p:nvSpPr>
        <p:spPr>
          <a:xfrm>
            <a:off x="2668172" y="196947"/>
            <a:ext cx="9340947" cy="769441"/>
          </a:xfrm>
          <a:prstGeom prst="rect">
            <a:avLst/>
          </a:prstGeom>
          <a:noFill/>
        </p:spPr>
        <p:txBody>
          <a:bodyPr wrap="square" rtlCol="0">
            <a:spAutoFit/>
          </a:bodyPr>
          <a:lstStyle/>
          <a:p>
            <a:r>
              <a:rPr lang="he-IL" sz="4400" b="1" dirty="0">
                <a:solidFill>
                  <a:srgbClr val="0070C0"/>
                </a:solidFill>
              </a:rPr>
              <a:t>קשת עתיקה לפני 2,000 שנים  </a:t>
            </a:r>
            <a:endParaRPr lang="aa-ET" sz="4400" b="1" dirty="0">
              <a:solidFill>
                <a:srgbClr val="0070C0"/>
              </a:solidFill>
            </a:endParaRPr>
          </a:p>
        </p:txBody>
      </p:sp>
      <p:sp>
        <p:nvSpPr>
          <p:cNvPr id="3" name="תיבת טקסט 2">
            <a:extLst>
              <a:ext uri="{FF2B5EF4-FFF2-40B4-BE49-F238E27FC236}">
                <a16:creationId xmlns:a16="http://schemas.microsoft.com/office/drawing/2014/main" id="{18199421-525A-1557-BC98-7DF329C0AE42}"/>
              </a:ext>
            </a:extLst>
          </p:cNvPr>
          <p:cNvSpPr txBox="1"/>
          <p:nvPr/>
        </p:nvSpPr>
        <p:spPr>
          <a:xfrm>
            <a:off x="525195" y="1181686"/>
            <a:ext cx="11324492" cy="1754326"/>
          </a:xfrm>
          <a:prstGeom prst="rect">
            <a:avLst/>
          </a:prstGeom>
          <a:noFill/>
        </p:spPr>
        <p:txBody>
          <a:bodyPr wrap="square" rtlCol="0">
            <a:spAutoFit/>
          </a:bodyPr>
          <a:lstStyle/>
          <a:p>
            <a:pPr>
              <a:lnSpc>
                <a:spcPct val="150000"/>
              </a:lnSpc>
            </a:pPr>
            <a:r>
              <a:rPr lang="he-IL" sz="2400" b="0" i="0" dirty="0">
                <a:solidFill>
                  <a:srgbClr val="000000"/>
                </a:solidFill>
                <a:effectLst/>
                <a:latin typeface="almoni-demi-bold"/>
              </a:rPr>
              <a:t>בתוך מאגר מים עתיק מהתקופה הרומית שנמצא בגן לאומי ציפורי, החלו לאחרונה לשחזר שתי קשתות אבן גדולות ששימשו לקירוי המאגר. בתוך המאגר גילו גת עתיקה לייצור יין, ולפי החוקרים מדובר בתגלית נדירה, שכן עד כה לא נמצאה בארץ גת בתוך מאגר מים מקורה.</a:t>
            </a:r>
            <a:endParaRPr lang="aa-ET" sz="2400" dirty="0"/>
          </a:p>
        </p:txBody>
      </p:sp>
      <p:sp>
        <p:nvSpPr>
          <p:cNvPr id="4" name="תיבת טקסט 3">
            <a:extLst>
              <a:ext uri="{FF2B5EF4-FFF2-40B4-BE49-F238E27FC236}">
                <a16:creationId xmlns:a16="http://schemas.microsoft.com/office/drawing/2014/main" id="{1A654D20-FE84-0CCA-968E-1E3DC8162CEE}"/>
              </a:ext>
            </a:extLst>
          </p:cNvPr>
          <p:cNvSpPr txBox="1"/>
          <p:nvPr/>
        </p:nvSpPr>
        <p:spPr>
          <a:xfrm>
            <a:off x="525195" y="5744308"/>
            <a:ext cx="2142977" cy="646331"/>
          </a:xfrm>
          <a:prstGeom prst="rect">
            <a:avLst/>
          </a:prstGeom>
          <a:noFill/>
        </p:spPr>
        <p:txBody>
          <a:bodyPr wrap="square" rtlCol="0">
            <a:spAutoFit/>
          </a:bodyPr>
          <a:lstStyle/>
          <a:p>
            <a:r>
              <a:rPr lang="he-IL" sz="1800" dirty="0">
                <a:effectLst/>
                <a:latin typeface="Calibri" panose="020F0502020204030204" pitchFamily="34" charset="0"/>
                <a:ea typeface="Calibri" panose="020F0502020204030204" pitchFamily="34" charset="0"/>
                <a:cs typeface="Arial" panose="020B0604020202020204" pitchFamily="34" charset="0"/>
              </a:rPr>
              <a:t>מקור: </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גן לאומי ציפורי, רשות הטבע והגנים</a:t>
            </a:r>
            <a:endParaRPr lang="aa-E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תמונה 6">
            <a:extLst>
              <a:ext uri="{FF2B5EF4-FFF2-40B4-BE49-F238E27FC236}">
                <a16:creationId xmlns:a16="http://schemas.microsoft.com/office/drawing/2014/main" id="{79B51A17-BF62-8678-6E01-FA28A78FE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7006" y="2936012"/>
            <a:ext cx="4860869" cy="3595489"/>
          </a:xfrm>
          <a:prstGeom prst="rect">
            <a:avLst/>
          </a:prstGeom>
        </p:spPr>
      </p:pic>
    </p:spTree>
    <p:extLst>
      <p:ext uri="{BB962C8B-B14F-4D97-AF65-F5344CB8AC3E}">
        <p14:creationId xmlns:p14="http://schemas.microsoft.com/office/powerpoint/2010/main" val="305854194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TotalTime>
  <Words>1285</Words>
  <Application>Microsoft Office PowerPoint</Application>
  <PresentationFormat>מסך רחב</PresentationFormat>
  <Paragraphs>160</Paragraphs>
  <Slides>32</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32</vt:i4>
      </vt:variant>
    </vt:vector>
  </HeadingPairs>
  <TitlesOfParts>
    <vt:vector size="41" baseType="lpstr">
      <vt:lpstr>almoni-demi-bold</vt:lpstr>
      <vt:lpstr>-apple-system</vt:lpstr>
      <vt:lpstr>Arial</vt:lpstr>
      <vt:lpstr>Calibri</vt:lpstr>
      <vt:lpstr>Calibri Light</vt:lpstr>
      <vt:lpstr>David</vt:lpstr>
      <vt:lpstr>Open Sans Hebrew</vt:lpstr>
      <vt:lpstr>tahoma</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דוגמאות לגשרים ממקלות ארטיק</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דליה קילים</dc:creator>
  <cp:lastModifiedBy>shlomi sh shlomish</cp:lastModifiedBy>
  <cp:revision>89</cp:revision>
  <dcterms:created xsi:type="dcterms:W3CDTF">2023-11-28T03:21:08Z</dcterms:created>
  <dcterms:modified xsi:type="dcterms:W3CDTF">2023-12-07T08:25:03Z</dcterms:modified>
</cp:coreProperties>
</file>