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0"/>
  </p:notesMasterIdLst>
  <p:sldIdLst>
    <p:sldId id="302" r:id="rId2"/>
    <p:sldId id="292" r:id="rId3"/>
    <p:sldId id="265" r:id="rId4"/>
    <p:sldId id="266" r:id="rId5"/>
    <p:sldId id="268" r:id="rId6"/>
    <p:sldId id="267" r:id="rId7"/>
    <p:sldId id="269" r:id="rId8"/>
    <p:sldId id="271" r:id="rId9"/>
    <p:sldId id="270" r:id="rId10"/>
    <p:sldId id="272" r:id="rId11"/>
    <p:sldId id="274" r:id="rId12"/>
    <p:sldId id="262" r:id="rId13"/>
    <p:sldId id="290" r:id="rId14"/>
    <p:sldId id="258" r:id="rId15"/>
    <p:sldId id="291" r:id="rId16"/>
    <p:sldId id="275" r:id="rId17"/>
    <p:sldId id="276" r:id="rId18"/>
    <p:sldId id="277" r:id="rId19"/>
    <p:sldId id="278" r:id="rId20"/>
    <p:sldId id="280" r:id="rId21"/>
    <p:sldId id="281" r:id="rId22"/>
    <p:sldId id="282" r:id="rId23"/>
    <p:sldId id="284" r:id="rId24"/>
    <p:sldId id="285" r:id="rId25"/>
    <p:sldId id="264" r:id="rId26"/>
    <p:sldId id="263" r:id="rId27"/>
    <p:sldId id="283" r:id="rId28"/>
    <p:sldId id="286" r:id="rId29"/>
    <p:sldId id="287" r:id="rId30"/>
    <p:sldId id="288" r:id="rId31"/>
    <p:sldId id="295" r:id="rId32"/>
    <p:sldId id="293" r:id="rId33"/>
    <p:sldId id="296" r:id="rId34"/>
    <p:sldId id="297" r:id="rId35"/>
    <p:sldId id="298" r:id="rId36"/>
    <p:sldId id="299" r:id="rId37"/>
    <p:sldId id="301" r:id="rId38"/>
    <p:sldId id="30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showGuides="1">
      <p:cViewPr varScale="1">
        <p:scale>
          <a:sx n="63" d="100"/>
          <a:sy n="63" d="100"/>
        </p:scale>
        <p:origin x="796" y="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מציין מיקום של תאריך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C1244-AF45-44E4-BC69-DB95061EE364}" type="datetimeFigureOut">
              <a:rPr lang="en-US" smtClean="0"/>
              <a:t>12/5/2023</a:t>
            </a:fld>
            <a:endParaRPr lang="en-US"/>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a:p>
        </p:txBody>
      </p:sp>
      <p:sp>
        <p:nvSpPr>
          <p:cNvPr id="6" name="מציין מיקום של כותרת תחתונה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מציין מיקום של מספר שקופית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96F87-F43C-4F7F-B619-69A84977CFDD}" type="slidenum">
              <a:rPr lang="en-US" smtClean="0"/>
              <a:t>‹#›</a:t>
            </a:fld>
            <a:endParaRPr lang="en-US"/>
          </a:p>
        </p:txBody>
      </p:sp>
    </p:spTree>
    <p:extLst>
      <p:ext uri="{BB962C8B-B14F-4D97-AF65-F5344CB8AC3E}">
        <p14:creationId xmlns:p14="http://schemas.microsoft.com/office/powerpoint/2010/main" val="33784587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a:t>
            </a:fld>
            <a:endParaRPr lang="en-US"/>
          </a:p>
        </p:txBody>
      </p:sp>
    </p:spTree>
    <p:extLst>
      <p:ext uri="{BB962C8B-B14F-4D97-AF65-F5344CB8AC3E}">
        <p14:creationId xmlns:p14="http://schemas.microsoft.com/office/powerpoint/2010/main" val="300746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14</a:t>
            </a:fld>
            <a:endParaRPr lang="en-US"/>
          </a:p>
        </p:txBody>
      </p:sp>
    </p:spTree>
    <p:extLst>
      <p:ext uri="{BB962C8B-B14F-4D97-AF65-F5344CB8AC3E}">
        <p14:creationId xmlns:p14="http://schemas.microsoft.com/office/powerpoint/2010/main" val="2801526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מבררים עם התלמידים</a:t>
            </a:r>
            <a:r>
              <a:rPr lang="he-IL" baseline="0" dirty="0"/>
              <a:t> את הידע שלהם אודות ענן.  יש לקבל כל תשובה מבלי להיות שיפוטיים. הענן הוא אוסף של טיפות מים זעירות וגבישי קרח זעירים (לא אוסף של אדי מים).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881592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הבנה</a:t>
            </a:r>
            <a:r>
              <a:rPr lang="he-IL" baseline="0" dirty="0"/>
              <a:t> מדעית של משמעות המושג ענן מצריכה הבנת המושג התעבות. ענן נוצר מהתעבות של אדי מים בשמיים. התעבות היא תהליך שבו אדי מים מתקררים והופכים לטיפות מים. התוודעות לתופעת ההתעבות מוצגת בשקופית זו באמצעות ניסוי. כאשר מוציאים בקבוק קר מאוד מהמקרר ומניחים אותו בחוץ רואים אחרי כמה דקות שהבקבוק רטוב. נשאלת השאלה: מהיכן הגיעו המים לבקבוק? – הרי הבקבוק לא הורטב במים. ההסבר: אדי מים שהיו באוויר פגעו בדפנות הקרות של הבקבוק והתעבו לטיפות מים.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16</a:t>
            </a:fld>
            <a:endParaRPr lang="en-US"/>
          </a:p>
        </p:txBody>
      </p:sp>
    </p:spTree>
    <p:extLst>
      <p:ext uri="{BB962C8B-B14F-4D97-AF65-F5344CB8AC3E}">
        <p14:creationId xmlns:p14="http://schemas.microsoft.com/office/powerpoint/2010/main" val="1874379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מציגים</a:t>
            </a:r>
            <a:r>
              <a:rPr lang="he-IL" baseline="0" dirty="0"/>
              <a:t> את תהליך ההתעבות בעזרת התרשים הבא.</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17</a:t>
            </a:fld>
            <a:endParaRPr lang="en-US"/>
          </a:p>
        </p:txBody>
      </p:sp>
    </p:spTree>
    <p:extLst>
      <p:ext uri="{BB962C8B-B14F-4D97-AF65-F5344CB8AC3E}">
        <p14:creationId xmlns:p14="http://schemas.microsoft.com/office/powerpoint/2010/main" val="1510493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המים </a:t>
            </a:r>
            <a:r>
              <a:rPr lang="he-IL" baseline="0" dirty="0"/>
              <a:t>על דפנות הבקבוק נוצרו מהתעבות של אדי המים שהיו באוויר. נשאלת אפוא השאלה: מאין יש אדי מים באוויר? מקשיבים לתשובות התלמידים מבלי להיות שיפוטיים.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18</a:t>
            </a:fld>
            <a:endParaRPr lang="en-US"/>
          </a:p>
        </p:txBody>
      </p:sp>
    </p:spTree>
    <p:extLst>
      <p:ext uri="{BB962C8B-B14F-4D97-AF65-F5344CB8AC3E}">
        <p14:creationId xmlns:p14="http://schemas.microsoft.com/office/powerpoint/2010/main" val="3638119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מים</a:t>
            </a:r>
            <a:r>
              <a:rPr lang="he-IL" baseline="0" dirty="0"/>
              <a:t> מתאדים לאוויר ממים שחשופים לאוויר: ימים ואוקיאנוסים, נהרות ואגמים, מהאדמה, מצמחים (דיות) ובעלי חיים (הזעה, החלטה, הפרשות) ומפעולות ייבוש שונות שעושים בני האדם. הבדיקות המוצעות בשקופית נועדו להציג דוגמאות להתאדות מים מגופים שונים:   מים מתאדים מרצפה רטובה, מיידים רטובות, מהכביסה הרטובה וכן מתוך כלים פתוחים.  מומלץ גם להרטיב קרקע ולעקוב אחר התייבשותה. בפעילות זו חשוב להבחין בין תוצאה להסבר. דוגמאות: המטלית התייבשה (תוצאה) כי המים התאדו ממנה (הסבר), כפות הידיים התייבשו (תוצאה) כי אדי המים התאדו מהן.   מסקנה מכלילה: בכל המקרים האלה הייתה התאדות של מים מהמקום שבו הם היו.</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19</a:t>
            </a:fld>
            <a:endParaRPr lang="en-US"/>
          </a:p>
        </p:txBody>
      </p:sp>
    </p:spTree>
    <p:extLst>
      <p:ext uri="{BB962C8B-B14F-4D97-AF65-F5344CB8AC3E}">
        <p14:creationId xmlns:p14="http://schemas.microsoft.com/office/powerpoint/2010/main" val="538920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תרשים</a:t>
            </a:r>
            <a:r>
              <a:rPr lang="he-IL" baseline="0" dirty="0"/>
              <a:t> מחזור המים בטבע מציג את התאדות המים מהים ומהיבשה ואת התעבותם.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20</a:t>
            </a:fld>
            <a:endParaRPr lang="en-US"/>
          </a:p>
        </p:txBody>
      </p:sp>
    </p:spTree>
    <p:extLst>
      <p:ext uri="{BB962C8B-B14F-4D97-AF65-F5344CB8AC3E}">
        <p14:creationId xmlns:p14="http://schemas.microsoft.com/office/powerpoint/2010/main" val="3676691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הסרטון</a:t>
            </a:r>
            <a:r>
              <a:rPr lang="he-IL" baseline="0" dirty="0"/>
              <a:t> מציג היווצרות של ענן באמצעות מודל. חשוב להדגים לתלמידים את תופעת היווצרות הענן. הקרח גורם להתקררות דפנות הצנצנת. חלקיקי הספריי שמוסיפים לצנצנת משמשים כגרעיני התעבות.   שימו לב: במקום ספריי אפשר להדליק קיסם ארוך (או גפרור ארוך) ולהכניסו לצנצנת עד אשר הוא יכבה.</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21</a:t>
            </a:fld>
            <a:endParaRPr lang="en-US"/>
          </a:p>
        </p:txBody>
      </p:sp>
    </p:spTree>
    <p:extLst>
      <p:ext uri="{BB962C8B-B14F-4D97-AF65-F5344CB8AC3E}">
        <p14:creationId xmlns:p14="http://schemas.microsoft.com/office/powerpoint/2010/main" val="17696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1. אדים מתאדים ממים חמים,</a:t>
            </a:r>
            <a:r>
              <a:rPr lang="he-IL" baseline="0" dirty="0"/>
              <a:t> 2. לקרר את דפנות הצנצנת  ולהביא להתעבותם של אדי המים, 3. רסיסי הספריי משמשים כגרעיני התעבות, 4. </a:t>
            </a:r>
            <a:r>
              <a:rPr lang="he-IL" b="0" i="0" dirty="0">
                <a:solidFill>
                  <a:srgbClr val="000000"/>
                </a:solidFill>
                <a:effectLst/>
                <a:latin typeface="Open Sans Hebrew"/>
              </a:rPr>
              <a:t>ענן הוא צבר של טיפות מים או גבישי קרח קטנים שמרחף באטמוספרה של כדור הארץ. כדי שייווצר ענן אדי המים צריכים להתעבות וליצור טיפות וגבישי קרח קטנים. ההתעבות הזאת מתרחשת בקלות רבה יותר כשיש כבר באוויר </a:t>
            </a:r>
            <a:r>
              <a:rPr lang="he-IL" b="1" i="0" dirty="0">
                <a:solidFill>
                  <a:srgbClr val="000000"/>
                </a:solidFill>
                <a:effectLst/>
                <a:latin typeface="Open Sans Hebrew"/>
              </a:rPr>
              <a:t>גרעיני התעבות</a:t>
            </a:r>
            <a:r>
              <a:rPr lang="he-IL" b="0" i="0" dirty="0">
                <a:solidFill>
                  <a:srgbClr val="000000"/>
                </a:solidFill>
                <a:effectLst/>
                <a:latin typeface="Open Sans Hebrew"/>
              </a:rPr>
              <a:t>, כלומר חלקיקי אבק, פיח, אבקני צמחים וכדומה שסביבם יכולים המים להתעבות.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22</a:t>
            </a:fld>
            <a:endParaRPr lang="en-US"/>
          </a:p>
        </p:txBody>
      </p:sp>
    </p:spTree>
    <p:extLst>
      <p:ext uri="{BB962C8B-B14F-4D97-AF65-F5344CB8AC3E}">
        <p14:creationId xmlns:p14="http://schemas.microsoft.com/office/powerpoint/2010/main" val="2323008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שקופיות</a:t>
            </a:r>
            <a:r>
              <a:rPr lang="he-IL" baseline="0" dirty="0"/>
              <a:t> 23-22 מציגים מידע על היווצרות עננים וגשם.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23</a:t>
            </a:fld>
            <a:endParaRPr lang="en-US"/>
          </a:p>
        </p:txBody>
      </p:sp>
    </p:spTree>
    <p:extLst>
      <p:ext uri="{BB962C8B-B14F-4D97-AF65-F5344CB8AC3E}">
        <p14:creationId xmlns:p14="http://schemas.microsoft.com/office/powerpoint/2010/main" val="1882054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מקיימים שיח מקדים אודות חשיבות העננים. העננים</a:t>
            </a:r>
            <a:r>
              <a:rPr lang="he-IL" baseline="0" dirty="0"/>
              <a:t> ממטירים גשם. גשם הוא מים. מים נחוצים לקיום כל היצורים החיים. מים הם צורך קיום בסיסי.</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3</a:t>
            </a:fld>
            <a:endParaRPr lang="en-US"/>
          </a:p>
        </p:txBody>
      </p:sp>
    </p:spTree>
    <p:extLst>
      <p:ext uri="{BB962C8B-B14F-4D97-AF65-F5344CB8AC3E}">
        <p14:creationId xmlns:p14="http://schemas.microsoft.com/office/powerpoint/2010/main" val="2679180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סרטונים 1 -2  (שקופיות</a:t>
            </a:r>
            <a:r>
              <a:rPr lang="he-IL" baseline="0" dirty="0"/>
              <a:t> 25-24) מציגים את תהליך היווצרות העננים.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25</a:t>
            </a:fld>
            <a:endParaRPr lang="en-US"/>
          </a:p>
        </p:txBody>
      </p:sp>
    </p:spTree>
    <p:extLst>
      <p:ext uri="{BB962C8B-B14F-4D97-AF65-F5344CB8AC3E}">
        <p14:creationId xmlns:p14="http://schemas.microsoft.com/office/powerpoint/2010/main" val="4215528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מומלץ להפנות את התלמידים לביצוע המשימה המקוונת "פעם זרעו בישראל עננים"</a:t>
            </a:r>
            <a:r>
              <a:rPr lang="he-IL" baseline="0" dirty="0"/>
              <a:t> – שיטה להגברת הגשם. בשיטה זו פזרו את החומר יודיד הכסף אשר משמש כגרעינים להתעבות של אדי מים.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27</a:t>
            </a:fld>
            <a:endParaRPr lang="en-US"/>
          </a:p>
        </p:txBody>
      </p:sp>
    </p:spTree>
    <p:extLst>
      <p:ext uri="{BB962C8B-B14F-4D97-AF65-F5344CB8AC3E}">
        <p14:creationId xmlns:p14="http://schemas.microsoft.com/office/powerpoint/2010/main" val="3432650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בשתי</a:t>
            </a:r>
            <a:r>
              <a:rPr lang="he-IL" baseline="0" dirty="0"/>
              <a:t> השקופיות הבאות (29-28) מוצגות שתי עובדות מעניינות על עננים.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28</a:t>
            </a:fld>
            <a:endParaRPr lang="en-US"/>
          </a:p>
        </p:txBody>
      </p:sp>
    </p:spTree>
    <p:extLst>
      <p:ext uri="{BB962C8B-B14F-4D97-AF65-F5344CB8AC3E}">
        <p14:creationId xmlns:p14="http://schemas.microsoft.com/office/powerpoint/2010/main" val="724871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זוהי</a:t>
            </a:r>
            <a:r>
              <a:rPr lang="he-IL" baseline="0" dirty="0"/>
              <a:t> פעילות של אסוציאציות: מושג אחד מעלה בזיכרון מושג אחר, קשר רעיוני בין מילים.  מבקשים מהתלמידים להעלות אסוציאציות למילה ענן ולנמק. דוגמה: המילה ענן מזכירה לי נביטה כי הגשם שיורד מהענן גורם לנביטת זרעים.</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4</a:t>
            </a:fld>
            <a:endParaRPr lang="en-US"/>
          </a:p>
        </p:txBody>
      </p:sp>
    </p:spTree>
    <p:extLst>
      <p:ext uri="{BB962C8B-B14F-4D97-AF65-F5344CB8AC3E}">
        <p14:creationId xmlns:p14="http://schemas.microsoft.com/office/powerpoint/2010/main" val="3429049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אחת הדרכים לפיתוח סקרנות הוא באמצעות שאילת שאלות. דוגמאות לשאלות: מה הם עננים? מתי נוצרים עננים? היכן נוצרים עננים? מדוע /למה נוצרים עננים? כיצד /</a:t>
            </a:r>
            <a:r>
              <a:rPr lang="he-IL" baseline="0" dirty="0"/>
              <a:t> איך נוצרית עננים?</a:t>
            </a:r>
            <a:r>
              <a:rPr lang="he-IL" dirty="0"/>
              <a:t>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5</a:t>
            </a:fld>
            <a:endParaRPr lang="en-US"/>
          </a:p>
        </p:txBody>
      </p:sp>
    </p:spTree>
    <p:extLst>
      <p:ext uri="{BB962C8B-B14F-4D97-AF65-F5344CB8AC3E}">
        <p14:creationId xmlns:p14="http://schemas.microsoft.com/office/powerpoint/2010/main" val="1869950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דוגמאות לשאלות חקר: מהם הגורמים</a:t>
            </a:r>
            <a:r>
              <a:rPr lang="he-IL" baseline="0" dirty="0"/>
              <a:t> להיווצרות עננים? מהו הקשר בין הטמפרטורה לבין היווצרות עננים? מהי ההשפעה של הגובה על היווצרות עננים? מהו ההסבר להיווצרות עננים? באילו תנאים נוצרים עננים?  - שימו לב: על חלק מהשאלות אפשר להשיב באמצעות מקורות מידע.</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6</a:t>
            </a:fld>
            <a:endParaRPr lang="en-US"/>
          </a:p>
        </p:txBody>
      </p:sp>
    </p:spTree>
    <p:extLst>
      <p:ext uri="{BB962C8B-B14F-4D97-AF65-F5344CB8AC3E}">
        <p14:creationId xmlns:p14="http://schemas.microsoft.com/office/powerpoint/2010/main" val="753760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בפעם</a:t>
            </a:r>
            <a:r>
              <a:rPr lang="he-IL" baseline="0" dirty="0"/>
              <a:t> הראשונה מומלץ לעשות את התצפית יחד עם התלמידים. בהמשך, לעודד אותם לבצע את התצפיות באופן עצמאי במהלך השבוע. חשוב לתעד כל תצפית בכתב או בציור/צילום. את התיעוד יש לארגן בטבלה (ראו דוגמה בעמוד הבא).</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7</a:t>
            </a:fld>
            <a:endParaRPr lang="en-US"/>
          </a:p>
        </p:txBody>
      </p:sp>
    </p:spTree>
    <p:extLst>
      <p:ext uri="{BB962C8B-B14F-4D97-AF65-F5344CB8AC3E}">
        <p14:creationId xmlns:p14="http://schemas.microsoft.com/office/powerpoint/2010/main" val="52486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התבוננות</a:t>
            </a:r>
            <a:r>
              <a:rPr lang="he-IL" baseline="0" dirty="0"/>
              <a:t> על ענן ומעקב אחר תנועתו ושינוי צורתו יכולה להיות פעילות מרגיעה. מומלץ להוציא את התלמידים החוצה. לבקש מהתלמידים להיות בשקט ולהתרכז בתצפית על ענן אחד. אחר כך, יש לבקש מהתלמידים לתאר את מה שראו וחוו. </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9</a:t>
            </a:fld>
            <a:endParaRPr lang="en-US"/>
          </a:p>
        </p:txBody>
      </p:sp>
    </p:spTree>
    <p:extLst>
      <p:ext uri="{BB962C8B-B14F-4D97-AF65-F5344CB8AC3E}">
        <p14:creationId xmlns:p14="http://schemas.microsoft.com/office/powerpoint/2010/main" val="29854194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10</a:t>
            </a:fld>
            <a:endParaRPr lang="en-US"/>
          </a:p>
        </p:txBody>
      </p:sp>
    </p:spTree>
    <p:extLst>
      <p:ext uri="{BB962C8B-B14F-4D97-AF65-F5344CB8AC3E}">
        <p14:creationId xmlns:p14="http://schemas.microsoft.com/office/powerpoint/2010/main" val="4244583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ענני נוצה כשמם כן הם –  צורתם</a:t>
            </a:r>
            <a:r>
              <a:rPr lang="he-IL" baseline="0" dirty="0"/>
              <a:t> מזכירה נוצה. הם נוצרים בגובה רב ומכילים יחסית כמות מעטה של גבישי קרח. בשקופית הבאה (מספר 12) יש קישור לסרטון שמציג את ענני נוצה.  ענני כבשה כשמם כן הם – צורתם מזכירה את צמר הכבשים וצמר גפן. הם נמצאים לרוב עד גובה של 3,000 מטרים ומכילים יחסית כמויות גדולות של טיפות מים זעירות וגבישי קרח. בשקופית מספר 13 מופיע קישור לסרטון שמציג ענני כבשה.</a:t>
            </a:r>
            <a:endParaRPr lang="en-US" dirty="0"/>
          </a:p>
        </p:txBody>
      </p:sp>
      <p:sp>
        <p:nvSpPr>
          <p:cNvPr id="4" name="מציין מיקום של מספר שקופית 3"/>
          <p:cNvSpPr>
            <a:spLocks noGrp="1"/>
          </p:cNvSpPr>
          <p:nvPr>
            <p:ph type="sldNum" sz="quarter" idx="10"/>
          </p:nvPr>
        </p:nvSpPr>
        <p:spPr/>
        <p:txBody>
          <a:bodyPr/>
          <a:lstStyle/>
          <a:p>
            <a:fld id="{7BE96F87-F43C-4F7F-B619-69A84977CFDD}" type="slidenum">
              <a:rPr lang="en-US" smtClean="0"/>
              <a:t>11</a:t>
            </a:fld>
            <a:endParaRPr lang="en-US"/>
          </a:p>
        </p:txBody>
      </p:sp>
    </p:spTree>
    <p:extLst>
      <p:ext uri="{BB962C8B-B14F-4D97-AF65-F5344CB8AC3E}">
        <p14:creationId xmlns:p14="http://schemas.microsoft.com/office/powerpoint/2010/main" val="561559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dirty="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3" name="Date Placeholder 2"/>
          <p:cNvSpPr>
            <a:spLocks noGrp="1"/>
          </p:cNvSpPr>
          <p:nvPr>
            <p:ph type="dt" sz="half" idx="10"/>
          </p:nvPr>
        </p:nvSpPr>
        <p:spPr/>
        <p:txBody>
          <a:bodyPr/>
          <a:lstStyle/>
          <a:p>
            <a:fld id="{48A87A34-81AB-432B-8DAE-1953F412C126}" type="datetimeFigureOut">
              <a:rPr lang="en-US" dirty="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he-IL"/>
              <a:t>לחץ כדי לערוך סגנון כותרת של תבנית בסיס</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48A87A34-81AB-432B-8DAE-1953F412C126}" type="datetimeFigureOut">
              <a:rPr lang="en-US" dirty="0"/>
              <a:t>12/5/2023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e-IL"/>
              <a:t>לחץ כדי לערוך סגנון כותרת של תבנית בסיס</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2" name="Content Placeholder 3"/>
          <p:cNvSpPr>
            <a:spLocks noGrp="1"/>
          </p:cNvSpPr>
          <p:nvPr>
            <p:ph sz="quarter" idx="13"/>
          </p:nvPr>
        </p:nvSpPr>
        <p:spPr>
          <a:xfrm>
            <a:off x="913774" y="3051012"/>
            <a:ext cx="5106027" cy="274018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13" name="Content Placeholder 5"/>
          <p:cNvSpPr>
            <a:spLocks noGrp="1"/>
          </p:cNvSpPr>
          <p:nvPr>
            <p:ph sz="quarter" idx="14"/>
          </p:nvPr>
        </p:nvSpPr>
        <p:spPr>
          <a:xfrm>
            <a:off x="6172200" y="3051012"/>
            <a:ext cx="5105401" cy="2740187"/>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12/5/2023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he-IL"/>
              <a:t>לחץ כדי לערוך סגנון כותרת של תבנית בסיס</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48A87A34-81AB-432B-8DAE-1953F412C126}" type="datetimeFigureOut">
              <a:rPr lang="en-US" dirty="0"/>
              <a:t>12/5/2023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12/5/2023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Zwaahudrac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OECg_kvPj2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DyccpjnjSFk" TargetMode="Externa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S0xeS4BQlAQ" TargetMode="Externa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JAKeaxWSibU"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ideo" Target="https://www.youtube.com/embed/kBAxIXRFSQ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N2AV9lg99S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4KB7qMdOCK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en.wikipedia.org/wiki/Magellanic_Clouds#/media/File:Magellanic_Clouds_%E2%80%95_Irregular_Dwarf_Galaxies.jpg" TargetMode="External"/><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www.youtube.com/embed/RPqmLadnl1A" TargetMode="External"/><Relationship Id="rId5" Type="http://schemas.openxmlformats.org/officeDocument/2006/relationships/image" Target="../media/image39.png"/><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en-US"/>
          </a:p>
        </p:txBody>
      </p:sp>
      <p:pic>
        <p:nvPicPr>
          <p:cNvPr id="4" name="מציין מיקום תוכן 3"/>
          <p:cNvPicPr>
            <a:picLocks noGrp="1" noChangeAspect="1"/>
          </p:cNvPicPr>
          <p:nvPr>
            <p:ph sz="quarter" idx="13"/>
          </p:nvPr>
        </p:nvPicPr>
        <p:blipFill>
          <a:blip r:embed="rId2"/>
          <a:stretch>
            <a:fillRect/>
          </a:stretch>
        </p:blipFill>
        <p:spPr>
          <a:xfrm>
            <a:off x="0" y="37750"/>
            <a:ext cx="12192000" cy="6820250"/>
          </a:xfrm>
          <a:prstGeom prst="rect">
            <a:avLst/>
          </a:prstGeom>
        </p:spPr>
      </p:pic>
      <p:pic>
        <p:nvPicPr>
          <p:cNvPr id="5" name="תמונה 4"/>
          <p:cNvPicPr>
            <a:picLocks noChangeAspect="1"/>
          </p:cNvPicPr>
          <p:nvPr/>
        </p:nvPicPr>
        <p:blipFill>
          <a:blip r:embed="rId3"/>
          <a:stretch>
            <a:fillRect/>
          </a:stretch>
        </p:blipFill>
        <p:spPr>
          <a:xfrm>
            <a:off x="218450" y="139939"/>
            <a:ext cx="1688738" cy="957155"/>
          </a:xfrm>
          <a:prstGeom prst="rect">
            <a:avLst/>
          </a:prstGeom>
        </p:spPr>
      </p:pic>
      <p:pic>
        <p:nvPicPr>
          <p:cNvPr id="6" name="תמונה 5"/>
          <p:cNvPicPr>
            <a:picLocks noChangeAspect="1"/>
          </p:cNvPicPr>
          <p:nvPr/>
        </p:nvPicPr>
        <p:blipFill>
          <a:blip r:embed="rId4"/>
          <a:stretch>
            <a:fillRect/>
          </a:stretch>
        </p:blipFill>
        <p:spPr>
          <a:xfrm>
            <a:off x="10408399" y="182614"/>
            <a:ext cx="1621677" cy="871804"/>
          </a:xfrm>
          <a:prstGeom prst="rect">
            <a:avLst/>
          </a:prstGeom>
        </p:spPr>
      </p:pic>
      <p:sp>
        <p:nvSpPr>
          <p:cNvPr id="7" name="TextBox 6"/>
          <p:cNvSpPr txBox="1"/>
          <p:nvPr/>
        </p:nvSpPr>
        <p:spPr>
          <a:xfrm>
            <a:off x="1526797" y="2938417"/>
            <a:ext cx="10503280" cy="3293209"/>
          </a:xfrm>
          <a:prstGeom prst="rect">
            <a:avLst/>
          </a:prstGeom>
          <a:noFill/>
        </p:spPr>
        <p:txBody>
          <a:bodyPr wrap="square" rtlCol="0">
            <a:spAutoFit/>
          </a:bodyPr>
          <a:lstStyle/>
          <a:p>
            <a:r>
              <a:rPr lang="he-IL" sz="4000" b="1" dirty="0"/>
              <a:t>  </a:t>
            </a:r>
            <a:r>
              <a:rPr lang="he-IL" sz="4800" b="1" dirty="0"/>
              <a:t>פעילויות רב גילאיות לבית הספר היסודי</a:t>
            </a:r>
          </a:p>
          <a:p>
            <a:pPr algn="ctr"/>
            <a:endParaRPr lang="he-IL" sz="4000" b="1" dirty="0"/>
          </a:p>
          <a:p>
            <a:pPr algn="ctr"/>
            <a:r>
              <a:rPr lang="he-IL" sz="4000" b="1" dirty="0"/>
              <a:t>ד"ר מירי דרסלר</a:t>
            </a:r>
          </a:p>
          <a:p>
            <a:pPr algn="ctr"/>
            <a:r>
              <a:rPr lang="he-IL" sz="4000" b="1" dirty="0"/>
              <a:t>המרכז לחינוך מדעי וטכנולוגי</a:t>
            </a:r>
          </a:p>
          <a:p>
            <a:pPr algn="ctr"/>
            <a:r>
              <a:rPr lang="he-IL" sz="4000" b="1" dirty="0"/>
              <a:t>אוניברסיטת תל-אביב</a:t>
            </a:r>
            <a:endParaRPr lang="en-US" sz="4000" b="1" dirty="0"/>
          </a:p>
        </p:txBody>
      </p:sp>
      <p:sp>
        <p:nvSpPr>
          <p:cNvPr id="8" name="TextBox 7"/>
          <p:cNvSpPr txBox="1"/>
          <p:nvPr/>
        </p:nvSpPr>
        <p:spPr>
          <a:xfrm>
            <a:off x="3766657" y="1342239"/>
            <a:ext cx="5629013" cy="1569660"/>
          </a:xfrm>
          <a:prstGeom prst="rect">
            <a:avLst/>
          </a:prstGeom>
          <a:noFill/>
        </p:spPr>
        <p:txBody>
          <a:bodyPr wrap="square" rtlCol="0">
            <a:spAutoFit/>
          </a:bodyPr>
          <a:lstStyle/>
          <a:p>
            <a:r>
              <a:rPr lang="he-IL" sz="9600" b="1" dirty="0"/>
              <a:t>העננים</a:t>
            </a:r>
            <a:endParaRPr lang="en-US" sz="9600" b="1" dirty="0"/>
          </a:p>
        </p:txBody>
      </p:sp>
      <p:pic>
        <p:nvPicPr>
          <p:cNvPr id="9" name="תמונה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450" y="5160475"/>
            <a:ext cx="1937205" cy="1489264"/>
          </a:xfrm>
          <a:prstGeom prst="rect">
            <a:avLst/>
          </a:prstGeom>
        </p:spPr>
      </p:pic>
    </p:spTree>
    <p:extLst>
      <p:ext uri="{BB962C8B-B14F-4D97-AF65-F5344CB8AC3E}">
        <p14:creationId xmlns:p14="http://schemas.microsoft.com/office/powerpoint/2010/main" val="3193771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800" b="1" dirty="0">
                <a:cs typeface="+mn-cs"/>
              </a:rPr>
              <a:t>המשגה: סוגי עננים</a:t>
            </a:r>
            <a:endParaRPr lang="en-US" sz="4800" b="1" dirty="0">
              <a:cs typeface="+mn-cs"/>
            </a:endParaRPr>
          </a:p>
        </p:txBody>
      </p:sp>
      <p:sp>
        <p:nvSpPr>
          <p:cNvPr id="3" name="מציין מיקום תוכן 2"/>
          <p:cNvSpPr>
            <a:spLocks noGrp="1"/>
          </p:cNvSpPr>
          <p:nvPr>
            <p:ph sz="quarter" idx="13"/>
          </p:nvPr>
        </p:nvSpPr>
        <p:spPr>
          <a:xfrm>
            <a:off x="531446" y="2367092"/>
            <a:ext cx="10746154" cy="3424107"/>
          </a:xfrm>
        </p:spPr>
        <p:txBody>
          <a:bodyPr>
            <a:normAutofit/>
          </a:bodyPr>
          <a:lstStyle/>
          <a:p>
            <a:pPr marL="0" indent="0" algn="r">
              <a:buNone/>
            </a:pPr>
            <a:r>
              <a:rPr lang="he-IL" sz="3200" b="1" dirty="0"/>
              <a:t>ממיינים את העננים לפי </a:t>
            </a:r>
            <a:r>
              <a:rPr lang="he-IL" sz="3200" b="1" dirty="0">
                <a:solidFill>
                  <a:srgbClr val="FF0000"/>
                </a:solidFill>
              </a:rPr>
              <a:t>הגובה</a:t>
            </a:r>
            <a:r>
              <a:rPr lang="he-IL" sz="3200" b="1" dirty="0"/>
              <a:t> שלהם בשמיים:</a:t>
            </a:r>
          </a:p>
          <a:p>
            <a:pPr algn="r" rtl="1"/>
            <a:r>
              <a:rPr lang="he-IL" sz="3200" b="1" dirty="0">
                <a:solidFill>
                  <a:srgbClr val="FF0000"/>
                </a:solidFill>
              </a:rPr>
              <a:t>עננים גבוהים</a:t>
            </a:r>
            <a:r>
              <a:rPr lang="he-IL" sz="3200" b="1" dirty="0"/>
              <a:t>: נמצאים בגובה של מעל 5,000 מטרים לערך.</a:t>
            </a:r>
          </a:p>
          <a:p>
            <a:pPr algn="r" rtl="1"/>
            <a:r>
              <a:rPr lang="he-IL" sz="3200" b="1" dirty="0">
                <a:solidFill>
                  <a:srgbClr val="FF0000"/>
                </a:solidFill>
              </a:rPr>
              <a:t>עננים בגובה בינוני</a:t>
            </a:r>
            <a:r>
              <a:rPr lang="he-IL" sz="3200" b="1" dirty="0"/>
              <a:t>: נמצאים בגובה של 2,500 עד 5,000 מטרים לערך.</a:t>
            </a:r>
          </a:p>
          <a:p>
            <a:pPr algn="r" rtl="1"/>
            <a:r>
              <a:rPr lang="he-IL" sz="3200" b="1" dirty="0">
                <a:solidFill>
                  <a:srgbClr val="FF0000"/>
                </a:solidFill>
              </a:rPr>
              <a:t>עננים נמוכים</a:t>
            </a:r>
            <a:r>
              <a:rPr lang="he-IL" sz="3200" b="1" dirty="0"/>
              <a:t>: נמצאים בגובה של עד 2,500 מטרים לערך.</a:t>
            </a:r>
            <a:endParaRPr lang="en-US" sz="3200" b="1" dirty="0"/>
          </a:p>
        </p:txBody>
      </p:sp>
      <p:pic>
        <p:nvPicPr>
          <p:cNvPr id="4" name="תמונה 3"/>
          <p:cNvPicPr>
            <a:picLocks noChangeAspect="1"/>
          </p:cNvPicPr>
          <p:nvPr/>
        </p:nvPicPr>
        <p:blipFill>
          <a:blip r:embed="rId3"/>
          <a:stretch>
            <a:fillRect/>
          </a:stretch>
        </p:blipFill>
        <p:spPr>
          <a:xfrm>
            <a:off x="69406" y="70033"/>
            <a:ext cx="1688738" cy="957155"/>
          </a:xfrm>
          <a:prstGeom prst="rect">
            <a:avLst/>
          </a:prstGeom>
        </p:spPr>
      </p:pic>
      <p:pic>
        <p:nvPicPr>
          <p:cNvPr id="5" name="תמונה 4"/>
          <p:cNvPicPr>
            <a:picLocks noChangeAspect="1"/>
          </p:cNvPicPr>
          <p:nvPr/>
        </p:nvPicPr>
        <p:blipFill>
          <a:blip r:embed="rId4"/>
          <a:stretch>
            <a:fillRect/>
          </a:stretch>
        </p:blipFill>
        <p:spPr>
          <a:xfrm>
            <a:off x="1879231" y="106416"/>
            <a:ext cx="1621677" cy="871804"/>
          </a:xfrm>
          <a:prstGeom prst="rect">
            <a:avLst/>
          </a:prstGeom>
        </p:spPr>
      </p:pic>
    </p:spTree>
    <p:extLst>
      <p:ext uri="{BB962C8B-B14F-4D97-AF65-F5344CB8AC3E}">
        <p14:creationId xmlns:p14="http://schemas.microsoft.com/office/powerpoint/2010/main" val="1705322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43437" y="423132"/>
            <a:ext cx="10364451" cy="1596177"/>
          </a:xfrm>
        </p:spPr>
        <p:txBody>
          <a:bodyPr>
            <a:normAutofit/>
          </a:bodyPr>
          <a:lstStyle/>
          <a:p>
            <a:r>
              <a:rPr lang="he-IL" sz="4800" b="1" dirty="0">
                <a:cs typeface="+mn-cs"/>
              </a:rPr>
              <a:t>המשגה: סוגי עננים (המשך)</a:t>
            </a:r>
            <a:endParaRPr lang="en-US" sz="4800" b="1" dirty="0">
              <a:cs typeface="+mn-cs"/>
            </a:endParaRPr>
          </a:p>
        </p:txBody>
      </p:sp>
      <p:sp>
        <p:nvSpPr>
          <p:cNvPr id="3" name="מציין מיקום תוכן 2"/>
          <p:cNvSpPr>
            <a:spLocks noGrp="1"/>
          </p:cNvSpPr>
          <p:nvPr>
            <p:ph sz="quarter" idx="13"/>
          </p:nvPr>
        </p:nvSpPr>
        <p:spPr>
          <a:xfrm>
            <a:off x="531446" y="1789724"/>
            <a:ext cx="10824308" cy="4001476"/>
          </a:xfrm>
        </p:spPr>
        <p:txBody>
          <a:bodyPr>
            <a:normAutofit/>
          </a:bodyPr>
          <a:lstStyle/>
          <a:p>
            <a:pPr marL="0" indent="0" algn="r">
              <a:buNone/>
            </a:pPr>
            <a:r>
              <a:rPr lang="he-IL" sz="3200" b="1" dirty="0"/>
              <a:t>ממיינים את העננים לפי צורה:</a:t>
            </a:r>
          </a:p>
          <a:p>
            <a:pPr marL="0" indent="0" algn="r">
              <a:buNone/>
            </a:pPr>
            <a:r>
              <a:rPr lang="he-IL" sz="3200" b="1" dirty="0"/>
              <a:t>ענני נוצה                                              ענני כבשה</a:t>
            </a:r>
          </a:p>
        </p:txBody>
      </p:sp>
      <p:pic>
        <p:nvPicPr>
          <p:cNvPr id="4" name="תמונה 3"/>
          <p:cNvPicPr>
            <a:picLocks noChangeAspect="1"/>
          </p:cNvPicPr>
          <p:nvPr/>
        </p:nvPicPr>
        <p:blipFill>
          <a:blip r:embed="rId3"/>
          <a:stretch>
            <a:fillRect/>
          </a:stretch>
        </p:blipFill>
        <p:spPr>
          <a:xfrm>
            <a:off x="6471138" y="3483708"/>
            <a:ext cx="5408246" cy="2924132"/>
          </a:xfrm>
          <a:prstGeom prst="rect">
            <a:avLst/>
          </a:prstGeom>
        </p:spPr>
      </p:pic>
      <p:pic>
        <p:nvPicPr>
          <p:cNvPr id="5" name="תמונה 4"/>
          <p:cNvPicPr>
            <a:picLocks noChangeAspect="1"/>
          </p:cNvPicPr>
          <p:nvPr/>
        </p:nvPicPr>
        <p:blipFill>
          <a:blip r:embed="rId4"/>
          <a:stretch>
            <a:fillRect/>
          </a:stretch>
        </p:blipFill>
        <p:spPr>
          <a:xfrm>
            <a:off x="246849" y="3483708"/>
            <a:ext cx="6021090" cy="2924132"/>
          </a:xfrm>
          <a:prstGeom prst="rect">
            <a:avLst/>
          </a:prstGeom>
        </p:spPr>
      </p:pic>
      <p:pic>
        <p:nvPicPr>
          <p:cNvPr id="6" name="תמונה 5"/>
          <p:cNvPicPr>
            <a:picLocks noChangeAspect="1"/>
          </p:cNvPicPr>
          <p:nvPr/>
        </p:nvPicPr>
        <p:blipFill>
          <a:blip r:embed="rId5"/>
          <a:stretch>
            <a:fillRect/>
          </a:stretch>
        </p:blipFill>
        <p:spPr>
          <a:xfrm>
            <a:off x="246849" y="148648"/>
            <a:ext cx="1426474" cy="808507"/>
          </a:xfrm>
          <a:prstGeom prst="rect">
            <a:avLst/>
          </a:prstGeom>
        </p:spPr>
      </p:pic>
      <p:pic>
        <p:nvPicPr>
          <p:cNvPr id="7" name="תמונה 6"/>
          <p:cNvPicPr>
            <a:picLocks noChangeAspect="1"/>
          </p:cNvPicPr>
          <p:nvPr/>
        </p:nvPicPr>
        <p:blipFill>
          <a:blip r:embed="rId6"/>
          <a:stretch>
            <a:fillRect/>
          </a:stretch>
        </p:blipFill>
        <p:spPr>
          <a:xfrm>
            <a:off x="1985314" y="167862"/>
            <a:ext cx="1431704" cy="769676"/>
          </a:xfrm>
          <a:prstGeom prst="rect">
            <a:avLst/>
          </a:prstGeom>
        </p:spPr>
      </p:pic>
    </p:spTree>
    <p:extLst>
      <p:ext uri="{BB962C8B-B14F-4D97-AF65-F5344CB8AC3E}">
        <p14:creationId xmlns:p14="http://schemas.microsoft.com/office/powerpoint/2010/main" val="3989323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סרטון: ענני נוצה (צירוס)</a:t>
            </a:r>
            <a:endParaRPr lang="en-US" sz="5400" b="1" dirty="0">
              <a:cs typeface="+mn-cs"/>
            </a:endParaRPr>
          </a:p>
        </p:txBody>
      </p:sp>
      <p:pic>
        <p:nvPicPr>
          <p:cNvPr id="4" name="Zwaahudracs"/>
          <p:cNvPicPr>
            <a:picLocks noGrp="1" noRot="1" noChangeAspect="1"/>
          </p:cNvPicPr>
          <p:nvPr>
            <p:ph sz="quarter" idx="13"/>
            <a:videoFile r:link="rId1"/>
          </p:nvPr>
        </p:nvPicPr>
        <p:blipFill>
          <a:blip r:embed="rId3"/>
          <a:stretch>
            <a:fillRect/>
          </a:stretch>
        </p:blipFill>
        <p:spPr>
          <a:xfrm>
            <a:off x="1310271" y="1712974"/>
            <a:ext cx="9146714" cy="5145026"/>
          </a:xfrm>
          <a:prstGeom prst="rect">
            <a:avLst/>
          </a:prstGeom>
        </p:spPr>
      </p:pic>
    </p:spTree>
    <p:extLst>
      <p:ext uri="{BB962C8B-B14F-4D97-AF65-F5344CB8AC3E}">
        <p14:creationId xmlns:p14="http://schemas.microsoft.com/office/powerpoint/2010/main" val="647052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סרטון: ענני כבשה (</a:t>
            </a:r>
            <a:r>
              <a:rPr lang="he-IL" sz="5400" b="1" dirty="0" err="1">
                <a:cs typeface="+mn-cs"/>
              </a:rPr>
              <a:t>קולומוס</a:t>
            </a:r>
            <a:r>
              <a:rPr lang="he-IL" sz="5400" b="1" dirty="0">
                <a:cs typeface="+mn-cs"/>
              </a:rPr>
              <a:t>)</a:t>
            </a:r>
            <a:endParaRPr lang="en-US" sz="5400" b="1" dirty="0">
              <a:cs typeface="+mn-cs"/>
            </a:endParaRPr>
          </a:p>
        </p:txBody>
      </p:sp>
      <p:pic>
        <p:nvPicPr>
          <p:cNvPr id="4" name="OECg_kvPj2s"/>
          <p:cNvPicPr>
            <a:picLocks noGrp="1" noRot="1" noChangeAspect="1"/>
          </p:cNvPicPr>
          <p:nvPr>
            <p:ph sz="quarter" idx="13"/>
            <a:videoFile r:link="rId1"/>
          </p:nvPr>
        </p:nvPicPr>
        <p:blipFill>
          <a:blip r:embed="rId3"/>
          <a:stretch>
            <a:fillRect/>
          </a:stretch>
        </p:blipFill>
        <p:spPr>
          <a:xfrm>
            <a:off x="1785327" y="2029801"/>
            <a:ext cx="8583466" cy="4828199"/>
          </a:xfrm>
          <a:prstGeom prst="rect">
            <a:avLst/>
          </a:prstGeom>
        </p:spPr>
      </p:pic>
    </p:spTree>
    <p:extLst>
      <p:ext uri="{BB962C8B-B14F-4D97-AF65-F5344CB8AC3E}">
        <p14:creationId xmlns:p14="http://schemas.microsoft.com/office/powerpoint/2010/main" val="3063662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en-US" b="1" dirty="0">
              <a:latin typeface="Arial" panose="020B0604020202020204" pitchFamily="34" charset="0"/>
              <a:cs typeface="Arial" panose="020B0604020202020204" pitchFamily="34" charset="0"/>
            </a:endParaRPr>
          </a:p>
        </p:txBody>
      </p:sp>
      <p:pic>
        <p:nvPicPr>
          <p:cNvPr id="4" name="מציין מיקום תוכן 3"/>
          <p:cNvPicPr>
            <a:picLocks noGrp="1" noChangeAspect="1"/>
          </p:cNvPicPr>
          <p:nvPr>
            <p:ph sz="quarter" idx="13"/>
          </p:nvPr>
        </p:nvPicPr>
        <p:blipFill>
          <a:blip r:embed="rId3"/>
          <a:stretch>
            <a:fillRect/>
          </a:stretch>
        </p:blipFill>
        <p:spPr>
          <a:xfrm>
            <a:off x="15631" y="-465804"/>
            <a:ext cx="12254523" cy="7872837"/>
          </a:xfrm>
          <a:prstGeom prst="rect">
            <a:avLst/>
          </a:prstGeom>
        </p:spPr>
      </p:pic>
      <p:sp>
        <p:nvSpPr>
          <p:cNvPr id="5" name="TextBox 4"/>
          <p:cNvSpPr txBox="1"/>
          <p:nvPr/>
        </p:nvSpPr>
        <p:spPr>
          <a:xfrm>
            <a:off x="7596554" y="820615"/>
            <a:ext cx="4275015" cy="1323439"/>
          </a:xfrm>
          <a:prstGeom prst="rect">
            <a:avLst/>
          </a:prstGeom>
          <a:noFill/>
        </p:spPr>
        <p:txBody>
          <a:bodyPr wrap="square" rtlCol="0">
            <a:spAutoFit/>
          </a:bodyPr>
          <a:lstStyle/>
          <a:p>
            <a:r>
              <a:rPr lang="he-IL" sz="8000" b="1" dirty="0">
                <a:solidFill>
                  <a:schemeClr val="bg1"/>
                </a:solidFill>
              </a:rPr>
              <a:t>ענני גשם</a:t>
            </a:r>
            <a:endParaRPr lang="en-US" sz="8000" b="1" dirty="0">
              <a:solidFill>
                <a:schemeClr val="bg1"/>
              </a:solidFill>
            </a:endParaRPr>
          </a:p>
        </p:txBody>
      </p:sp>
    </p:spTree>
    <p:extLst>
      <p:ext uri="{BB962C8B-B14F-4D97-AF65-F5344CB8AC3E}">
        <p14:creationId xmlns:p14="http://schemas.microsoft.com/office/powerpoint/2010/main" val="2381536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251671"/>
            <a:ext cx="10363825" cy="1442905"/>
          </a:xfrm>
        </p:spPr>
        <p:txBody>
          <a:bodyPr>
            <a:normAutofit/>
          </a:bodyPr>
          <a:lstStyle/>
          <a:p>
            <a:r>
              <a:rPr lang="he-IL" sz="5400" b="1" dirty="0">
                <a:cs typeface="+mn-cs"/>
              </a:rPr>
              <a:t>מהו ענן?</a:t>
            </a:r>
            <a:endParaRPr lang="en-US" sz="5400" b="1" dirty="0">
              <a:cs typeface="+mn-cs"/>
            </a:endParaRPr>
          </a:p>
        </p:txBody>
      </p:sp>
      <p:sp>
        <p:nvSpPr>
          <p:cNvPr id="3" name="מציין מיקום תוכן 2"/>
          <p:cNvSpPr>
            <a:spLocks noGrp="1"/>
          </p:cNvSpPr>
          <p:nvPr>
            <p:ph sz="quarter" idx="13"/>
          </p:nvPr>
        </p:nvSpPr>
        <p:spPr>
          <a:xfrm>
            <a:off x="-402672" y="1694576"/>
            <a:ext cx="12594672" cy="3446477"/>
          </a:xfrm>
        </p:spPr>
        <p:txBody>
          <a:bodyPr>
            <a:normAutofit/>
          </a:bodyPr>
          <a:lstStyle/>
          <a:p>
            <a:pPr marL="0" indent="0" algn="r">
              <a:buNone/>
            </a:pPr>
            <a:r>
              <a:rPr lang="he-IL" sz="4000" b="1" dirty="0"/>
              <a:t>אנו יודעים מהי נדידת עופות. אך האם אנו יודעים מהו ענן? </a:t>
            </a:r>
          </a:p>
        </p:txBody>
      </p:sp>
      <p:pic>
        <p:nvPicPr>
          <p:cNvPr id="4" name="תמונה 3"/>
          <p:cNvPicPr>
            <a:picLocks noChangeAspect="1"/>
          </p:cNvPicPr>
          <p:nvPr/>
        </p:nvPicPr>
        <p:blipFill>
          <a:blip r:embed="rId3"/>
          <a:stretch>
            <a:fillRect/>
          </a:stretch>
        </p:blipFill>
        <p:spPr>
          <a:xfrm>
            <a:off x="-313" y="2790825"/>
            <a:ext cx="12192000" cy="4067175"/>
          </a:xfrm>
          <a:prstGeom prst="rect">
            <a:avLst/>
          </a:prstGeom>
        </p:spPr>
      </p:pic>
      <p:pic>
        <p:nvPicPr>
          <p:cNvPr id="5" name="תמונה 4"/>
          <p:cNvPicPr>
            <a:picLocks noChangeAspect="1"/>
          </p:cNvPicPr>
          <p:nvPr/>
        </p:nvPicPr>
        <p:blipFill>
          <a:blip r:embed="rId4"/>
          <a:stretch>
            <a:fillRect/>
          </a:stretch>
        </p:blipFill>
        <p:spPr>
          <a:xfrm>
            <a:off x="69406" y="-22371"/>
            <a:ext cx="1688738" cy="957155"/>
          </a:xfrm>
          <a:prstGeom prst="rect">
            <a:avLst/>
          </a:prstGeom>
        </p:spPr>
      </p:pic>
      <p:pic>
        <p:nvPicPr>
          <p:cNvPr id="6" name="תמונה 5"/>
          <p:cNvPicPr>
            <a:picLocks noChangeAspect="1"/>
          </p:cNvPicPr>
          <p:nvPr/>
        </p:nvPicPr>
        <p:blipFill>
          <a:blip r:embed="rId5"/>
          <a:stretch>
            <a:fillRect/>
          </a:stretch>
        </p:blipFill>
        <p:spPr>
          <a:xfrm>
            <a:off x="1686284" y="20304"/>
            <a:ext cx="1621677" cy="871804"/>
          </a:xfrm>
          <a:prstGeom prst="rect">
            <a:avLst/>
          </a:prstGeom>
        </p:spPr>
      </p:pic>
    </p:spTree>
    <p:extLst>
      <p:ext uri="{BB962C8B-B14F-4D97-AF65-F5344CB8AC3E}">
        <p14:creationId xmlns:p14="http://schemas.microsoft.com/office/powerpoint/2010/main" val="4091509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851251" y="51055"/>
            <a:ext cx="10364451" cy="1444746"/>
          </a:xfrm>
        </p:spPr>
        <p:txBody>
          <a:bodyPr>
            <a:normAutofit/>
          </a:bodyPr>
          <a:lstStyle/>
          <a:p>
            <a:r>
              <a:rPr lang="he-IL" sz="5400" b="1" dirty="0">
                <a:latin typeface="Arial" panose="020B0604020202020204" pitchFamily="34" charset="0"/>
                <a:cs typeface="Arial" panose="020B0604020202020204" pitchFamily="34" charset="0"/>
              </a:rPr>
              <a:t>מהו ענן?</a:t>
            </a:r>
            <a:endParaRPr lang="en-US" sz="5400" b="1" dirty="0">
              <a:latin typeface="Arial" panose="020B0604020202020204" pitchFamily="34" charset="0"/>
              <a:cs typeface="Arial" panose="020B0604020202020204" pitchFamily="34" charset="0"/>
            </a:endParaRPr>
          </a:p>
        </p:txBody>
      </p:sp>
      <p:sp>
        <p:nvSpPr>
          <p:cNvPr id="3" name="מציין מיקום תוכן 2"/>
          <p:cNvSpPr>
            <a:spLocks noGrp="1"/>
          </p:cNvSpPr>
          <p:nvPr>
            <p:ph sz="quarter" idx="13"/>
          </p:nvPr>
        </p:nvSpPr>
        <p:spPr>
          <a:xfrm>
            <a:off x="296984" y="1495801"/>
            <a:ext cx="10981241" cy="4436076"/>
          </a:xfrm>
        </p:spPr>
        <p:txBody>
          <a:bodyPr/>
          <a:lstStyle/>
          <a:p>
            <a:pPr marL="0" indent="0" algn="r">
              <a:buNone/>
            </a:pPr>
            <a:r>
              <a:rPr lang="he-IL" sz="2400" b="1" dirty="0"/>
              <a:t>כדי להבין מהו ענן וכיצד הוא נוצר נערוך את הניסוי הבא: (מתוך: "מדע וטכנולוגיה" לכיתה ד, עמוד 173, הוצאת רמות).</a:t>
            </a:r>
          </a:p>
          <a:p>
            <a:pPr marL="0" indent="0" algn="r">
              <a:buNone/>
            </a:pPr>
            <a:endParaRPr lang="he-IL" dirty="0"/>
          </a:p>
          <a:p>
            <a:pPr marL="0" indent="0" algn="r">
              <a:buNone/>
            </a:pPr>
            <a:endParaRPr lang="en-US" dirty="0"/>
          </a:p>
        </p:txBody>
      </p:sp>
      <p:pic>
        <p:nvPicPr>
          <p:cNvPr id="4" name="תמונה 3"/>
          <p:cNvPicPr>
            <a:picLocks noChangeAspect="1"/>
          </p:cNvPicPr>
          <p:nvPr/>
        </p:nvPicPr>
        <p:blipFill>
          <a:blip r:embed="rId3"/>
          <a:stretch>
            <a:fillRect/>
          </a:stretch>
        </p:blipFill>
        <p:spPr>
          <a:xfrm>
            <a:off x="79208" y="2555631"/>
            <a:ext cx="9104495" cy="4228123"/>
          </a:xfrm>
          <a:prstGeom prst="rect">
            <a:avLst/>
          </a:prstGeom>
        </p:spPr>
      </p:pic>
      <p:pic>
        <p:nvPicPr>
          <p:cNvPr id="5" name="תמונה 4"/>
          <p:cNvPicPr>
            <a:picLocks noChangeAspect="1"/>
          </p:cNvPicPr>
          <p:nvPr/>
        </p:nvPicPr>
        <p:blipFill>
          <a:blip r:embed="rId4"/>
          <a:stretch>
            <a:fillRect/>
          </a:stretch>
        </p:blipFill>
        <p:spPr>
          <a:xfrm>
            <a:off x="9246226" y="3198187"/>
            <a:ext cx="1969476" cy="3659814"/>
          </a:xfrm>
          <a:prstGeom prst="rect">
            <a:avLst/>
          </a:prstGeom>
        </p:spPr>
      </p:pic>
      <p:pic>
        <p:nvPicPr>
          <p:cNvPr id="6" name="תמונה 5"/>
          <p:cNvPicPr>
            <a:picLocks noChangeAspect="1"/>
          </p:cNvPicPr>
          <p:nvPr/>
        </p:nvPicPr>
        <p:blipFill>
          <a:blip r:embed="rId5"/>
          <a:stretch>
            <a:fillRect/>
          </a:stretch>
        </p:blipFill>
        <p:spPr>
          <a:xfrm>
            <a:off x="-92182" y="51055"/>
            <a:ext cx="1621677" cy="871804"/>
          </a:xfrm>
          <a:prstGeom prst="rect">
            <a:avLst/>
          </a:prstGeom>
        </p:spPr>
      </p:pic>
    </p:spTree>
    <p:extLst>
      <p:ext uri="{BB962C8B-B14F-4D97-AF65-F5344CB8AC3E}">
        <p14:creationId xmlns:p14="http://schemas.microsoft.com/office/powerpoint/2010/main" val="1306698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stretch>
            <a:fillRect/>
          </a:stretch>
        </p:blipFill>
        <p:spPr>
          <a:xfrm>
            <a:off x="5251631" y="2950422"/>
            <a:ext cx="1688738" cy="957155"/>
          </a:xfrm>
          <a:prstGeom prst="rect">
            <a:avLst/>
          </a:prstGeom>
        </p:spPr>
      </p:pic>
      <p:pic>
        <p:nvPicPr>
          <p:cNvPr id="3" name="תמונה 2"/>
          <p:cNvPicPr>
            <a:picLocks noChangeAspect="1"/>
          </p:cNvPicPr>
          <p:nvPr/>
        </p:nvPicPr>
        <p:blipFill>
          <a:blip r:embed="rId4"/>
          <a:stretch>
            <a:fillRect/>
          </a:stretch>
        </p:blipFill>
        <p:spPr>
          <a:xfrm>
            <a:off x="5285161" y="2993098"/>
            <a:ext cx="1621677" cy="871804"/>
          </a:xfrm>
          <a:prstGeom prst="rect">
            <a:avLst/>
          </a:prstGeom>
        </p:spPr>
      </p:pic>
      <p:sp>
        <p:nvSpPr>
          <p:cNvPr id="2" name="כותרת 1"/>
          <p:cNvSpPr>
            <a:spLocks noGrp="1"/>
          </p:cNvSpPr>
          <p:nvPr>
            <p:ph type="title"/>
          </p:nvPr>
        </p:nvSpPr>
        <p:spPr/>
        <p:txBody>
          <a:bodyPr/>
          <a:lstStyle/>
          <a:p>
            <a:endParaRPr lang="en-US" dirty="0"/>
          </a:p>
        </p:txBody>
      </p:sp>
      <p:pic>
        <p:nvPicPr>
          <p:cNvPr id="4" name="מציין מיקום תוכן 3"/>
          <p:cNvPicPr>
            <a:picLocks noGrp="1" noChangeAspect="1"/>
          </p:cNvPicPr>
          <p:nvPr>
            <p:ph sz="quarter" idx="13"/>
          </p:nvPr>
        </p:nvPicPr>
        <p:blipFill>
          <a:blip r:embed="rId5"/>
          <a:stretch>
            <a:fillRect/>
          </a:stretch>
        </p:blipFill>
        <p:spPr>
          <a:xfrm>
            <a:off x="667698" y="1301631"/>
            <a:ext cx="11713206" cy="4826000"/>
          </a:xfrm>
          <a:prstGeom prst="rect">
            <a:avLst/>
          </a:prstGeom>
        </p:spPr>
      </p:pic>
      <p:sp>
        <p:nvSpPr>
          <p:cNvPr id="6" name="TextBox 5"/>
          <p:cNvSpPr txBox="1"/>
          <p:nvPr/>
        </p:nvSpPr>
        <p:spPr>
          <a:xfrm>
            <a:off x="3196492" y="6189784"/>
            <a:ext cx="8995509" cy="369332"/>
          </a:xfrm>
          <a:prstGeom prst="rect">
            <a:avLst/>
          </a:prstGeom>
          <a:noFill/>
        </p:spPr>
        <p:txBody>
          <a:bodyPr wrap="square" rtlCol="0">
            <a:spAutoFit/>
          </a:bodyPr>
          <a:lstStyle/>
          <a:p>
            <a:r>
              <a:rPr lang="he-IL" b="1" dirty="0"/>
              <a:t>מתוך: מדע וטכנולוגיה לכיתה ד, עמוד 175, הוצאת רמות</a:t>
            </a:r>
            <a:endParaRPr lang="en-US" b="1" dirty="0"/>
          </a:p>
        </p:txBody>
      </p:sp>
      <p:pic>
        <p:nvPicPr>
          <p:cNvPr id="7" name="תמונה 6"/>
          <p:cNvPicPr>
            <a:picLocks noChangeAspect="1"/>
          </p:cNvPicPr>
          <p:nvPr/>
        </p:nvPicPr>
        <p:blipFill>
          <a:blip r:embed="rId4"/>
          <a:stretch>
            <a:fillRect/>
          </a:stretch>
        </p:blipFill>
        <p:spPr>
          <a:xfrm>
            <a:off x="-143141" y="88270"/>
            <a:ext cx="1621677" cy="871804"/>
          </a:xfrm>
          <a:prstGeom prst="rect">
            <a:avLst/>
          </a:prstGeom>
        </p:spPr>
      </p:pic>
    </p:spTree>
    <p:extLst>
      <p:ext uri="{BB962C8B-B14F-4D97-AF65-F5344CB8AC3E}">
        <p14:creationId xmlns:p14="http://schemas.microsoft.com/office/powerpoint/2010/main" val="3811680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cs typeface="+mn-cs"/>
              </a:rPr>
              <a:t>שערו: מאין מגיעים האדים לאוויר</a:t>
            </a:r>
            <a:endParaRPr lang="en-US" b="1" dirty="0">
              <a:latin typeface="Arial" panose="020B0604020202020204" pitchFamily="34" charset="0"/>
              <a:cs typeface="+mn-cs"/>
            </a:endParaRPr>
          </a:p>
        </p:txBody>
      </p:sp>
      <p:pic>
        <p:nvPicPr>
          <p:cNvPr id="4" name="מציין מיקום תוכן 3"/>
          <p:cNvPicPr>
            <a:picLocks noGrp="1" noChangeAspect="1"/>
          </p:cNvPicPr>
          <p:nvPr>
            <p:ph sz="quarter" idx="13"/>
          </p:nvPr>
        </p:nvPicPr>
        <p:blipFill>
          <a:blip r:embed="rId3"/>
          <a:stretch>
            <a:fillRect/>
          </a:stretch>
        </p:blipFill>
        <p:spPr>
          <a:xfrm>
            <a:off x="1875693" y="1754004"/>
            <a:ext cx="7963877" cy="4977424"/>
          </a:xfrm>
          <a:prstGeom prst="rect">
            <a:avLst/>
          </a:prstGeom>
        </p:spPr>
      </p:pic>
      <p:pic>
        <p:nvPicPr>
          <p:cNvPr id="3" name="תמונה 2"/>
          <p:cNvPicPr>
            <a:picLocks noChangeAspect="1"/>
          </p:cNvPicPr>
          <p:nvPr/>
        </p:nvPicPr>
        <p:blipFill>
          <a:blip r:embed="rId4"/>
          <a:stretch>
            <a:fillRect/>
          </a:stretch>
        </p:blipFill>
        <p:spPr>
          <a:xfrm>
            <a:off x="186955" y="0"/>
            <a:ext cx="1688738" cy="957155"/>
          </a:xfrm>
          <a:prstGeom prst="rect">
            <a:avLst/>
          </a:prstGeom>
        </p:spPr>
      </p:pic>
      <p:pic>
        <p:nvPicPr>
          <p:cNvPr id="5" name="תמונה 4"/>
          <p:cNvPicPr>
            <a:picLocks noChangeAspect="1"/>
          </p:cNvPicPr>
          <p:nvPr/>
        </p:nvPicPr>
        <p:blipFill>
          <a:blip r:embed="rId5"/>
          <a:stretch>
            <a:fillRect/>
          </a:stretch>
        </p:blipFill>
        <p:spPr>
          <a:xfrm>
            <a:off x="1875693" y="42675"/>
            <a:ext cx="1621677" cy="871804"/>
          </a:xfrm>
          <a:prstGeom prst="rect">
            <a:avLst/>
          </a:prstGeom>
        </p:spPr>
      </p:pic>
    </p:spTree>
    <p:extLst>
      <p:ext uri="{BB962C8B-B14F-4D97-AF65-F5344CB8AC3E}">
        <p14:creationId xmlns:p14="http://schemas.microsoft.com/office/powerpoint/2010/main" val="318311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414214"/>
            <a:ext cx="10363825" cy="1211385"/>
          </a:xfrm>
        </p:spPr>
        <p:txBody>
          <a:bodyPr>
            <a:normAutofit/>
          </a:bodyPr>
          <a:lstStyle/>
          <a:p>
            <a:r>
              <a:rPr lang="he-IL" sz="5400" b="1" dirty="0">
                <a:latin typeface="Arial" panose="020B0604020202020204" pitchFamily="34" charset="0"/>
                <a:cs typeface="+mn-cs"/>
              </a:rPr>
              <a:t>רמזים</a:t>
            </a:r>
            <a:endParaRPr lang="en-US" sz="5400" b="1" dirty="0">
              <a:latin typeface="Arial" panose="020B0604020202020204" pitchFamily="34" charset="0"/>
              <a:cs typeface="+mn-cs"/>
            </a:endParaRPr>
          </a:p>
        </p:txBody>
      </p:sp>
      <p:sp>
        <p:nvSpPr>
          <p:cNvPr id="3" name="מציין מיקום תוכן 2"/>
          <p:cNvSpPr>
            <a:spLocks noGrp="1"/>
          </p:cNvSpPr>
          <p:nvPr>
            <p:ph sz="quarter" idx="13"/>
          </p:nvPr>
        </p:nvSpPr>
        <p:spPr>
          <a:xfrm>
            <a:off x="0" y="1625600"/>
            <a:ext cx="11277600" cy="5064369"/>
          </a:xfrm>
        </p:spPr>
        <p:txBody>
          <a:bodyPr>
            <a:normAutofit fontScale="55000" lnSpcReduction="20000"/>
          </a:bodyPr>
          <a:lstStyle/>
          <a:p>
            <a:pPr marL="0" indent="0" algn="r">
              <a:buNone/>
            </a:pPr>
            <a:r>
              <a:rPr lang="he-IL" sz="5900" dirty="0"/>
              <a:t>בצעו את הבדיקות הבאות:                                              </a:t>
            </a:r>
          </a:p>
          <a:p>
            <a:pPr algn="r" rtl="1"/>
            <a:r>
              <a:rPr lang="he-IL" sz="5100" dirty="0"/>
              <a:t>הרטיבו במטלית לחה את השולחן.                                                                  </a:t>
            </a:r>
          </a:p>
          <a:p>
            <a:pPr marL="0" indent="0" algn="r" rtl="1">
              <a:buNone/>
            </a:pPr>
            <a:r>
              <a:rPr lang="he-IL" sz="5100" dirty="0"/>
              <a:t>  בדקו כעבור כמה דקות מה קרה למים שהיו על השולחן.</a:t>
            </a:r>
          </a:p>
          <a:p>
            <a:pPr algn="r" rtl="1"/>
            <a:r>
              <a:rPr lang="he-IL" sz="5100" dirty="0"/>
              <a:t>הרטיבו את כפות הידיים במים ואל תנגבו אותן. </a:t>
            </a:r>
          </a:p>
          <a:p>
            <a:pPr marL="0" indent="0" algn="r" rtl="1">
              <a:buNone/>
            </a:pPr>
            <a:r>
              <a:rPr lang="he-IL" sz="5100" dirty="0"/>
              <a:t>  בדקו כעבור כמה דקות מה קרה למים שהיו על כפות הידיים.</a:t>
            </a:r>
          </a:p>
          <a:p>
            <a:pPr algn="r" rtl="1"/>
            <a:r>
              <a:rPr lang="he-IL" sz="5100" dirty="0"/>
              <a:t>תלו בגד רטוב על חבל כביסה.</a:t>
            </a:r>
          </a:p>
          <a:p>
            <a:pPr marL="0" indent="0" algn="r" rtl="1">
              <a:buNone/>
            </a:pPr>
            <a:r>
              <a:rPr lang="he-IL" sz="5100" dirty="0"/>
              <a:t>  בדקו למחרת מה קרה למים שהיו בבגד.</a:t>
            </a:r>
          </a:p>
          <a:p>
            <a:pPr algn="r" rtl="1"/>
            <a:r>
              <a:rPr lang="he-IL" sz="5100" dirty="0"/>
              <a:t>מזגו מעט מים לצלוחית שטוחה.</a:t>
            </a:r>
          </a:p>
          <a:p>
            <a:pPr marL="0" indent="0" algn="r" rtl="1">
              <a:buNone/>
            </a:pPr>
            <a:r>
              <a:rPr lang="he-IL" sz="5100" dirty="0"/>
              <a:t>  בדקו כעבור כמה ימים מה קרה למים שהיו בצלוחית.</a:t>
            </a:r>
          </a:p>
          <a:p>
            <a:pPr algn="r" rtl="1"/>
            <a:endParaRPr lang="en-US" dirty="0"/>
          </a:p>
        </p:txBody>
      </p:sp>
      <p:sp>
        <p:nvSpPr>
          <p:cNvPr id="4" name="TextBox 3"/>
          <p:cNvSpPr txBox="1"/>
          <p:nvPr/>
        </p:nvSpPr>
        <p:spPr>
          <a:xfrm>
            <a:off x="218256" y="4622334"/>
            <a:ext cx="2952784" cy="1938992"/>
          </a:xfrm>
          <a:prstGeom prst="rect">
            <a:avLst/>
          </a:prstGeom>
          <a:noFill/>
        </p:spPr>
        <p:txBody>
          <a:bodyPr wrap="square" rtlCol="0">
            <a:spAutoFit/>
          </a:bodyPr>
          <a:lstStyle/>
          <a:p>
            <a:pPr algn="ctr"/>
            <a:r>
              <a:rPr lang="he-IL" sz="4000" b="1" dirty="0">
                <a:solidFill>
                  <a:srgbClr val="FF0000"/>
                </a:solidFill>
              </a:rPr>
              <a:t>מה משותף   לכל התופעות האלה?  </a:t>
            </a:r>
            <a:endParaRPr lang="en-US" sz="4000" b="1" dirty="0">
              <a:solidFill>
                <a:srgbClr val="FF0000"/>
              </a:solidFill>
            </a:endParaRPr>
          </a:p>
        </p:txBody>
      </p:sp>
      <p:pic>
        <p:nvPicPr>
          <p:cNvPr id="5" name="תמונה 4"/>
          <p:cNvPicPr>
            <a:picLocks noChangeAspect="1"/>
          </p:cNvPicPr>
          <p:nvPr/>
        </p:nvPicPr>
        <p:blipFill>
          <a:blip r:embed="rId3"/>
          <a:stretch>
            <a:fillRect/>
          </a:stretch>
        </p:blipFill>
        <p:spPr>
          <a:xfrm>
            <a:off x="212858" y="68465"/>
            <a:ext cx="1688738" cy="957155"/>
          </a:xfrm>
          <a:prstGeom prst="rect">
            <a:avLst/>
          </a:prstGeom>
        </p:spPr>
      </p:pic>
      <p:pic>
        <p:nvPicPr>
          <p:cNvPr id="6" name="תמונה 5"/>
          <p:cNvPicPr>
            <a:picLocks noChangeAspect="1"/>
          </p:cNvPicPr>
          <p:nvPr/>
        </p:nvPicPr>
        <p:blipFill>
          <a:blip r:embed="rId4"/>
          <a:stretch>
            <a:fillRect/>
          </a:stretch>
        </p:blipFill>
        <p:spPr>
          <a:xfrm>
            <a:off x="1901596" y="125090"/>
            <a:ext cx="1621677" cy="871804"/>
          </a:xfrm>
          <a:prstGeom prst="rect">
            <a:avLst/>
          </a:prstGeom>
        </p:spPr>
      </p:pic>
    </p:spTree>
    <p:extLst>
      <p:ext uri="{BB962C8B-B14F-4D97-AF65-F5344CB8AC3E}">
        <p14:creationId xmlns:p14="http://schemas.microsoft.com/office/powerpoint/2010/main" val="1995936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134223"/>
            <a:ext cx="10364451" cy="1602296"/>
          </a:xfrm>
        </p:spPr>
        <p:txBody>
          <a:bodyPr>
            <a:normAutofit/>
          </a:bodyPr>
          <a:lstStyle/>
          <a:p>
            <a:r>
              <a:rPr lang="he-IL" sz="5400" b="1" dirty="0">
                <a:cs typeface="+mn-cs"/>
              </a:rPr>
              <a:t>מה במצגת?</a:t>
            </a:r>
            <a:endParaRPr lang="en-US" sz="5400" b="1" dirty="0">
              <a:cs typeface="+mn-cs"/>
            </a:endParaRPr>
          </a:p>
        </p:txBody>
      </p:sp>
      <p:sp>
        <p:nvSpPr>
          <p:cNvPr id="3" name="מציין מיקום תוכן 2"/>
          <p:cNvSpPr>
            <a:spLocks noGrp="1"/>
          </p:cNvSpPr>
          <p:nvPr>
            <p:ph sz="quarter" idx="13"/>
          </p:nvPr>
        </p:nvSpPr>
        <p:spPr>
          <a:xfrm>
            <a:off x="914400" y="1468073"/>
            <a:ext cx="10363826" cy="5134061"/>
          </a:xfrm>
        </p:spPr>
        <p:txBody>
          <a:bodyPr>
            <a:normAutofit fontScale="40000" lnSpcReduction="20000"/>
          </a:bodyPr>
          <a:lstStyle/>
          <a:p>
            <a:pPr marL="457200" indent="-457200" algn="r" rtl="1">
              <a:buFont typeface="+mj-lt"/>
              <a:buAutoNum type="arabicPeriod"/>
            </a:pPr>
            <a:r>
              <a:rPr lang="he-IL" sz="8600" dirty="0"/>
              <a:t>העננים ואנחנו (שקופיות 4-3)</a:t>
            </a:r>
          </a:p>
          <a:p>
            <a:pPr marL="457200" indent="-457200" algn="r" rtl="1">
              <a:buFont typeface="+mj-lt"/>
              <a:buAutoNum type="arabicPeriod"/>
            </a:pPr>
            <a:r>
              <a:rPr lang="he-IL" sz="8600" dirty="0"/>
              <a:t>מה אנו רוצים לדעת על עננים</a:t>
            </a:r>
            <a:r>
              <a:rPr lang="en-GB" sz="8600" dirty="0">
                <a:latin typeface="Arial" panose="020B0604020202020204" pitchFamily="34" charset="0"/>
                <a:cs typeface="Arial" panose="020B0604020202020204" pitchFamily="34" charset="0"/>
              </a:rPr>
              <a:t>?</a:t>
            </a:r>
            <a:r>
              <a:rPr lang="he-IL" sz="8600" dirty="0"/>
              <a:t> (שקופיות 6-5)</a:t>
            </a:r>
          </a:p>
          <a:p>
            <a:pPr marL="457200" indent="-457200" algn="r" rtl="1">
              <a:buFont typeface="+mj-lt"/>
              <a:buAutoNum type="arabicPeriod"/>
            </a:pPr>
            <a:r>
              <a:rPr lang="he-IL" sz="8600" dirty="0"/>
              <a:t>תצפיות על עננים (שקופיות 9-7)</a:t>
            </a:r>
          </a:p>
          <a:p>
            <a:pPr marL="457200" indent="-457200" algn="r" rtl="1">
              <a:buFont typeface="+mj-lt"/>
              <a:buAutoNum type="arabicPeriod"/>
            </a:pPr>
            <a:r>
              <a:rPr lang="he-IL" sz="8600" dirty="0"/>
              <a:t>סוגי עננים (שקופיות 14-10)</a:t>
            </a:r>
          </a:p>
          <a:p>
            <a:pPr marL="457200" indent="-457200" algn="r" rtl="1">
              <a:buFont typeface="+mj-lt"/>
              <a:buAutoNum type="arabicPeriod"/>
            </a:pPr>
            <a:r>
              <a:rPr lang="he-IL" sz="8600" dirty="0"/>
              <a:t>מהו ענן והיווצרות עננים (שקופיות 27-15) </a:t>
            </a:r>
          </a:p>
          <a:p>
            <a:pPr marL="457200" indent="-457200" algn="r" rtl="1">
              <a:buFont typeface="+mj-lt"/>
              <a:buAutoNum type="arabicPeriod"/>
            </a:pPr>
            <a:r>
              <a:rPr lang="he-IL" sz="8600" dirty="0"/>
              <a:t>עובדות מעניינות על עננים (שקופיות 30-28)</a:t>
            </a:r>
            <a:endParaRPr lang="en-US" sz="8600" dirty="0"/>
          </a:p>
          <a:p>
            <a:pPr marL="457200" indent="-457200" algn="r" rtl="1">
              <a:buAutoNum type="arabicPeriod" startAt="7"/>
            </a:pPr>
            <a:r>
              <a:rPr lang="he-IL" sz="8600" dirty="0"/>
              <a:t>עבודות יצירה (שקופיות 33-31)</a:t>
            </a:r>
          </a:p>
          <a:p>
            <a:pPr marL="457200" indent="-457200" algn="r" rtl="1">
              <a:buAutoNum type="arabicPeriod" startAt="7"/>
            </a:pPr>
            <a:r>
              <a:rPr lang="he-IL" sz="8600" dirty="0"/>
              <a:t>ענן בשפה העברית (שקופיות 35-34)</a:t>
            </a:r>
          </a:p>
          <a:p>
            <a:pPr marL="457200" indent="-457200" algn="r" rtl="1">
              <a:buFont typeface="+mj-lt"/>
              <a:buAutoNum type="arabicPeriod"/>
            </a:pPr>
            <a:endParaRPr lang="he-IL" sz="2400" dirty="0"/>
          </a:p>
          <a:p>
            <a:pPr marL="457200" indent="-457200" algn="r" rtl="1">
              <a:buFont typeface="+mj-lt"/>
              <a:buAutoNum type="arabicPeriod"/>
            </a:pPr>
            <a:endParaRPr lang="he-IL" sz="2400" dirty="0"/>
          </a:p>
          <a:p>
            <a:pPr marL="457200" indent="-457200" algn="r" rtl="1">
              <a:buFont typeface="+mj-lt"/>
              <a:buAutoNum type="arabicPeriod"/>
            </a:pPr>
            <a:endParaRPr lang="he-IL" sz="2400" dirty="0"/>
          </a:p>
          <a:p>
            <a:pPr marL="457200" indent="-457200" algn="r" rtl="1">
              <a:buFont typeface="+mj-lt"/>
              <a:buAutoNum type="arabicPeriod"/>
            </a:pPr>
            <a:endParaRPr lang="en-US" sz="2400" dirty="0"/>
          </a:p>
        </p:txBody>
      </p:sp>
      <p:sp>
        <p:nvSpPr>
          <p:cNvPr id="4" name="TextBox 3"/>
          <p:cNvSpPr txBox="1"/>
          <p:nvPr/>
        </p:nvSpPr>
        <p:spPr>
          <a:xfrm>
            <a:off x="318783" y="5293451"/>
            <a:ext cx="1795244" cy="1261884"/>
          </a:xfrm>
          <a:prstGeom prst="rect">
            <a:avLst/>
          </a:prstGeom>
          <a:noFill/>
        </p:spPr>
        <p:txBody>
          <a:bodyPr wrap="square" rtlCol="0">
            <a:spAutoFit/>
          </a:bodyPr>
          <a:lstStyle/>
          <a:p>
            <a:pPr algn="r"/>
            <a:r>
              <a:rPr lang="he-IL" sz="2400" b="1" dirty="0">
                <a:solidFill>
                  <a:srgbClr val="FF0000"/>
                </a:solidFill>
              </a:rPr>
              <a:t>מקור התמונות: </a:t>
            </a:r>
            <a:endParaRPr lang="en-GB" sz="2400" b="1" dirty="0">
              <a:solidFill>
                <a:srgbClr val="FF0000"/>
              </a:solidFill>
            </a:endParaRPr>
          </a:p>
          <a:p>
            <a:pPr algn="r"/>
            <a:r>
              <a:rPr lang="en-GB" sz="2800" b="1" dirty="0" err="1">
                <a:solidFill>
                  <a:srgbClr val="FF0000"/>
                </a:solidFill>
              </a:rPr>
              <a:t>pixabay</a:t>
            </a:r>
            <a:endParaRPr lang="en-US" sz="2800" b="1" dirty="0">
              <a:solidFill>
                <a:srgbClr val="FF0000"/>
              </a:solidFill>
            </a:endParaRPr>
          </a:p>
        </p:txBody>
      </p:sp>
      <p:pic>
        <p:nvPicPr>
          <p:cNvPr id="5" name="תמונה 4"/>
          <p:cNvPicPr>
            <a:picLocks noChangeAspect="1"/>
          </p:cNvPicPr>
          <p:nvPr/>
        </p:nvPicPr>
        <p:blipFill>
          <a:blip r:embed="rId3"/>
          <a:stretch>
            <a:fillRect/>
          </a:stretch>
        </p:blipFill>
        <p:spPr>
          <a:xfrm>
            <a:off x="134346" y="-134223"/>
            <a:ext cx="1688738" cy="957155"/>
          </a:xfrm>
          <a:prstGeom prst="rect">
            <a:avLst/>
          </a:prstGeom>
        </p:spPr>
      </p:pic>
      <p:pic>
        <p:nvPicPr>
          <p:cNvPr id="6" name="תמונה 5"/>
          <p:cNvPicPr>
            <a:picLocks noChangeAspect="1"/>
          </p:cNvPicPr>
          <p:nvPr/>
        </p:nvPicPr>
        <p:blipFill>
          <a:blip r:embed="rId4"/>
          <a:stretch>
            <a:fillRect/>
          </a:stretch>
        </p:blipFill>
        <p:spPr>
          <a:xfrm>
            <a:off x="10301681" y="118144"/>
            <a:ext cx="1554662" cy="835777"/>
          </a:xfrm>
          <a:prstGeom prst="rect">
            <a:avLst/>
          </a:prstGeom>
        </p:spPr>
      </p:pic>
    </p:spTree>
    <p:extLst>
      <p:ext uri="{BB962C8B-B14F-4D97-AF65-F5344CB8AC3E}">
        <p14:creationId xmlns:p14="http://schemas.microsoft.com/office/powerpoint/2010/main" val="4002920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  מחזור המים בטבע</a:t>
            </a:r>
            <a:endParaRPr lang="en-US" sz="5400" b="1" dirty="0">
              <a:cs typeface="+mn-cs"/>
            </a:endParaRPr>
          </a:p>
        </p:txBody>
      </p:sp>
      <p:pic>
        <p:nvPicPr>
          <p:cNvPr id="4" name="מציין מיקום תוכן 3"/>
          <p:cNvPicPr>
            <a:picLocks noGrp="1" noChangeAspect="1"/>
          </p:cNvPicPr>
          <p:nvPr>
            <p:ph sz="quarter" idx="13"/>
          </p:nvPr>
        </p:nvPicPr>
        <p:blipFill>
          <a:blip r:embed="rId3"/>
          <a:stretch>
            <a:fillRect/>
          </a:stretch>
        </p:blipFill>
        <p:spPr>
          <a:xfrm>
            <a:off x="2110154" y="1943876"/>
            <a:ext cx="6949956" cy="4888324"/>
          </a:xfrm>
          <a:prstGeom prst="rect">
            <a:avLst/>
          </a:prstGeom>
        </p:spPr>
      </p:pic>
      <p:sp>
        <p:nvSpPr>
          <p:cNvPr id="5" name="TextBox 4"/>
          <p:cNvSpPr txBox="1"/>
          <p:nvPr/>
        </p:nvSpPr>
        <p:spPr>
          <a:xfrm>
            <a:off x="9636369" y="3548185"/>
            <a:ext cx="2071077" cy="1477328"/>
          </a:xfrm>
          <a:prstGeom prst="rect">
            <a:avLst/>
          </a:prstGeom>
          <a:noFill/>
        </p:spPr>
        <p:txBody>
          <a:bodyPr wrap="square" rtlCol="0">
            <a:spAutoFit/>
          </a:bodyPr>
          <a:lstStyle/>
          <a:p>
            <a:pPr algn="ctr"/>
            <a:r>
              <a:rPr lang="he-IL" b="1" dirty="0"/>
              <a:t>האיור לקוח מתוך הספר מדע וטכנולוגיה, כיתה ד, עמוד 188,</a:t>
            </a:r>
          </a:p>
          <a:p>
            <a:pPr algn="ctr"/>
            <a:r>
              <a:rPr lang="he-IL" b="1" dirty="0"/>
              <a:t> הוצאת רמות</a:t>
            </a:r>
            <a:endParaRPr lang="en-US" b="1" dirty="0"/>
          </a:p>
        </p:txBody>
      </p:sp>
      <p:pic>
        <p:nvPicPr>
          <p:cNvPr id="3" name="תמונה 2"/>
          <p:cNvPicPr>
            <a:picLocks noChangeAspect="1"/>
          </p:cNvPicPr>
          <p:nvPr/>
        </p:nvPicPr>
        <p:blipFill>
          <a:blip r:embed="rId4"/>
          <a:stretch>
            <a:fillRect/>
          </a:stretch>
        </p:blipFill>
        <p:spPr>
          <a:xfrm>
            <a:off x="102936" y="-18875"/>
            <a:ext cx="1621677" cy="871804"/>
          </a:xfrm>
          <a:prstGeom prst="rect">
            <a:avLst/>
          </a:prstGeom>
        </p:spPr>
      </p:pic>
    </p:spTree>
    <p:extLst>
      <p:ext uri="{BB962C8B-B14F-4D97-AF65-F5344CB8AC3E}">
        <p14:creationId xmlns:p14="http://schemas.microsoft.com/office/powerpoint/2010/main" val="3336999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400" b="1" dirty="0">
                <a:cs typeface="+mn-cs"/>
              </a:rPr>
              <a:t>איך נוצר ענן? - לומדים בעזרת מודל</a:t>
            </a:r>
            <a:endParaRPr lang="en-US" sz="4400" b="1" dirty="0">
              <a:cs typeface="+mn-cs"/>
            </a:endParaRPr>
          </a:p>
        </p:txBody>
      </p:sp>
      <p:pic>
        <p:nvPicPr>
          <p:cNvPr id="4" name="DyccpjnjSFk"/>
          <p:cNvPicPr>
            <a:picLocks noGrp="1" noRot="1" noChangeAspect="1"/>
          </p:cNvPicPr>
          <p:nvPr>
            <p:ph sz="quarter" idx="13"/>
            <a:videoFile r:link="rId1"/>
          </p:nvPr>
        </p:nvPicPr>
        <p:blipFill>
          <a:blip r:embed="rId4"/>
          <a:stretch>
            <a:fillRect/>
          </a:stretch>
        </p:blipFill>
        <p:spPr>
          <a:xfrm>
            <a:off x="1661203" y="1969477"/>
            <a:ext cx="8415449" cy="4733691"/>
          </a:xfrm>
          <a:prstGeom prst="rect">
            <a:avLst/>
          </a:prstGeom>
        </p:spPr>
      </p:pic>
    </p:spTree>
    <p:extLst>
      <p:ext uri="{BB962C8B-B14F-4D97-AF65-F5344CB8AC3E}">
        <p14:creationId xmlns:p14="http://schemas.microsoft.com/office/powerpoint/2010/main" val="1881208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cs typeface="+mn-cs"/>
              </a:rPr>
              <a:t>העברה מן המודל אל המתרחש בטבע</a:t>
            </a:r>
            <a:endParaRPr lang="en-US" b="1" dirty="0">
              <a:cs typeface="+mn-cs"/>
            </a:endParaRPr>
          </a:p>
        </p:txBody>
      </p:sp>
      <p:sp>
        <p:nvSpPr>
          <p:cNvPr id="3" name="מציין מיקום תוכן 2"/>
          <p:cNvSpPr>
            <a:spLocks noGrp="1"/>
          </p:cNvSpPr>
          <p:nvPr>
            <p:ph sz="quarter" idx="13"/>
          </p:nvPr>
        </p:nvSpPr>
        <p:spPr>
          <a:xfrm>
            <a:off x="913773" y="1969478"/>
            <a:ext cx="10754595" cy="3821722"/>
          </a:xfrm>
        </p:spPr>
        <p:txBody>
          <a:bodyPr>
            <a:normAutofit/>
          </a:bodyPr>
          <a:lstStyle/>
          <a:p>
            <a:pPr marL="514350" indent="-514350" algn="r" rtl="1">
              <a:buFont typeface="+mj-lt"/>
              <a:buAutoNum type="arabicPeriod"/>
            </a:pPr>
            <a:r>
              <a:rPr lang="he-IL" sz="2800" dirty="0"/>
              <a:t>מהו התפקיד של המים החמים במודל?</a:t>
            </a:r>
          </a:p>
          <a:p>
            <a:pPr marL="514350" indent="-514350" algn="r" rtl="1">
              <a:buFont typeface="+mj-lt"/>
              <a:buAutoNum type="arabicPeriod"/>
            </a:pPr>
            <a:r>
              <a:rPr lang="he-IL" sz="2800" dirty="0"/>
              <a:t>מהו התפקיד של קוביות הקרח במודל?</a:t>
            </a:r>
          </a:p>
          <a:p>
            <a:pPr marL="514350" indent="-514350" algn="r" rtl="1">
              <a:buFont typeface="+mj-lt"/>
              <a:buAutoNum type="arabicPeriod"/>
            </a:pPr>
            <a:r>
              <a:rPr lang="he-IL" sz="2800" dirty="0"/>
              <a:t>מהו התפקיד של הספריי במודל?</a:t>
            </a:r>
          </a:p>
          <a:p>
            <a:pPr marL="514350" indent="-514350" algn="r" rtl="1">
              <a:buFont typeface="+mj-lt"/>
              <a:buAutoNum type="arabicPeriod"/>
            </a:pPr>
            <a:r>
              <a:rPr lang="he-IL" sz="2800" dirty="0"/>
              <a:t>במה דומה התהליך שהתרחש בצנצנת למה שמתרחש בטבע?</a:t>
            </a:r>
            <a:endParaRPr lang="en-US" sz="2800" dirty="0"/>
          </a:p>
        </p:txBody>
      </p:sp>
      <p:pic>
        <p:nvPicPr>
          <p:cNvPr id="4" name="תמונה 3"/>
          <p:cNvPicPr>
            <a:picLocks noChangeAspect="1"/>
          </p:cNvPicPr>
          <p:nvPr/>
        </p:nvPicPr>
        <p:blipFill>
          <a:blip r:embed="rId3"/>
          <a:stretch>
            <a:fillRect/>
          </a:stretch>
        </p:blipFill>
        <p:spPr>
          <a:xfrm>
            <a:off x="69404" y="6292"/>
            <a:ext cx="1688738" cy="957155"/>
          </a:xfrm>
          <a:prstGeom prst="rect">
            <a:avLst/>
          </a:prstGeom>
        </p:spPr>
      </p:pic>
      <p:pic>
        <p:nvPicPr>
          <p:cNvPr id="5" name="תמונה 4"/>
          <p:cNvPicPr>
            <a:picLocks noChangeAspect="1"/>
          </p:cNvPicPr>
          <p:nvPr/>
        </p:nvPicPr>
        <p:blipFill>
          <a:blip r:embed="rId4"/>
          <a:stretch>
            <a:fillRect/>
          </a:stretch>
        </p:blipFill>
        <p:spPr>
          <a:xfrm>
            <a:off x="1791674" y="48967"/>
            <a:ext cx="1621677" cy="871804"/>
          </a:xfrm>
          <a:prstGeom prst="rect">
            <a:avLst/>
          </a:prstGeom>
        </p:spPr>
      </p:pic>
    </p:spTree>
    <p:extLst>
      <p:ext uri="{BB962C8B-B14F-4D97-AF65-F5344CB8AC3E}">
        <p14:creationId xmlns:p14="http://schemas.microsoft.com/office/powerpoint/2010/main" val="3513735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היווצרות עננים</a:t>
            </a:r>
            <a:endParaRPr lang="en-US" sz="5400" b="1" dirty="0">
              <a:cs typeface="+mn-cs"/>
            </a:endParaRPr>
          </a:p>
        </p:txBody>
      </p:sp>
      <p:pic>
        <p:nvPicPr>
          <p:cNvPr id="4" name="מציין מיקום תוכן 3"/>
          <p:cNvPicPr>
            <a:picLocks noGrp="1" noChangeAspect="1"/>
          </p:cNvPicPr>
          <p:nvPr>
            <p:ph sz="quarter" idx="13"/>
          </p:nvPr>
        </p:nvPicPr>
        <p:blipFill>
          <a:blip r:embed="rId3"/>
          <a:stretch>
            <a:fillRect/>
          </a:stretch>
        </p:blipFill>
        <p:spPr>
          <a:xfrm>
            <a:off x="2008553" y="2136540"/>
            <a:ext cx="7576363" cy="3404568"/>
          </a:xfrm>
          <a:prstGeom prst="rect">
            <a:avLst/>
          </a:prstGeom>
        </p:spPr>
      </p:pic>
      <p:sp>
        <p:nvSpPr>
          <p:cNvPr id="5" name="TextBox 4"/>
          <p:cNvSpPr txBox="1"/>
          <p:nvPr/>
        </p:nvSpPr>
        <p:spPr>
          <a:xfrm>
            <a:off x="2354057" y="6017847"/>
            <a:ext cx="6885353" cy="400110"/>
          </a:xfrm>
          <a:prstGeom prst="rect">
            <a:avLst/>
          </a:prstGeom>
          <a:noFill/>
        </p:spPr>
        <p:txBody>
          <a:bodyPr wrap="square" rtlCol="0">
            <a:spAutoFit/>
          </a:bodyPr>
          <a:lstStyle/>
          <a:p>
            <a:pPr algn="ctr"/>
            <a:r>
              <a:rPr lang="he-IL" sz="2000" b="1" dirty="0"/>
              <a:t>מתוך: מדע וטכנולוגיה כיתה ד, עמוד 186, הוצאת רמות</a:t>
            </a:r>
            <a:endParaRPr lang="en-US" sz="2000" b="1" dirty="0"/>
          </a:p>
        </p:txBody>
      </p:sp>
      <p:pic>
        <p:nvPicPr>
          <p:cNvPr id="3" name="תמונה 2"/>
          <p:cNvPicPr>
            <a:picLocks noChangeAspect="1"/>
          </p:cNvPicPr>
          <p:nvPr/>
        </p:nvPicPr>
        <p:blipFill>
          <a:blip r:embed="rId4"/>
          <a:stretch>
            <a:fillRect/>
          </a:stretch>
        </p:blipFill>
        <p:spPr>
          <a:xfrm>
            <a:off x="69406" y="0"/>
            <a:ext cx="1688738" cy="957155"/>
          </a:xfrm>
          <a:prstGeom prst="rect">
            <a:avLst/>
          </a:prstGeom>
        </p:spPr>
      </p:pic>
      <p:pic>
        <p:nvPicPr>
          <p:cNvPr id="6" name="תמונה 5"/>
          <p:cNvPicPr>
            <a:picLocks noChangeAspect="1"/>
          </p:cNvPicPr>
          <p:nvPr/>
        </p:nvPicPr>
        <p:blipFill>
          <a:blip r:embed="rId5"/>
          <a:stretch>
            <a:fillRect/>
          </a:stretch>
        </p:blipFill>
        <p:spPr>
          <a:xfrm>
            <a:off x="1791674" y="42675"/>
            <a:ext cx="1621677" cy="871804"/>
          </a:xfrm>
          <a:prstGeom prst="rect">
            <a:avLst/>
          </a:prstGeom>
        </p:spPr>
      </p:pic>
    </p:spTree>
    <p:extLst>
      <p:ext uri="{BB962C8B-B14F-4D97-AF65-F5344CB8AC3E}">
        <p14:creationId xmlns:p14="http://schemas.microsoft.com/office/powerpoint/2010/main" val="1822220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היווצרות גשם</a:t>
            </a:r>
            <a:endParaRPr lang="en-US" sz="5400" b="1" dirty="0">
              <a:cs typeface="+mn-cs"/>
            </a:endParaRPr>
          </a:p>
        </p:txBody>
      </p:sp>
      <p:sp>
        <p:nvSpPr>
          <p:cNvPr id="5" name="TextBox 4"/>
          <p:cNvSpPr txBox="1"/>
          <p:nvPr/>
        </p:nvSpPr>
        <p:spPr>
          <a:xfrm>
            <a:off x="2354057" y="6017847"/>
            <a:ext cx="6885353" cy="400110"/>
          </a:xfrm>
          <a:prstGeom prst="rect">
            <a:avLst/>
          </a:prstGeom>
          <a:noFill/>
        </p:spPr>
        <p:txBody>
          <a:bodyPr wrap="square" rtlCol="0">
            <a:spAutoFit/>
          </a:bodyPr>
          <a:lstStyle/>
          <a:p>
            <a:pPr algn="ctr"/>
            <a:r>
              <a:rPr lang="he-IL" sz="2000" b="1" dirty="0">
                <a:solidFill>
                  <a:prstClr val="black"/>
                </a:solidFill>
              </a:rPr>
              <a:t>מתוך: מדע וטכנולוגיה כיתה ד, עמוד 186, הוצאת רמות</a:t>
            </a:r>
            <a:endParaRPr lang="en-US" sz="2000" b="1" dirty="0">
              <a:solidFill>
                <a:prstClr val="black"/>
              </a:solidFill>
            </a:endParaRPr>
          </a:p>
        </p:txBody>
      </p:sp>
      <p:pic>
        <p:nvPicPr>
          <p:cNvPr id="6" name="מציין מיקום תוכן 5"/>
          <p:cNvPicPr>
            <a:picLocks noGrp="1" noChangeAspect="1"/>
          </p:cNvPicPr>
          <p:nvPr>
            <p:ph sz="quarter" idx="13"/>
          </p:nvPr>
        </p:nvPicPr>
        <p:blipFill>
          <a:blip r:embed="rId2"/>
          <a:stretch>
            <a:fillRect/>
          </a:stretch>
        </p:blipFill>
        <p:spPr>
          <a:xfrm>
            <a:off x="2008554" y="2214694"/>
            <a:ext cx="7417277" cy="3588636"/>
          </a:xfrm>
          <a:prstGeom prst="rect">
            <a:avLst/>
          </a:prstGeom>
        </p:spPr>
      </p:pic>
      <p:pic>
        <p:nvPicPr>
          <p:cNvPr id="3" name="תמונה 2"/>
          <p:cNvPicPr>
            <a:picLocks noChangeAspect="1"/>
          </p:cNvPicPr>
          <p:nvPr/>
        </p:nvPicPr>
        <p:blipFill>
          <a:blip r:embed="rId3"/>
          <a:stretch>
            <a:fillRect/>
          </a:stretch>
        </p:blipFill>
        <p:spPr>
          <a:xfrm>
            <a:off x="142735" y="139939"/>
            <a:ext cx="1688738" cy="957155"/>
          </a:xfrm>
          <a:prstGeom prst="rect">
            <a:avLst/>
          </a:prstGeom>
        </p:spPr>
      </p:pic>
      <p:pic>
        <p:nvPicPr>
          <p:cNvPr id="4" name="תמונה 3"/>
          <p:cNvPicPr>
            <a:picLocks noChangeAspect="1"/>
          </p:cNvPicPr>
          <p:nvPr/>
        </p:nvPicPr>
        <p:blipFill>
          <a:blip r:embed="rId4"/>
          <a:stretch>
            <a:fillRect/>
          </a:stretch>
        </p:blipFill>
        <p:spPr>
          <a:xfrm>
            <a:off x="1711451" y="139939"/>
            <a:ext cx="1621677" cy="871804"/>
          </a:xfrm>
          <a:prstGeom prst="rect">
            <a:avLst/>
          </a:prstGeom>
        </p:spPr>
      </p:pic>
    </p:spTree>
    <p:extLst>
      <p:ext uri="{BB962C8B-B14F-4D97-AF65-F5344CB8AC3E}">
        <p14:creationId xmlns:p14="http://schemas.microsoft.com/office/powerpoint/2010/main" val="2856866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סרטון 1: כיצד נוצרים עננים?</a:t>
            </a:r>
            <a:endParaRPr lang="en-US" sz="5400" b="1" dirty="0">
              <a:cs typeface="+mn-cs"/>
            </a:endParaRPr>
          </a:p>
        </p:txBody>
      </p:sp>
      <p:pic>
        <p:nvPicPr>
          <p:cNvPr id="4" name="S0xeS4BQlAQ"/>
          <p:cNvPicPr>
            <a:picLocks noGrp="1" noRot="1" noChangeAspect="1"/>
          </p:cNvPicPr>
          <p:nvPr>
            <p:ph sz="quarter" idx="13"/>
            <a:videoFile r:link="rId1"/>
          </p:nvPr>
        </p:nvPicPr>
        <p:blipFill>
          <a:blip r:embed="rId4"/>
          <a:stretch>
            <a:fillRect/>
          </a:stretch>
        </p:blipFill>
        <p:spPr>
          <a:xfrm>
            <a:off x="1369644" y="1798025"/>
            <a:ext cx="8995510" cy="5059975"/>
          </a:xfrm>
          <a:prstGeom prst="rect">
            <a:avLst/>
          </a:prstGeom>
        </p:spPr>
      </p:pic>
    </p:spTree>
    <p:extLst>
      <p:ext uri="{BB962C8B-B14F-4D97-AF65-F5344CB8AC3E}">
        <p14:creationId xmlns:p14="http://schemas.microsoft.com/office/powerpoint/2010/main" val="275165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סרטון 2: כיצד נוצרים עננים?</a:t>
            </a:r>
            <a:endParaRPr lang="en-US" sz="5400" b="1" dirty="0">
              <a:cs typeface="+mn-cs"/>
            </a:endParaRPr>
          </a:p>
        </p:txBody>
      </p:sp>
      <p:pic>
        <p:nvPicPr>
          <p:cNvPr id="4" name="JAKeaxWSibU"/>
          <p:cNvPicPr>
            <a:picLocks noGrp="1" noRot="1" noChangeAspect="1"/>
          </p:cNvPicPr>
          <p:nvPr>
            <p:ph sz="quarter" idx="13"/>
            <a:videoFile r:link="rId1"/>
          </p:nvPr>
        </p:nvPicPr>
        <p:blipFill>
          <a:blip r:embed="rId3"/>
          <a:stretch>
            <a:fillRect/>
          </a:stretch>
        </p:blipFill>
        <p:spPr>
          <a:xfrm>
            <a:off x="1524000" y="1804254"/>
            <a:ext cx="8911492" cy="5012715"/>
          </a:xfrm>
          <a:prstGeom prst="rect">
            <a:avLst/>
          </a:prstGeom>
        </p:spPr>
      </p:pic>
    </p:spTree>
    <p:extLst>
      <p:ext uri="{BB962C8B-B14F-4D97-AF65-F5344CB8AC3E}">
        <p14:creationId xmlns:p14="http://schemas.microsoft.com/office/powerpoint/2010/main" val="1456236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4800" b="1" dirty="0">
                <a:latin typeface="Arial" panose="020B0604020202020204" pitchFamily="34" charset="0"/>
                <a:cs typeface="Arial" panose="020B0604020202020204" pitchFamily="34" charset="0"/>
              </a:rPr>
              <a:t>פעילות מתוקשבת באתר במבט מקוון</a:t>
            </a:r>
            <a:br>
              <a:rPr lang="he-IL" sz="4800" b="1" dirty="0">
                <a:latin typeface="Arial" panose="020B0604020202020204" pitchFamily="34" charset="0"/>
                <a:cs typeface="Arial" panose="020B0604020202020204" pitchFamily="34" charset="0"/>
              </a:rPr>
            </a:br>
            <a:r>
              <a:rPr lang="he-IL" b="1" dirty="0">
                <a:latin typeface="Arial" panose="020B0604020202020204" pitchFamily="34" charset="0"/>
                <a:cs typeface="Arial" panose="020B0604020202020204" pitchFamily="34" charset="0"/>
              </a:rPr>
              <a:t>יחידת תוכן כיתה ד, חומרים</a:t>
            </a:r>
            <a:endParaRPr lang="en-US" b="1" dirty="0">
              <a:latin typeface="Arial" panose="020B0604020202020204" pitchFamily="34" charset="0"/>
              <a:cs typeface="Arial" panose="020B0604020202020204" pitchFamily="34" charset="0"/>
            </a:endParaRPr>
          </a:p>
        </p:txBody>
      </p:sp>
      <p:pic>
        <p:nvPicPr>
          <p:cNvPr id="4" name="מציין מיקום תוכן 3"/>
          <p:cNvPicPr>
            <a:picLocks noGrp="1" noChangeAspect="1"/>
          </p:cNvPicPr>
          <p:nvPr>
            <p:ph sz="quarter" idx="13"/>
          </p:nvPr>
        </p:nvPicPr>
        <p:blipFill>
          <a:blip r:embed="rId3"/>
          <a:stretch>
            <a:fillRect/>
          </a:stretch>
        </p:blipFill>
        <p:spPr>
          <a:xfrm>
            <a:off x="802961" y="2125785"/>
            <a:ext cx="9975272" cy="4572000"/>
          </a:xfrm>
          <a:prstGeom prst="rect">
            <a:avLst/>
          </a:prstGeom>
        </p:spPr>
      </p:pic>
    </p:spTree>
    <p:extLst>
      <p:ext uri="{BB962C8B-B14F-4D97-AF65-F5344CB8AC3E}">
        <p14:creationId xmlns:p14="http://schemas.microsoft.com/office/powerpoint/2010/main" val="3372393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עובדות מעניינות על עננים</a:t>
            </a:r>
            <a:endParaRPr lang="en-US" sz="5400" b="1" dirty="0">
              <a:cs typeface="+mn-cs"/>
            </a:endParaRPr>
          </a:p>
        </p:txBody>
      </p:sp>
      <p:pic>
        <p:nvPicPr>
          <p:cNvPr id="4" name="מציין מיקום תוכן 3"/>
          <p:cNvPicPr>
            <a:picLocks noGrp="1" noChangeAspect="1"/>
          </p:cNvPicPr>
          <p:nvPr>
            <p:ph sz="quarter" idx="13"/>
          </p:nvPr>
        </p:nvPicPr>
        <p:blipFill>
          <a:blip r:embed="rId3"/>
          <a:stretch>
            <a:fillRect/>
          </a:stretch>
        </p:blipFill>
        <p:spPr>
          <a:xfrm>
            <a:off x="2256639" y="1821679"/>
            <a:ext cx="7333172" cy="4898330"/>
          </a:xfrm>
          <a:prstGeom prst="rect">
            <a:avLst/>
          </a:prstGeom>
        </p:spPr>
      </p:pic>
    </p:spTree>
    <p:extLst>
      <p:ext uri="{BB962C8B-B14F-4D97-AF65-F5344CB8AC3E}">
        <p14:creationId xmlns:p14="http://schemas.microsoft.com/office/powerpoint/2010/main" val="3167165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כמה שוקל ענן אחד?</a:t>
            </a:r>
            <a:endParaRPr lang="en-US" sz="5400" b="1" dirty="0">
              <a:cs typeface="+mn-cs"/>
            </a:endParaRPr>
          </a:p>
        </p:txBody>
      </p:sp>
      <p:sp>
        <p:nvSpPr>
          <p:cNvPr id="3" name="מציין מיקום תוכן 2"/>
          <p:cNvSpPr>
            <a:spLocks noGrp="1"/>
          </p:cNvSpPr>
          <p:nvPr>
            <p:ph sz="quarter" idx="13"/>
          </p:nvPr>
        </p:nvSpPr>
        <p:spPr/>
        <p:txBody>
          <a:bodyPr>
            <a:normAutofit fontScale="85000" lnSpcReduction="20000"/>
          </a:bodyPr>
          <a:lstStyle/>
          <a:p>
            <a:pPr marL="0" indent="0" algn="ctr">
              <a:buNone/>
            </a:pPr>
            <a:r>
              <a:rPr lang="he-IL" sz="4400" b="1" dirty="0"/>
              <a:t>ענן ביום גשם, </a:t>
            </a:r>
          </a:p>
          <a:p>
            <a:pPr marL="0" indent="0" algn="ctr">
              <a:buNone/>
            </a:pPr>
            <a:r>
              <a:rPr lang="he-IL" sz="4400" b="1" dirty="0"/>
              <a:t>המכסה עיר שלימה, </a:t>
            </a:r>
          </a:p>
          <a:p>
            <a:pPr marL="0" indent="0" algn="ctr">
              <a:buNone/>
            </a:pPr>
            <a:r>
              <a:rPr lang="he-IL" sz="4400" b="1" dirty="0"/>
              <a:t>       שוקל כ-3,000,000 טון, </a:t>
            </a:r>
          </a:p>
          <a:p>
            <a:pPr marL="0" indent="0" algn="ctr">
              <a:buNone/>
            </a:pPr>
            <a:r>
              <a:rPr lang="he-IL" sz="4400" b="1" dirty="0"/>
              <a:t>כמשקל של מיליון מכוניות,</a:t>
            </a:r>
          </a:p>
          <a:p>
            <a:pPr marL="0" indent="0" algn="ctr">
              <a:buNone/>
            </a:pPr>
            <a:r>
              <a:rPr lang="he-IL" sz="4400" b="1" dirty="0"/>
              <a:t> מספר המכוניות בכל מדינת ישראל!!!</a:t>
            </a:r>
            <a:endParaRPr lang="en-US" sz="4400" b="1" dirty="0"/>
          </a:p>
        </p:txBody>
      </p:sp>
      <p:pic>
        <p:nvPicPr>
          <p:cNvPr id="4" name="תמונה 3"/>
          <p:cNvPicPr>
            <a:picLocks noChangeAspect="1"/>
          </p:cNvPicPr>
          <p:nvPr/>
        </p:nvPicPr>
        <p:blipFill>
          <a:blip r:embed="rId2"/>
          <a:stretch>
            <a:fillRect/>
          </a:stretch>
        </p:blipFill>
        <p:spPr>
          <a:xfrm>
            <a:off x="-184461" y="30217"/>
            <a:ext cx="1621677" cy="871804"/>
          </a:xfrm>
          <a:prstGeom prst="rect">
            <a:avLst/>
          </a:prstGeom>
        </p:spPr>
      </p:pic>
    </p:spTree>
    <p:extLst>
      <p:ext uri="{BB962C8B-B14F-4D97-AF65-F5344CB8AC3E}">
        <p14:creationId xmlns:p14="http://schemas.microsoft.com/office/powerpoint/2010/main" val="3194842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4" y="618517"/>
            <a:ext cx="10364451" cy="1596177"/>
          </a:xfrm>
        </p:spPr>
        <p:txBody>
          <a:bodyPr>
            <a:normAutofit/>
          </a:bodyPr>
          <a:lstStyle/>
          <a:p>
            <a:r>
              <a:rPr lang="he-IL" sz="5400" b="1" dirty="0">
                <a:latin typeface="Arial" panose="020B0604020202020204" pitchFamily="34" charset="0"/>
                <a:cs typeface="Arial" panose="020B0604020202020204" pitchFamily="34" charset="0"/>
              </a:rPr>
              <a:t>אנחנו והעננים</a:t>
            </a:r>
            <a:endParaRPr lang="en-US" sz="5400" b="1" dirty="0">
              <a:latin typeface="Arial" panose="020B0604020202020204" pitchFamily="34" charset="0"/>
              <a:cs typeface="Arial" panose="020B0604020202020204" pitchFamily="34" charset="0"/>
            </a:endParaRPr>
          </a:p>
        </p:txBody>
      </p:sp>
      <p:sp>
        <p:nvSpPr>
          <p:cNvPr id="3" name="מציין מיקום תוכן 2"/>
          <p:cNvSpPr>
            <a:spLocks noGrp="1"/>
          </p:cNvSpPr>
          <p:nvPr>
            <p:ph sz="quarter" idx="13"/>
          </p:nvPr>
        </p:nvSpPr>
        <p:spPr/>
        <p:txBody>
          <a:bodyPr/>
          <a:lstStyle/>
          <a:p>
            <a:pPr marL="0" indent="0" algn="r">
              <a:buNone/>
            </a:pPr>
            <a:r>
              <a:rPr lang="he-IL" sz="3200" b="1" dirty="0"/>
              <a:t>למי חשובים העננים?</a:t>
            </a:r>
          </a:p>
          <a:p>
            <a:pPr marL="0" indent="0" algn="r">
              <a:buNone/>
            </a:pPr>
            <a:r>
              <a:rPr lang="he-IL" sz="3200" b="1" dirty="0"/>
              <a:t>מדוע חשובים העננים?</a:t>
            </a:r>
          </a:p>
          <a:p>
            <a:pPr marL="0" indent="0" algn="r">
              <a:buNone/>
            </a:pPr>
            <a:r>
              <a:rPr lang="he-IL" sz="3200" b="1" dirty="0"/>
              <a:t>מה עלול לקרות אם לא יהיו עננים?</a:t>
            </a:r>
          </a:p>
        </p:txBody>
      </p:sp>
      <p:pic>
        <p:nvPicPr>
          <p:cNvPr id="5" name="תמונה 4"/>
          <p:cNvPicPr>
            <a:picLocks noChangeAspect="1"/>
          </p:cNvPicPr>
          <p:nvPr/>
        </p:nvPicPr>
        <p:blipFill>
          <a:blip r:embed="rId3"/>
          <a:stretch>
            <a:fillRect/>
          </a:stretch>
        </p:blipFill>
        <p:spPr>
          <a:xfrm flipH="1">
            <a:off x="182676" y="2032000"/>
            <a:ext cx="4758601" cy="4758601"/>
          </a:xfrm>
          <a:prstGeom prst="rect">
            <a:avLst/>
          </a:prstGeom>
        </p:spPr>
      </p:pic>
      <p:pic>
        <p:nvPicPr>
          <p:cNvPr id="4" name="תמונה 3"/>
          <p:cNvPicPr>
            <a:picLocks noChangeAspect="1"/>
          </p:cNvPicPr>
          <p:nvPr/>
        </p:nvPicPr>
        <p:blipFill>
          <a:blip r:embed="rId4"/>
          <a:stretch>
            <a:fillRect/>
          </a:stretch>
        </p:blipFill>
        <p:spPr>
          <a:xfrm>
            <a:off x="0" y="-12459"/>
            <a:ext cx="1688738" cy="957155"/>
          </a:xfrm>
          <a:prstGeom prst="rect">
            <a:avLst/>
          </a:prstGeom>
        </p:spPr>
      </p:pic>
      <p:pic>
        <p:nvPicPr>
          <p:cNvPr id="6" name="תמונה 5"/>
          <p:cNvPicPr>
            <a:picLocks noChangeAspect="1"/>
          </p:cNvPicPr>
          <p:nvPr/>
        </p:nvPicPr>
        <p:blipFill>
          <a:blip r:embed="rId5"/>
          <a:stretch>
            <a:fillRect/>
          </a:stretch>
        </p:blipFill>
        <p:spPr>
          <a:xfrm>
            <a:off x="10387646" y="106416"/>
            <a:ext cx="1621677" cy="871804"/>
          </a:xfrm>
          <a:prstGeom prst="rect">
            <a:avLst/>
          </a:prstGeom>
        </p:spPr>
      </p:pic>
    </p:spTree>
    <p:extLst>
      <p:ext uri="{BB962C8B-B14F-4D97-AF65-F5344CB8AC3E}">
        <p14:creationId xmlns:p14="http://schemas.microsoft.com/office/powerpoint/2010/main" val="2246017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מדוע העננים לא נופלים?</a:t>
            </a:r>
            <a:endParaRPr lang="en-US" sz="5400" b="1" dirty="0">
              <a:cs typeface="+mn-cs"/>
            </a:endParaRPr>
          </a:p>
        </p:txBody>
      </p:sp>
      <p:pic>
        <p:nvPicPr>
          <p:cNvPr id="4" name="kBAxIXRFSQ0"/>
          <p:cNvPicPr>
            <a:picLocks noGrp="1" noRot="1" noChangeAspect="1"/>
          </p:cNvPicPr>
          <p:nvPr>
            <p:ph sz="quarter" idx="13"/>
            <a:videoFile r:link="rId1"/>
          </p:nvPr>
        </p:nvPicPr>
        <p:blipFill>
          <a:blip r:embed="rId3"/>
          <a:stretch>
            <a:fillRect/>
          </a:stretch>
        </p:blipFill>
        <p:spPr>
          <a:xfrm>
            <a:off x="1800837" y="1937857"/>
            <a:ext cx="8590326" cy="4832059"/>
          </a:xfrm>
          <a:prstGeom prst="rect">
            <a:avLst/>
          </a:prstGeom>
        </p:spPr>
      </p:pic>
    </p:spTree>
    <p:extLst>
      <p:ext uri="{BB962C8B-B14F-4D97-AF65-F5344CB8AC3E}">
        <p14:creationId xmlns:p14="http://schemas.microsoft.com/office/powerpoint/2010/main" val="1872636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latin typeface="Arial" panose="020B0604020202020204" pitchFamily="34" charset="0"/>
                <a:cs typeface="Arial" panose="020B0604020202020204" pitchFamily="34" charset="0"/>
              </a:rPr>
              <a:t>עבודות יצירה: עננים</a:t>
            </a:r>
            <a:endParaRPr lang="en-US" sz="5400" b="1" dirty="0">
              <a:latin typeface="Arial" panose="020B0604020202020204" pitchFamily="34" charset="0"/>
              <a:cs typeface="Arial" panose="020B0604020202020204" pitchFamily="34" charset="0"/>
            </a:endParaRPr>
          </a:p>
        </p:txBody>
      </p:sp>
      <p:pic>
        <p:nvPicPr>
          <p:cNvPr id="4" name="מציין מיקום תוכן 3"/>
          <p:cNvPicPr>
            <a:picLocks noGrp="1" noChangeAspect="1"/>
          </p:cNvPicPr>
          <p:nvPr>
            <p:ph sz="quarter" idx="13"/>
          </p:nvPr>
        </p:nvPicPr>
        <p:blipFill>
          <a:blip r:embed="rId2"/>
          <a:stretch>
            <a:fillRect/>
          </a:stretch>
        </p:blipFill>
        <p:spPr>
          <a:xfrm>
            <a:off x="6496576" y="2230823"/>
            <a:ext cx="3536658" cy="4715545"/>
          </a:xfrm>
          <a:prstGeom prst="rect">
            <a:avLst/>
          </a:prstGeom>
        </p:spPr>
      </p:pic>
      <p:pic>
        <p:nvPicPr>
          <p:cNvPr id="5" name="תמונה 4"/>
          <p:cNvPicPr>
            <a:picLocks noChangeAspect="1"/>
          </p:cNvPicPr>
          <p:nvPr/>
        </p:nvPicPr>
        <p:blipFill>
          <a:blip r:embed="rId3"/>
          <a:stretch>
            <a:fillRect/>
          </a:stretch>
        </p:blipFill>
        <p:spPr>
          <a:xfrm>
            <a:off x="1828801" y="2190226"/>
            <a:ext cx="4667774" cy="4667774"/>
          </a:xfrm>
          <a:prstGeom prst="rect">
            <a:avLst/>
          </a:prstGeom>
        </p:spPr>
      </p:pic>
    </p:spTree>
    <p:extLst>
      <p:ext uri="{BB962C8B-B14F-4D97-AF65-F5344CB8AC3E}">
        <p14:creationId xmlns:p14="http://schemas.microsoft.com/office/powerpoint/2010/main" val="127726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ענן מחמד מוריד גשם (סרטון)</a:t>
            </a:r>
            <a:endParaRPr lang="en-US" sz="5400" b="1" dirty="0">
              <a:cs typeface="+mn-cs"/>
            </a:endParaRPr>
          </a:p>
        </p:txBody>
      </p:sp>
      <p:pic>
        <p:nvPicPr>
          <p:cNvPr id="4" name="N2AV9lg99SM"/>
          <p:cNvPicPr>
            <a:picLocks noGrp="1" noRot="1" noChangeAspect="1"/>
          </p:cNvPicPr>
          <p:nvPr>
            <p:ph sz="quarter" idx="13"/>
            <a:videoFile r:link="rId1"/>
          </p:nvPr>
        </p:nvPicPr>
        <p:blipFill>
          <a:blip r:embed="rId3"/>
          <a:stretch>
            <a:fillRect/>
          </a:stretch>
        </p:blipFill>
        <p:spPr>
          <a:xfrm>
            <a:off x="1955903" y="1925331"/>
            <a:ext cx="8075700" cy="4542581"/>
          </a:xfrm>
          <a:prstGeom prst="rect">
            <a:avLst/>
          </a:prstGeom>
        </p:spPr>
      </p:pic>
    </p:spTree>
    <p:extLst>
      <p:ext uri="{BB962C8B-B14F-4D97-AF65-F5344CB8AC3E}">
        <p14:creationId xmlns:p14="http://schemas.microsoft.com/office/powerpoint/2010/main" val="34648573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מובייל של עננים (סרטון)</a:t>
            </a:r>
            <a:endParaRPr lang="en-US" sz="5400" b="1" dirty="0">
              <a:cs typeface="+mn-cs"/>
            </a:endParaRPr>
          </a:p>
        </p:txBody>
      </p:sp>
      <p:pic>
        <p:nvPicPr>
          <p:cNvPr id="4" name="4KB7qMdOCKM"/>
          <p:cNvPicPr>
            <a:picLocks noGrp="1" noRot="1" noChangeAspect="1"/>
          </p:cNvPicPr>
          <p:nvPr>
            <p:ph sz="quarter" idx="13"/>
            <a:videoFile r:link="rId1"/>
          </p:nvPr>
        </p:nvPicPr>
        <p:blipFill>
          <a:blip r:embed="rId3"/>
          <a:stretch>
            <a:fillRect/>
          </a:stretch>
        </p:blipFill>
        <p:spPr>
          <a:xfrm>
            <a:off x="1711354" y="1845767"/>
            <a:ext cx="8439325" cy="4881498"/>
          </a:xfrm>
          <a:prstGeom prst="rect">
            <a:avLst/>
          </a:prstGeom>
        </p:spPr>
      </p:pic>
    </p:spTree>
    <p:extLst>
      <p:ext uri="{BB962C8B-B14F-4D97-AF65-F5344CB8AC3E}">
        <p14:creationId xmlns:p14="http://schemas.microsoft.com/office/powerpoint/2010/main" val="42941309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עננים בשפה העברית (1)</a:t>
            </a:r>
            <a:endParaRPr lang="en-US" sz="5400" b="1" dirty="0">
              <a:cs typeface="+mn-cs"/>
            </a:endParaRPr>
          </a:p>
        </p:txBody>
      </p:sp>
      <p:sp>
        <p:nvSpPr>
          <p:cNvPr id="3" name="מציין מיקום תוכן 2"/>
          <p:cNvSpPr>
            <a:spLocks noGrp="1"/>
          </p:cNvSpPr>
          <p:nvPr>
            <p:ph sz="quarter" idx="13"/>
          </p:nvPr>
        </p:nvSpPr>
        <p:spPr/>
        <p:txBody>
          <a:bodyPr>
            <a:noAutofit/>
          </a:bodyPr>
          <a:lstStyle/>
          <a:p>
            <a:pPr marL="514350" indent="-514350" algn="r" rtl="1">
              <a:buFont typeface="+mj-lt"/>
              <a:buAutoNum type="arabicPeriod"/>
            </a:pPr>
            <a:r>
              <a:rPr lang="he-IL" sz="2400" b="1" dirty="0"/>
              <a:t>מילים נרדפות</a:t>
            </a:r>
            <a:r>
              <a:rPr lang="he-IL" sz="2400" dirty="0"/>
              <a:t>: עננים, עבים, נשיאים</a:t>
            </a:r>
          </a:p>
          <a:p>
            <a:pPr marL="514350" indent="-514350" algn="r" rtl="1">
              <a:buFont typeface="+mj-lt"/>
              <a:buAutoNum type="arabicPeriod"/>
            </a:pPr>
            <a:r>
              <a:rPr lang="he-IL" sz="2400" b="1" dirty="0"/>
              <a:t>ביטויים</a:t>
            </a:r>
            <a:r>
              <a:rPr lang="he-IL" sz="2400" dirty="0"/>
              <a:t>: קשת בענן, ענן אבק, ענן עשן, עננה (קבוצת עננים) </a:t>
            </a:r>
          </a:p>
          <a:p>
            <a:pPr marL="0" indent="0" algn="r" rtl="1">
              <a:buNone/>
            </a:pPr>
            <a:r>
              <a:rPr lang="he-IL" sz="2400" dirty="0"/>
              <a:t>     עננה שחורה (משהו קשה ומטריד, הרגשה לא נעימה)</a:t>
            </a:r>
            <a:r>
              <a:rPr lang="en-US" sz="2400" dirty="0"/>
              <a:t> </a:t>
            </a:r>
            <a:r>
              <a:rPr lang="he-IL" sz="2400" dirty="0"/>
              <a:t> </a:t>
            </a:r>
          </a:p>
          <a:p>
            <a:pPr marL="0" indent="0" algn="r" rtl="1">
              <a:buNone/>
            </a:pPr>
            <a:r>
              <a:rPr lang="he-IL" sz="2400" dirty="0"/>
              <a:t>     הראש בעננים (</a:t>
            </a:r>
            <a:r>
              <a:rPr lang="he-IL" sz="2400" dirty="0">
                <a:solidFill>
                  <a:srgbClr val="4D5156"/>
                </a:solidFill>
                <a:latin typeface="arial" panose="020B0604020202020204" pitchFamily="34" charset="0"/>
              </a:rPr>
              <a:t>בעל מחשבות או רעיונות שאינם מעשיים) </a:t>
            </a:r>
            <a:endParaRPr lang="he-IL" sz="2400" dirty="0"/>
          </a:p>
        </p:txBody>
      </p:sp>
      <p:pic>
        <p:nvPicPr>
          <p:cNvPr id="4" name="תמונה 3"/>
          <p:cNvPicPr>
            <a:picLocks noChangeAspect="1"/>
          </p:cNvPicPr>
          <p:nvPr/>
        </p:nvPicPr>
        <p:blipFill>
          <a:blip r:embed="rId2"/>
          <a:stretch>
            <a:fillRect/>
          </a:stretch>
        </p:blipFill>
        <p:spPr>
          <a:xfrm>
            <a:off x="69405" y="63741"/>
            <a:ext cx="1688738" cy="957155"/>
          </a:xfrm>
          <a:prstGeom prst="rect">
            <a:avLst/>
          </a:prstGeom>
        </p:spPr>
      </p:pic>
      <p:pic>
        <p:nvPicPr>
          <p:cNvPr id="5" name="תמונה 4"/>
          <p:cNvPicPr>
            <a:picLocks noChangeAspect="1"/>
          </p:cNvPicPr>
          <p:nvPr/>
        </p:nvPicPr>
        <p:blipFill>
          <a:blip r:embed="rId3"/>
          <a:stretch>
            <a:fillRect/>
          </a:stretch>
        </p:blipFill>
        <p:spPr>
          <a:xfrm>
            <a:off x="1677895" y="0"/>
            <a:ext cx="1621677" cy="871804"/>
          </a:xfrm>
          <a:prstGeom prst="rect">
            <a:avLst/>
          </a:prstGeom>
        </p:spPr>
      </p:pic>
    </p:spTree>
    <p:extLst>
      <p:ext uri="{BB962C8B-B14F-4D97-AF65-F5344CB8AC3E}">
        <p14:creationId xmlns:p14="http://schemas.microsoft.com/office/powerpoint/2010/main" val="887466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576572"/>
            <a:ext cx="10364451" cy="1596177"/>
          </a:xfrm>
        </p:spPr>
        <p:txBody>
          <a:bodyPr>
            <a:normAutofit/>
          </a:bodyPr>
          <a:lstStyle/>
          <a:p>
            <a:r>
              <a:rPr lang="he-IL" sz="5400" b="1" dirty="0">
                <a:cs typeface="+mn-cs"/>
              </a:rPr>
              <a:t>עננים בשפה העברית (2)</a:t>
            </a:r>
            <a:endParaRPr lang="en-US" sz="5400" b="1" dirty="0">
              <a:cs typeface="+mn-cs"/>
            </a:endParaRPr>
          </a:p>
        </p:txBody>
      </p:sp>
      <p:sp>
        <p:nvSpPr>
          <p:cNvPr id="3" name="מציין מיקום תוכן 2"/>
          <p:cNvSpPr>
            <a:spLocks noGrp="1"/>
          </p:cNvSpPr>
          <p:nvPr>
            <p:ph sz="quarter" idx="13"/>
          </p:nvPr>
        </p:nvSpPr>
        <p:spPr/>
        <p:txBody>
          <a:bodyPr>
            <a:noAutofit/>
          </a:bodyPr>
          <a:lstStyle/>
          <a:p>
            <a:pPr marL="0" indent="0" algn="r" rtl="1">
              <a:buNone/>
            </a:pPr>
            <a:r>
              <a:rPr lang="he-IL" sz="2400" b="1" dirty="0"/>
              <a:t>ענני מגלן</a:t>
            </a:r>
            <a:r>
              <a:rPr lang="he-IL" sz="2400" dirty="0"/>
              <a:t>: שתי גלקסיות ננסיות אשר נמצאות בקרבת גלקסיית שביל החלב.</a:t>
            </a:r>
            <a:r>
              <a:rPr lang="en-US" sz="2400" dirty="0"/>
              <a:t> </a:t>
            </a:r>
            <a:r>
              <a:rPr lang="he-IL" sz="2400" dirty="0"/>
              <a:t> הן קרויות על שם מגלה הארצות המפורסם </a:t>
            </a:r>
            <a:r>
              <a:rPr lang="he-IL" sz="2400" dirty="0" err="1"/>
              <a:t>פרדיננד</a:t>
            </a:r>
            <a:r>
              <a:rPr lang="he-IL" sz="2400" dirty="0"/>
              <a:t> מגלן.</a:t>
            </a:r>
            <a:endParaRPr lang="en-US" sz="2400" dirty="0"/>
          </a:p>
          <a:p>
            <a:pPr marL="0" indent="0" algn="r" rtl="1">
              <a:buNone/>
            </a:pPr>
            <a:endParaRPr lang="en-US" sz="2400" dirty="0"/>
          </a:p>
          <a:p>
            <a:pPr marL="0" indent="0" algn="r" rtl="1">
              <a:buNone/>
            </a:pPr>
            <a:endParaRPr lang="he-IL" sz="2400" dirty="0"/>
          </a:p>
        </p:txBody>
      </p:sp>
      <p:pic>
        <p:nvPicPr>
          <p:cNvPr id="4" name="תמונה 3"/>
          <p:cNvPicPr>
            <a:picLocks noChangeAspect="1"/>
          </p:cNvPicPr>
          <p:nvPr/>
        </p:nvPicPr>
        <p:blipFill>
          <a:blip r:embed="rId2"/>
          <a:stretch>
            <a:fillRect/>
          </a:stretch>
        </p:blipFill>
        <p:spPr>
          <a:xfrm>
            <a:off x="3372374" y="3370277"/>
            <a:ext cx="5594555" cy="3560701"/>
          </a:xfrm>
          <a:prstGeom prst="rect">
            <a:avLst/>
          </a:prstGeom>
        </p:spPr>
      </p:pic>
      <p:sp>
        <p:nvSpPr>
          <p:cNvPr id="5" name="TextBox 4"/>
          <p:cNvSpPr txBox="1"/>
          <p:nvPr/>
        </p:nvSpPr>
        <p:spPr>
          <a:xfrm>
            <a:off x="620785" y="3429000"/>
            <a:ext cx="2038525" cy="646331"/>
          </a:xfrm>
          <a:prstGeom prst="rect">
            <a:avLst/>
          </a:prstGeom>
          <a:noFill/>
        </p:spPr>
        <p:txBody>
          <a:bodyPr wrap="square" rtlCol="0">
            <a:spAutoFit/>
          </a:bodyPr>
          <a:lstStyle/>
          <a:p>
            <a:pPr algn="r"/>
            <a:r>
              <a:rPr lang="he-IL" dirty="0"/>
              <a:t>מקור התמונה: </a:t>
            </a:r>
            <a:r>
              <a:rPr lang="he-IL" dirty="0">
                <a:hlinkClick r:id="rId3"/>
              </a:rPr>
              <a:t>ויקיפדיה</a:t>
            </a:r>
            <a:endParaRPr lang="en-US" dirty="0"/>
          </a:p>
        </p:txBody>
      </p:sp>
      <p:pic>
        <p:nvPicPr>
          <p:cNvPr id="6" name="תמונה 5"/>
          <p:cNvPicPr>
            <a:picLocks noChangeAspect="1"/>
          </p:cNvPicPr>
          <p:nvPr/>
        </p:nvPicPr>
        <p:blipFill>
          <a:blip r:embed="rId4"/>
          <a:stretch>
            <a:fillRect/>
          </a:stretch>
        </p:blipFill>
        <p:spPr>
          <a:xfrm>
            <a:off x="352460" y="56052"/>
            <a:ext cx="1688738" cy="957155"/>
          </a:xfrm>
          <a:prstGeom prst="rect">
            <a:avLst/>
          </a:prstGeom>
        </p:spPr>
      </p:pic>
      <p:pic>
        <p:nvPicPr>
          <p:cNvPr id="7" name="תמונה 6"/>
          <p:cNvPicPr>
            <a:picLocks noChangeAspect="1"/>
          </p:cNvPicPr>
          <p:nvPr/>
        </p:nvPicPr>
        <p:blipFill>
          <a:blip r:embed="rId5"/>
          <a:stretch>
            <a:fillRect/>
          </a:stretch>
        </p:blipFill>
        <p:spPr>
          <a:xfrm>
            <a:off x="2139290" y="56052"/>
            <a:ext cx="1621677" cy="871804"/>
          </a:xfrm>
          <a:prstGeom prst="rect">
            <a:avLst/>
          </a:prstGeom>
        </p:spPr>
      </p:pic>
    </p:spTree>
    <p:extLst>
      <p:ext uri="{BB962C8B-B14F-4D97-AF65-F5344CB8AC3E}">
        <p14:creationId xmlns:p14="http://schemas.microsoft.com/office/powerpoint/2010/main" val="3564835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cs typeface="+mn-cs"/>
              </a:rPr>
              <a:t>עננים בשפה העברית (3)</a:t>
            </a:r>
            <a:endParaRPr lang="en-US" sz="5400" b="1" dirty="0">
              <a:cs typeface="+mn-cs"/>
            </a:endParaRPr>
          </a:p>
        </p:txBody>
      </p:sp>
      <p:sp>
        <p:nvSpPr>
          <p:cNvPr id="3" name="מציין מיקום תוכן 2"/>
          <p:cNvSpPr>
            <a:spLocks noGrp="1"/>
          </p:cNvSpPr>
          <p:nvPr>
            <p:ph sz="quarter" idx="13"/>
          </p:nvPr>
        </p:nvSpPr>
        <p:spPr/>
        <p:txBody>
          <a:bodyPr>
            <a:noAutofit/>
          </a:bodyPr>
          <a:lstStyle/>
          <a:p>
            <a:pPr marL="0" indent="0" algn="r" rtl="1">
              <a:buNone/>
            </a:pPr>
            <a:r>
              <a:rPr lang="he-IL" sz="2400" b="1" dirty="0"/>
              <a:t>מחשוב בענן</a:t>
            </a:r>
            <a:r>
              <a:rPr lang="he-IL" sz="2400" dirty="0"/>
              <a:t>: טכנולוגיה המאפשרת גישה נוחה ברשת תקשורת למשאבי מחשוב, הכוללים בעיקרם אחסון, קישוריות וכוח חישוב.</a:t>
            </a:r>
            <a:r>
              <a:rPr lang="en-GB" sz="2400" dirty="0"/>
              <a:t> </a:t>
            </a:r>
          </a:p>
          <a:p>
            <a:pPr marL="0" indent="0" algn="r" rtl="1">
              <a:buNone/>
            </a:pPr>
            <a:endParaRPr lang="he-IL" sz="2400" dirty="0"/>
          </a:p>
          <a:p>
            <a:pPr marL="0" indent="0" algn="r" rtl="1">
              <a:buNone/>
            </a:pPr>
            <a:r>
              <a:rPr lang="en-GB" sz="2400" b="1" dirty="0"/>
              <a:t>             </a:t>
            </a:r>
            <a:r>
              <a:rPr lang="en-GB" sz="2400" dirty="0"/>
              <a:t>                  </a:t>
            </a:r>
            <a:endParaRPr lang="en-US" sz="2400" dirty="0"/>
          </a:p>
        </p:txBody>
      </p:sp>
      <p:pic>
        <p:nvPicPr>
          <p:cNvPr id="4" name="תמונה 3"/>
          <p:cNvPicPr>
            <a:picLocks noChangeAspect="1"/>
          </p:cNvPicPr>
          <p:nvPr/>
        </p:nvPicPr>
        <p:blipFill>
          <a:blip r:embed="rId2"/>
          <a:stretch>
            <a:fillRect/>
          </a:stretch>
        </p:blipFill>
        <p:spPr>
          <a:xfrm>
            <a:off x="3726110" y="3491326"/>
            <a:ext cx="4739780" cy="3266005"/>
          </a:xfrm>
          <a:prstGeom prst="rect">
            <a:avLst/>
          </a:prstGeom>
        </p:spPr>
      </p:pic>
      <p:pic>
        <p:nvPicPr>
          <p:cNvPr id="5" name="תמונה 4"/>
          <p:cNvPicPr>
            <a:picLocks noChangeAspect="1"/>
          </p:cNvPicPr>
          <p:nvPr/>
        </p:nvPicPr>
        <p:blipFill>
          <a:blip r:embed="rId3"/>
          <a:stretch>
            <a:fillRect/>
          </a:stretch>
        </p:blipFill>
        <p:spPr>
          <a:xfrm>
            <a:off x="1791674" y="95094"/>
            <a:ext cx="1621677" cy="871804"/>
          </a:xfrm>
          <a:prstGeom prst="rect">
            <a:avLst/>
          </a:prstGeom>
        </p:spPr>
      </p:pic>
      <p:pic>
        <p:nvPicPr>
          <p:cNvPr id="6" name="תמונה 5"/>
          <p:cNvPicPr>
            <a:picLocks noChangeAspect="1"/>
          </p:cNvPicPr>
          <p:nvPr/>
        </p:nvPicPr>
        <p:blipFill>
          <a:blip r:embed="rId4"/>
          <a:stretch>
            <a:fillRect/>
          </a:stretch>
        </p:blipFill>
        <p:spPr>
          <a:xfrm>
            <a:off x="167902" y="63741"/>
            <a:ext cx="1688738" cy="957155"/>
          </a:xfrm>
          <a:prstGeom prst="rect">
            <a:avLst/>
          </a:prstGeom>
        </p:spPr>
      </p:pic>
    </p:spTree>
    <p:extLst>
      <p:ext uri="{BB962C8B-B14F-4D97-AF65-F5344CB8AC3E}">
        <p14:creationId xmlns:p14="http://schemas.microsoft.com/office/powerpoint/2010/main" val="3253668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5400" b="1" dirty="0">
                <a:latin typeface="Arial" panose="020B0604020202020204" pitchFamily="34" charset="0"/>
                <a:cs typeface="Arial" panose="020B0604020202020204" pitchFamily="34" charset="0"/>
              </a:rPr>
              <a:t>עננים בשפה העברית (4)</a:t>
            </a:r>
            <a:br>
              <a:rPr lang="he-IL" sz="5400" b="1" dirty="0">
                <a:latin typeface="Arial" panose="020B0604020202020204" pitchFamily="34" charset="0"/>
                <a:cs typeface="Arial" panose="020B0604020202020204" pitchFamily="34" charset="0"/>
              </a:rPr>
            </a:br>
            <a:r>
              <a:rPr lang="he-IL" sz="4800" b="1" dirty="0">
                <a:latin typeface="Arial" panose="020B0604020202020204" pitchFamily="34" charset="0"/>
                <a:cs typeface="Arial" panose="020B0604020202020204" pitchFamily="34" charset="0"/>
              </a:rPr>
              <a:t>ענן תגיות</a:t>
            </a:r>
            <a:endParaRPr lang="en-US" sz="4800" b="1" dirty="0">
              <a:latin typeface="Arial" panose="020B0604020202020204" pitchFamily="34" charset="0"/>
              <a:cs typeface="Arial" panose="020B0604020202020204" pitchFamily="34" charset="0"/>
            </a:endParaRPr>
          </a:p>
        </p:txBody>
      </p:sp>
      <p:pic>
        <p:nvPicPr>
          <p:cNvPr id="5" name="RPqmLadnl1A"/>
          <p:cNvPicPr>
            <a:picLocks noGrp="1" noRot="1" noChangeAspect="1"/>
          </p:cNvPicPr>
          <p:nvPr>
            <p:ph sz="quarter" idx="13"/>
            <a:videoFile r:link="rId1"/>
          </p:nvPr>
        </p:nvPicPr>
        <p:blipFill>
          <a:blip r:embed="rId3"/>
          <a:stretch>
            <a:fillRect/>
          </a:stretch>
        </p:blipFill>
        <p:spPr>
          <a:xfrm>
            <a:off x="1691431" y="2214694"/>
            <a:ext cx="8551527" cy="4643306"/>
          </a:xfrm>
          <a:prstGeom prst="rect">
            <a:avLst/>
          </a:prstGeom>
        </p:spPr>
      </p:pic>
      <p:pic>
        <p:nvPicPr>
          <p:cNvPr id="3" name="תמונה 2"/>
          <p:cNvPicPr>
            <a:picLocks noChangeAspect="1"/>
          </p:cNvPicPr>
          <p:nvPr/>
        </p:nvPicPr>
        <p:blipFill>
          <a:blip r:embed="rId4"/>
          <a:stretch>
            <a:fillRect/>
          </a:stretch>
        </p:blipFill>
        <p:spPr>
          <a:xfrm>
            <a:off x="1363554" y="108900"/>
            <a:ext cx="1621677" cy="871804"/>
          </a:xfrm>
          <a:prstGeom prst="rect">
            <a:avLst/>
          </a:prstGeom>
        </p:spPr>
      </p:pic>
      <p:pic>
        <p:nvPicPr>
          <p:cNvPr id="4" name="תמונה 3"/>
          <p:cNvPicPr>
            <a:picLocks noChangeAspect="1"/>
          </p:cNvPicPr>
          <p:nvPr/>
        </p:nvPicPr>
        <p:blipFill>
          <a:blip r:embed="rId5"/>
          <a:stretch>
            <a:fillRect/>
          </a:stretch>
        </p:blipFill>
        <p:spPr>
          <a:xfrm>
            <a:off x="0" y="-57413"/>
            <a:ext cx="1591306" cy="901932"/>
          </a:xfrm>
          <a:prstGeom prst="rect">
            <a:avLst/>
          </a:prstGeom>
        </p:spPr>
      </p:pic>
    </p:spTree>
    <p:extLst>
      <p:ext uri="{BB962C8B-B14F-4D97-AF65-F5344CB8AC3E}">
        <p14:creationId xmlns:p14="http://schemas.microsoft.com/office/powerpoint/2010/main" val="3308100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sz="7200" b="1" dirty="0">
                <a:cs typeface="+mn-cs"/>
              </a:rPr>
              <a:t>תם ולא נשלם</a:t>
            </a:r>
            <a:endParaRPr lang="en-US" sz="7200" b="1" dirty="0">
              <a:cs typeface="+mn-cs"/>
            </a:endParaRPr>
          </a:p>
        </p:txBody>
      </p:sp>
      <p:pic>
        <p:nvPicPr>
          <p:cNvPr id="6" name="מציין מיקום תוכן 5"/>
          <p:cNvPicPr>
            <a:picLocks noGrp="1" noChangeAspect="1"/>
          </p:cNvPicPr>
          <p:nvPr>
            <p:ph sz="quarter" idx="13"/>
          </p:nvPr>
        </p:nvPicPr>
        <p:blipFill>
          <a:blip r:embed="rId2"/>
          <a:stretch>
            <a:fillRect/>
          </a:stretch>
        </p:blipFill>
        <p:spPr>
          <a:xfrm>
            <a:off x="1518408" y="2051621"/>
            <a:ext cx="9449645" cy="4743461"/>
          </a:xfrm>
          <a:prstGeom prst="rect">
            <a:avLst/>
          </a:prstGeom>
        </p:spPr>
      </p:pic>
      <p:pic>
        <p:nvPicPr>
          <p:cNvPr id="4" name="תמונה 3"/>
          <p:cNvPicPr>
            <a:picLocks noChangeAspect="1"/>
          </p:cNvPicPr>
          <p:nvPr/>
        </p:nvPicPr>
        <p:blipFill>
          <a:blip r:embed="rId3"/>
          <a:stretch>
            <a:fillRect/>
          </a:stretch>
        </p:blipFill>
        <p:spPr>
          <a:xfrm>
            <a:off x="1669506" y="0"/>
            <a:ext cx="1621677" cy="871804"/>
          </a:xfrm>
          <a:prstGeom prst="rect">
            <a:avLst/>
          </a:prstGeom>
        </p:spPr>
      </p:pic>
      <p:pic>
        <p:nvPicPr>
          <p:cNvPr id="5" name="תמונה 4"/>
          <p:cNvPicPr>
            <a:picLocks noChangeAspect="1"/>
          </p:cNvPicPr>
          <p:nvPr/>
        </p:nvPicPr>
        <p:blipFill>
          <a:blip r:embed="rId4"/>
          <a:stretch>
            <a:fillRect/>
          </a:stretch>
        </p:blipFill>
        <p:spPr>
          <a:xfrm>
            <a:off x="69405" y="-85351"/>
            <a:ext cx="1688738" cy="957155"/>
          </a:xfrm>
          <a:prstGeom prst="rect">
            <a:avLst/>
          </a:prstGeom>
        </p:spPr>
      </p:pic>
    </p:spTree>
    <p:extLst>
      <p:ext uri="{BB962C8B-B14F-4D97-AF65-F5344CB8AC3E}">
        <p14:creationId xmlns:p14="http://schemas.microsoft.com/office/powerpoint/2010/main" val="2546679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r"/>
            <a:r>
              <a:rPr lang="he-IL" sz="5400" b="1" dirty="0">
                <a:latin typeface="Arial" panose="020B0604020202020204" pitchFamily="34" charset="0"/>
                <a:cs typeface="Arial" panose="020B0604020202020204" pitchFamily="34" charset="0"/>
              </a:rPr>
              <a:t>מה מזכירה המילה ענן?</a:t>
            </a:r>
            <a:endParaRPr lang="en-US" sz="5400" b="1" dirty="0">
              <a:latin typeface="Arial" panose="020B0604020202020204" pitchFamily="34" charset="0"/>
              <a:cs typeface="Arial" panose="020B0604020202020204" pitchFamily="34" charset="0"/>
            </a:endParaRPr>
          </a:p>
        </p:txBody>
      </p:sp>
      <p:sp>
        <p:nvSpPr>
          <p:cNvPr id="3" name="מציין מיקום תוכן 2"/>
          <p:cNvSpPr>
            <a:spLocks noGrp="1"/>
          </p:cNvSpPr>
          <p:nvPr>
            <p:ph sz="quarter" idx="13"/>
          </p:nvPr>
        </p:nvSpPr>
        <p:spPr/>
        <p:txBody>
          <a:bodyPr>
            <a:normAutofit/>
          </a:bodyPr>
          <a:lstStyle/>
          <a:p>
            <a:pPr marL="0" indent="0" algn="r">
              <a:buNone/>
            </a:pPr>
            <a:r>
              <a:rPr lang="he-IL" sz="3200" b="1" dirty="0"/>
              <a:t>כשאומרים את המילה ענן,</a:t>
            </a:r>
          </a:p>
          <a:p>
            <a:pPr marL="0" indent="0" algn="r">
              <a:buNone/>
            </a:pPr>
            <a:r>
              <a:rPr lang="he-IL" sz="3200" b="1" dirty="0"/>
              <a:t>מה זה מזכיר לך?</a:t>
            </a:r>
          </a:p>
          <a:p>
            <a:pPr marL="0" indent="0" algn="r">
              <a:buNone/>
            </a:pPr>
            <a:r>
              <a:rPr lang="he-IL" sz="2800" b="1" dirty="0">
                <a:solidFill>
                  <a:srgbClr val="FF0000"/>
                </a:solidFill>
              </a:rPr>
              <a:t>דוגמה:</a:t>
            </a:r>
          </a:p>
          <a:p>
            <a:pPr marL="0" indent="0" algn="r">
              <a:buNone/>
            </a:pPr>
            <a:r>
              <a:rPr lang="he-IL" sz="2800" b="1" dirty="0">
                <a:solidFill>
                  <a:srgbClr val="FF0000"/>
                </a:solidFill>
              </a:rPr>
              <a:t>לי הענן מזכיר מעיל.</a:t>
            </a:r>
          </a:p>
          <a:p>
            <a:pPr marL="0" indent="0" algn="r">
              <a:buNone/>
            </a:pPr>
            <a:r>
              <a:rPr lang="he-IL" sz="2800" b="1" dirty="0">
                <a:solidFill>
                  <a:srgbClr val="FF0000"/>
                </a:solidFill>
              </a:rPr>
              <a:t>כי ...</a:t>
            </a:r>
            <a:endParaRPr lang="en-US" sz="2800" b="1" dirty="0">
              <a:solidFill>
                <a:srgbClr val="FF0000"/>
              </a:solidFill>
            </a:endParaRPr>
          </a:p>
        </p:txBody>
      </p:sp>
      <p:pic>
        <p:nvPicPr>
          <p:cNvPr id="4" name="תמונה 3"/>
          <p:cNvPicPr>
            <a:picLocks noChangeAspect="1"/>
          </p:cNvPicPr>
          <p:nvPr/>
        </p:nvPicPr>
        <p:blipFill>
          <a:blip r:embed="rId3"/>
          <a:stretch>
            <a:fillRect/>
          </a:stretch>
        </p:blipFill>
        <p:spPr>
          <a:xfrm>
            <a:off x="110977" y="1492738"/>
            <a:ext cx="4185919" cy="5232399"/>
          </a:xfrm>
          <a:prstGeom prst="rect">
            <a:avLst/>
          </a:prstGeom>
        </p:spPr>
      </p:pic>
      <p:pic>
        <p:nvPicPr>
          <p:cNvPr id="5" name="תמונה 4"/>
          <p:cNvPicPr>
            <a:picLocks noChangeAspect="1"/>
          </p:cNvPicPr>
          <p:nvPr/>
        </p:nvPicPr>
        <p:blipFill>
          <a:blip r:embed="rId4"/>
          <a:stretch>
            <a:fillRect/>
          </a:stretch>
        </p:blipFill>
        <p:spPr>
          <a:xfrm>
            <a:off x="0" y="-63235"/>
            <a:ext cx="1688738" cy="957155"/>
          </a:xfrm>
          <a:prstGeom prst="rect">
            <a:avLst/>
          </a:prstGeom>
        </p:spPr>
      </p:pic>
      <p:pic>
        <p:nvPicPr>
          <p:cNvPr id="6" name="תמונה 5"/>
          <p:cNvPicPr>
            <a:picLocks noChangeAspect="1"/>
          </p:cNvPicPr>
          <p:nvPr/>
        </p:nvPicPr>
        <p:blipFill>
          <a:blip r:embed="rId5"/>
          <a:stretch>
            <a:fillRect/>
          </a:stretch>
        </p:blipFill>
        <p:spPr>
          <a:xfrm>
            <a:off x="10466761" y="106416"/>
            <a:ext cx="1621677" cy="871804"/>
          </a:xfrm>
          <a:prstGeom prst="rect">
            <a:avLst/>
          </a:prstGeom>
        </p:spPr>
      </p:pic>
    </p:spTree>
    <p:extLst>
      <p:ext uri="{BB962C8B-B14F-4D97-AF65-F5344CB8AC3E}">
        <p14:creationId xmlns:p14="http://schemas.microsoft.com/office/powerpoint/2010/main" val="1005536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12396" y="442349"/>
            <a:ext cx="11090246" cy="1596177"/>
          </a:xfrm>
        </p:spPr>
        <p:txBody>
          <a:bodyPr>
            <a:normAutofit/>
          </a:bodyPr>
          <a:lstStyle/>
          <a:p>
            <a:pPr algn="r"/>
            <a:r>
              <a:rPr lang="he-IL" sz="5400" b="1" dirty="0">
                <a:cs typeface="+mn-cs"/>
              </a:rPr>
              <a:t>מה אנחנו רוצים לדעת על עננים? (א-ד)</a:t>
            </a:r>
            <a:endParaRPr lang="en-US" sz="5400" b="1" dirty="0">
              <a:cs typeface="+mn-cs"/>
            </a:endParaRPr>
          </a:p>
        </p:txBody>
      </p:sp>
      <p:sp>
        <p:nvSpPr>
          <p:cNvPr id="3" name="מציין מיקום תוכן 2"/>
          <p:cNvSpPr>
            <a:spLocks noGrp="1"/>
          </p:cNvSpPr>
          <p:nvPr>
            <p:ph sz="quarter" idx="13"/>
          </p:nvPr>
        </p:nvSpPr>
        <p:spPr>
          <a:xfrm>
            <a:off x="913774" y="1610686"/>
            <a:ext cx="10363826" cy="4180513"/>
          </a:xfrm>
        </p:spPr>
        <p:txBody>
          <a:bodyPr>
            <a:normAutofit fontScale="92500" lnSpcReduction="10000"/>
          </a:bodyPr>
          <a:lstStyle/>
          <a:p>
            <a:pPr marL="0" indent="0" algn="r">
              <a:buNone/>
            </a:pPr>
            <a:r>
              <a:rPr lang="he-IL" sz="4300" b="1" dirty="0"/>
              <a:t> </a:t>
            </a:r>
            <a:r>
              <a:rPr lang="he-IL" sz="3600" b="1" dirty="0"/>
              <a:t>נסחו שאלות בעזרת מילות שאלה</a:t>
            </a:r>
          </a:p>
          <a:p>
            <a:pPr algn="r" rtl="1"/>
            <a:r>
              <a:rPr lang="he-IL" sz="3200" b="1" dirty="0">
                <a:solidFill>
                  <a:srgbClr val="FF0000"/>
                </a:solidFill>
                <a:latin typeface="Google Sans"/>
              </a:rPr>
              <a:t>מה</a:t>
            </a:r>
            <a:r>
              <a:rPr lang="he-IL" sz="3200" b="1" dirty="0">
                <a:solidFill>
                  <a:srgbClr val="202124"/>
                </a:solidFill>
                <a:latin typeface="Google Sans"/>
              </a:rPr>
              <a:t>  </a:t>
            </a:r>
          </a:p>
          <a:p>
            <a:pPr algn="r" rtl="1"/>
            <a:r>
              <a:rPr lang="he-IL" sz="3200" b="1" dirty="0">
                <a:solidFill>
                  <a:srgbClr val="FF0000"/>
                </a:solidFill>
                <a:latin typeface="Google Sans"/>
              </a:rPr>
              <a:t>מתי</a:t>
            </a:r>
            <a:r>
              <a:rPr lang="he-IL" sz="3200" b="1" dirty="0">
                <a:solidFill>
                  <a:srgbClr val="202124"/>
                </a:solidFill>
                <a:latin typeface="Google Sans"/>
              </a:rPr>
              <a:t>  </a:t>
            </a:r>
          </a:p>
          <a:p>
            <a:pPr algn="r" rtl="1"/>
            <a:r>
              <a:rPr lang="he-IL" sz="3200" b="1" dirty="0">
                <a:solidFill>
                  <a:srgbClr val="FF0000"/>
                </a:solidFill>
                <a:latin typeface="Google Sans"/>
              </a:rPr>
              <a:t>היכן</a:t>
            </a:r>
            <a:endParaRPr lang="he-IL" sz="3200" b="1" dirty="0">
              <a:solidFill>
                <a:srgbClr val="202124"/>
              </a:solidFill>
              <a:latin typeface="Google Sans"/>
            </a:endParaRPr>
          </a:p>
          <a:p>
            <a:pPr algn="r" rtl="1"/>
            <a:r>
              <a:rPr lang="he-IL" sz="3200" b="1" dirty="0">
                <a:solidFill>
                  <a:srgbClr val="FF0000"/>
                </a:solidFill>
                <a:latin typeface="Google Sans"/>
              </a:rPr>
              <a:t>מדוע / למה</a:t>
            </a:r>
          </a:p>
          <a:p>
            <a:pPr algn="r" rtl="1"/>
            <a:r>
              <a:rPr lang="he-IL" sz="3200" b="1" dirty="0">
                <a:solidFill>
                  <a:srgbClr val="FF0000"/>
                </a:solidFill>
                <a:latin typeface="Google Sans"/>
              </a:rPr>
              <a:t>כיצד / איך</a:t>
            </a:r>
          </a:p>
          <a:p>
            <a:pPr marL="0" indent="0" algn="r" rtl="1">
              <a:buNone/>
            </a:pPr>
            <a:endParaRPr lang="en-US" b="1" dirty="0"/>
          </a:p>
        </p:txBody>
      </p:sp>
      <p:pic>
        <p:nvPicPr>
          <p:cNvPr id="4" name="תמונה 3"/>
          <p:cNvPicPr>
            <a:picLocks noChangeAspect="1"/>
          </p:cNvPicPr>
          <p:nvPr/>
        </p:nvPicPr>
        <p:blipFill>
          <a:blip r:embed="rId3"/>
          <a:stretch>
            <a:fillRect/>
          </a:stretch>
        </p:blipFill>
        <p:spPr>
          <a:xfrm>
            <a:off x="2003180" y="1837190"/>
            <a:ext cx="2750681" cy="4869808"/>
          </a:xfrm>
          <a:prstGeom prst="rect">
            <a:avLst/>
          </a:prstGeom>
        </p:spPr>
      </p:pic>
      <p:pic>
        <p:nvPicPr>
          <p:cNvPr id="5" name="תמונה 4"/>
          <p:cNvPicPr>
            <a:picLocks noChangeAspect="1"/>
          </p:cNvPicPr>
          <p:nvPr/>
        </p:nvPicPr>
        <p:blipFill>
          <a:blip r:embed="rId4"/>
          <a:stretch>
            <a:fillRect/>
          </a:stretch>
        </p:blipFill>
        <p:spPr>
          <a:xfrm>
            <a:off x="0" y="5813196"/>
            <a:ext cx="1621677" cy="871804"/>
          </a:xfrm>
          <a:prstGeom prst="rect">
            <a:avLst/>
          </a:prstGeom>
        </p:spPr>
      </p:pic>
    </p:spTree>
    <p:extLst>
      <p:ext uri="{BB962C8B-B14F-4D97-AF65-F5344CB8AC3E}">
        <p14:creationId xmlns:p14="http://schemas.microsoft.com/office/powerpoint/2010/main" val="836152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13775" y="618517"/>
            <a:ext cx="11202025" cy="1596177"/>
          </a:xfrm>
        </p:spPr>
        <p:txBody>
          <a:bodyPr>
            <a:normAutofit/>
          </a:bodyPr>
          <a:lstStyle/>
          <a:p>
            <a:r>
              <a:rPr lang="he-IL" sz="5400" b="1" dirty="0">
                <a:cs typeface="+mn-cs"/>
              </a:rPr>
              <a:t>מה אנחנו רוצים לחקור על עננים? (ה-ו)</a:t>
            </a:r>
            <a:endParaRPr lang="en-US" sz="5400" b="1" dirty="0">
              <a:cs typeface="+mn-cs"/>
            </a:endParaRPr>
          </a:p>
        </p:txBody>
      </p:sp>
      <p:sp>
        <p:nvSpPr>
          <p:cNvPr id="3" name="מציין מיקום תוכן 2"/>
          <p:cNvSpPr>
            <a:spLocks noGrp="1"/>
          </p:cNvSpPr>
          <p:nvPr>
            <p:ph sz="quarter" idx="13"/>
          </p:nvPr>
        </p:nvSpPr>
        <p:spPr>
          <a:xfrm>
            <a:off x="782060" y="1754589"/>
            <a:ext cx="10363826" cy="4423507"/>
          </a:xfrm>
        </p:spPr>
        <p:txBody>
          <a:bodyPr>
            <a:normAutofit fontScale="77500" lnSpcReduction="20000"/>
          </a:bodyPr>
          <a:lstStyle/>
          <a:p>
            <a:pPr marL="0" indent="0" algn="r" rtl="1">
              <a:buNone/>
            </a:pPr>
            <a:r>
              <a:rPr lang="he-IL" sz="4500" b="1" dirty="0">
                <a:latin typeface="Google Sans"/>
              </a:rPr>
              <a:t>נסחו שאלות בעזרת מילות השאלה שאלות חקר.</a:t>
            </a:r>
          </a:p>
          <a:p>
            <a:pPr algn="r" rtl="1"/>
            <a:r>
              <a:rPr lang="he-IL" sz="4000" b="1" dirty="0">
                <a:latin typeface="Google Sans"/>
              </a:rPr>
              <a:t>מהם הגורמים ...?</a:t>
            </a:r>
          </a:p>
          <a:p>
            <a:pPr algn="r" rtl="1"/>
            <a:r>
              <a:rPr lang="he-IL" sz="4000" b="1" dirty="0">
                <a:latin typeface="Google Sans"/>
              </a:rPr>
              <a:t>מהו הקשר בין ...?</a:t>
            </a:r>
          </a:p>
          <a:p>
            <a:pPr algn="r" rtl="1"/>
            <a:r>
              <a:rPr lang="he-IL" sz="4000" b="1" dirty="0">
                <a:latin typeface="Google Sans"/>
              </a:rPr>
              <a:t>מהו ההבדל בין ...?</a:t>
            </a:r>
          </a:p>
          <a:p>
            <a:pPr algn="r" rtl="1"/>
            <a:r>
              <a:rPr lang="he-IL" sz="4000" b="1" dirty="0">
                <a:latin typeface="Google Sans"/>
              </a:rPr>
              <a:t>מהי ההשפעה של ...?</a:t>
            </a:r>
          </a:p>
          <a:p>
            <a:pPr algn="r" rtl="1"/>
            <a:r>
              <a:rPr lang="he-IL" sz="4000" b="1" dirty="0">
                <a:latin typeface="Google Sans"/>
              </a:rPr>
              <a:t>מהו ההסבר ל.... ?</a:t>
            </a:r>
          </a:p>
          <a:p>
            <a:pPr algn="r" rtl="1"/>
            <a:r>
              <a:rPr lang="he-IL" sz="4000" b="1" dirty="0">
                <a:latin typeface="Google Sans"/>
              </a:rPr>
              <a:t>באילו תנאים ...?</a:t>
            </a:r>
          </a:p>
          <a:p>
            <a:pPr marL="0" indent="0" algn="r" rtl="1">
              <a:buNone/>
            </a:pPr>
            <a:endParaRPr lang="he-IL" sz="2400" b="1" dirty="0">
              <a:latin typeface="Google Sans"/>
            </a:endParaRPr>
          </a:p>
          <a:p>
            <a:pPr marL="0" indent="0" algn="r" rtl="1">
              <a:buNone/>
            </a:pPr>
            <a:endParaRPr lang="en-US" b="1" dirty="0"/>
          </a:p>
        </p:txBody>
      </p:sp>
      <p:pic>
        <p:nvPicPr>
          <p:cNvPr id="4" name="תמונה 3"/>
          <p:cNvPicPr>
            <a:picLocks noChangeAspect="1"/>
          </p:cNvPicPr>
          <p:nvPr/>
        </p:nvPicPr>
        <p:blipFill>
          <a:blip r:embed="rId3"/>
          <a:stretch>
            <a:fillRect/>
          </a:stretch>
        </p:blipFill>
        <p:spPr>
          <a:xfrm>
            <a:off x="69406" y="5900845"/>
            <a:ext cx="1688738" cy="957155"/>
          </a:xfrm>
          <a:prstGeom prst="rect">
            <a:avLst/>
          </a:prstGeom>
        </p:spPr>
      </p:pic>
      <p:pic>
        <p:nvPicPr>
          <p:cNvPr id="5" name="תמונה 4"/>
          <p:cNvPicPr>
            <a:picLocks noChangeAspect="1"/>
          </p:cNvPicPr>
          <p:nvPr/>
        </p:nvPicPr>
        <p:blipFill>
          <a:blip r:embed="rId4"/>
          <a:stretch>
            <a:fillRect/>
          </a:stretch>
        </p:blipFill>
        <p:spPr>
          <a:xfrm>
            <a:off x="1659959" y="5970974"/>
            <a:ext cx="1536247" cy="825877"/>
          </a:xfrm>
          <a:prstGeom prst="rect">
            <a:avLst/>
          </a:prstGeom>
        </p:spPr>
      </p:pic>
    </p:spTree>
    <p:extLst>
      <p:ext uri="{BB962C8B-B14F-4D97-AF65-F5344CB8AC3E}">
        <p14:creationId xmlns:p14="http://schemas.microsoft.com/office/powerpoint/2010/main" val="2584794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67857" y="149594"/>
            <a:ext cx="10364451" cy="1596177"/>
          </a:xfrm>
        </p:spPr>
        <p:txBody>
          <a:bodyPr/>
          <a:lstStyle/>
          <a:p>
            <a:r>
              <a:rPr lang="he-IL" b="1" dirty="0">
                <a:cs typeface="+mn-cs"/>
              </a:rPr>
              <a:t>תצפיות על עננים (א-ו)</a:t>
            </a:r>
            <a:endParaRPr lang="en-US" b="1" dirty="0">
              <a:cs typeface="+mn-cs"/>
            </a:endParaRPr>
          </a:p>
        </p:txBody>
      </p:sp>
      <p:sp>
        <p:nvSpPr>
          <p:cNvPr id="3" name="מציין מיקום תוכן 2"/>
          <p:cNvSpPr>
            <a:spLocks noGrp="1"/>
          </p:cNvSpPr>
          <p:nvPr>
            <p:ph sz="quarter" idx="13"/>
          </p:nvPr>
        </p:nvSpPr>
        <p:spPr>
          <a:xfrm>
            <a:off x="1031005" y="1469293"/>
            <a:ext cx="10418534" cy="5103446"/>
          </a:xfrm>
        </p:spPr>
        <p:txBody>
          <a:bodyPr>
            <a:normAutofit/>
          </a:bodyPr>
          <a:lstStyle/>
          <a:p>
            <a:pPr marL="0" indent="0" algn="r">
              <a:buNone/>
            </a:pPr>
            <a:r>
              <a:rPr lang="he-IL" sz="2400" b="1" dirty="0"/>
              <a:t>נצא החוצה ונביט אל השמיים.</a:t>
            </a:r>
          </a:p>
          <a:p>
            <a:pPr marL="0" indent="0" algn="r">
              <a:buNone/>
            </a:pPr>
            <a:r>
              <a:rPr lang="he-IL" sz="2400" b="1" dirty="0"/>
              <a:t>אפשר גם להביט אל השמיים מהחלון או מהמרפסת ואפילו בזמן נסיעה.</a:t>
            </a:r>
          </a:p>
          <a:p>
            <a:pPr marL="0" indent="0" algn="r">
              <a:buNone/>
            </a:pPr>
            <a:r>
              <a:rPr lang="he-IL" sz="2400" b="1" dirty="0"/>
              <a:t>עשו זאת לפחות כמה ימים.</a:t>
            </a:r>
          </a:p>
          <a:p>
            <a:pPr marL="0" indent="0" algn="r">
              <a:buNone/>
            </a:pPr>
            <a:r>
              <a:rPr lang="he-IL" sz="2400" b="1" dirty="0"/>
              <a:t>מומלץ גם להתבונן בעננים כמה פעמים במשך היום.</a:t>
            </a:r>
          </a:p>
          <a:p>
            <a:pPr marL="0" indent="0" algn="r">
              <a:buNone/>
            </a:pPr>
            <a:r>
              <a:rPr lang="he-IL" sz="2400" b="1" dirty="0"/>
              <a:t>חפשו עננים בשמיים.</a:t>
            </a:r>
          </a:p>
          <a:p>
            <a:pPr marL="0" indent="0" algn="r">
              <a:buNone/>
            </a:pPr>
            <a:r>
              <a:rPr lang="he-IL" sz="2400" b="1" dirty="0"/>
              <a:t>שימו לב:</a:t>
            </a:r>
          </a:p>
          <a:p>
            <a:pPr algn="r" rtl="1"/>
            <a:r>
              <a:rPr lang="he-IL" sz="2400" b="1" dirty="0"/>
              <a:t>ל</a:t>
            </a:r>
            <a:r>
              <a:rPr lang="he-IL" sz="2400" b="1" dirty="0">
                <a:solidFill>
                  <a:srgbClr val="FF0000"/>
                </a:solidFill>
              </a:rPr>
              <a:t>גובה</a:t>
            </a:r>
            <a:r>
              <a:rPr lang="he-IL" sz="2400" b="1" dirty="0"/>
              <a:t> העננים</a:t>
            </a:r>
          </a:p>
          <a:p>
            <a:pPr algn="r" rtl="1"/>
            <a:r>
              <a:rPr lang="he-IL" sz="2400" b="1" dirty="0"/>
              <a:t>ל</a:t>
            </a:r>
            <a:r>
              <a:rPr lang="he-IL" sz="2400" b="1" dirty="0">
                <a:solidFill>
                  <a:srgbClr val="FF0000"/>
                </a:solidFill>
              </a:rPr>
              <a:t>צורת</a:t>
            </a:r>
            <a:r>
              <a:rPr lang="he-IL" sz="2400" b="1" dirty="0"/>
              <a:t> העננים</a:t>
            </a:r>
          </a:p>
          <a:p>
            <a:pPr algn="r" rtl="1"/>
            <a:r>
              <a:rPr lang="he-IL" sz="2400" b="1" dirty="0"/>
              <a:t>ל</a:t>
            </a:r>
            <a:r>
              <a:rPr lang="he-IL" sz="2400" b="1" dirty="0">
                <a:solidFill>
                  <a:srgbClr val="FF0000"/>
                </a:solidFill>
              </a:rPr>
              <a:t>צבע </a:t>
            </a:r>
            <a:r>
              <a:rPr lang="he-IL" sz="2400" b="1" dirty="0"/>
              <a:t>העננים</a:t>
            </a:r>
          </a:p>
        </p:txBody>
      </p:sp>
      <p:pic>
        <p:nvPicPr>
          <p:cNvPr id="4" name="תמונה 3"/>
          <p:cNvPicPr>
            <a:picLocks noChangeAspect="1"/>
          </p:cNvPicPr>
          <p:nvPr/>
        </p:nvPicPr>
        <p:blipFill>
          <a:blip r:embed="rId3"/>
          <a:stretch>
            <a:fillRect/>
          </a:stretch>
        </p:blipFill>
        <p:spPr>
          <a:xfrm>
            <a:off x="62523" y="3065470"/>
            <a:ext cx="4882011" cy="3661508"/>
          </a:xfrm>
          <a:prstGeom prst="rect">
            <a:avLst/>
          </a:prstGeom>
        </p:spPr>
      </p:pic>
      <p:pic>
        <p:nvPicPr>
          <p:cNvPr id="5" name="תמונה 4"/>
          <p:cNvPicPr>
            <a:picLocks noChangeAspect="1"/>
          </p:cNvPicPr>
          <p:nvPr/>
        </p:nvPicPr>
        <p:blipFill>
          <a:blip r:embed="rId4"/>
          <a:stretch>
            <a:fillRect/>
          </a:stretch>
        </p:blipFill>
        <p:spPr>
          <a:xfrm>
            <a:off x="123488" y="89776"/>
            <a:ext cx="1688738" cy="957155"/>
          </a:xfrm>
          <a:prstGeom prst="rect">
            <a:avLst/>
          </a:prstGeom>
        </p:spPr>
      </p:pic>
      <p:pic>
        <p:nvPicPr>
          <p:cNvPr id="6" name="תמונה 5"/>
          <p:cNvPicPr>
            <a:picLocks noChangeAspect="1"/>
          </p:cNvPicPr>
          <p:nvPr/>
        </p:nvPicPr>
        <p:blipFill>
          <a:blip r:embed="rId5"/>
          <a:stretch>
            <a:fillRect/>
          </a:stretch>
        </p:blipFill>
        <p:spPr>
          <a:xfrm>
            <a:off x="1692689" y="175127"/>
            <a:ext cx="1621677" cy="871804"/>
          </a:xfrm>
          <a:prstGeom prst="rect">
            <a:avLst/>
          </a:prstGeom>
        </p:spPr>
      </p:pic>
    </p:spTree>
    <p:extLst>
      <p:ext uri="{BB962C8B-B14F-4D97-AF65-F5344CB8AC3E}">
        <p14:creationId xmlns:p14="http://schemas.microsoft.com/office/powerpoint/2010/main" val="1333163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b="1" dirty="0">
                <a:cs typeface="+mn-cs"/>
              </a:rPr>
              <a:t>מתעדים את התצפיות בטבלה</a:t>
            </a:r>
            <a:endParaRPr lang="en-US" b="1" dirty="0">
              <a:cs typeface="+mn-cs"/>
            </a:endParaRPr>
          </a:p>
        </p:txBody>
      </p:sp>
      <p:graphicFrame>
        <p:nvGraphicFramePr>
          <p:cNvPr id="4" name="מציין מיקום תוכן 3"/>
          <p:cNvGraphicFramePr>
            <a:graphicFrameLocks noGrp="1"/>
          </p:cNvGraphicFramePr>
          <p:nvPr>
            <p:ph sz="quarter" idx="13"/>
            <p:extLst>
              <p:ext uri="{D42A27DB-BD31-4B8C-83A1-F6EECF244321}">
                <p14:modId xmlns:p14="http://schemas.microsoft.com/office/powerpoint/2010/main" val="191444472"/>
              </p:ext>
            </p:extLst>
          </p:nvPr>
        </p:nvGraphicFramePr>
        <p:xfrm>
          <a:off x="913774" y="2422767"/>
          <a:ext cx="10364454" cy="3899878"/>
        </p:xfrm>
        <a:graphic>
          <a:graphicData uri="http://schemas.openxmlformats.org/drawingml/2006/table">
            <a:tbl>
              <a:tblPr firstRow="1" bandRow="1">
                <a:tableStyleId>{5C22544A-7EE6-4342-B048-85BDC9FD1C3A}</a:tableStyleId>
              </a:tblPr>
              <a:tblGrid>
                <a:gridCol w="3454818">
                  <a:extLst>
                    <a:ext uri="{9D8B030D-6E8A-4147-A177-3AD203B41FA5}">
                      <a16:colId xmlns:a16="http://schemas.microsoft.com/office/drawing/2014/main" val="20000"/>
                    </a:ext>
                  </a:extLst>
                </a:gridCol>
                <a:gridCol w="3454818">
                  <a:extLst>
                    <a:ext uri="{9D8B030D-6E8A-4147-A177-3AD203B41FA5}">
                      <a16:colId xmlns:a16="http://schemas.microsoft.com/office/drawing/2014/main" val="20001"/>
                    </a:ext>
                  </a:extLst>
                </a:gridCol>
                <a:gridCol w="3454818">
                  <a:extLst>
                    <a:ext uri="{9D8B030D-6E8A-4147-A177-3AD203B41FA5}">
                      <a16:colId xmlns:a16="http://schemas.microsoft.com/office/drawing/2014/main" val="20002"/>
                    </a:ext>
                  </a:extLst>
                </a:gridCol>
              </a:tblGrid>
              <a:tr h="1272418">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תאריך:</a:t>
                      </a:r>
                      <a:endParaRPr lang="en-US" dirty="0"/>
                    </a:p>
                    <a:p>
                      <a:pPr algn="r"/>
                      <a:endParaRPr lang="en-US"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dirty="0"/>
                        <a:t>תאריך:</a:t>
                      </a:r>
                      <a:endParaRPr lang="en-US" dirty="0"/>
                    </a:p>
                    <a:p>
                      <a:pPr algn="r"/>
                      <a:endParaRPr lang="en-US" dirty="0"/>
                    </a:p>
                  </a:txBody>
                  <a:tcPr/>
                </a:tc>
                <a:tc>
                  <a:txBody>
                    <a:bodyPr/>
                    <a:lstStyle/>
                    <a:p>
                      <a:pPr algn="r"/>
                      <a:r>
                        <a:rPr lang="he-IL" dirty="0"/>
                        <a:t>תאריך:</a:t>
                      </a:r>
                      <a:endParaRPr lang="en-US" dirty="0"/>
                    </a:p>
                  </a:txBody>
                  <a:tcPr/>
                </a:tc>
                <a:extLst>
                  <a:ext uri="{0D108BD9-81ED-4DB2-BD59-A6C34878D82A}">
                    <a16:rowId xmlns:a16="http://schemas.microsoft.com/office/drawing/2014/main" val="10000"/>
                  </a:ext>
                </a:extLst>
              </a:tr>
              <a:tr h="131373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תאריך:</a:t>
                      </a:r>
                      <a:endParaRPr lang="en-US" b="1" dirty="0"/>
                    </a:p>
                    <a:p>
                      <a:endParaRPr lang="en-US" b="1" dirty="0"/>
                    </a:p>
                  </a:txBody>
                  <a:tcPr/>
                </a:tc>
                <a:tc>
                  <a:txBody>
                    <a:bodyPr/>
                    <a:lstStyle/>
                    <a:p>
                      <a:pPr algn="r"/>
                      <a:r>
                        <a:rPr lang="he-IL" b="1" dirty="0"/>
                        <a:t>תאריך:</a:t>
                      </a:r>
                      <a:endParaRPr lang="en-US" b="1" dirty="0"/>
                    </a:p>
                  </a:txBody>
                  <a:tcPr/>
                </a:tc>
                <a:tc>
                  <a:txBody>
                    <a:bodyPr/>
                    <a:lstStyle/>
                    <a:p>
                      <a:pPr algn="r"/>
                      <a:r>
                        <a:rPr lang="he-IL" b="1" dirty="0"/>
                        <a:t>תאריך:</a:t>
                      </a:r>
                    </a:p>
                  </a:txBody>
                  <a:tcPr/>
                </a:tc>
                <a:extLst>
                  <a:ext uri="{0D108BD9-81ED-4DB2-BD59-A6C34878D82A}">
                    <a16:rowId xmlns:a16="http://schemas.microsoft.com/office/drawing/2014/main" val="10001"/>
                  </a:ext>
                </a:extLst>
              </a:tr>
              <a:tr h="131373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תאריך:</a:t>
                      </a:r>
                      <a:endParaRPr lang="en-US" b="1" dirty="0"/>
                    </a:p>
                    <a:p>
                      <a:pPr algn="r"/>
                      <a:endParaRPr lang="en-US" b="1"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תאריך:</a:t>
                      </a:r>
                      <a:endParaRPr lang="en-US" b="1" dirty="0"/>
                    </a:p>
                    <a:p>
                      <a:pPr algn="r"/>
                      <a:endParaRPr lang="en-US" b="1" dirty="0"/>
                    </a:p>
                  </a:txBody>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he-IL" b="1" dirty="0"/>
                        <a:t>תאריך:</a:t>
                      </a:r>
                      <a:endParaRPr lang="en-US" b="1" dirty="0"/>
                    </a:p>
                    <a:p>
                      <a:pPr algn="r"/>
                      <a:endParaRPr lang="en-US" b="1" dirty="0"/>
                    </a:p>
                  </a:txBody>
                  <a:tcPr/>
                </a:tc>
                <a:extLst>
                  <a:ext uri="{0D108BD9-81ED-4DB2-BD59-A6C34878D82A}">
                    <a16:rowId xmlns:a16="http://schemas.microsoft.com/office/drawing/2014/main" val="10002"/>
                  </a:ext>
                </a:extLst>
              </a:tr>
            </a:tbl>
          </a:graphicData>
        </a:graphic>
      </p:graphicFrame>
      <p:pic>
        <p:nvPicPr>
          <p:cNvPr id="3" name="תמונה 2"/>
          <p:cNvPicPr>
            <a:picLocks noChangeAspect="1"/>
          </p:cNvPicPr>
          <p:nvPr/>
        </p:nvPicPr>
        <p:blipFill>
          <a:blip r:embed="rId2"/>
          <a:stretch>
            <a:fillRect/>
          </a:stretch>
        </p:blipFill>
        <p:spPr>
          <a:xfrm>
            <a:off x="184680" y="35903"/>
            <a:ext cx="1688738" cy="957155"/>
          </a:xfrm>
          <a:prstGeom prst="rect">
            <a:avLst/>
          </a:prstGeom>
        </p:spPr>
      </p:pic>
      <p:pic>
        <p:nvPicPr>
          <p:cNvPr id="5" name="תמונה 4"/>
          <p:cNvPicPr>
            <a:picLocks noChangeAspect="1"/>
          </p:cNvPicPr>
          <p:nvPr/>
        </p:nvPicPr>
        <p:blipFill>
          <a:blip r:embed="rId3"/>
          <a:stretch>
            <a:fillRect/>
          </a:stretch>
        </p:blipFill>
        <p:spPr>
          <a:xfrm>
            <a:off x="1873418" y="78578"/>
            <a:ext cx="1621677" cy="871804"/>
          </a:xfrm>
          <a:prstGeom prst="rect">
            <a:avLst/>
          </a:prstGeom>
        </p:spPr>
      </p:pic>
    </p:spTree>
    <p:extLst>
      <p:ext uri="{BB962C8B-B14F-4D97-AF65-F5344CB8AC3E}">
        <p14:creationId xmlns:p14="http://schemas.microsoft.com/office/powerpoint/2010/main" val="748126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en-US"/>
          </a:p>
        </p:txBody>
      </p:sp>
      <p:pic>
        <p:nvPicPr>
          <p:cNvPr id="4" name="מציין מיקום תוכן 3"/>
          <p:cNvPicPr>
            <a:picLocks noGrp="1" noChangeAspect="1"/>
          </p:cNvPicPr>
          <p:nvPr>
            <p:ph sz="quarter" idx="13"/>
          </p:nvPr>
        </p:nvPicPr>
        <p:blipFill>
          <a:blip r:embed="rId3"/>
          <a:stretch>
            <a:fillRect/>
          </a:stretch>
        </p:blipFill>
        <p:spPr>
          <a:xfrm>
            <a:off x="0" y="-194531"/>
            <a:ext cx="12277969" cy="7052531"/>
          </a:xfrm>
          <a:prstGeom prst="rect">
            <a:avLst/>
          </a:prstGeom>
        </p:spPr>
      </p:pic>
      <p:sp>
        <p:nvSpPr>
          <p:cNvPr id="5" name="TextBox 4"/>
          <p:cNvSpPr txBox="1"/>
          <p:nvPr/>
        </p:nvSpPr>
        <p:spPr>
          <a:xfrm>
            <a:off x="1539631" y="398585"/>
            <a:ext cx="9089292" cy="923330"/>
          </a:xfrm>
          <a:prstGeom prst="rect">
            <a:avLst/>
          </a:prstGeom>
          <a:noFill/>
        </p:spPr>
        <p:txBody>
          <a:bodyPr wrap="square" rtlCol="0">
            <a:spAutoFit/>
          </a:bodyPr>
          <a:lstStyle/>
          <a:p>
            <a:pPr algn="ctr"/>
            <a:r>
              <a:rPr lang="he-IL" sz="5400" b="1" dirty="0">
                <a:solidFill>
                  <a:schemeClr val="bg1"/>
                </a:solidFill>
              </a:rPr>
              <a:t>עוקבים אחר ענן (משימה אישית)</a:t>
            </a:r>
            <a:endParaRPr lang="en-US" sz="5400" b="1" dirty="0">
              <a:solidFill>
                <a:schemeClr val="bg1"/>
              </a:solidFill>
            </a:endParaRPr>
          </a:p>
        </p:txBody>
      </p:sp>
      <p:sp>
        <p:nvSpPr>
          <p:cNvPr id="6" name="TextBox 5"/>
          <p:cNvSpPr txBox="1"/>
          <p:nvPr/>
        </p:nvSpPr>
        <p:spPr>
          <a:xfrm>
            <a:off x="2344615" y="3102708"/>
            <a:ext cx="8557847" cy="3539430"/>
          </a:xfrm>
          <a:prstGeom prst="rect">
            <a:avLst/>
          </a:prstGeom>
          <a:noFill/>
        </p:spPr>
        <p:txBody>
          <a:bodyPr wrap="square" rtlCol="0">
            <a:spAutoFit/>
          </a:bodyPr>
          <a:lstStyle/>
          <a:p>
            <a:pPr marL="514350" indent="-514350" algn="r" rtl="1">
              <a:buFont typeface="+mj-lt"/>
              <a:buAutoNum type="arabicPeriod"/>
            </a:pPr>
            <a:r>
              <a:rPr lang="he-IL" sz="3200" b="1" dirty="0"/>
              <a:t>הביטו אל השמיים</a:t>
            </a:r>
          </a:p>
          <a:p>
            <a:pPr marL="514350" indent="-514350" algn="r" rtl="1">
              <a:buFont typeface="+mj-lt"/>
              <a:buAutoNum type="arabicPeriod"/>
            </a:pPr>
            <a:r>
              <a:rPr lang="he-IL" sz="3200" b="1" dirty="0"/>
              <a:t>בחרו ענן אחד.</a:t>
            </a:r>
          </a:p>
          <a:p>
            <a:pPr marL="514350" indent="-514350" algn="r" rtl="1">
              <a:buFont typeface="+mj-lt"/>
              <a:buAutoNum type="arabicPeriod"/>
            </a:pPr>
            <a:r>
              <a:rPr lang="he-IL" sz="3200" b="1" dirty="0"/>
              <a:t>התבוננו רק בענן הזה לפחות 10 דקות.</a:t>
            </a:r>
          </a:p>
          <a:p>
            <a:pPr algn="r" rtl="1"/>
            <a:r>
              <a:rPr lang="he-IL" sz="3200" b="1" dirty="0"/>
              <a:t>שימו לב: </a:t>
            </a:r>
          </a:p>
          <a:p>
            <a:pPr marL="457200" indent="-457200" algn="r" rtl="1">
              <a:buFont typeface="Arial" panose="020B0604020202020204" pitchFamily="34" charset="0"/>
              <a:buChar char="•"/>
            </a:pPr>
            <a:r>
              <a:rPr lang="he-IL" sz="3200" b="1" dirty="0"/>
              <a:t> האם הענן נע? </a:t>
            </a:r>
          </a:p>
          <a:p>
            <a:pPr marL="457200" indent="-457200" algn="r" rtl="1">
              <a:buFont typeface="Arial" panose="020B0604020202020204" pitchFamily="34" charset="0"/>
              <a:buChar char="•"/>
            </a:pPr>
            <a:r>
              <a:rPr lang="he-IL" sz="3200" b="1" dirty="0"/>
              <a:t> האם צורת הענן משתנה?</a:t>
            </a:r>
          </a:p>
          <a:p>
            <a:pPr marL="457200" indent="-457200" algn="r" rtl="1">
              <a:buFont typeface="Arial" panose="020B0604020202020204" pitchFamily="34" charset="0"/>
              <a:buChar char="•"/>
            </a:pPr>
            <a:r>
              <a:rPr lang="he-IL" sz="3200" b="1" dirty="0"/>
              <a:t> תארו במילים ו/או ציור את מה שאתם רואים  </a:t>
            </a:r>
            <a:endParaRPr lang="en-US" sz="3200" b="1" dirty="0"/>
          </a:p>
        </p:txBody>
      </p:sp>
      <p:pic>
        <p:nvPicPr>
          <p:cNvPr id="3" name="תמונה 2"/>
          <p:cNvPicPr>
            <a:picLocks noChangeAspect="1"/>
          </p:cNvPicPr>
          <p:nvPr/>
        </p:nvPicPr>
        <p:blipFill>
          <a:blip r:embed="rId4"/>
          <a:stretch>
            <a:fillRect/>
          </a:stretch>
        </p:blipFill>
        <p:spPr>
          <a:xfrm>
            <a:off x="10546877" y="-147283"/>
            <a:ext cx="1621677" cy="871804"/>
          </a:xfrm>
          <a:prstGeom prst="rect">
            <a:avLst/>
          </a:prstGeom>
        </p:spPr>
      </p:pic>
    </p:spTree>
    <p:extLst>
      <p:ext uri="{BB962C8B-B14F-4D97-AF65-F5344CB8AC3E}">
        <p14:creationId xmlns:p14="http://schemas.microsoft.com/office/powerpoint/2010/main" val="1942690730"/>
      </p:ext>
    </p:extLst>
  </p:cSld>
  <p:clrMapOvr>
    <a:masterClrMapping/>
  </p:clrMapOvr>
</p:sld>
</file>

<file path=ppt/theme/theme1.xml><?xml version="1.0" encoding="utf-8"?>
<a:theme xmlns:a="http://schemas.openxmlformats.org/drawingml/2006/main" name="טיפה">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TM04033925[[fn=טיפה]]</Template>
  <TotalTime>627</TotalTime>
  <Words>1668</Words>
  <Application>Microsoft Office PowerPoint</Application>
  <PresentationFormat>מסך רחב</PresentationFormat>
  <Paragraphs>182</Paragraphs>
  <Slides>38</Slides>
  <Notes>22</Notes>
  <HiddenSlides>0</HiddenSlides>
  <MMClips>9</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38</vt:i4>
      </vt:variant>
    </vt:vector>
  </HeadingPairs>
  <TitlesOfParts>
    <vt:vector size="45" baseType="lpstr">
      <vt:lpstr>Arial</vt:lpstr>
      <vt:lpstr>Arial</vt:lpstr>
      <vt:lpstr>Calibri</vt:lpstr>
      <vt:lpstr>Google Sans</vt:lpstr>
      <vt:lpstr>Open Sans Hebrew</vt:lpstr>
      <vt:lpstr>Tw Cen MT</vt:lpstr>
      <vt:lpstr>טיפה</vt:lpstr>
      <vt:lpstr>מצגת של PowerPoint‏</vt:lpstr>
      <vt:lpstr>מה במצגת?</vt:lpstr>
      <vt:lpstr>אנחנו והעננים</vt:lpstr>
      <vt:lpstr>מה מזכירה המילה ענן?</vt:lpstr>
      <vt:lpstr>מה אנחנו רוצים לדעת על עננים? (א-ד)</vt:lpstr>
      <vt:lpstr>מה אנחנו רוצים לחקור על עננים? (ה-ו)</vt:lpstr>
      <vt:lpstr>תצפיות על עננים (א-ו)</vt:lpstr>
      <vt:lpstr>מתעדים את התצפיות בטבלה</vt:lpstr>
      <vt:lpstr>מצגת של PowerPoint‏</vt:lpstr>
      <vt:lpstr>המשגה: סוגי עננים</vt:lpstr>
      <vt:lpstr>המשגה: סוגי עננים (המשך)</vt:lpstr>
      <vt:lpstr>סרטון: ענני נוצה (צירוס)</vt:lpstr>
      <vt:lpstr>סרטון: ענני כבשה (קולומוס)</vt:lpstr>
      <vt:lpstr>מצגת של PowerPoint‏</vt:lpstr>
      <vt:lpstr>מהו ענן?</vt:lpstr>
      <vt:lpstr>מהו ענן?</vt:lpstr>
      <vt:lpstr>מצגת של PowerPoint‏</vt:lpstr>
      <vt:lpstr>שערו: מאין מגיעים האדים לאוויר</vt:lpstr>
      <vt:lpstr>רמזים</vt:lpstr>
      <vt:lpstr>  מחזור המים בטבע</vt:lpstr>
      <vt:lpstr>איך נוצר ענן? - לומדים בעזרת מודל</vt:lpstr>
      <vt:lpstr>העברה מן המודל אל המתרחש בטבע</vt:lpstr>
      <vt:lpstr>היווצרות עננים</vt:lpstr>
      <vt:lpstr>היווצרות גשם</vt:lpstr>
      <vt:lpstr>סרטון 1: כיצד נוצרים עננים?</vt:lpstr>
      <vt:lpstr>סרטון 2: כיצד נוצרים עננים?</vt:lpstr>
      <vt:lpstr>פעילות מתוקשבת באתר במבט מקוון יחידת תוכן כיתה ד, חומרים</vt:lpstr>
      <vt:lpstr>עובדות מעניינות על עננים</vt:lpstr>
      <vt:lpstr>כמה שוקל ענן אחד?</vt:lpstr>
      <vt:lpstr>מדוע העננים לא נופלים?</vt:lpstr>
      <vt:lpstr>עבודות יצירה: עננים</vt:lpstr>
      <vt:lpstr>ענן מחמד מוריד גשם (סרטון)</vt:lpstr>
      <vt:lpstr>מובייל של עננים (סרטון)</vt:lpstr>
      <vt:lpstr>עננים בשפה העברית (1)</vt:lpstr>
      <vt:lpstr>עננים בשפה העברית (2)</vt:lpstr>
      <vt:lpstr>עננים בשפה העברית (3)</vt:lpstr>
      <vt:lpstr>עננים בשפה העברית (4) ענן תגיות</vt:lpstr>
      <vt:lpstr>תם ולא נשלם</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lamda.dr@gmail.com</dc:creator>
  <cp:lastModifiedBy>דליה קילים</cp:lastModifiedBy>
  <cp:revision>75</cp:revision>
  <dcterms:created xsi:type="dcterms:W3CDTF">2023-10-31T20:47:01Z</dcterms:created>
  <dcterms:modified xsi:type="dcterms:W3CDTF">2023-12-05T05:33:00Z</dcterms:modified>
</cp:coreProperties>
</file>