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 id="2147483696" r:id="rId2"/>
  </p:sldMasterIdLst>
  <p:notesMasterIdLst>
    <p:notesMasterId r:id="rId33"/>
  </p:notesMasterIdLst>
  <p:sldIdLst>
    <p:sldId id="402" r:id="rId3"/>
    <p:sldId id="386" r:id="rId4"/>
    <p:sldId id="366" r:id="rId5"/>
    <p:sldId id="387" r:id="rId6"/>
    <p:sldId id="403" r:id="rId7"/>
    <p:sldId id="380" r:id="rId8"/>
    <p:sldId id="381" r:id="rId9"/>
    <p:sldId id="371" r:id="rId10"/>
    <p:sldId id="405" r:id="rId11"/>
    <p:sldId id="404" r:id="rId12"/>
    <p:sldId id="382" r:id="rId13"/>
    <p:sldId id="390" r:id="rId14"/>
    <p:sldId id="391" r:id="rId15"/>
    <p:sldId id="392" r:id="rId16"/>
    <p:sldId id="393" r:id="rId17"/>
    <p:sldId id="396" r:id="rId18"/>
    <p:sldId id="394" r:id="rId19"/>
    <p:sldId id="395" r:id="rId20"/>
    <p:sldId id="397" r:id="rId21"/>
    <p:sldId id="373" r:id="rId22"/>
    <p:sldId id="372" r:id="rId23"/>
    <p:sldId id="398" r:id="rId24"/>
    <p:sldId id="399" r:id="rId25"/>
    <p:sldId id="406" r:id="rId26"/>
    <p:sldId id="385" r:id="rId27"/>
    <p:sldId id="407" r:id="rId28"/>
    <p:sldId id="388" r:id="rId29"/>
    <p:sldId id="379" r:id="rId30"/>
    <p:sldId id="408" r:id="rId31"/>
    <p:sldId id="40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FE"/>
    <a:srgbClr val="B31114"/>
    <a:srgbClr val="6EB14D"/>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680" autoAdjust="0"/>
    <p:restoredTop sz="91213" autoAdjust="0"/>
  </p:normalViewPr>
  <p:slideViewPr>
    <p:cSldViewPr snapToGrid="0" showGuides="1">
      <p:cViewPr varScale="1">
        <p:scale>
          <a:sx n="101" d="100"/>
          <a:sy n="101" d="100"/>
        </p:scale>
        <p:origin x="1512" y="102"/>
      </p:cViewPr>
      <p:guideLst>
        <p:guide orient="horz" pos="2183"/>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ט"ז/טבת/תשפ"ד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NarkisimMFO"/>
                <a:ea typeface="+mn-ea"/>
                <a:cs typeface="David" panose="020E0502060401010101" pitchFamily="34" charset="-79"/>
              </a:rPr>
              <a:t> </a:t>
            </a:r>
            <a:r>
              <a:rPr kumimoji="0" lang="he-IL" sz="1200" b="0" i="0" u="none" strike="noStrike" kern="1200" cap="none" spc="0" normalizeH="0" baseline="0" noProof="0" dirty="0">
                <a:ln>
                  <a:noFill/>
                </a:ln>
                <a:solidFill>
                  <a:prstClr val="black"/>
                </a:solidFill>
                <a:effectLst/>
                <a:uLnTx/>
                <a:uFillTx/>
                <a:latin typeface="+mn-lt"/>
                <a:ea typeface="+mn-ea"/>
                <a:cs typeface="+mn-cs"/>
              </a:rPr>
              <a:t>הפרק עוסק בחשיבות של הצמחים לאדם ובשימושים השונים שהאדם עושה בהם לתועלתו ולשיפור איכות חייו. בפרק זה מושם דגש מיוחד בהבחנה בין צמחי בר לבין צמחי תרבות שאדם מגדל לצרכים שונים, באמצעים טכנולוגיים שונים המאפשרים לאדם לספק את צורכי הקיום של צמחי התרבות, בהשלכות של ניצול יתר של צמחים על הסביבה וכן בפתרונות התנהגותיים וטכנולוגיים לשמירה על מגוון הצמחים ולהקטנת הפגיעה בהם.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זהו פרק טכנולוגי במהותו. מושג טכנולוגי מרכזי הוא המושג צמחי תרבות. צמחי התרבות, שהאדם טיפח במרוצת הדורות מצמחי בר, גדלים, מתפתחים ומתרבים בדרכים דומות לאלה של אבותיהם — צמחי הבר.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באמצעות התבונה האנושית, בני האדם פיתחו זנים שונים של צמחים בעלי פֵּירות גדולים, מזינים וטעימים, זרעים משובחים ואיברי אגירה מפותחים, שמהם הוא ניזון. עם התפתחות הטכנולוגיה השתכללו שיטות הגידול, עיבוד השדות והקטיף, והיבול ליחידת שטח הלך וגדל. בחממות, למשל, או בבתי גידול אחרים אפשר לספק לגידולים השונים תנאים מלאכותיים שאינם קיימים בסביבה הטבעית. כך ניתן לגדל גידולים לא בעונתם הטבעית או בסביבה שתנאי האקלים השוררים בה לא היו מאפשרים כלל לצמחים להתפתח באופן טבעי. הצטברות הידע על אודות הצרכים החיוניים לגידול צמחים בכלל, ועל הצרכים הייחודיים הדרושים למיני צמחים מסוימים בפרט, הביאה לידי פיתוחן של מערכות טכנולוגיות המצוידות במיטב השכלולים, אשר מאפשרות גידול זנים של צמחי תרבות בתנאים מיטביים. מסרים אלה מודגשים בפרק זה.</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1</a:t>
            </a:fld>
            <a:endParaRPr lang="x-none">
              <a:solidFill>
                <a:prstClr val="black"/>
              </a:solidFill>
            </a:endParaRPr>
          </a:p>
        </p:txBody>
      </p:sp>
    </p:spTree>
    <p:extLst>
      <p:ext uri="{BB962C8B-B14F-4D97-AF65-F5344CB8AC3E}">
        <p14:creationId xmlns:p14="http://schemas.microsoft.com/office/powerpoint/2010/main" val="1260747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NarkisimMFO"/>
              </a:rPr>
              <a:t>באתר </a:t>
            </a:r>
            <a:r>
              <a:rPr lang="he-IL" sz="1200" b="1" i="0" u="none" strike="noStrike" baseline="0" dirty="0">
                <a:latin typeface="NarkisimMFO"/>
              </a:rPr>
              <a:t>במבט מקוון</a:t>
            </a:r>
            <a:r>
              <a:rPr lang="he-IL" sz="1200" b="0" i="0" u="none" strike="noStrike" baseline="0" dirty="0">
                <a:latin typeface="NarkisimMFO"/>
              </a:rPr>
              <a:t>, בספר הדיגיטלי, משימה </a:t>
            </a:r>
            <a:r>
              <a:rPr lang="he-IL" sz="1200" b="1" i="0" u="none" strike="noStrike" baseline="0" dirty="0">
                <a:latin typeface="NarkisimMFO"/>
              </a:rPr>
              <a:t>לכל צמח יש טעם וריח... </a:t>
            </a:r>
            <a:r>
              <a:rPr lang="he-IL" sz="1200" b="0" i="0" u="none" strike="noStrike" baseline="0" dirty="0">
                <a:latin typeface="NarkisimMFO"/>
              </a:rPr>
              <a:t>בעמוד 151.</a:t>
            </a:r>
            <a:endParaRPr lang="en-US" dirty="0"/>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346457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התבנית </a:t>
            </a:r>
            <a:r>
              <a:rPr lang="he-IL" b="1" dirty="0"/>
              <a:t>חושבים ועושים טכנולוגיה </a:t>
            </a:r>
            <a:r>
              <a:rPr lang="he-IL" dirty="0"/>
              <a:t>מזמנת ללומדים התנסות בתכנון וביצירה של מוצר שעשוי מצמחים. על הלומדים לבחור מה ברצונם לייצר, ואחר כך לחפש את המידע המתאים, לתכנן את הדרך להפקת המוצר שלהם ולתאר אותה. </a:t>
            </a:r>
          </a:p>
          <a:p>
            <a:pPr algn="r"/>
            <a:r>
              <a:rPr lang="he-IL" dirty="0"/>
              <a:t>משימה כזאת מזמנת פעילות של חיפוש מידע אודות חומרי גלם אפשריים במקורות שונים. מומלץ לחלק את הכיתה לקבוצות, שכל אחת מהן</a:t>
            </a:r>
          </a:p>
          <a:p>
            <a:pPr algn="r"/>
            <a:r>
              <a:rPr lang="he-IL" dirty="0"/>
              <a:t>תכין מוצר אחר.</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320414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מנהלים דיון על האמצעים הטכנולוגיים שמשמשים את בני האדם לגידול צמחים.</a:t>
            </a:r>
          </a:p>
          <a:p>
            <a:pPr algn="r"/>
            <a:r>
              <a:rPr lang="he-IL" dirty="0"/>
              <a:t>אפשר להתבונן בתמונות שבשקופית כתוספת לידע המוקדם שיעלה במהלך הדיון.</a:t>
            </a:r>
          </a:p>
          <a:p>
            <a:pPr algn="r"/>
            <a:r>
              <a:rPr lang="he-IL" dirty="0"/>
              <a:t>ההתוודעות לאמצעים הטכנולוגיים שבעזרתם מגביר האדם את יכולתו לגדל צמחים נעשית באמצעות תרגול של מיומנות החשיבה שאילת שאלות.</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207491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הפקת מידע מתוך מידעון</a:t>
            </a:r>
          </a:p>
          <a:p>
            <a:pPr algn="r"/>
            <a:r>
              <a:rPr lang="he-IL" dirty="0"/>
              <a:t>התלמידים מתבקשים לקרוא את המידעון טכנולוגיות בשירות האדם שבעמוד 156.  </a:t>
            </a:r>
          </a:p>
          <a:p>
            <a:pPr algn="r"/>
            <a:r>
              <a:rPr lang="he-IL" dirty="0"/>
              <a:t> לשם העשרת הלמידה מומלץ לארגן ביקור במשתלת זרעים שקיימת בסביבה ו/או בשדה חקלאי שניתן לראות בו מערכות השקיה ודישון, כמתואר במידעון. בהקשר זה חשוב להדגיש שהאדם מרבה צמחי תרבות רבים מזרעים שהוא זורע ישירות בשדה, מכיוון שיש צורך בשטחים נרחבים מאוד לגידולם. צמחים כאלה הם, למשל, חיטה, שעורה, כותנה, תירס ועוד. לעומתם, יש צמחי תרבות שמנביטים אותם במשתלת הזרעים ורק אחר כך מעבירים למקומם הקבוע - בשדה, בגינה או בחממה. </a:t>
            </a:r>
          </a:p>
          <a:p>
            <a:pPr algn="r"/>
            <a:r>
              <a:rPr lang="he-IL" dirty="0"/>
              <a:t>דוּגמות לצמחים כאלה הם צמחי נוי, עצי חורשות וירקות שונים.</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235059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קריאת</a:t>
            </a:r>
            <a:r>
              <a:rPr lang="he-IL" baseline="0" dirty="0"/>
              <a:t> המידעון "טכנולוגיה בשירות האדם" התלמידים  מתבקשים לנסח שאלות  ולהשיב עליהן. </a:t>
            </a:r>
            <a:r>
              <a:rPr lang="he-IL" dirty="0"/>
              <a:t>את השאלות והתשובות   מארגנים בטבלה.</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90197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800" dirty="0"/>
              <a:t>באתר </a:t>
            </a:r>
            <a:r>
              <a:rPr lang="he-IL" sz="2800" b="1" dirty="0"/>
              <a:t>במבט מקוון</a:t>
            </a:r>
            <a:r>
              <a:rPr lang="he-IL" sz="2800" dirty="0"/>
              <a:t>, יחידת התוכן עולם היצורים החיים וטכנולוגיה.</a:t>
            </a:r>
          </a:p>
          <a:p>
            <a:pPr algn="r"/>
            <a:r>
              <a:rPr lang="he-IL" sz="2800" b="0" i="0" dirty="0">
                <a:effectLst/>
                <a:latin typeface="Almoni Neue DL 4.0 AAA"/>
              </a:rPr>
              <a:t>המשימה </a:t>
            </a:r>
            <a:r>
              <a:rPr lang="he-IL" sz="2800" b="1" i="0" dirty="0">
                <a:effectLst/>
                <a:latin typeface="Almoni Neue DL 4.0 AAA"/>
              </a:rPr>
              <a:t>מהמכוש ועד לטרקטור- כלים טכנולוגיים לעבודת השדה </a:t>
            </a:r>
            <a:r>
              <a:rPr lang="he-IL" sz="2800" b="0" i="0" dirty="0">
                <a:effectLst/>
                <a:latin typeface="Almoni Neue DL 4.0 AAA"/>
              </a:rPr>
              <a:t>עוסקת בייחודו של האדם בראי הדורות כמספק פתרונות טכנולוגיים בחקלאות - מהמכוש ועד למכונות חקלאיות שרתומות לטרקטור.</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1454724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באתר </a:t>
            </a:r>
            <a:r>
              <a:rPr lang="he-IL" sz="1800" b="1" i="0" u="none" strike="noStrike" baseline="0" dirty="0">
                <a:latin typeface="NarkisimMFO"/>
              </a:rPr>
              <a:t>במבט מקוון</a:t>
            </a:r>
            <a:r>
              <a:rPr lang="he-IL" sz="1800" b="0" i="0" u="none" strike="noStrike" baseline="0" dirty="0">
                <a:latin typeface="NarkisimMFO"/>
              </a:rPr>
              <a:t>, בספר הדיגיטלי, משימה </a:t>
            </a:r>
            <a:r>
              <a:rPr lang="he-IL" sz="1800" b="1" i="0" u="none" strike="noStrike" baseline="0" dirty="0">
                <a:latin typeface="NarkisimMFO"/>
              </a:rPr>
              <a:t>בתי גידול מלאכותיים </a:t>
            </a:r>
            <a:r>
              <a:rPr lang="he-IL" sz="1800" b="0" i="0" u="none" strike="noStrike" baseline="0" dirty="0">
                <a:latin typeface="NarkisimMFO"/>
              </a:rPr>
              <a:t>בעמוד 156.</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3223521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התוכן עולם היצורים החיים וטכנולוגיה.</a:t>
            </a:r>
          </a:p>
          <a:p>
            <a:pPr algn="r"/>
            <a:r>
              <a:rPr lang="he-IL" dirty="0"/>
              <a:t>המשימה  </a:t>
            </a:r>
            <a:r>
              <a:rPr lang="he-IL" b="1" dirty="0"/>
              <a:t>נשתה </a:t>
            </a:r>
            <a:r>
              <a:rPr lang="he-IL" b="1" dirty="0" err="1"/>
              <a:t>נשתה</a:t>
            </a:r>
            <a:r>
              <a:rPr lang="he-IL" b="1" dirty="0"/>
              <a:t> לחיים! תירוש ויין מצמח גפן היין </a:t>
            </a:r>
            <a:r>
              <a:rPr lang="he-IL" dirty="0"/>
              <a:t>עוסקת בדרכי הפקה של תירוש ויין מצמח גפן היין תוך שימוש בעקרונות מדעיים.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2858230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עולם היצורים החיים וטכנולוגיה</a:t>
            </a:r>
          </a:p>
          <a:p>
            <a:pPr algn="r"/>
            <a:r>
              <a:rPr lang="he-IL" b="0" i="0" dirty="0">
                <a:effectLst/>
                <a:latin typeface="Almoni Neue DL 4.0 AAA"/>
              </a:rPr>
              <a:t>המשימה </a:t>
            </a:r>
            <a:r>
              <a:rPr lang="he-IL" b="1" i="0" dirty="0">
                <a:effectLst/>
                <a:latin typeface="Almoni Neue DL 4.0 AAA"/>
              </a:rPr>
              <a:t>מגדלים צמחים ללא אדמה- הידרופוניקה </a:t>
            </a:r>
            <a:r>
              <a:rPr lang="he-IL" b="0" i="0" dirty="0">
                <a:effectLst/>
                <a:latin typeface="Almoni Neue DL 4.0 AAA"/>
              </a:rPr>
              <a:t>עוסקת בגידול צמחים בשיטת ההידרופוניקה כפתרון חלופי לשימוש במצע האדמה לגידול צמחים. צורכי הקיום המטופלים ביחידה הם חומרי ההזנה הדרושים לגידולם של צמחים ואשר נמצאים באדמה וגם במצע מנותק.</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682128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הלומדים מוזמנים להכין עציץ כשי. המשימה מזמנת שילוב של חשיבה טכנולוגית עם ידע מדעי אודות התנאים שיש לספק לצמחים</a:t>
            </a:r>
          </a:p>
          <a:p>
            <a:pPr algn="r"/>
            <a:r>
              <a:rPr lang="he-IL" dirty="0"/>
              <a:t>כדי שיגדלו. בתכנון הכנת העציץ יש לוודא שהתלמידים התייחסו למרכיבים הבאים: איזה צמח אנו רוצים לגדל מצמחים ומדוע? (זו המטרה); איזה סוג של עציץ יכול להתאים להשגת המטרה?; כמה זרעים נזרע? מדוע?; איזה טיפול ניתן לזרעים שזרענו?; איזה טיפול ניתן לנבטים</a:t>
            </a:r>
          </a:p>
          <a:p>
            <a:pPr algn="r"/>
            <a:r>
              <a:rPr lang="he-IL" dirty="0"/>
              <a:t>שנבטו? וכדומה.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165120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קוראים את קטע הפתיחה, עורכים דיון לברור ידע מוקדם בעזרת השאלות: האם אפשר לחיות ללא צמחים? איך הייתה נראית הסביבה שלנו ללא צמחים? מדוע חשובים כל כך הצמחים לאדם וליצורים חיים אחרים? </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4194985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התבנית  </a:t>
            </a:r>
            <a:r>
              <a:rPr lang="he-IL" b="1" dirty="0"/>
              <a:t>שומרים על כדור הארץ- פיתוח בר קיימא </a:t>
            </a:r>
            <a:r>
              <a:rPr lang="he-IL" dirty="0"/>
              <a:t>נועדה לפתח אצל התלמידים מודעות אודות המחיר הסביבתי של ניצול יתר של צמחים ולצורך לפעול לשמירה על הצמחים בסביבה.</a:t>
            </a:r>
          </a:p>
          <a:p>
            <a:pPr algn="r"/>
            <a:r>
              <a:rPr lang="he-IL" dirty="0"/>
              <a:t>התבנית </a:t>
            </a:r>
            <a:r>
              <a:rPr lang="he-IL" b="1" dirty="0"/>
              <a:t>אפשר גם אחרת </a:t>
            </a:r>
            <a:r>
              <a:rPr lang="he-IL" dirty="0"/>
              <a:t>מדגישה את אחריות האדם לפעול למען הסביבה בדרכים שונות כמו צמצום צריכה, חקיקה, חיפוש חלופות ועוד.</a:t>
            </a:r>
          </a:p>
          <a:p>
            <a:pPr algn="r"/>
            <a:r>
              <a:rPr lang="he-IL" dirty="0"/>
              <a:t>השאלות המלוות את הטקסט מזמנות לתלמידים חשיבה אודות תרומתם האישית לצמצום הפגיעה הצמחים.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455821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dirty="0"/>
              <a:t>באתר </a:t>
            </a:r>
            <a:r>
              <a:rPr lang="he-IL" sz="1200" b="1" dirty="0"/>
              <a:t>במבט מקוון</a:t>
            </a:r>
            <a:r>
              <a:rPr lang="he-IL" sz="1200" dirty="0"/>
              <a:t>, יחידת התוכן עולם היצורים החיים וטכנולוגיה.</a:t>
            </a:r>
          </a:p>
          <a:p>
            <a:pPr algn="r"/>
            <a:r>
              <a:rPr lang="he-IL" b="0" i="0" dirty="0">
                <a:effectLst/>
                <a:latin typeface="Almoni Neue DL 4.0 AAA"/>
              </a:rPr>
              <a:t>המשימה </a:t>
            </a:r>
            <a:r>
              <a:rPr lang="he-IL" b="1" i="0" dirty="0">
                <a:effectLst/>
                <a:latin typeface="Almoni Neue DL 4.0 AAA"/>
              </a:rPr>
              <a:t>גינות ופארקים גבוה בשמים </a:t>
            </a:r>
            <a:r>
              <a:rPr lang="he-IL" b="0" i="0" dirty="0">
                <a:effectLst/>
                <a:latin typeface="Almoni Neue DL 4.0 AAA"/>
              </a:rPr>
              <a:t>עוסקת ביתרונות הסביבתיים של הקמת גינות נוי על הגגות תוך שימוש בידע מדעי ובידע טכנולוגי.</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3725304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שינוי אקלים וקיימות.</a:t>
            </a:r>
          </a:p>
          <a:p>
            <a:pPr algn="r"/>
            <a:r>
              <a:rPr lang="he-IL" b="0" i="0" dirty="0">
                <a:effectLst/>
                <a:latin typeface="Almoni Neue DL 4.0 AAA"/>
              </a:rPr>
              <a:t>המשימה </a:t>
            </a:r>
            <a:r>
              <a:rPr lang="he-IL" b="1" i="0" dirty="0">
                <a:effectLst/>
                <a:latin typeface="Almoni Neue DL 4.0 AAA"/>
              </a:rPr>
              <a:t>גינות ירק בעיר- לא רק בכפר </a:t>
            </a:r>
            <a:r>
              <a:rPr lang="he-IL" b="0" i="0" dirty="0">
                <a:effectLst/>
                <a:latin typeface="Almoni Neue DL 4.0 AAA"/>
              </a:rPr>
              <a:t>עוסקת בחקלאות עירונית - גידול ירקות ופירות בבתים, בגינות קהילתיות ועל הגגות. כמו כן, נעשה טיפול אינטגרטיבי בידע מדעי הקשור לצורכי הקיום הדרושים לגידולם של צמחים.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263656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בשנות ה-60 של המאה ה-20 יזמו רשות הטבע והגנים והחברה להגנת הטבע פרויקט הסברה להצלת צמחי הבר בישראל. קטיפת פרחי בר הייתה עד אז הנורמה, ורבים נהגו לקטוף פרחים יפים ומרשימים, כגון כלניות ונרקיסים, עד כי חובבי הטבע חששו שצמחים אלו ייכחדו. בה בעת, חוקק בשנת 1964 "חוק גנים לאומיים ושמורות טבע", ונכללה בו רשימה של 257 מיני צמחים מוגנים – בעיקר צמחים יפים ומרשימים (שנקטפו עד אז בהמוניהם) וכן צמחי תבלין ועצים.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מוצע לבקש מהתלמידים להביא תמונות ומידע על צמחים מוגנים ולהכין בעזרתם כרזה הקוראת לשמירה על צמחי בר בכלל ועל צמחים מוגנים בפרט.</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24</a:t>
            </a:fld>
            <a:endParaRPr lang="x-none">
              <a:solidFill>
                <a:prstClr val="black"/>
              </a:solidFill>
            </a:endParaRPr>
          </a:p>
        </p:txBody>
      </p:sp>
    </p:spTree>
    <p:extLst>
      <p:ext uri="{BB962C8B-B14F-4D97-AF65-F5344CB8AC3E}">
        <p14:creationId xmlns:p14="http://schemas.microsoft.com/office/powerpoint/2010/main" val="3068156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מסכמים את המשימה באמצעות</a:t>
            </a:r>
            <a:r>
              <a:rPr lang="he-IL" baseline="0" dirty="0"/>
              <a:t> היגדי הסיכום. מומלץ להכין משפטים עם מילים חסרות להשלמה. ראו דוגמה.</a:t>
            </a:r>
            <a:endParaRPr lang="he-IL" dirty="0"/>
          </a:p>
          <a:p>
            <a:pPr algn="r"/>
            <a:r>
              <a:rPr lang="he-IL" dirty="0"/>
              <a:t> </a:t>
            </a:r>
          </a:p>
          <a:p>
            <a:pPr marL="171450" indent="-171450" algn="r">
              <a:buFont typeface="Arial" panose="020B0604020202020204" pitchFamily="34" charset="0"/>
              <a:buChar char="•"/>
            </a:pPr>
            <a:r>
              <a:rPr lang="he-IL" dirty="0"/>
              <a:t>האדם מגדל _________  ____________לשימושים רבים: למאכל, לייצור רהיטים, להכנת בגדים, לייצור נייר, לרקיחת תרופות ועוד.</a:t>
            </a:r>
          </a:p>
          <a:p>
            <a:pPr marL="171450" indent="-171450" algn="r">
              <a:buFont typeface="Arial" panose="020B0604020202020204" pitchFamily="34" charset="0"/>
              <a:buChar char="•"/>
            </a:pPr>
            <a:r>
              <a:rPr lang="he-IL" dirty="0"/>
              <a:t>האדם משתמש בְּאֶמְצָעִים __________ כדי להגביר את יכולתו לגדל צמחי תרבות כמעט בכל מקום, בכל עונה, בכמות רבה ולשימושים שונים.</a:t>
            </a:r>
          </a:p>
          <a:p>
            <a:pPr marL="171450" indent="-171450" algn="r">
              <a:buFont typeface="Arial" panose="020B0604020202020204" pitchFamily="34" charset="0"/>
              <a:buChar char="•"/>
            </a:pPr>
            <a:r>
              <a:rPr lang="he-IL" dirty="0"/>
              <a:t>בעזרת ה_________ האדם מספק לצמחי התרבות את צורכי הקיום הדרושים להם: מים וחומרים, _________, אוויר וטמפרטורה מתאימה.</a:t>
            </a:r>
          </a:p>
          <a:p>
            <a:pPr marL="171450" indent="-171450" algn="r">
              <a:buFont typeface="Arial" panose="020B0604020202020204" pitchFamily="34" charset="0"/>
              <a:buChar char="•"/>
            </a:pPr>
            <a:r>
              <a:rPr lang="he-IL" dirty="0"/>
              <a:t>ניצִּוּל יתֶֶר של צמחי בר עלול לפגוע ב_________ ובבני אדם.</a:t>
            </a:r>
          </a:p>
          <a:p>
            <a:pPr marL="171450" indent="-171450" algn="r">
              <a:buFont typeface="Arial" panose="020B0604020202020204" pitchFamily="34" charset="0"/>
              <a:buChar char="•"/>
            </a:pPr>
            <a:r>
              <a:rPr lang="he-IL" dirty="0"/>
              <a:t>על האדם מוטלת ה__________ לשמור על הצמחים מפני פגיעה.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3125158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מביאים את התלמידים למודעות אודות המיומנויות שהופעלו. חשוב לציין</a:t>
            </a:r>
            <a:r>
              <a:rPr lang="he-IL" baseline="0" dirty="0"/>
              <a:t> את ההקשר. לדוגמה: שאלנו שאלות אודות צמחי בר וצמחי תרבות.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26</a:t>
            </a:fld>
            <a:endParaRPr lang="x-none">
              <a:solidFill>
                <a:prstClr val="black"/>
              </a:solidFill>
            </a:endParaRPr>
          </a:p>
        </p:txBody>
      </p:sp>
    </p:spTree>
    <p:extLst>
      <p:ext uri="{BB962C8B-B14F-4D97-AF65-F5344CB8AC3E}">
        <p14:creationId xmlns:p14="http://schemas.microsoft.com/office/powerpoint/2010/main" val="4219599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אפשר להשתמש בשאלות/במשימות שמופיעות בתבנית זו למטרות של הערכה מעצבת.</a:t>
            </a:r>
          </a:p>
          <a:p>
            <a:pPr algn="r"/>
            <a:r>
              <a:rPr lang="he-IL" dirty="0"/>
              <a:t>בניגוד להערכה מסכמת שהיא הערכה לצורך סיכום שלב הלמידה, הערכה מעצבת היא הערכה שבמסגרתה</a:t>
            </a:r>
          </a:p>
          <a:p>
            <a:pPr algn="r"/>
            <a:r>
              <a:rPr lang="he-IL" dirty="0"/>
              <a:t>קיים משוב מתמיד ומתחולל תהליך למידה מתמשך.</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27</a:t>
            </a:fld>
            <a:endParaRPr lang="x-none"/>
          </a:p>
        </p:txBody>
      </p:sp>
    </p:spTree>
    <p:extLst>
      <p:ext uri="{BB962C8B-B14F-4D97-AF65-F5344CB8AC3E}">
        <p14:creationId xmlns:p14="http://schemas.microsoft.com/office/powerpoint/2010/main" val="1723742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במשימה </a:t>
            </a:r>
            <a:r>
              <a:rPr lang="he-IL" sz="1800" b="1" i="0" u="none" strike="noStrike" baseline="0" dirty="0">
                <a:latin typeface="NarkisimMFO"/>
              </a:rPr>
              <a:t>יש לנו אתגר! </a:t>
            </a:r>
            <a:r>
              <a:rPr lang="he-IL" sz="1800" b="0" i="0" u="none" strike="noStrike" baseline="0" dirty="0">
                <a:latin typeface="NarkisimMFO"/>
              </a:rPr>
              <a:t>התלמידים מתנסים בהכנת מוצר מצמח ההדס. הם חוקרים את צמח ההדס באמצעות תצפית, אוספים מידע ממקורות מידע שונים ברשת, חוקרים שימושים שונים שעושים בהדס ומפיקים שקיות ריח מהדסים. בנוסף, הם מתבקשים להכין תווית של המוצר ולארוז אותו יפה (מיומנות של עיצוב מוצר).</a:t>
            </a:r>
            <a:endParaRPr lang="en-US" b="1"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28</a:t>
            </a:fld>
            <a:endParaRPr lang="x-none"/>
          </a:p>
        </p:txBody>
      </p:sp>
    </p:spTree>
    <p:extLst>
      <p:ext uri="{BB962C8B-B14F-4D97-AF65-F5344CB8AC3E}">
        <p14:creationId xmlns:p14="http://schemas.microsoft.com/office/powerpoint/2010/main" val="679172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תת הפרק מציג שני מושגים </a:t>
            </a:r>
            <a:r>
              <a:rPr lang="he-IL" b="1" dirty="0"/>
              <a:t>צמחי בר וצמחי תרבות </a:t>
            </a:r>
            <a:r>
              <a:rPr lang="he-IL" dirty="0"/>
              <a:t>בהבדלים ביניהם. צמחי התרבות, שהאדם טיפח במרוצת הדורות מצמחי בר, גדלים,</a:t>
            </a:r>
          </a:p>
          <a:p>
            <a:pPr algn="r"/>
            <a:r>
              <a:rPr lang="he-IL" dirty="0"/>
              <a:t>מתפתחים ומתרבים בדרכים דומות לאלה של אבותיהם – צמחי הבר. עוד בימי קדם למד האדם לא לסמוך על הגדילה הטבעית של הצמחים הרצויים לו, ועסק בגידול מכוּון של צמחים. כיום, עם התפתחות החקלאות המודרנית, פיתח האדם זנים שונים של צמחים בעלי פירות גדולים מזינים וטעימים, זרעים משובחים ואיברי אגירה מפותחים, שמהם הוא ניזון. כך ניתן לגדל גידולים לא בעונתם הטבעית או בסביבה שתנאי האקלים השוררים בה לא היו מאפשרים כלל לצמחים להתפתח באופן טבעי. לבד מן השימוש בצמחים לצורכי מאכל, האדם מנצל את הצמחים גם לצרכים נוספים. השימוש בגזעים ובענפים כקורות לבנייה של בתים, סירות, כלים ורהיטים שונים הוא עתיק יומין. במאות האחרונות נוסף על שימוש זה גם השימוש בצמחים לייצור נייר ובדים.</a:t>
            </a:r>
          </a:p>
          <a:p>
            <a:pPr algn="r"/>
            <a:r>
              <a:rPr lang="he-IL" dirty="0"/>
              <a:t>עורכים דיון על התופעה של הימצאות צמחים (בר ותרבות) בכל מקום ומעלים שאלות הקשורות להבדל בין צמחי בר לצמחי תרבות: אילו צמחים מטפח האדם? תנו דוגמא. לאילו צרכים? מהם צמחי בר? תנו דוגמא. מהם צמחי תרבות? תנו דוגמא. במה דומים ובמה שונים צמחי הבר מצמחי התרבות? מטרת הדיון והשאלות שמוצגות בו היא לחשוף את הידע והתפיסות של הלומדים בהקשר זה. </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4183735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המשימה מזמנת הוראה מפורשת של </a:t>
            </a:r>
            <a:r>
              <a:rPr kumimoji="0" lang="he-IL" sz="1200" b="1" i="0" u="none" strike="noStrike" kern="1200" cap="none" spc="0" normalizeH="0" baseline="0" noProof="0" dirty="0">
                <a:ln>
                  <a:noFill/>
                </a:ln>
                <a:solidFill>
                  <a:prstClr val="black"/>
                </a:solidFill>
                <a:effectLst/>
                <a:uLnTx/>
                <a:uFillTx/>
                <a:latin typeface="+mn-lt"/>
                <a:ea typeface="+mn-ea"/>
                <a:cs typeface="+mn-cs"/>
              </a:rPr>
              <a:t>מיומנות החשיבה שאילת שאלות</a:t>
            </a:r>
            <a:r>
              <a:rPr kumimoji="0" lang="he-IL" sz="1200" b="0" i="0" u="none" strike="noStrike" kern="1200" cap="none" spc="0" normalizeH="0" baseline="0" noProof="0" dirty="0">
                <a:ln>
                  <a:noFill/>
                </a:ln>
                <a:solidFill>
                  <a:prstClr val="black"/>
                </a:solidFill>
                <a:effectLst/>
                <a:uLnTx/>
                <a:uFillTx/>
                <a:latin typeface="+mn-lt"/>
                <a:ea typeface="+mn-ea"/>
                <a:cs typeface="+mn-cs"/>
              </a:rPr>
              <a:t>. הבניית המיומנות נעשית בהקשר למושגים צמחי בר וצמחי תרבות. בניסוח השאלות חשוב להפנות את תשומת לב התלמידים </a:t>
            </a:r>
            <a:r>
              <a:rPr kumimoji="0" lang="he-IL" sz="1200" b="1" i="0" u="none" strike="noStrike" kern="1200" cap="none" spc="0" normalizeH="0" baseline="0" noProof="0" dirty="0">
                <a:ln>
                  <a:noFill/>
                </a:ln>
                <a:solidFill>
                  <a:prstClr val="black"/>
                </a:solidFill>
                <a:effectLst/>
                <a:uLnTx/>
                <a:uFillTx/>
                <a:latin typeface="+mn-lt"/>
                <a:ea typeface="+mn-ea"/>
                <a:cs typeface="+mn-cs"/>
              </a:rPr>
              <a:t>למילות שאלה </a:t>
            </a:r>
            <a:r>
              <a:rPr kumimoji="0" lang="he-IL" sz="1200" b="0" i="0" u="none" strike="noStrike" kern="1200" cap="none" spc="0" normalizeH="0" baseline="0" noProof="0" dirty="0">
                <a:ln>
                  <a:noFill/>
                </a:ln>
                <a:solidFill>
                  <a:prstClr val="black"/>
                </a:solidFill>
                <a:effectLst/>
                <a:uLnTx/>
                <a:uFillTx/>
                <a:latin typeface="+mn-lt"/>
                <a:ea typeface="+mn-ea"/>
                <a:cs typeface="+mn-cs"/>
              </a:rPr>
              <a:t>וכן </a:t>
            </a:r>
            <a:r>
              <a:rPr kumimoji="0" lang="he-IL" sz="1200" b="1" i="0" u="none" strike="noStrike" kern="1200" cap="none" spc="0" normalizeH="0" baseline="0" noProof="0" dirty="0">
                <a:ln>
                  <a:noFill/>
                </a:ln>
                <a:solidFill>
                  <a:prstClr val="black"/>
                </a:solidFill>
                <a:effectLst/>
                <a:uLnTx/>
                <a:uFillTx/>
                <a:latin typeface="+mn-lt"/>
                <a:ea typeface="+mn-ea"/>
                <a:cs typeface="+mn-cs"/>
              </a:rPr>
              <a:t>למבנה השאלה</a:t>
            </a:r>
            <a:r>
              <a:rPr kumimoji="0" lang="he-IL" sz="1200" b="0" i="0" u="none" strike="noStrike" kern="1200" cap="none" spc="0" normalizeH="0" baseline="0" noProof="0" dirty="0">
                <a:ln>
                  <a:noFill/>
                </a:ln>
                <a:solidFill>
                  <a:prstClr val="black"/>
                </a:solidFill>
                <a:effectLst/>
                <a:uLnTx/>
                <a:uFillTx/>
                <a:latin typeface="+mn-lt"/>
                <a:ea typeface="+mn-ea"/>
                <a:cs typeface="+mn-cs"/>
              </a:rPr>
              <a:t>: כל שאלה מתחילה במילת שאלה ומסתיימת בסימן שאלה. כמו כן חשוב לדון בחשיבות של ניסוח שאלות להרחבת הידע וכן בצורך לבסס את השאלות על תכנון דרך מתאימה למציאת תשובה. על ידע קיים, ידע ממקורות מידע מהימנים או באמצעות כלי חקר (תצפית, ניסוי) ומקורות מידע מדעיים.</a:t>
            </a:r>
          </a:p>
          <a:p>
            <a:pPr algn="r"/>
            <a:r>
              <a:rPr lang="he-IL" sz="2800" b="1" dirty="0"/>
              <a:t>מסכמים: מ</a:t>
            </a:r>
            <a:r>
              <a:rPr lang="he-IL" dirty="0"/>
              <a:t>ה שואלים? </a:t>
            </a:r>
            <a:r>
              <a:rPr lang="he-IL" b="1" dirty="0"/>
              <a:t>ל</a:t>
            </a:r>
            <a:r>
              <a:rPr lang="he-IL" dirty="0"/>
              <a:t>מה שואלים ? </a:t>
            </a:r>
            <a:r>
              <a:rPr lang="he-IL" b="1" dirty="0"/>
              <a:t>א</a:t>
            </a:r>
            <a:r>
              <a:rPr lang="he-IL" dirty="0"/>
              <a:t>יך שואלים? (</a:t>
            </a:r>
            <a:r>
              <a:rPr lang="he-IL" sz="3200" b="1" dirty="0"/>
              <a:t>מל"א)</a:t>
            </a:r>
            <a:endParaRPr lang="en-US" sz="3200" b="1"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63211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משימה </a:t>
            </a:r>
            <a:r>
              <a:rPr lang="he-IL" b="1" dirty="0"/>
              <a:t>צמחי בר </a:t>
            </a:r>
            <a:r>
              <a:rPr lang="he-IL" dirty="0"/>
              <a:t>בעמוד 149.</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18658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משימה </a:t>
            </a:r>
            <a:r>
              <a:rPr lang="he-IL" b="1" dirty="0"/>
              <a:t>צמחי תרבות </a:t>
            </a:r>
            <a:r>
              <a:rPr lang="he-IL" dirty="0"/>
              <a:t>בעמוד 149.</a:t>
            </a:r>
          </a:p>
          <a:p>
            <a:pPr algn="r"/>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905231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מתבוננים באיורים שבשקופית ושואלים: מהו השימוש שאנו עושים בצמחי תרבות? </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1893122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במשימה</a:t>
            </a:r>
            <a:r>
              <a:rPr lang="he-IL" baseline="0" dirty="0"/>
              <a:t> התלמידים חוקרים את שימושי הצמחים בסביבתם. שלוש השאלות הראשונות נועדו להביא את התלמידים שאנו משתמשים במוצרים שעשויים מצמחים (לבוש, ריהוט, תרופות, מזון).</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60177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קוראים את קטעי המידע בעמודים 151- 152. עונים על שאלות בעמוד 153.</a:t>
            </a:r>
          </a:p>
          <a:p>
            <a:pPr algn="r"/>
            <a:r>
              <a:rPr lang="he-IL" dirty="0"/>
              <a:t>בני האדם מפיקים מוצרים רבים מצמחים. </a:t>
            </a:r>
            <a:r>
              <a:rPr lang="he-IL" sz="1800" b="0" i="0" u="none" strike="noStrike" baseline="0" dirty="0">
                <a:latin typeface="NarkisimMFO"/>
              </a:rPr>
              <a:t>האדם מגדל צמחי תרבות לשימושים רבים: למאכל, לייצור רהיטים, להכנת בגדים, לרקיחת תרופות ועוד.</a:t>
            </a:r>
          </a:p>
          <a:p>
            <a:pPr algn="r"/>
            <a:r>
              <a:rPr lang="he-IL" sz="1800" b="0" i="0" u="none" strike="noStrike" baseline="0" dirty="0">
                <a:latin typeface="NarkisimMFO"/>
              </a:rPr>
              <a:t>בעזרת הטכנולוגיה האדם מספק לצמחי התרבות את צורכי הקיום הדרושים להם — מים וחומרים, אור, אוויר וטמפרטורה מתאימה — בחממות ובמשתלות.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2863169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5263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24000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02258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252569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14109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702763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806682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33845" y="2507551"/>
            <a:ext cx="3867150"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7551"/>
            <a:ext cx="3886201"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Date Placeholder 6"/>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x-none">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913490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x-none">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
        <p:nvSpPr>
          <p:cNvPr id="6" name="Title 5"/>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95744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x-none">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817778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33707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608141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130238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545481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792835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49054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92116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33845" y="2507551"/>
            <a:ext cx="3867150"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7551"/>
            <a:ext cx="3886201"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Date Placeholder 6"/>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138465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
        <p:nvSpPr>
          <p:cNvPr id="6" name="Title 5"/>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358536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10430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84735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98188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x-none"/>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17768848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3000">
              <a:schemeClr val="accent6">
                <a:lumMod val="20000"/>
                <a:lumOff val="80000"/>
              </a:schemeClr>
            </a:gs>
            <a:gs pos="10000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CB9CB60-3FAE-4989-9875-39020804EAE7}" type="datetimeFigureOut">
              <a:rPr lang="x-none" smtClean="0">
                <a:solidFill>
                  <a:prstClr val="black">
                    <a:lumMod val="65000"/>
                    <a:lumOff val="35000"/>
                  </a:prstClr>
                </a:solidFill>
              </a:rPr>
              <a:pPr/>
              <a:t>ט"ז/טבת/תשפ"ד</a:t>
            </a:fld>
            <a:endParaRPr lang="x-none">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x-none">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1869353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0.png"/><Relationship Id="rId7"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jpeg"/><Relationship Id="rId4" Type="http://schemas.openxmlformats.org/officeDocument/2006/relationships/image" Target="../media/image31.pn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image" Target="../media/image87.emf"/></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800" b="1" dirty="0">
                <a:cs typeface="+mn-cs"/>
              </a:rPr>
              <a:t>מדע וטכנולוגיה לכיתה ג</a:t>
            </a:r>
            <a:endParaRPr lang="en-US" sz="4800" b="1" dirty="0">
              <a:cs typeface="+mn-cs"/>
            </a:endParaRPr>
          </a:p>
        </p:txBody>
      </p:sp>
      <p:sp>
        <p:nvSpPr>
          <p:cNvPr id="3" name="מציין מיקום תוכן 2"/>
          <p:cNvSpPr>
            <a:spLocks noGrp="1"/>
          </p:cNvSpPr>
          <p:nvPr>
            <p:ph idx="1"/>
          </p:nvPr>
        </p:nvSpPr>
        <p:spPr>
          <a:xfrm>
            <a:off x="353188" y="1691322"/>
            <a:ext cx="8286610" cy="4351337"/>
          </a:xfrm>
        </p:spPr>
        <p:txBody>
          <a:bodyPr>
            <a:normAutofit/>
          </a:bodyPr>
          <a:lstStyle/>
          <a:p>
            <a:pPr marL="0" indent="0" algn="ctr">
              <a:buNone/>
            </a:pPr>
            <a:r>
              <a:rPr lang="he-IL" sz="4000" b="1" dirty="0"/>
              <a:t>מצגת מלווה להוראה</a:t>
            </a:r>
          </a:p>
          <a:p>
            <a:pPr marL="0" indent="0" algn="ctr">
              <a:buNone/>
            </a:pPr>
            <a:r>
              <a:rPr lang="he-IL" sz="4800" b="1" dirty="0">
                <a:solidFill>
                  <a:srgbClr val="B31013"/>
                </a:solidFill>
              </a:rPr>
              <a:t>שער: מפגשים עם צמחים</a:t>
            </a:r>
          </a:p>
          <a:p>
            <a:pPr marL="0" indent="0" algn="ctr">
              <a:buNone/>
            </a:pPr>
            <a:r>
              <a:rPr lang="he-IL" sz="4800" b="1" dirty="0">
                <a:solidFill>
                  <a:srgbClr val="B31013"/>
                </a:solidFill>
              </a:rPr>
              <a:t>פרק חמישי: משתמשים בצמחים</a:t>
            </a:r>
            <a:endParaRPr lang="en-US" sz="4800" b="1" dirty="0">
              <a:solidFill>
                <a:srgbClr val="B31013"/>
              </a:solidFill>
            </a:endParaRPr>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7463" y="12161"/>
            <a:ext cx="1249788" cy="707197"/>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28281"/>
            <a:ext cx="1554615" cy="670618"/>
          </a:xfrm>
          <a:prstGeom prst="rect">
            <a:avLst/>
          </a:prstGeom>
        </p:spPr>
      </p:pic>
      <p:pic>
        <p:nvPicPr>
          <p:cNvPr id="6" name="תמונה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5" y="4338560"/>
            <a:ext cx="9143999" cy="2305795"/>
          </a:xfrm>
          <a:prstGeom prst="rect">
            <a:avLst/>
          </a:prstGeom>
        </p:spPr>
      </p:pic>
    </p:spTree>
    <p:extLst>
      <p:ext uri="{BB962C8B-B14F-4D97-AF65-F5344CB8AC3E}">
        <p14:creationId xmlns:p14="http://schemas.microsoft.com/office/powerpoint/2010/main" val="2853176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5212" y="100892"/>
            <a:ext cx="1228788" cy="525591"/>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11" y="0"/>
            <a:ext cx="1108393" cy="626483"/>
          </a:xfrm>
          <a:prstGeom prst="rect">
            <a:avLst/>
          </a:prstGeom>
        </p:spPr>
      </p:pic>
      <p:pic>
        <p:nvPicPr>
          <p:cNvPr id="16" name="תמונה 15">
            <a:extLst>
              <a:ext uri="{FF2B5EF4-FFF2-40B4-BE49-F238E27FC236}">
                <a16:creationId xmlns:a16="http://schemas.microsoft.com/office/drawing/2014/main" id="{13C77EF1-8314-767C-DF05-B957C65A33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1604" y="4609786"/>
            <a:ext cx="2815626" cy="2131443"/>
          </a:xfrm>
          <a:prstGeom prst="rect">
            <a:avLst/>
          </a:prstGeom>
        </p:spPr>
      </p:pic>
      <p:pic>
        <p:nvPicPr>
          <p:cNvPr id="24" name="תמונה 23">
            <a:extLst>
              <a:ext uri="{FF2B5EF4-FFF2-40B4-BE49-F238E27FC236}">
                <a16:creationId xmlns:a16="http://schemas.microsoft.com/office/drawing/2014/main" id="{B58DF30B-485F-A29E-D335-AD42A021FC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80" y="4682076"/>
            <a:ext cx="3058427" cy="2185569"/>
          </a:xfrm>
          <a:prstGeom prst="rect">
            <a:avLst/>
          </a:prstGeom>
        </p:spPr>
      </p:pic>
      <p:pic>
        <p:nvPicPr>
          <p:cNvPr id="26" name="תמונה 25">
            <a:extLst>
              <a:ext uri="{FF2B5EF4-FFF2-40B4-BE49-F238E27FC236}">
                <a16:creationId xmlns:a16="http://schemas.microsoft.com/office/drawing/2014/main" id="{F12A6CED-8412-8F5C-E85D-29AAA0942F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38856" y="4641338"/>
            <a:ext cx="2905570" cy="2216662"/>
          </a:xfrm>
          <a:prstGeom prst="rect">
            <a:avLst/>
          </a:prstGeom>
        </p:spPr>
      </p:pic>
      <p:sp>
        <p:nvSpPr>
          <p:cNvPr id="2" name="TextBox 1"/>
          <p:cNvSpPr txBox="1"/>
          <p:nvPr/>
        </p:nvSpPr>
        <p:spPr>
          <a:xfrm>
            <a:off x="-183913" y="587857"/>
            <a:ext cx="8716711" cy="584775"/>
          </a:xfrm>
          <a:prstGeom prst="rect">
            <a:avLst/>
          </a:prstGeom>
          <a:noFill/>
        </p:spPr>
        <p:txBody>
          <a:bodyPr wrap="square" rtlCol="0">
            <a:spAutoFit/>
          </a:bodyPr>
          <a:lstStyle/>
          <a:p>
            <a:pPr algn="r"/>
            <a:r>
              <a:rPr lang="he-IL" sz="3200" b="1" dirty="0">
                <a:solidFill>
                  <a:schemeClr val="accent6">
                    <a:lumMod val="75000"/>
                  </a:schemeClr>
                </a:solidFill>
              </a:rPr>
              <a:t>משימה: משתמשים בצמחים (עמודים 153-151)</a:t>
            </a:r>
            <a:endParaRPr lang="en-US" sz="3200" b="1" dirty="0">
              <a:solidFill>
                <a:schemeClr val="accent6">
                  <a:lumMod val="75000"/>
                </a:schemeClr>
              </a:solidFill>
            </a:endParaRPr>
          </a:p>
        </p:txBody>
      </p:sp>
      <p:pic>
        <p:nvPicPr>
          <p:cNvPr id="4" name="תמונה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1604" y="2468732"/>
            <a:ext cx="2795484" cy="1999161"/>
          </a:xfrm>
          <a:prstGeom prst="rect">
            <a:avLst/>
          </a:prstGeom>
        </p:spPr>
      </p:pic>
      <p:pic>
        <p:nvPicPr>
          <p:cNvPr id="6" name="תמונה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17278" y="2429632"/>
            <a:ext cx="3105387" cy="2077360"/>
          </a:xfrm>
          <a:prstGeom prst="rect">
            <a:avLst/>
          </a:prstGeom>
        </p:spPr>
      </p:pic>
      <p:pic>
        <p:nvPicPr>
          <p:cNvPr id="7" name="תמונה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441" y="2426748"/>
            <a:ext cx="3040367" cy="2041145"/>
          </a:xfrm>
          <a:prstGeom prst="rect">
            <a:avLst/>
          </a:prstGeom>
        </p:spPr>
      </p:pic>
    </p:spTree>
    <p:extLst>
      <p:ext uri="{BB962C8B-B14F-4D97-AF65-F5344CB8AC3E}">
        <p14:creationId xmlns:p14="http://schemas.microsoft.com/office/powerpoint/2010/main" val="244154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4516" y="137154"/>
            <a:ext cx="863853" cy="464356"/>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974" y="0"/>
            <a:ext cx="1073095" cy="606532"/>
          </a:xfrm>
          <a:prstGeom prst="rect">
            <a:avLst/>
          </a:prstGeom>
        </p:spPr>
      </p:pic>
      <p:sp>
        <p:nvSpPr>
          <p:cNvPr id="7" name="תיבת טקסט 6">
            <a:extLst>
              <a:ext uri="{FF2B5EF4-FFF2-40B4-BE49-F238E27FC236}">
                <a16:creationId xmlns:a16="http://schemas.microsoft.com/office/drawing/2014/main" id="{4CA7A92D-6BED-1BB8-4A78-70E04712C861}"/>
              </a:ext>
            </a:extLst>
          </p:cNvPr>
          <p:cNvSpPr txBox="1"/>
          <p:nvPr/>
        </p:nvSpPr>
        <p:spPr>
          <a:xfrm>
            <a:off x="239974" y="6488668"/>
            <a:ext cx="4640636" cy="369332"/>
          </a:xfrm>
          <a:prstGeom prst="rect">
            <a:avLst/>
          </a:prstGeom>
          <a:noFill/>
        </p:spPr>
        <p:txBody>
          <a:bodyPr wrap="square" rtlCol="1">
            <a:spAutoFit/>
          </a:bodyPr>
          <a:lstStyle/>
          <a:p>
            <a:r>
              <a:rPr lang="he-IL" dirty="0">
                <a:solidFill>
                  <a:srgbClr val="FF0000"/>
                </a:solidFill>
              </a:rPr>
              <a:t>המשך המשימה בספר הלימוד בעמוד 147</a:t>
            </a:r>
          </a:p>
        </p:txBody>
      </p:sp>
      <p:pic>
        <p:nvPicPr>
          <p:cNvPr id="4" name="תמונה 3">
            <a:extLst>
              <a:ext uri="{FF2B5EF4-FFF2-40B4-BE49-F238E27FC236}">
                <a16:creationId xmlns:a16="http://schemas.microsoft.com/office/drawing/2014/main" id="{1DD60B44-811F-8829-272A-EF87C395D5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4143" y="1123642"/>
            <a:ext cx="7271658" cy="4610716"/>
          </a:xfrm>
          <a:prstGeom prst="rect">
            <a:avLst/>
          </a:prstGeom>
        </p:spPr>
      </p:pic>
    </p:spTree>
    <p:extLst>
      <p:ext uri="{BB962C8B-B14F-4D97-AF65-F5344CB8AC3E}">
        <p14:creationId xmlns:p14="http://schemas.microsoft.com/office/powerpoint/2010/main" val="537001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3286" y="124589"/>
            <a:ext cx="1086754" cy="584173"/>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911" y="0"/>
            <a:ext cx="1057094" cy="597488"/>
          </a:xfrm>
          <a:prstGeom prst="rect">
            <a:avLst/>
          </a:prstGeom>
        </p:spPr>
      </p:pic>
      <p:sp>
        <p:nvSpPr>
          <p:cNvPr id="6" name="תיבת טקסט 5">
            <a:extLst>
              <a:ext uri="{FF2B5EF4-FFF2-40B4-BE49-F238E27FC236}">
                <a16:creationId xmlns:a16="http://schemas.microsoft.com/office/drawing/2014/main" id="{07B14B99-FE12-D47C-DDBD-625BB8AA0B53}"/>
              </a:ext>
            </a:extLst>
          </p:cNvPr>
          <p:cNvSpPr txBox="1"/>
          <p:nvPr/>
        </p:nvSpPr>
        <p:spPr>
          <a:xfrm>
            <a:off x="2153540" y="708762"/>
            <a:ext cx="6438043" cy="584775"/>
          </a:xfrm>
          <a:prstGeom prst="rect">
            <a:avLst/>
          </a:prstGeom>
          <a:noFill/>
        </p:spPr>
        <p:txBody>
          <a:bodyPr wrap="square" rtlCol="1">
            <a:spAutoFit/>
          </a:bodyPr>
          <a:lstStyle/>
          <a:p>
            <a:pPr algn="r"/>
            <a:r>
              <a:rPr lang="he-IL" sz="3200" b="1" dirty="0">
                <a:solidFill>
                  <a:schemeClr val="accent6">
                    <a:lumMod val="50000"/>
                  </a:schemeClr>
                </a:solidFill>
              </a:rPr>
              <a:t>חושבים ועושים טכנולוגיה (עמוד 153)</a:t>
            </a:r>
          </a:p>
        </p:txBody>
      </p:sp>
      <p:pic>
        <p:nvPicPr>
          <p:cNvPr id="2" name="תמונה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579287"/>
            <a:ext cx="9144000" cy="5278713"/>
          </a:xfrm>
          <a:prstGeom prst="rect">
            <a:avLst/>
          </a:prstGeom>
        </p:spPr>
      </p:pic>
    </p:spTree>
    <p:extLst>
      <p:ext uri="{BB962C8B-B14F-4D97-AF65-F5344CB8AC3E}">
        <p14:creationId xmlns:p14="http://schemas.microsoft.com/office/powerpoint/2010/main" val="30164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1627" y="230499"/>
            <a:ext cx="1026934" cy="457284"/>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064036" cy="601412"/>
          </a:xfrm>
          <a:prstGeom prst="rect">
            <a:avLst/>
          </a:prstGeom>
        </p:spPr>
      </p:pic>
      <p:sp>
        <p:nvSpPr>
          <p:cNvPr id="7" name="תיבת טקסט 6">
            <a:extLst>
              <a:ext uri="{FF2B5EF4-FFF2-40B4-BE49-F238E27FC236}">
                <a16:creationId xmlns:a16="http://schemas.microsoft.com/office/drawing/2014/main" id="{497570F8-64B8-F25D-82D9-A9FB8FD37BB7}"/>
              </a:ext>
            </a:extLst>
          </p:cNvPr>
          <p:cNvSpPr txBox="1"/>
          <p:nvPr/>
        </p:nvSpPr>
        <p:spPr>
          <a:xfrm>
            <a:off x="2290274" y="230499"/>
            <a:ext cx="5178750" cy="646331"/>
          </a:xfrm>
          <a:prstGeom prst="rect">
            <a:avLst/>
          </a:prstGeom>
          <a:noFill/>
        </p:spPr>
        <p:txBody>
          <a:bodyPr wrap="square" rtlCol="1">
            <a:spAutoFit/>
          </a:bodyPr>
          <a:lstStyle/>
          <a:p>
            <a:pPr algn="r"/>
            <a:r>
              <a:rPr lang="he-IL" sz="3600" b="1" dirty="0">
                <a:solidFill>
                  <a:schemeClr val="accent6">
                    <a:lumMod val="75000"/>
                  </a:schemeClr>
                </a:solidFill>
              </a:rPr>
              <a:t>מגדלים צמחים (עמוד 155)</a:t>
            </a:r>
          </a:p>
        </p:txBody>
      </p:sp>
      <p:sp>
        <p:nvSpPr>
          <p:cNvPr id="9" name="תיבת טקסט 8">
            <a:extLst>
              <a:ext uri="{FF2B5EF4-FFF2-40B4-BE49-F238E27FC236}">
                <a16:creationId xmlns:a16="http://schemas.microsoft.com/office/drawing/2014/main" id="{AB7131EF-0418-F036-D7CA-44FD591BEAE5}"/>
              </a:ext>
            </a:extLst>
          </p:cNvPr>
          <p:cNvSpPr txBox="1"/>
          <p:nvPr/>
        </p:nvSpPr>
        <p:spPr>
          <a:xfrm>
            <a:off x="-371847" y="1040115"/>
            <a:ext cx="9174015" cy="523220"/>
          </a:xfrm>
          <a:prstGeom prst="rect">
            <a:avLst/>
          </a:prstGeom>
          <a:noFill/>
        </p:spPr>
        <p:txBody>
          <a:bodyPr wrap="square" rtlCol="1">
            <a:spAutoFit/>
          </a:bodyPr>
          <a:lstStyle/>
          <a:p>
            <a:pPr algn="r"/>
            <a:r>
              <a:rPr lang="he-IL" sz="2800" b="1" dirty="0">
                <a:solidFill>
                  <a:schemeClr val="accent6">
                    <a:lumMod val="75000"/>
                  </a:schemeClr>
                </a:solidFill>
              </a:rPr>
              <a:t>באילו אמצעים טכנולוגיים משתמש האדם לגידול צמחים?</a:t>
            </a:r>
          </a:p>
        </p:txBody>
      </p:sp>
      <p:pic>
        <p:nvPicPr>
          <p:cNvPr id="5122" name="Picture 2">
            <a:extLst>
              <a:ext uri="{FF2B5EF4-FFF2-40B4-BE49-F238E27FC236}">
                <a16:creationId xmlns:a16="http://schemas.microsoft.com/office/drawing/2014/main" id="{2D3FCF33-F05A-05C6-418C-AA0372030C4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0032" y="2102552"/>
            <a:ext cx="2903968" cy="19183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29C4963-4D97-B0E3-7BDF-4C3BC0148EB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69882" y="4768473"/>
            <a:ext cx="2687680" cy="20139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59C5FFF-06EF-B32A-4AB9-37103C88D4F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77312" y="2169433"/>
            <a:ext cx="2589375" cy="185145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B43D684C-D8F9-20AD-4CF5-084DDCEB1BD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54398" y="4768473"/>
            <a:ext cx="2834458" cy="201399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26690965-B4F3-69A9-4F0E-29BDF06BACD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4358355"/>
            <a:ext cx="3750239" cy="251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45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7343" y="0"/>
            <a:ext cx="1442229" cy="523220"/>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875"/>
            <a:ext cx="1542422" cy="639741"/>
          </a:xfrm>
          <a:prstGeom prst="rect">
            <a:avLst/>
          </a:prstGeom>
        </p:spPr>
      </p:pic>
      <p:sp>
        <p:nvSpPr>
          <p:cNvPr id="18" name="תיבת טקסט 17">
            <a:extLst>
              <a:ext uri="{FF2B5EF4-FFF2-40B4-BE49-F238E27FC236}">
                <a16:creationId xmlns:a16="http://schemas.microsoft.com/office/drawing/2014/main" id="{BBF4E1B6-D218-6D4E-881D-81740808A396}"/>
              </a:ext>
            </a:extLst>
          </p:cNvPr>
          <p:cNvSpPr txBox="1"/>
          <p:nvPr/>
        </p:nvSpPr>
        <p:spPr>
          <a:xfrm>
            <a:off x="522514" y="794759"/>
            <a:ext cx="8108738" cy="2486826"/>
          </a:xfrm>
          <a:prstGeom prst="rect">
            <a:avLst/>
          </a:prstGeom>
          <a:noFill/>
        </p:spPr>
        <p:txBody>
          <a:bodyPr wrap="square">
            <a:spAutoFit/>
          </a:bodyPr>
          <a:lstStyle/>
          <a:p>
            <a:pPr algn="r">
              <a:lnSpc>
                <a:spcPct val="150000"/>
              </a:lnSpc>
            </a:pPr>
            <a:r>
              <a:rPr lang="he-IL" sz="2800" b="1" i="0" u="none" strike="noStrike" baseline="0" dirty="0">
                <a:latin typeface="Arial" panose="020B0604020202020204" pitchFamily="34" charset="0"/>
                <a:cs typeface="Arial" panose="020B0604020202020204" pitchFamily="34" charset="0"/>
              </a:rPr>
              <a:t>          מידעון: </a:t>
            </a:r>
            <a:r>
              <a:rPr lang="he-IL" sz="2800" b="1" i="0" u="none" strike="noStrike" baseline="0" dirty="0">
                <a:solidFill>
                  <a:schemeClr val="accent6">
                    <a:lumMod val="50000"/>
                  </a:schemeClr>
                </a:solidFill>
                <a:latin typeface="Arial" panose="020B0604020202020204" pitchFamily="34" charset="0"/>
                <a:cs typeface="Arial" panose="020B0604020202020204" pitchFamily="34" charset="0"/>
              </a:rPr>
              <a:t>טכנולוגיה בשרות האדם (עמוד 156)</a:t>
            </a:r>
          </a:p>
          <a:p>
            <a:pPr algn="r">
              <a:lnSpc>
                <a:spcPct val="150000"/>
              </a:lnSpc>
            </a:pPr>
            <a:r>
              <a:rPr lang="he-IL" sz="2400" b="0" i="0" u="none" strike="noStrike" baseline="0" dirty="0">
                <a:latin typeface="Arial" panose="020B0604020202020204" pitchFamily="34" charset="0"/>
                <a:cs typeface="Arial" panose="020B0604020202020204" pitchFamily="34" charset="0"/>
              </a:rPr>
              <a:t>האדם פיתח אמצעים טכנולוגיים שבעזרתם הוא מספק לצמחים את</a:t>
            </a:r>
          </a:p>
          <a:p>
            <a:pPr algn="r">
              <a:lnSpc>
                <a:spcPct val="150000"/>
              </a:lnSpc>
            </a:pPr>
            <a:r>
              <a:rPr lang="he-IL" sz="2400" b="0" i="0" u="none" strike="noStrike" baseline="0" dirty="0">
                <a:latin typeface="Arial" panose="020B0604020202020204" pitchFamily="34" charset="0"/>
                <a:cs typeface="Arial" panose="020B0604020202020204" pitchFamily="34" charset="0"/>
              </a:rPr>
              <a:t>צרכי הקיום שלהם. כך הוא מגביר את יכולתו להשתמש בצמחים בכל</a:t>
            </a:r>
          </a:p>
          <a:p>
            <a:pPr algn="r">
              <a:lnSpc>
                <a:spcPct val="150000"/>
              </a:lnSpc>
            </a:pPr>
            <a:r>
              <a:rPr lang="he-IL" sz="2400" b="0" i="0" u="none" strike="noStrike" baseline="0" dirty="0">
                <a:latin typeface="Arial" panose="020B0604020202020204" pitchFamily="34" charset="0"/>
                <a:cs typeface="Arial" panose="020B0604020202020204" pitchFamily="34" charset="0"/>
              </a:rPr>
              <a:t>מקום, בכל עונה, בכמות ובמגוון גדול לשימושים השונים.</a:t>
            </a:r>
            <a:endParaRPr lang="he-IL" sz="2400" dirty="0">
              <a:latin typeface="Arial" panose="020B0604020202020204" pitchFamily="34" charset="0"/>
              <a:cs typeface="Arial" panose="020B0604020202020204" pitchFamily="34" charset="0"/>
            </a:endParaRPr>
          </a:p>
        </p:txBody>
      </p:sp>
      <p:pic>
        <p:nvPicPr>
          <p:cNvPr id="4" name="תמונה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27006" y="3281585"/>
            <a:ext cx="4546363" cy="3409772"/>
          </a:xfrm>
          <a:prstGeom prst="rect">
            <a:avLst/>
          </a:prstGeom>
        </p:spPr>
      </p:pic>
      <p:sp>
        <p:nvSpPr>
          <p:cNvPr id="6" name="TextBox 5"/>
          <p:cNvSpPr txBox="1"/>
          <p:nvPr/>
        </p:nvSpPr>
        <p:spPr>
          <a:xfrm>
            <a:off x="7460479" y="4862557"/>
            <a:ext cx="1569093" cy="646331"/>
          </a:xfrm>
          <a:prstGeom prst="rect">
            <a:avLst/>
          </a:prstGeom>
          <a:noFill/>
        </p:spPr>
        <p:txBody>
          <a:bodyPr wrap="square" rtlCol="0">
            <a:spAutoFit/>
          </a:bodyPr>
          <a:lstStyle/>
          <a:p>
            <a:r>
              <a:rPr lang="he-IL" dirty="0"/>
              <a:t>מקור התמונה</a:t>
            </a:r>
            <a:r>
              <a:rPr lang="en-GB" dirty="0"/>
              <a:t> </a:t>
            </a:r>
            <a:r>
              <a:rPr lang="en-US" dirty="0"/>
              <a:t> </a:t>
            </a:r>
            <a:r>
              <a:rPr lang="en-GB" dirty="0" err="1"/>
              <a:t>pixabay</a:t>
            </a:r>
            <a:endParaRPr lang="en-US" dirty="0"/>
          </a:p>
        </p:txBody>
      </p:sp>
    </p:spTree>
    <p:extLst>
      <p:ext uri="{BB962C8B-B14F-4D97-AF65-F5344CB8AC3E}">
        <p14:creationId xmlns:p14="http://schemas.microsoft.com/office/powerpoint/2010/main" val="2084070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585" y="118931"/>
            <a:ext cx="1120938" cy="602549"/>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736" y="41981"/>
            <a:ext cx="1062672" cy="600641"/>
          </a:xfrm>
          <a:prstGeom prst="rect">
            <a:avLst/>
          </a:prstGeom>
        </p:spPr>
      </p:pic>
      <p:pic>
        <p:nvPicPr>
          <p:cNvPr id="12" name="תמונה 11">
            <a:extLst>
              <a:ext uri="{FF2B5EF4-FFF2-40B4-BE49-F238E27FC236}">
                <a16:creationId xmlns:a16="http://schemas.microsoft.com/office/drawing/2014/main" id="{C7D7D5A2-C724-CAB5-1234-3467651488A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0189" y="1618040"/>
            <a:ext cx="8296275" cy="4343400"/>
          </a:xfrm>
          <a:prstGeom prst="rect">
            <a:avLst/>
          </a:prstGeom>
        </p:spPr>
      </p:pic>
      <p:pic>
        <p:nvPicPr>
          <p:cNvPr id="13" name="תמונה 12">
            <a:extLst>
              <a:ext uri="{FF2B5EF4-FFF2-40B4-BE49-F238E27FC236}">
                <a16:creationId xmlns:a16="http://schemas.microsoft.com/office/drawing/2014/main" id="{605566B0-BEBA-C016-2799-D788434DF415}"/>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1171" y="4362450"/>
            <a:ext cx="2492829" cy="2495550"/>
          </a:xfrm>
          <a:prstGeom prst="rect">
            <a:avLst/>
          </a:prstGeom>
        </p:spPr>
      </p:pic>
      <p:sp>
        <p:nvSpPr>
          <p:cNvPr id="4" name="תיבת טקסט 3">
            <a:extLst>
              <a:ext uri="{FF2B5EF4-FFF2-40B4-BE49-F238E27FC236}">
                <a16:creationId xmlns:a16="http://schemas.microsoft.com/office/drawing/2014/main" id="{75F4ACE8-1E27-3B73-F8F8-75690A15A149}"/>
              </a:ext>
            </a:extLst>
          </p:cNvPr>
          <p:cNvSpPr txBox="1"/>
          <p:nvPr/>
        </p:nvSpPr>
        <p:spPr>
          <a:xfrm>
            <a:off x="-70145" y="908150"/>
            <a:ext cx="8756941" cy="954107"/>
          </a:xfrm>
          <a:prstGeom prst="rect">
            <a:avLst/>
          </a:prstGeom>
          <a:noFill/>
        </p:spPr>
        <p:txBody>
          <a:bodyPr wrap="square" rtlCol="1">
            <a:spAutoFit/>
          </a:bodyPr>
          <a:lstStyle/>
          <a:p>
            <a:pPr algn="r"/>
            <a:r>
              <a:rPr lang="he-IL" sz="2800" b="1" dirty="0">
                <a:solidFill>
                  <a:schemeClr val="accent6">
                    <a:lumMod val="75000"/>
                  </a:schemeClr>
                </a:solidFill>
              </a:rPr>
              <a:t>משימה:</a:t>
            </a:r>
            <a:r>
              <a:rPr lang="he-IL" sz="2800" dirty="0">
                <a:solidFill>
                  <a:schemeClr val="accent6">
                    <a:lumMod val="75000"/>
                  </a:schemeClr>
                </a:solidFill>
              </a:rPr>
              <a:t> </a:t>
            </a:r>
            <a:r>
              <a:rPr lang="he-IL" sz="2800" b="1" dirty="0">
                <a:solidFill>
                  <a:schemeClr val="accent6">
                    <a:lumMod val="75000"/>
                  </a:schemeClr>
                </a:solidFill>
              </a:rPr>
              <a:t>כיצד האדם מגביר את יכולתו לגדל צמחי תרבות?</a:t>
            </a:r>
            <a:endParaRPr lang="en-GB" sz="2800" b="1" dirty="0">
              <a:solidFill>
                <a:schemeClr val="accent6">
                  <a:lumMod val="75000"/>
                </a:schemeClr>
              </a:solidFill>
            </a:endParaRPr>
          </a:p>
          <a:p>
            <a:pPr algn="r"/>
            <a:r>
              <a:rPr lang="he-IL" sz="2800" b="1" dirty="0">
                <a:solidFill>
                  <a:schemeClr val="accent6">
                    <a:lumMod val="75000"/>
                  </a:schemeClr>
                </a:solidFill>
              </a:rPr>
              <a:t>עמוד 155</a:t>
            </a:r>
          </a:p>
        </p:txBody>
      </p:sp>
    </p:spTree>
    <p:extLst>
      <p:ext uri="{BB962C8B-B14F-4D97-AF65-F5344CB8AC3E}">
        <p14:creationId xmlns:p14="http://schemas.microsoft.com/office/powerpoint/2010/main" val="3016797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5960" y="169289"/>
            <a:ext cx="777124" cy="417736"/>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3708" cy="516444"/>
          </a:xfrm>
          <a:prstGeom prst="rect">
            <a:avLst/>
          </a:prstGeom>
        </p:spPr>
      </p:pic>
      <p:pic>
        <p:nvPicPr>
          <p:cNvPr id="4" name="תמונה 3">
            <a:extLst>
              <a:ext uri="{FF2B5EF4-FFF2-40B4-BE49-F238E27FC236}">
                <a16:creationId xmlns:a16="http://schemas.microsoft.com/office/drawing/2014/main" id="{E01D8F3F-914E-BF74-C357-0E1B678636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9690" y="1202852"/>
            <a:ext cx="7404620" cy="5363655"/>
          </a:xfrm>
          <a:prstGeom prst="rect">
            <a:avLst/>
          </a:prstGeom>
        </p:spPr>
      </p:pic>
    </p:spTree>
    <p:extLst>
      <p:ext uri="{BB962C8B-B14F-4D97-AF65-F5344CB8AC3E}">
        <p14:creationId xmlns:p14="http://schemas.microsoft.com/office/powerpoint/2010/main" val="2659148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1250" y="138737"/>
            <a:ext cx="881656" cy="473925"/>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71" y="69944"/>
            <a:ext cx="845342" cy="477802"/>
          </a:xfrm>
          <a:prstGeom prst="rect">
            <a:avLst/>
          </a:prstGeom>
        </p:spPr>
      </p:pic>
      <p:pic>
        <p:nvPicPr>
          <p:cNvPr id="4" name="תמונה 3">
            <a:extLst>
              <a:ext uri="{FF2B5EF4-FFF2-40B4-BE49-F238E27FC236}">
                <a16:creationId xmlns:a16="http://schemas.microsoft.com/office/drawing/2014/main" id="{14E11DDE-606C-CF84-0F51-504A24B386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771" y="1076485"/>
            <a:ext cx="7881258" cy="4705029"/>
          </a:xfrm>
          <a:prstGeom prst="rect">
            <a:avLst/>
          </a:prstGeom>
        </p:spPr>
      </p:pic>
    </p:spTree>
    <p:extLst>
      <p:ext uri="{BB962C8B-B14F-4D97-AF65-F5344CB8AC3E}">
        <p14:creationId xmlns:p14="http://schemas.microsoft.com/office/powerpoint/2010/main" val="4118682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3063" y="163052"/>
            <a:ext cx="1035480" cy="556612"/>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84" y="135597"/>
            <a:ext cx="1033349" cy="584067"/>
          </a:xfrm>
          <a:prstGeom prst="rect">
            <a:avLst/>
          </a:prstGeom>
        </p:spPr>
      </p:pic>
      <p:pic>
        <p:nvPicPr>
          <p:cNvPr id="4" name="תמונה 3">
            <a:extLst>
              <a:ext uri="{FF2B5EF4-FFF2-40B4-BE49-F238E27FC236}">
                <a16:creationId xmlns:a16="http://schemas.microsoft.com/office/drawing/2014/main" id="{1F185F2C-40C4-901A-616A-B61FB88332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1133" y="1428746"/>
            <a:ext cx="6638691" cy="5258833"/>
          </a:xfrm>
          <a:prstGeom prst="rect">
            <a:avLst/>
          </a:prstGeom>
        </p:spPr>
      </p:pic>
    </p:spTree>
    <p:extLst>
      <p:ext uri="{BB962C8B-B14F-4D97-AF65-F5344CB8AC3E}">
        <p14:creationId xmlns:p14="http://schemas.microsoft.com/office/powerpoint/2010/main" val="1246477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3063" y="33154"/>
            <a:ext cx="1052572" cy="565800"/>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8698"/>
            <a:ext cx="973529" cy="550256"/>
          </a:xfrm>
          <a:prstGeom prst="rect">
            <a:avLst/>
          </a:prstGeom>
        </p:spPr>
      </p:pic>
      <p:pic>
        <p:nvPicPr>
          <p:cNvPr id="4" name="תמונה 3">
            <a:extLst>
              <a:ext uri="{FF2B5EF4-FFF2-40B4-BE49-F238E27FC236}">
                <a16:creationId xmlns:a16="http://schemas.microsoft.com/office/drawing/2014/main" id="{E25CD85F-E772-7016-12BD-6669A8FF393C}"/>
              </a:ext>
            </a:extLst>
          </p:cNvPr>
          <p:cNvPicPr>
            <a:picLocks noChangeAspect="1"/>
          </p:cNvPicPr>
          <p:nvPr/>
        </p:nvPicPr>
        <p:blipFill>
          <a:blip r:embed="rId5"/>
          <a:stretch>
            <a:fillRect/>
          </a:stretch>
        </p:blipFill>
        <p:spPr>
          <a:xfrm>
            <a:off x="1476375" y="790575"/>
            <a:ext cx="6191250" cy="5276850"/>
          </a:xfrm>
          <a:prstGeom prst="rect">
            <a:avLst/>
          </a:prstGeom>
        </p:spPr>
      </p:pic>
    </p:spTree>
    <p:extLst>
      <p:ext uri="{BB962C8B-B14F-4D97-AF65-F5344CB8AC3E}">
        <p14:creationId xmlns:p14="http://schemas.microsoft.com/office/powerpoint/2010/main" val="3834885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3779" y="119709"/>
            <a:ext cx="1240580" cy="45750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034041" cy="584459"/>
          </a:xfrm>
          <a:prstGeom prst="rect">
            <a:avLst/>
          </a:prstGeom>
        </p:spPr>
      </p:pic>
      <p:sp>
        <p:nvSpPr>
          <p:cNvPr id="9" name="תיבת טקסט 8">
            <a:extLst>
              <a:ext uri="{FF2B5EF4-FFF2-40B4-BE49-F238E27FC236}">
                <a16:creationId xmlns:a16="http://schemas.microsoft.com/office/drawing/2014/main" id="{E69D29CF-6410-B96F-BF40-C91E4172B05E}"/>
              </a:ext>
            </a:extLst>
          </p:cNvPr>
          <p:cNvSpPr txBox="1"/>
          <p:nvPr/>
        </p:nvSpPr>
        <p:spPr>
          <a:xfrm>
            <a:off x="-1954530" y="4491990"/>
            <a:ext cx="1089660" cy="1588770"/>
          </a:xfrm>
          <a:prstGeom prst="rect">
            <a:avLst/>
          </a:prstGeom>
          <a:noFill/>
        </p:spPr>
        <p:txBody>
          <a:bodyPr wrap="square" rtlCol="1">
            <a:spAutoFit/>
          </a:bodyPr>
          <a:lstStyle/>
          <a:p>
            <a:endParaRPr lang="he-IL" dirty="0"/>
          </a:p>
        </p:txBody>
      </p:sp>
      <p:pic>
        <p:nvPicPr>
          <p:cNvPr id="1026" name="Picture 2" descr="תמונה ותמונה של שדה פרגים בחינם">
            <a:extLst>
              <a:ext uri="{FF2B5EF4-FFF2-40B4-BE49-F238E27FC236}">
                <a16:creationId xmlns:a16="http://schemas.microsoft.com/office/drawing/2014/main" id="{445FB4A7-15B3-50CA-BA3B-C29F9FF891E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939611"/>
            <a:ext cx="9144000" cy="3168044"/>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4836EED0-D537-B4E4-5D0A-7CA6F54C0E4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0" y="1170995"/>
            <a:ext cx="8578946" cy="2768616"/>
          </a:xfrm>
          <a:prstGeom prst="rect">
            <a:avLst/>
          </a:prstGeom>
          <a:noFill/>
        </p:spPr>
      </p:pic>
      <p:sp>
        <p:nvSpPr>
          <p:cNvPr id="4" name="TextBox 3"/>
          <p:cNvSpPr txBox="1"/>
          <p:nvPr/>
        </p:nvSpPr>
        <p:spPr>
          <a:xfrm>
            <a:off x="1956987" y="384561"/>
            <a:ext cx="5826792" cy="769441"/>
          </a:xfrm>
          <a:prstGeom prst="rect">
            <a:avLst/>
          </a:prstGeom>
          <a:noFill/>
        </p:spPr>
        <p:txBody>
          <a:bodyPr wrap="square" rtlCol="0">
            <a:spAutoFit/>
          </a:bodyPr>
          <a:lstStyle/>
          <a:p>
            <a:pPr algn="ctr"/>
            <a:r>
              <a:rPr lang="he-IL" sz="4400" b="1" dirty="0">
                <a:solidFill>
                  <a:schemeClr val="accent6">
                    <a:lumMod val="75000"/>
                  </a:schemeClr>
                </a:solidFill>
              </a:rPr>
              <a:t>פתיחה </a:t>
            </a:r>
            <a:r>
              <a:rPr lang="he-IL" sz="3200" b="1" dirty="0">
                <a:solidFill>
                  <a:schemeClr val="accent6">
                    <a:lumMod val="75000"/>
                  </a:schemeClr>
                </a:solidFill>
              </a:rPr>
              <a:t>(עמוד 148)</a:t>
            </a:r>
            <a:endParaRPr lang="en-US" sz="3200" b="1" dirty="0">
              <a:solidFill>
                <a:schemeClr val="accent6">
                  <a:lumMod val="75000"/>
                </a:schemeClr>
              </a:solidFill>
            </a:endParaRPr>
          </a:p>
        </p:txBody>
      </p:sp>
    </p:spTree>
    <p:extLst>
      <p:ext uri="{BB962C8B-B14F-4D97-AF65-F5344CB8AC3E}">
        <p14:creationId xmlns:p14="http://schemas.microsoft.com/office/powerpoint/2010/main" val="3995630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5971" y="105402"/>
            <a:ext cx="983405" cy="528620"/>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695" y="0"/>
            <a:ext cx="999327" cy="564837"/>
          </a:xfrm>
          <a:prstGeom prst="rect">
            <a:avLst/>
          </a:prstGeom>
        </p:spPr>
      </p:pic>
      <p:sp>
        <p:nvSpPr>
          <p:cNvPr id="2" name="תיבת טקסט 1">
            <a:extLst>
              <a:ext uri="{FF2B5EF4-FFF2-40B4-BE49-F238E27FC236}">
                <a16:creationId xmlns:a16="http://schemas.microsoft.com/office/drawing/2014/main" id="{A7E8E093-12C5-D571-9E4A-EECA8AB43568}"/>
              </a:ext>
            </a:extLst>
          </p:cNvPr>
          <p:cNvSpPr txBox="1"/>
          <p:nvPr/>
        </p:nvSpPr>
        <p:spPr>
          <a:xfrm>
            <a:off x="1615156" y="980132"/>
            <a:ext cx="7204106" cy="1077218"/>
          </a:xfrm>
          <a:prstGeom prst="rect">
            <a:avLst/>
          </a:prstGeom>
          <a:noFill/>
        </p:spPr>
        <p:txBody>
          <a:bodyPr wrap="square" rtlCol="1">
            <a:spAutoFit/>
          </a:bodyPr>
          <a:lstStyle/>
          <a:p>
            <a:endParaRPr lang="he-IL" sz="2800" b="1" dirty="0">
              <a:solidFill>
                <a:schemeClr val="accent6">
                  <a:lumMod val="50000"/>
                </a:schemeClr>
              </a:solidFill>
            </a:endParaRPr>
          </a:p>
          <a:p>
            <a:pPr algn="r" rtl="1"/>
            <a:r>
              <a:rPr lang="he-IL" sz="3600" b="1" dirty="0"/>
              <a:t>מכינים עציץ</a:t>
            </a:r>
            <a:r>
              <a:rPr lang="he-IL" sz="3600" b="1" dirty="0">
                <a:solidFill>
                  <a:schemeClr val="accent6">
                    <a:lumMod val="50000"/>
                  </a:schemeClr>
                </a:solidFill>
              </a:rPr>
              <a:t>: מזרע לצמח (עמוד 157) </a:t>
            </a:r>
            <a:r>
              <a:rPr lang="he-IL" sz="3600" dirty="0"/>
              <a:t> </a:t>
            </a:r>
          </a:p>
        </p:txBody>
      </p:sp>
      <p:sp>
        <p:nvSpPr>
          <p:cNvPr id="4" name="תיבת טקסט 3">
            <a:extLst>
              <a:ext uri="{FF2B5EF4-FFF2-40B4-BE49-F238E27FC236}">
                <a16:creationId xmlns:a16="http://schemas.microsoft.com/office/drawing/2014/main" id="{5CEBA315-46A3-85A9-2BDE-828941C6A59C}"/>
              </a:ext>
            </a:extLst>
          </p:cNvPr>
          <p:cNvSpPr txBox="1"/>
          <p:nvPr/>
        </p:nvSpPr>
        <p:spPr>
          <a:xfrm>
            <a:off x="2268109" y="359229"/>
            <a:ext cx="5504291" cy="861774"/>
          </a:xfrm>
          <a:prstGeom prst="rect">
            <a:avLst/>
          </a:prstGeom>
          <a:noFill/>
        </p:spPr>
        <p:txBody>
          <a:bodyPr wrap="square" rtlCol="1">
            <a:spAutoFit/>
          </a:bodyPr>
          <a:lstStyle/>
          <a:p>
            <a:r>
              <a:rPr lang="he-IL" sz="3200" b="1" dirty="0">
                <a:solidFill>
                  <a:schemeClr val="accent6">
                    <a:lumMod val="50000"/>
                  </a:schemeClr>
                </a:solidFill>
              </a:rPr>
              <a:t>חושבים ועושים טכנולוגיה </a:t>
            </a:r>
          </a:p>
          <a:p>
            <a:endParaRPr lang="he-IL" dirty="0"/>
          </a:p>
        </p:txBody>
      </p:sp>
      <p:pic>
        <p:nvPicPr>
          <p:cNvPr id="6" name="תמונה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8823" y="2823156"/>
            <a:ext cx="4283177" cy="3157670"/>
          </a:xfrm>
          <a:prstGeom prst="rect">
            <a:avLst/>
          </a:prstGeom>
        </p:spPr>
      </p:pic>
      <p:pic>
        <p:nvPicPr>
          <p:cNvPr id="7" name="תמונה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68553" y="2874430"/>
            <a:ext cx="4443813" cy="3106396"/>
          </a:xfrm>
          <a:prstGeom prst="rect">
            <a:avLst/>
          </a:prstGeom>
        </p:spPr>
      </p:pic>
      <p:sp>
        <p:nvSpPr>
          <p:cNvPr id="8" name="TextBox 7"/>
          <p:cNvSpPr txBox="1"/>
          <p:nvPr/>
        </p:nvSpPr>
        <p:spPr>
          <a:xfrm>
            <a:off x="4700186" y="6144427"/>
            <a:ext cx="4119075" cy="646331"/>
          </a:xfrm>
          <a:prstGeom prst="rect">
            <a:avLst/>
          </a:prstGeom>
          <a:noFill/>
        </p:spPr>
        <p:txBody>
          <a:bodyPr wrap="square" rtlCol="0">
            <a:spAutoFit/>
          </a:bodyPr>
          <a:lstStyle/>
          <a:p>
            <a:pPr algn="r"/>
            <a:r>
              <a:rPr lang="he-IL" dirty="0">
                <a:solidFill>
                  <a:srgbClr val="FF0000"/>
                </a:solidFill>
              </a:rPr>
              <a:t>מקור התמונות: </a:t>
            </a:r>
            <a:endParaRPr lang="en-GB" dirty="0">
              <a:solidFill>
                <a:srgbClr val="FF0000"/>
              </a:solidFill>
            </a:endParaRPr>
          </a:p>
          <a:p>
            <a:pPr algn="r"/>
            <a:r>
              <a:rPr lang="en-GB" dirty="0" err="1">
                <a:solidFill>
                  <a:srgbClr val="FF0000"/>
                </a:solidFill>
              </a:rPr>
              <a:t>pixabay</a:t>
            </a:r>
            <a:endParaRPr lang="en-US" dirty="0">
              <a:solidFill>
                <a:srgbClr val="FF0000"/>
              </a:solidFill>
            </a:endParaRPr>
          </a:p>
        </p:txBody>
      </p:sp>
    </p:spTree>
    <p:extLst>
      <p:ext uri="{BB962C8B-B14F-4D97-AF65-F5344CB8AC3E}">
        <p14:creationId xmlns:p14="http://schemas.microsoft.com/office/powerpoint/2010/main" val="2609287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2576" y="110586"/>
            <a:ext cx="1286849" cy="556151"/>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386"/>
            <a:ext cx="1401510" cy="692552"/>
          </a:xfrm>
          <a:prstGeom prst="rect">
            <a:avLst/>
          </a:prstGeom>
        </p:spPr>
      </p:pic>
      <p:sp>
        <p:nvSpPr>
          <p:cNvPr id="13" name="תיבת טקסט 12">
            <a:extLst>
              <a:ext uri="{FF2B5EF4-FFF2-40B4-BE49-F238E27FC236}">
                <a16:creationId xmlns:a16="http://schemas.microsoft.com/office/drawing/2014/main" id="{2D08E9F9-96E5-6358-FE3A-4E18E6208E38}"/>
              </a:ext>
            </a:extLst>
          </p:cNvPr>
          <p:cNvSpPr txBox="1"/>
          <p:nvPr/>
        </p:nvSpPr>
        <p:spPr>
          <a:xfrm>
            <a:off x="626947" y="816301"/>
            <a:ext cx="7769054" cy="646331"/>
          </a:xfrm>
          <a:prstGeom prst="rect">
            <a:avLst/>
          </a:prstGeom>
          <a:noFill/>
        </p:spPr>
        <p:txBody>
          <a:bodyPr wrap="square" rtlCol="1">
            <a:spAutoFit/>
          </a:bodyPr>
          <a:lstStyle/>
          <a:p>
            <a:pPr algn="r"/>
            <a:r>
              <a:rPr lang="he-IL" sz="3600" b="1" dirty="0">
                <a:solidFill>
                  <a:schemeClr val="accent6">
                    <a:lumMod val="50000"/>
                  </a:schemeClr>
                </a:solidFill>
              </a:rPr>
              <a:t>שומרים על כדור הארץ- פיתוח בר קיימא</a:t>
            </a:r>
          </a:p>
        </p:txBody>
      </p:sp>
      <p:pic>
        <p:nvPicPr>
          <p:cNvPr id="9" name="תמונה 8">
            <a:extLst>
              <a:ext uri="{FF2B5EF4-FFF2-40B4-BE49-F238E27FC236}">
                <a16:creationId xmlns:a16="http://schemas.microsoft.com/office/drawing/2014/main" id="{FD7DEA3A-0A9F-ED0C-AAD1-953F8A4028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1474" y="3468175"/>
            <a:ext cx="4217323" cy="3265911"/>
          </a:xfrm>
          <a:prstGeom prst="rect">
            <a:avLst/>
          </a:prstGeom>
        </p:spPr>
      </p:pic>
      <p:pic>
        <p:nvPicPr>
          <p:cNvPr id="14" name="תמונה 13">
            <a:extLst>
              <a:ext uri="{FF2B5EF4-FFF2-40B4-BE49-F238E27FC236}">
                <a16:creationId xmlns:a16="http://schemas.microsoft.com/office/drawing/2014/main" id="{A28173CF-B0DE-EC5A-EEA1-C698B1EE85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010" y="3468175"/>
            <a:ext cx="4194557" cy="3265911"/>
          </a:xfrm>
          <a:prstGeom prst="rect">
            <a:avLst/>
          </a:prstGeom>
        </p:spPr>
      </p:pic>
      <p:sp>
        <p:nvSpPr>
          <p:cNvPr id="16" name="תיבת טקסט 15">
            <a:extLst>
              <a:ext uri="{FF2B5EF4-FFF2-40B4-BE49-F238E27FC236}">
                <a16:creationId xmlns:a16="http://schemas.microsoft.com/office/drawing/2014/main" id="{722859CF-99F2-4179-1F09-E79D213FA13E}"/>
              </a:ext>
            </a:extLst>
          </p:cNvPr>
          <p:cNvSpPr txBox="1"/>
          <p:nvPr/>
        </p:nvSpPr>
        <p:spPr>
          <a:xfrm>
            <a:off x="683664" y="1862983"/>
            <a:ext cx="8015955" cy="1077218"/>
          </a:xfrm>
          <a:prstGeom prst="rect">
            <a:avLst/>
          </a:prstGeom>
          <a:noFill/>
        </p:spPr>
        <p:txBody>
          <a:bodyPr wrap="square">
            <a:spAutoFit/>
          </a:bodyPr>
          <a:lstStyle/>
          <a:p>
            <a:pPr algn="r" rtl="1"/>
            <a:r>
              <a:rPr lang="he-IL" sz="3200" b="1" i="0" u="none" strike="noStrike" baseline="0" dirty="0">
                <a:solidFill>
                  <a:schemeClr val="accent6">
                    <a:lumMod val="50000"/>
                  </a:schemeClr>
                </a:solidFill>
                <a:latin typeface="Bnarkisim"/>
              </a:rPr>
              <a:t>מידעון:</a:t>
            </a:r>
            <a:r>
              <a:rPr lang="en-US" sz="3200" b="1" i="0" u="none" strike="noStrike" dirty="0">
                <a:solidFill>
                  <a:schemeClr val="accent6">
                    <a:lumMod val="50000"/>
                  </a:schemeClr>
                </a:solidFill>
                <a:latin typeface="Bnarkisim"/>
              </a:rPr>
              <a:t> </a:t>
            </a:r>
            <a:r>
              <a:rPr lang="he-IL" sz="3200" b="1" i="0" u="none" strike="noStrike" baseline="0" dirty="0">
                <a:solidFill>
                  <a:schemeClr val="accent6">
                    <a:lumMod val="50000"/>
                  </a:schemeClr>
                </a:solidFill>
                <a:latin typeface="Bnarkisim"/>
              </a:rPr>
              <a:t>משתמשים בצמחי הבר ופוגעים בסביבה עמוד 158 </a:t>
            </a:r>
            <a:endParaRPr lang="he-IL" sz="3200" b="1" dirty="0">
              <a:solidFill>
                <a:schemeClr val="accent6">
                  <a:lumMod val="50000"/>
                </a:schemeClr>
              </a:solidFill>
            </a:endParaRPr>
          </a:p>
        </p:txBody>
      </p:sp>
    </p:spTree>
    <p:extLst>
      <p:ext uri="{BB962C8B-B14F-4D97-AF65-F5344CB8AC3E}">
        <p14:creationId xmlns:p14="http://schemas.microsoft.com/office/powerpoint/2010/main" val="427309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0154" y="56933"/>
            <a:ext cx="1103846" cy="593361"/>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4" y="80717"/>
            <a:ext cx="1007712" cy="569577"/>
          </a:xfrm>
          <a:prstGeom prst="rect">
            <a:avLst/>
          </a:prstGeom>
        </p:spPr>
      </p:pic>
      <p:pic>
        <p:nvPicPr>
          <p:cNvPr id="4" name="תמונה 3">
            <a:extLst>
              <a:ext uri="{FF2B5EF4-FFF2-40B4-BE49-F238E27FC236}">
                <a16:creationId xmlns:a16="http://schemas.microsoft.com/office/drawing/2014/main" id="{01E9C07F-4D7C-1AA8-CF63-3BA515CC6401}"/>
              </a:ext>
            </a:extLst>
          </p:cNvPr>
          <p:cNvPicPr>
            <a:picLocks noChangeAspect="1"/>
          </p:cNvPicPr>
          <p:nvPr/>
        </p:nvPicPr>
        <p:blipFill>
          <a:blip r:embed="rId5"/>
          <a:stretch>
            <a:fillRect/>
          </a:stretch>
        </p:blipFill>
        <p:spPr>
          <a:xfrm>
            <a:off x="892947" y="882619"/>
            <a:ext cx="7067550" cy="5314950"/>
          </a:xfrm>
          <a:prstGeom prst="rect">
            <a:avLst/>
          </a:prstGeom>
        </p:spPr>
      </p:pic>
    </p:spTree>
    <p:extLst>
      <p:ext uri="{BB962C8B-B14F-4D97-AF65-F5344CB8AC3E}">
        <p14:creationId xmlns:p14="http://schemas.microsoft.com/office/powerpoint/2010/main" val="3051843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0334" y="87164"/>
            <a:ext cx="1095302" cy="588769"/>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787" y="76913"/>
            <a:ext cx="1059804" cy="599020"/>
          </a:xfrm>
          <a:prstGeom prst="rect">
            <a:avLst/>
          </a:prstGeom>
        </p:spPr>
      </p:pic>
      <p:pic>
        <p:nvPicPr>
          <p:cNvPr id="4" name="תמונה 3">
            <a:extLst>
              <a:ext uri="{FF2B5EF4-FFF2-40B4-BE49-F238E27FC236}">
                <a16:creationId xmlns:a16="http://schemas.microsoft.com/office/drawing/2014/main" id="{27082C81-FAE1-4EAE-8576-BE5578BC7A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5712" y="837488"/>
            <a:ext cx="6804949" cy="5743307"/>
          </a:xfrm>
          <a:prstGeom prst="rect">
            <a:avLst/>
          </a:prstGeom>
        </p:spPr>
      </p:pic>
    </p:spTree>
    <p:extLst>
      <p:ext uri="{BB962C8B-B14F-4D97-AF65-F5344CB8AC3E}">
        <p14:creationId xmlns:p14="http://schemas.microsoft.com/office/powerpoint/2010/main" val="2732080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0334" y="87164"/>
            <a:ext cx="1095302" cy="588769"/>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787" y="76913"/>
            <a:ext cx="1059804" cy="599020"/>
          </a:xfrm>
          <a:prstGeom prst="rect">
            <a:avLst/>
          </a:prstGeom>
        </p:spPr>
      </p:pic>
      <p:pic>
        <p:nvPicPr>
          <p:cNvPr id="2" name="תמונה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7292" y="778371"/>
            <a:ext cx="8426151" cy="6079629"/>
          </a:xfrm>
          <a:prstGeom prst="rect">
            <a:avLst/>
          </a:prstGeom>
        </p:spPr>
      </p:pic>
    </p:spTree>
    <p:extLst>
      <p:ext uri="{BB962C8B-B14F-4D97-AF65-F5344CB8AC3E}">
        <p14:creationId xmlns:p14="http://schemas.microsoft.com/office/powerpoint/2010/main" val="1077393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9796" y="112793"/>
            <a:ext cx="904418" cy="486161"/>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537"/>
            <a:ext cx="1204265" cy="680672"/>
          </a:xfrm>
          <a:prstGeom prst="rect">
            <a:avLst/>
          </a:prstGeom>
        </p:spPr>
      </p:pic>
      <p:sp>
        <p:nvSpPr>
          <p:cNvPr id="2" name="TextBox 1"/>
          <p:cNvSpPr txBox="1"/>
          <p:nvPr/>
        </p:nvSpPr>
        <p:spPr>
          <a:xfrm>
            <a:off x="1204265" y="1102407"/>
            <a:ext cx="7512445" cy="707886"/>
          </a:xfrm>
          <a:prstGeom prst="rect">
            <a:avLst/>
          </a:prstGeom>
          <a:noFill/>
        </p:spPr>
        <p:txBody>
          <a:bodyPr wrap="square" rtlCol="0">
            <a:spAutoFit/>
          </a:bodyPr>
          <a:lstStyle/>
          <a:p>
            <a:pPr algn="r"/>
            <a:r>
              <a:rPr lang="he-IL" sz="4000" b="1" dirty="0">
                <a:solidFill>
                  <a:schemeClr val="accent6">
                    <a:lumMod val="75000"/>
                  </a:schemeClr>
                </a:solidFill>
              </a:rPr>
              <a:t>סיכום הפרק (עמוד 160)</a:t>
            </a:r>
            <a:endParaRPr lang="en-US" sz="4000" b="1" dirty="0">
              <a:solidFill>
                <a:schemeClr val="accent6">
                  <a:lumMod val="75000"/>
                </a:schemeClr>
              </a:solidFill>
            </a:endParaRPr>
          </a:p>
        </p:txBody>
      </p:sp>
      <p:pic>
        <p:nvPicPr>
          <p:cNvPr id="6" name="תמונה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026463"/>
            <a:ext cx="9144000" cy="4274949"/>
          </a:xfrm>
          <a:prstGeom prst="rect">
            <a:avLst/>
          </a:prstGeom>
        </p:spPr>
      </p:pic>
    </p:spTree>
    <p:extLst>
      <p:ext uri="{BB962C8B-B14F-4D97-AF65-F5344CB8AC3E}">
        <p14:creationId xmlns:p14="http://schemas.microsoft.com/office/powerpoint/2010/main" val="1290326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9796" y="112793"/>
            <a:ext cx="904418" cy="486161"/>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537"/>
            <a:ext cx="1204265" cy="680672"/>
          </a:xfrm>
          <a:prstGeom prst="rect">
            <a:avLst/>
          </a:prstGeom>
        </p:spPr>
      </p:pic>
      <p:sp>
        <p:nvSpPr>
          <p:cNvPr id="2" name="TextBox 1"/>
          <p:cNvSpPr txBox="1"/>
          <p:nvPr/>
        </p:nvSpPr>
        <p:spPr>
          <a:xfrm>
            <a:off x="1204265" y="1102407"/>
            <a:ext cx="7512445" cy="707886"/>
          </a:xfrm>
          <a:prstGeom prst="rect">
            <a:avLst/>
          </a:prstGeom>
          <a:noFill/>
        </p:spPr>
        <p:txBody>
          <a:bodyPr wrap="square" rtlCol="0">
            <a:spAutoFit/>
          </a:bodyPr>
          <a:lstStyle/>
          <a:p>
            <a:pPr algn="r"/>
            <a:r>
              <a:rPr lang="he-IL" sz="4000" b="1" dirty="0">
                <a:solidFill>
                  <a:srgbClr val="70AD47">
                    <a:lumMod val="75000"/>
                  </a:srgbClr>
                </a:solidFill>
              </a:rPr>
              <a:t>סיכום הפרק - מיומנויות (עמוד 160)</a:t>
            </a:r>
            <a:endParaRPr lang="en-US" sz="4000" b="1" dirty="0">
              <a:solidFill>
                <a:srgbClr val="70AD47">
                  <a:lumMod val="75000"/>
                </a:srgbClr>
              </a:solidFill>
            </a:endParaRPr>
          </a:p>
        </p:txBody>
      </p:sp>
      <p:pic>
        <p:nvPicPr>
          <p:cNvPr id="4" name="תמונה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093115"/>
            <a:ext cx="9144000" cy="3372526"/>
          </a:xfrm>
          <a:prstGeom prst="rect">
            <a:avLst/>
          </a:prstGeom>
        </p:spPr>
      </p:pic>
    </p:spTree>
    <p:extLst>
      <p:ext uri="{BB962C8B-B14F-4D97-AF65-F5344CB8AC3E}">
        <p14:creationId xmlns:p14="http://schemas.microsoft.com/office/powerpoint/2010/main" val="93653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2B3A172-8129-E73B-0DEA-BAAA0EAB56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9069" y="412068"/>
            <a:ext cx="7343775" cy="2143125"/>
          </a:xfrm>
          <a:prstGeom prst="rect">
            <a:avLst/>
          </a:prstGeom>
        </p:spPr>
      </p:pic>
      <p:sp>
        <p:nvSpPr>
          <p:cNvPr id="4" name="תיבת טקסט 3">
            <a:extLst>
              <a:ext uri="{FF2B5EF4-FFF2-40B4-BE49-F238E27FC236}">
                <a16:creationId xmlns:a16="http://schemas.microsoft.com/office/drawing/2014/main" id="{263977BE-AE05-D80C-504A-6A6C0A6DA8C1}"/>
              </a:ext>
            </a:extLst>
          </p:cNvPr>
          <p:cNvSpPr txBox="1"/>
          <p:nvPr/>
        </p:nvSpPr>
        <p:spPr>
          <a:xfrm>
            <a:off x="2999574" y="2555193"/>
            <a:ext cx="4794189" cy="400110"/>
          </a:xfrm>
          <a:prstGeom prst="rect">
            <a:avLst/>
          </a:prstGeom>
          <a:noFill/>
        </p:spPr>
        <p:txBody>
          <a:bodyPr wrap="square" rtlCol="1">
            <a:spAutoFit/>
          </a:bodyPr>
          <a:lstStyle/>
          <a:p>
            <a:pPr algn="l"/>
            <a:r>
              <a:rPr lang="he-IL" sz="2000" b="1" dirty="0">
                <a:solidFill>
                  <a:srgbClr val="FF0000"/>
                </a:solidFill>
              </a:rPr>
              <a:t>המשך המשימה בעמוד 161. </a:t>
            </a:r>
          </a:p>
        </p:txBody>
      </p:sp>
      <p:pic>
        <p:nvPicPr>
          <p:cNvPr id="6" name="תמונה 5">
            <a:extLst>
              <a:ext uri="{FF2B5EF4-FFF2-40B4-BE49-F238E27FC236}">
                <a16:creationId xmlns:a16="http://schemas.microsoft.com/office/drawing/2014/main" id="{1D44788B-8055-43AD-E29A-E9D521444D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46173" y="3115471"/>
            <a:ext cx="3997262" cy="3533510"/>
          </a:xfrm>
          <a:prstGeom prst="rect">
            <a:avLst/>
          </a:prstGeom>
        </p:spPr>
      </p:pic>
      <p:pic>
        <p:nvPicPr>
          <p:cNvPr id="12" name="תמונה 11">
            <a:extLst>
              <a:ext uri="{FF2B5EF4-FFF2-40B4-BE49-F238E27FC236}">
                <a16:creationId xmlns:a16="http://schemas.microsoft.com/office/drawing/2014/main" id="{AC3805B6-88BF-30A5-221D-868EE9E123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069" y="3115471"/>
            <a:ext cx="4118760" cy="3638019"/>
          </a:xfrm>
          <a:prstGeom prst="rect">
            <a:avLst/>
          </a:prstGeom>
        </p:spPr>
      </p:pic>
      <p:pic>
        <p:nvPicPr>
          <p:cNvPr id="5" name="תמונה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541" y="0"/>
            <a:ext cx="1152244" cy="652329"/>
          </a:xfrm>
          <a:prstGeom prst="rect">
            <a:avLst/>
          </a:prstGeom>
        </p:spPr>
      </p:pic>
      <p:pic>
        <p:nvPicPr>
          <p:cNvPr id="7" name="תמונה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94328" y="123593"/>
            <a:ext cx="949672" cy="528736"/>
          </a:xfrm>
          <a:prstGeom prst="rect">
            <a:avLst/>
          </a:prstGeom>
        </p:spPr>
      </p:pic>
    </p:spTree>
    <p:extLst>
      <p:ext uri="{BB962C8B-B14F-4D97-AF65-F5344CB8AC3E}">
        <p14:creationId xmlns:p14="http://schemas.microsoft.com/office/powerpoint/2010/main" val="3118402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8692" y="41796"/>
            <a:ext cx="1128862" cy="628442"/>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55" y="-30091"/>
            <a:ext cx="1149080" cy="649480"/>
          </a:xfrm>
          <a:prstGeom prst="rect">
            <a:avLst/>
          </a:prstGeom>
        </p:spPr>
      </p:pic>
      <p:sp>
        <p:nvSpPr>
          <p:cNvPr id="10" name="תיבת טקסט 9">
            <a:extLst>
              <a:ext uri="{FF2B5EF4-FFF2-40B4-BE49-F238E27FC236}">
                <a16:creationId xmlns:a16="http://schemas.microsoft.com/office/drawing/2014/main" id="{77297613-75D9-F3FF-C44B-B03D9FC8BF06}"/>
              </a:ext>
            </a:extLst>
          </p:cNvPr>
          <p:cNvSpPr txBox="1"/>
          <p:nvPr/>
        </p:nvSpPr>
        <p:spPr>
          <a:xfrm>
            <a:off x="1360226" y="687330"/>
            <a:ext cx="5728344" cy="523220"/>
          </a:xfrm>
          <a:prstGeom prst="rect">
            <a:avLst/>
          </a:prstGeom>
          <a:noFill/>
        </p:spPr>
        <p:txBody>
          <a:bodyPr wrap="square" rtlCol="1">
            <a:spAutoFit/>
          </a:bodyPr>
          <a:lstStyle/>
          <a:p>
            <a:pPr algn="r"/>
            <a:r>
              <a:rPr lang="he-IL" sz="2800" b="1" dirty="0">
                <a:solidFill>
                  <a:schemeClr val="accent6">
                    <a:lumMod val="75000"/>
                  </a:schemeClr>
                </a:solidFill>
              </a:rPr>
              <a:t>מפיקים מוצר מצמח ההדס </a:t>
            </a:r>
            <a:r>
              <a:rPr lang="he-IL" b="1" dirty="0">
                <a:solidFill>
                  <a:schemeClr val="accent6">
                    <a:lumMod val="75000"/>
                  </a:schemeClr>
                </a:solidFill>
              </a:rPr>
              <a:t>(עמודים 163-162)</a:t>
            </a:r>
          </a:p>
        </p:txBody>
      </p:sp>
      <p:sp>
        <p:nvSpPr>
          <p:cNvPr id="2" name="תיבת טקסט 1">
            <a:extLst>
              <a:ext uri="{FF2B5EF4-FFF2-40B4-BE49-F238E27FC236}">
                <a16:creationId xmlns:a16="http://schemas.microsoft.com/office/drawing/2014/main" id="{4B10BA37-24E6-7FC1-3F7D-47FA8E76872C}"/>
              </a:ext>
            </a:extLst>
          </p:cNvPr>
          <p:cNvSpPr txBox="1"/>
          <p:nvPr/>
        </p:nvSpPr>
        <p:spPr>
          <a:xfrm>
            <a:off x="2722271" y="58888"/>
            <a:ext cx="3779801" cy="646331"/>
          </a:xfrm>
          <a:prstGeom prst="rect">
            <a:avLst/>
          </a:prstGeom>
          <a:noFill/>
        </p:spPr>
        <p:txBody>
          <a:bodyPr wrap="square" rtlCol="1">
            <a:spAutoFit/>
          </a:bodyPr>
          <a:lstStyle/>
          <a:p>
            <a:pPr algn="r"/>
            <a:r>
              <a:rPr lang="he-IL" sz="3600" b="1" dirty="0">
                <a:solidFill>
                  <a:schemeClr val="accent6">
                    <a:lumMod val="50000"/>
                  </a:schemeClr>
                </a:solidFill>
              </a:rPr>
              <a:t>יש לנו אתגר!</a:t>
            </a:r>
          </a:p>
        </p:txBody>
      </p:sp>
      <p:pic>
        <p:nvPicPr>
          <p:cNvPr id="12" name="תמונה 11">
            <a:extLst>
              <a:ext uri="{FF2B5EF4-FFF2-40B4-BE49-F238E27FC236}">
                <a16:creationId xmlns:a16="http://schemas.microsoft.com/office/drawing/2014/main" id="{9EA1EDAA-D700-5AF9-CFBD-4A20C3B517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1948" y="2663744"/>
            <a:ext cx="4515606" cy="2933751"/>
          </a:xfrm>
          <a:prstGeom prst="rect">
            <a:avLst/>
          </a:prstGeom>
        </p:spPr>
      </p:pic>
      <p:pic>
        <p:nvPicPr>
          <p:cNvPr id="17" name="תמונה 16">
            <a:extLst>
              <a:ext uri="{FF2B5EF4-FFF2-40B4-BE49-F238E27FC236}">
                <a16:creationId xmlns:a16="http://schemas.microsoft.com/office/drawing/2014/main" id="{0F86CFAF-B36C-E585-3045-FD4759D5FB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28" y="2663744"/>
            <a:ext cx="4345975" cy="2933751"/>
          </a:xfrm>
          <a:prstGeom prst="rect">
            <a:avLst/>
          </a:prstGeom>
        </p:spPr>
      </p:pic>
    </p:spTree>
    <p:extLst>
      <p:ext uri="{BB962C8B-B14F-4D97-AF65-F5344CB8AC3E}">
        <p14:creationId xmlns:p14="http://schemas.microsoft.com/office/powerpoint/2010/main" val="1161003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800" b="1" dirty="0">
                <a:solidFill>
                  <a:schemeClr val="accent6">
                    <a:lumMod val="75000"/>
                  </a:schemeClr>
                </a:solidFill>
                <a:cs typeface="+mn-cs"/>
              </a:rPr>
              <a:t>הכנת המוצר </a:t>
            </a:r>
            <a:r>
              <a:rPr lang="he-IL" sz="4800" b="1">
                <a:solidFill>
                  <a:schemeClr val="accent6">
                    <a:lumMod val="75000"/>
                  </a:schemeClr>
                </a:solidFill>
                <a:cs typeface="+mn-cs"/>
              </a:rPr>
              <a:t>(עמוד 163)</a:t>
            </a:r>
            <a:endParaRPr lang="en-US" sz="4800" b="1" dirty="0">
              <a:solidFill>
                <a:schemeClr val="accent6">
                  <a:lumMod val="75000"/>
                </a:schemeClr>
              </a:solidFill>
              <a:cs typeface="+mn-cs"/>
            </a:endParaRPr>
          </a:p>
        </p:txBody>
      </p:sp>
      <p:pic>
        <p:nvPicPr>
          <p:cNvPr id="6" name="מציין מיקום תוכן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4559" y="1580972"/>
            <a:ext cx="6990265" cy="4905286"/>
          </a:xfrm>
          <a:prstGeom prst="rect">
            <a:avLst/>
          </a:prstGeom>
        </p:spPr>
      </p:pic>
      <p:pic>
        <p:nvPicPr>
          <p:cNvPr id="7" name="תמונה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23" y="-5127"/>
            <a:ext cx="1152244" cy="652329"/>
          </a:xfrm>
          <a:prstGeom prst="rect">
            <a:avLst/>
          </a:prstGeom>
        </p:spPr>
      </p:pic>
      <p:pic>
        <p:nvPicPr>
          <p:cNvPr id="8" name="תמונה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0770" y="51789"/>
            <a:ext cx="1127858" cy="627942"/>
          </a:xfrm>
          <a:prstGeom prst="rect">
            <a:avLst/>
          </a:prstGeom>
        </p:spPr>
      </p:pic>
    </p:spTree>
    <p:extLst>
      <p:ext uri="{BB962C8B-B14F-4D97-AF65-F5344CB8AC3E}">
        <p14:creationId xmlns:p14="http://schemas.microsoft.com/office/powerpoint/2010/main" val="2861949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6168" y="180485"/>
            <a:ext cx="1167832" cy="627757"/>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879" y="144275"/>
            <a:ext cx="1144445" cy="646860"/>
          </a:xfrm>
          <a:prstGeom prst="rect">
            <a:avLst/>
          </a:prstGeom>
        </p:spPr>
      </p:pic>
      <p:sp>
        <p:nvSpPr>
          <p:cNvPr id="7" name="תיבת טקסט 6">
            <a:extLst>
              <a:ext uri="{FF2B5EF4-FFF2-40B4-BE49-F238E27FC236}">
                <a16:creationId xmlns:a16="http://schemas.microsoft.com/office/drawing/2014/main" id="{AF9248CC-D640-946E-26FA-ED78F425E611}"/>
              </a:ext>
            </a:extLst>
          </p:cNvPr>
          <p:cNvSpPr txBox="1"/>
          <p:nvPr/>
        </p:nvSpPr>
        <p:spPr>
          <a:xfrm>
            <a:off x="922946" y="180485"/>
            <a:ext cx="7268198" cy="646331"/>
          </a:xfrm>
          <a:prstGeom prst="rect">
            <a:avLst/>
          </a:prstGeom>
          <a:noFill/>
        </p:spPr>
        <p:txBody>
          <a:bodyPr wrap="square">
            <a:spAutoFit/>
          </a:bodyPr>
          <a:lstStyle/>
          <a:p>
            <a:pPr algn="ctr"/>
            <a:r>
              <a:rPr lang="he-IL" sz="3600" b="1" dirty="0">
                <a:solidFill>
                  <a:schemeClr val="accent6">
                    <a:lumMod val="50000"/>
                  </a:schemeClr>
                </a:solidFill>
              </a:rPr>
              <a:t>צמחי בר וצמחי תרבות (עמוד 149)</a:t>
            </a:r>
          </a:p>
        </p:txBody>
      </p:sp>
      <p:pic>
        <p:nvPicPr>
          <p:cNvPr id="13" name="תמונה 12">
            <a:extLst>
              <a:ext uri="{FF2B5EF4-FFF2-40B4-BE49-F238E27FC236}">
                <a16:creationId xmlns:a16="http://schemas.microsoft.com/office/drawing/2014/main" id="{86DD064A-A86C-DE44-A973-1305BC290C3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5534" y="3809623"/>
            <a:ext cx="6910634" cy="2785902"/>
          </a:xfrm>
          <a:prstGeom prst="rect">
            <a:avLst/>
          </a:prstGeom>
        </p:spPr>
      </p:pic>
      <p:pic>
        <p:nvPicPr>
          <p:cNvPr id="15" name="תמונה 14">
            <a:extLst>
              <a:ext uri="{FF2B5EF4-FFF2-40B4-BE49-F238E27FC236}">
                <a16:creationId xmlns:a16="http://schemas.microsoft.com/office/drawing/2014/main" id="{3EA801FA-E158-9AB5-4A30-F2075962C490}"/>
              </a:ext>
            </a:extLst>
          </p:cNvPr>
          <p:cNvPicPr>
            <a:picLocks noChangeAspect="1"/>
          </p:cNvPicPr>
          <p:nvPr/>
        </p:nvPicPr>
        <p:blipFill>
          <a:blip r:embed="rId6">
            <a:clrChange>
              <a:clrFrom>
                <a:srgbClr val="DFD6C5"/>
              </a:clrFrom>
              <a:clrTo>
                <a:srgbClr val="DFD6C5">
                  <a:alpha val="0"/>
                </a:srgbClr>
              </a:clrTo>
            </a:clrChange>
          </a:blip>
          <a:stretch>
            <a:fillRect/>
          </a:stretch>
        </p:blipFill>
        <p:spPr>
          <a:xfrm>
            <a:off x="1243413" y="1095705"/>
            <a:ext cx="6657174" cy="2713918"/>
          </a:xfrm>
          <a:prstGeom prst="rect">
            <a:avLst/>
          </a:prstGeom>
        </p:spPr>
      </p:pic>
    </p:spTree>
    <p:extLst>
      <p:ext uri="{BB962C8B-B14F-4D97-AF65-F5344CB8AC3E}">
        <p14:creationId xmlns:p14="http://schemas.microsoft.com/office/powerpoint/2010/main" val="3638101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4800" b="1" dirty="0">
                <a:solidFill>
                  <a:schemeClr val="accent6">
                    <a:lumMod val="75000"/>
                  </a:schemeClr>
                </a:solidFill>
                <a:cs typeface="+mn-cs"/>
              </a:rPr>
              <a:t>תם ולא נשלם</a:t>
            </a:r>
            <a:endParaRPr lang="en-US" sz="4800" b="1" dirty="0">
              <a:solidFill>
                <a:schemeClr val="accent6">
                  <a:lumMod val="75000"/>
                </a:schemeClr>
              </a:solidFill>
              <a:cs typeface="+mn-cs"/>
            </a:endParaRPr>
          </a:p>
        </p:txBody>
      </p:sp>
      <p:sp>
        <p:nvSpPr>
          <p:cNvPr id="3" name="מציין מיקום תוכן 2"/>
          <p:cNvSpPr>
            <a:spLocks noGrp="1"/>
          </p:cNvSpPr>
          <p:nvPr>
            <p:ph idx="1"/>
          </p:nvPr>
        </p:nvSpPr>
        <p:spPr>
          <a:xfrm>
            <a:off x="3681" y="1684547"/>
            <a:ext cx="8567057" cy="4351337"/>
          </a:xfrm>
        </p:spPr>
        <p:txBody>
          <a:bodyPr>
            <a:normAutofit/>
          </a:bodyPr>
          <a:lstStyle/>
          <a:p>
            <a:pPr marL="0" indent="0" algn="ctr">
              <a:buNone/>
            </a:pPr>
            <a:r>
              <a:rPr lang="he-IL" sz="4000" b="1" dirty="0"/>
              <a:t>מצגת מלווה להוראה</a:t>
            </a:r>
          </a:p>
          <a:p>
            <a:pPr marL="0" indent="0" algn="ctr">
              <a:buNone/>
            </a:pPr>
            <a:r>
              <a:rPr lang="he-IL" sz="4800" b="1" dirty="0">
                <a:solidFill>
                  <a:srgbClr val="B31013"/>
                </a:solidFill>
              </a:rPr>
              <a:t> עוברים לשער הלימוד הבא</a:t>
            </a:r>
          </a:p>
          <a:p>
            <a:pPr marL="0" indent="0" algn="ctr">
              <a:buNone/>
            </a:pPr>
            <a:r>
              <a:rPr lang="he-IL" sz="6600" b="1" dirty="0">
                <a:solidFill>
                  <a:srgbClr val="B31013"/>
                </a:solidFill>
              </a:rPr>
              <a:t> </a:t>
            </a:r>
            <a:r>
              <a:rPr lang="he-IL" sz="4400" b="1" dirty="0">
                <a:solidFill>
                  <a:srgbClr val="B31013"/>
                </a:solidFill>
              </a:rPr>
              <a:t> </a:t>
            </a:r>
            <a:endParaRPr lang="en-US" sz="4400" b="1" dirty="0">
              <a:solidFill>
                <a:srgbClr val="B31013"/>
              </a:solidFill>
            </a:endParaRPr>
          </a:p>
        </p:txBody>
      </p:sp>
      <p:pic>
        <p:nvPicPr>
          <p:cNvPr id="4" name="תמונה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8420" y="6180138"/>
            <a:ext cx="1105580" cy="625596"/>
          </a:xfrm>
          <a:prstGeom prst="rect">
            <a:avLst/>
          </a:prstGeom>
        </p:spPr>
      </p:pic>
      <p:pic>
        <p:nvPicPr>
          <p:cNvPr id="5" name="תמונה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5216" y="6282893"/>
            <a:ext cx="1333204" cy="575107"/>
          </a:xfrm>
          <a:prstGeom prst="rect">
            <a:avLst/>
          </a:prstGeom>
        </p:spPr>
      </p:pic>
      <p:pic>
        <p:nvPicPr>
          <p:cNvPr id="6" name="תמונה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0218" y="3194074"/>
            <a:ext cx="3184065" cy="2986064"/>
          </a:xfrm>
          <a:prstGeom prst="rect">
            <a:avLst/>
          </a:prstGeom>
        </p:spPr>
      </p:pic>
    </p:spTree>
    <p:extLst>
      <p:ext uri="{BB962C8B-B14F-4D97-AF65-F5344CB8AC3E}">
        <p14:creationId xmlns:p14="http://schemas.microsoft.com/office/powerpoint/2010/main" val="234390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1586" y="88640"/>
            <a:ext cx="998051" cy="536492"/>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086" y="0"/>
            <a:ext cx="1029921" cy="582129"/>
          </a:xfrm>
          <a:prstGeom prst="rect">
            <a:avLst/>
          </a:prstGeom>
        </p:spPr>
      </p:pic>
      <p:pic>
        <p:nvPicPr>
          <p:cNvPr id="2050" name="Picture 2" descr="רעיונות לסיעור מוחות בחינם, שאלות, אילוסטרציה">
            <a:extLst>
              <a:ext uri="{FF2B5EF4-FFF2-40B4-BE49-F238E27FC236}">
                <a16:creationId xmlns:a16="http://schemas.microsoft.com/office/drawing/2014/main" id="{56D1632E-CD4F-B54A-AE08-098F830EA1BC}"/>
              </a:ext>
            </a:extLst>
          </p:cNvPr>
          <p:cNvPicPr>
            <a:picLocks noChangeAspect="1" noChangeArrowheads="1"/>
          </p:cNvPicPr>
          <p:nvPr/>
        </p:nvPicPr>
        <p:blipFill>
          <a:blip r:embed="rId5" cstate="email">
            <a:clrChange>
              <a:clrFrom>
                <a:srgbClr val="008181"/>
              </a:clrFrom>
              <a:clrTo>
                <a:srgbClr val="008181">
                  <a:alpha val="0"/>
                </a:srgbClr>
              </a:clrTo>
            </a:clrChange>
            <a:extLst>
              <a:ext uri="{28A0092B-C50C-407E-A947-70E740481C1C}">
                <a14:useLocalDpi xmlns:a14="http://schemas.microsoft.com/office/drawing/2010/main"/>
              </a:ext>
            </a:extLst>
          </a:blip>
          <a:srcRect/>
          <a:stretch>
            <a:fillRect/>
          </a:stretch>
        </p:blipFill>
        <p:spPr bwMode="auto">
          <a:xfrm>
            <a:off x="-525057" y="3635910"/>
            <a:ext cx="2858060" cy="2197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542" y="818067"/>
            <a:ext cx="8996915" cy="1077218"/>
          </a:xfrm>
          <a:prstGeom prst="rect">
            <a:avLst/>
          </a:prstGeom>
          <a:noFill/>
        </p:spPr>
        <p:txBody>
          <a:bodyPr wrap="square" rtlCol="0">
            <a:spAutoFit/>
          </a:bodyPr>
          <a:lstStyle/>
          <a:p>
            <a:pPr algn="r"/>
            <a:r>
              <a:rPr lang="he-IL" sz="3200" b="1" dirty="0">
                <a:solidFill>
                  <a:schemeClr val="accent6">
                    <a:lumMod val="75000"/>
                  </a:schemeClr>
                </a:solidFill>
              </a:rPr>
              <a:t>משימה: </a:t>
            </a:r>
            <a:r>
              <a:rPr lang="he-IL" sz="3200" b="1" dirty="0">
                <a:solidFill>
                  <a:schemeClr val="accent6">
                    <a:lumMod val="75000"/>
                  </a:schemeClr>
                </a:solidFill>
                <a:latin typeface="Bnarkisim"/>
              </a:rPr>
              <a:t>שואלים שאלות על צמחי בר ועל צמחי תרבות</a:t>
            </a:r>
          </a:p>
          <a:p>
            <a:pPr algn="r"/>
            <a:r>
              <a:rPr lang="he-IL" sz="3200" b="1" dirty="0">
                <a:solidFill>
                  <a:schemeClr val="accent6">
                    <a:lumMod val="75000"/>
                  </a:schemeClr>
                </a:solidFill>
                <a:latin typeface="Bnarkisim"/>
              </a:rPr>
              <a:t>עמוד 150</a:t>
            </a:r>
            <a:endParaRPr lang="en-US" sz="3200" b="1" dirty="0">
              <a:solidFill>
                <a:schemeClr val="accent6">
                  <a:lumMod val="75000"/>
                </a:schemeClr>
              </a:solidFill>
            </a:endParaRPr>
          </a:p>
        </p:txBody>
      </p:sp>
      <p:sp>
        <p:nvSpPr>
          <p:cNvPr id="8" name="TextBox 7"/>
          <p:cNvSpPr txBox="1"/>
          <p:nvPr/>
        </p:nvSpPr>
        <p:spPr>
          <a:xfrm>
            <a:off x="546931" y="2213361"/>
            <a:ext cx="8426153" cy="4370427"/>
          </a:xfrm>
          <a:prstGeom prst="rect">
            <a:avLst/>
          </a:prstGeom>
          <a:noFill/>
        </p:spPr>
        <p:txBody>
          <a:bodyPr wrap="square" rtlCol="0">
            <a:spAutoFit/>
          </a:bodyPr>
          <a:lstStyle/>
          <a:p>
            <a:pPr algn="r"/>
            <a:r>
              <a:rPr lang="he-IL" sz="2800" dirty="0"/>
              <a:t>מנסחים שאלות על צמחי בר וצמחי תרבות</a:t>
            </a:r>
          </a:p>
          <a:p>
            <a:pPr algn="r"/>
            <a:r>
              <a:rPr lang="he-IL" sz="2800" dirty="0"/>
              <a:t>באמצעות מילות שאלה:</a:t>
            </a:r>
          </a:p>
          <a:p>
            <a:endParaRPr lang="he-IL" dirty="0"/>
          </a:p>
          <a:p>
            <a:endParaRPr lang="he-IL" dirty="0"/>
          </a:p>
          <a:p>
            <a:endParaRPr lang="he-IL" dirty="0"/>
          </a:p>
          <a:p>
            <a:pPr algn="ctr"/>
            <a:r>
              <a:rPr lang="he-IL" sz="4800" b="1" dirty="0">
                <a:latin typeface="Bnarkisim"/>
              </a:rPr>
              <a:t>מהם, מתי, איך, היכן, </a:t>
            </a:r>
          </a:p>
          <a:p>
            <a:pPr algn="ctr"/>
            <a:r>
              <a:rPr lang="he-IL" sz="4800" b="1" dirty="0">
                <a:latin typeface="Bnarkisim"/>
              </a:rPr>
              <a:t>מדוע, מהו ההבדל</a:t>
            </a:r>
            <a:endParaRPr lang="he-IL" sz="4800" b="1" dirty="0"/>
          </a:p>
          <a:p>
            <a:endParaRPr lang="he-IL" dirty="0"/>
          </a:p>
          <a:p>
            <a:endParaRPr lang="he-IL" dirty="0"/>
          </a:p>
          <a:p>
            <a:endParaRPr lang="he-IL" dirty="0"/>
          </a:p>
          <a:p>
            <a:endParaRPr lang="en-US" dirty="0"/>
          </a:p>
        </p:txBody>
      </p:sp>
    </p:spTree>
    <p:extLst>
      <p:ext uri="{BB962C8B-B14F-4D97-AF65-F5344CB8AC3E}">
        <p14:creationId xmlns:p14="http://schemas.microsoft.com/office/powerpoint/2010/main" val="2325028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solidFill>
                  <a:schemeClr val="accent6">
                    <a:lumMod val="75000"/>
                  </a:schemeClr>
                </a:solidFill>
                <a:cs typeface="+mn-cs"/>
              </a:rPr>
              <a:t>שאילת שאלות: המשגה (עמוד 151)</a:t>
            </a:r>
            <a:endParaRPr lang="en-US" sz="40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7955" y="2322646"/>
            <a:ext cx="7886700" cy="3620020"/>
          </a:xfrm>
          <a:prstGeom prst="rect">
            <a:avLst/>
          </a:prstGeom>
        </p:spPr>
      </p:pic>
      <p:pic>
        <p:nvPicPr>
          <p:cNvPr id="5" name="תמונה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4736" y="42839"/>
            <a:ext cx="999831" cy="536494"/>
          </a:xfrm>
          <a:prstGeom prst="rect">
            <a:avLst/>
          </a:prstGeom>
        </p:spPr>
      </p:pic>
      <p:pic>
        <p:nvPicPr>
          <p:cNvPr id="6" name="תמונה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98" y="163"/>
            <a:ext cx="1030313" cy="579170"/>
          </a:xfrm>
          <a:prstGeom prst="rect">
            <a:avLst/>
          </a:prstGeom>
        </p:spPr>
      </p:pic>
    </p:spTree>
    <p:extLst>
      <p:ext uri="{BB962C8B-B14F-4D97-AF65-F5344CB8AC3E}">
        <p14:creationId xmlns:p14="http://schemas.microsoft.com/office/powerpoint/2010/main" val="2597229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2133" y="76611"/>
            <a:ext cx="1061867" cy="570796"/>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8826"/>
            <a:ext cx="1196411" cy="676233"/>
          </a:xfrm>
          <a:prstGeom prst="rect">
            <a:avLst/>
          </a:prstGeom>
        </p:spPr>
      </p:pic>
      <p:pic>
        <p:nvPicPr>
          <p:cNvPr id="9" name="תמונה 8">
            <a:extLst>
              <a:ext uri="{FF2B5EF4-FFF2-40B4-BE49-F238E27FC236}">
                <a16:creationId xmlns:a16="http://schemas.microsoft.com/office/drawing/2014/main" id="{1C4FD59A-8260-FDA7-F2CA-720C86864A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530" y="980132"/>
            <a:ext cx="7783285" cy="5699051"/>
          </a:xfrm>
          <a:prstGeom prst="rect">
            <a:avLst/>
          </a:prstGeom>
        </p:spPr>
      </p:pic>
    </p:spTree>
    <p:extLst>
      <p:ext uri="{BB962C8B-B14F-4D97-AF65-F5344CB8AC3E}">
        <p14:creationId xmlns:p14="http://schemas.microsoft.com/office/powerpoint/2010/main" val="1434044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9061" y="99016"/>
            <a:ext cx="1050936" cy="564921"/>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984"/>
            <a:ext cx="1121229" cy="633739"/>
          </a:xfrm>
          <a:prstGeom prst="rect">
            <a:avLst/>
          </a:prstGeom>
        </p:spPr>
      </p:pic>
      <p:pic>
        <p:nvPicPr>
          <p:cNvPr id="4" name="תמונה 3">
            <a:extLst>
              <a:ext uri="{FF2B5EF4-FFF2-40B4-BE49-F238E27FC236}">
                <a16:creationId xmlns:a16="http://schemas.microsoft.com/office/drawing/2014/main" id="{5B809CF3-1971-8100-4897-E0EBFD9ECA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1229" y="1034856"/>
            <a:ext cx="7434944" cy="5737246"/>
          </a:xfrm>
          <a:prstGeom prst="rect">
            <a:avLst/>
          </a:prstGeom>
        </p:spPr>
      </p:pic>
    </p:spTree>
    <p:extLst>
      <p:ext uri="{BB962C8B-B14F-4D97-AF65-F5344CB8AC3E}">
        <p14:creationId xmlns:p14="http://schemas.microsoft.com/office/powerpoint/2010/main" val="3019028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1948" y="111096"/>
            <a:ext cx="1554967" cy="52763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0929"/>
            <a:ext cx="1264748" cy="545604"/>
          </a:xfrm>
          <a:prstGeom prst="rect">
            <a:avLst/>
          </a:prstGeom>
        </p:spPr>
      </p:pic>
      <p:sp>
        <p:nvSpPr>
          <p:cNvPr id="16" name="תיבת טקסט 15">
            <a:extLst>
              <a:ext uri="{FF2B5EF4-FFF2-40B4-BE49-F238E27FC236}">
                <a16:creationId xmlns:a16="http://schemas.microsoft.com/office/drawing/2014/main" id="{D9B3A6E8-2087-31FD-ED12-F72721C6E335}"/>
              </a:ext>
            </a:extLst>
          </p:cNvPr>
          <p:cNvSpPr txBox="1"/>
          <p:nvPr/>
        </p:nvSpPr>
        <p:spPr>
          <a:xfrm>
            <a:off x="0" y="916577"/>
            <a:ext cx="8911427" cy="646331"/>
          </a:xfrm>
          <a:prstGeom prst="rect">
            <a:avLst/>
          </a:prstGeom>
          <a:noFill/>
        </p:spPr>
        <p:txBody>
          <a:bodyPr wrap="square" rtlCol="1">
            <a:spAutoFit/>
          </a:bodyPr>
          <a:lstStyle/>
          <a:p>
            <a:pPr algn="ctr"/>
            <a:r>
              <a:rPr lang="he-IL" sz="3600" b="1" dirty="0">
                <a:solidFill>
                  <a:schemeClr val="accent6">
                    <a:lumMod val="50000"/>
                  </a:schemeClr>
                </a:solidFill>
              </a:rPr>
              <a:t>משתמשים בצמחי תרבות  </a:t>
            </a:r>
          </a:p>
        </p:txBody>
      </p:sp>
      <p:pic>
        <p:nvPicPr>
          <p:cNvPr id="3076" name="Picture 4" descr="וקטור ערימה של ספרי ילדה בחינם">
            <a:extLst>
              <a:ext uri="{FF2B5EF4-FFF2-40B4-BE49-F238E27FC236}">
                <a16:creationId xmlns:a16="http://schemas.microsoft.com/office/drawing/2014/main" id="{8AD34F66-2B1C-5EED-2D96-C1ED3949495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00124" y="4176343"/>
            <a:ext cx="2829275" cy="25360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אישה חופשייה קוראת איור סלון">
            <a:extLst>
              <a:ext uri="{FF2B5EF4-FFF2-40B4-BE49-F238E27FC236}">
                <a16:creationId xmlns:a16="http://schemas.microsoft.com/office/drawing/2014/main" id="{85CF9B80-C34B-185C-1B8D-3EA9C08DBC7E}"/>
              </a:ext>
            </a:extLst>
          </p:cNvPr>
          <p:cNvPicPr>
            <a:picLocks noChangeAspect="1" noChangeArrowheads="1"/>
          </p:cNvPicPr>
          <p:nvPr/>
        </p:nvPicPr>
        <p:blipFill>
          <a:blip r:embed="rId6" cstate="email">
            <a:clrChange>
              <a:clrFrom>
                <a:srgbClr val="C4C8C9"/>
              </a:clrFrom>
              <a:clrTo>
                <a:srgbClr val="C4C8C9">
                  <a:alpha val="0"/>
                </a:srgbClr>
              </a:clrTo>
            </a:clrChange>
            <a:extLst>
              <a:ext uri="{28A0092B-C50C-407E-A947-70E740481C1C}">
                <a14:useLocalDpi xmlns:a14="http://schemas.microsoft.com/office/drawing/2010/main"/>
              </a:ext>
            </a:extLst>
          </a:blip>
          <a:srcRect/>
          <a:stretch>
            <a:fillRect/>
          </a:stretch>
        </p:blipFill>
        <p:spPr bwMode="auto">
          <a:xfrm>
            <a:off x="6629399" y="3995057"/>
            <a:ext cx="2514601" cy="28629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סלט ירקות חינם איור אישה">
            <a:extLst>
              <a:ext uri="{FF2B5EF4-FFF2-40B4-BE49-F238E27FC236}">
                <a16:creationId xmlns:a16="http://schemas.microsoft.com/office/drawing/2014/main" id="{74AB1E48-79D3-3E1B-C6C7-A9B97E8F19E5}"/>
              </a:ext>
            </a:extLst>
          </p:cNvPr>
          <p:cNvPicPr>
            <a:picLocks noChangeAspect="1" noChangeArrowheads="1"/>
          </p:cNvPicPr>
          <p:nvPr/>
        </p:nvPicPr>
        <p:blipFill>
          <a:blip r:embed="rId7" cstate="email">
            <a:clrChange>
              <a:clrFrom>
                <a:srgbClr val="62CCE6"/>
              </a:clrFrom>
              <a:clrTo>
                <a:srgbClr val="62CCE6">
                  <a:alpha val="0"/>
                </a:srgbClr>
              </a:clrTo>
            </a:clrChange>
            <a:extLst>
              <a:ext uri="{28A0092B-C50C-407E-A947-70E740481C1C}">
                <a14:useLocalDpi xmlns:a14="http://schemas.microsoft.com/office/drawing/2010/main"/>
              </a:ext>
            </a:extLst>
          </a:blip>
          <a:srcRect/>
          <a:stretch>
            <a:fillRect/>
          </a:stretch>
        </p:blipFill>
        <p:spPr bwMode="auto">
          <a:xfrm>
            <a:off x="6175737" y="1176273"/>
            <a:ext cx="2829275" cy="258760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איור קו בגדים לייבוש שמלה חינם">
            <a:extLst>
              <a:ext uri="{FF2B5EF4-FFF2-40B4-BE49-F238E27FC236}">
                <a16:creationId xmlns:a16="http://schemas.microsoft.com/office/drawing/2014/main" id="{053F91CE-429E-6890-C7FC-6C1B223CB732}"/>
              </a:ext>
            </a:extLst>
          </p:cNvPr>
          <p:cNvPicPr>
            <a:picLocks noChangeAspect="1" noChangeArrowheads="1"/>
          </p:cNvPicPr>
          <p:nvPr/>
        </p:nvPicPr>
        <p:blipFill>
          <a:blip r:embed="rId8" cstate="email">
            <a:clrChange>
              <a:clrFrom>
                <a:srgbClr val="BBE6F9"/>
              </a:clrFrom>
              <a:clrTo>
                <a:srgbClr val="BBE6F9">
                  <a:alpha val="0"/>
                </a:srgbClr>
              </a:clrTo>
            </a:clrChange>
            <a:extLst>
              <a:ext uri="{28A0092B-C50C-407E-A947-70E740481C1C}">
                <a14:useLocalDpi xmlns:a14="http://schemas.microsoft.com/office/drawing/2010/main"/>
              </a:ext>
            </a:extLst>
          </a:blip>
          <a:srcRect/>
          <a:stretch>
            <a:fillRect/>
          </a:stretch>
        </p:blipFill>
        <p:spPr bwMode="auto">
          <a:xfrm>
            <a:off x="239974" y="1769141"/>
            <a:ext cx="5719455" cy="231655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איור מרפסת צריף בית חינם">
            <a:extLst>
              <a:ext uri="{FF2B5EF4-FFF2-40B4-BE49-F238E27FC236}">
                <a16:creationId xmlns:a16="http://schemas.microsoft.com/office/drawing/2014/main" id="{57963F33-D26C-ABE1-8178-09F9E88E20C9}"/>
              </a:ext>
            </a:extLst>
          </p:cNvPr>
          <p:cNvPicPr>
            <a:picLocks noChangeAspect="1" noChangeArrowheads="1"/>
          </p:cNvPicPr>
          <p:nvPr/>
        </p:nvPicPr>
        <p:blipFill>
          <a:blip r:embed="rId9"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5488" y="3738529"/>
            <a:ext cx="4179627" cy="370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47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5212" y="100892"/>
            <a:ext cx="1228788" cy="525591"/>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11" y="0"/>
            <a:ext cx="1108393" cy="626483"/>
          </a:xfrm>
          <a:prstGeom prst="rect">
            <a:avLst/>
          </a:prstGeom>
        </p:spPr>
      </p:pic>
      <p:sp>
        <p:nvSpPr>
          <p:cNvPr id="2" name="TextBox 1"/>
          <p:cNvSpPr txBox="1"/>
          <p:nvPr/>
        </p:nvSpPr>
        <p:spPr>
          <a:xfrm>
            <a:off x="239282" y="1076770"/>
            <a:ext cx="8716711" cy="646331"/>
          </a:xfrm>
          <a:prstGeom prst="rect">
            <a:avLst/>
          </a:prstGeom>
          <a:noFill/>
        </p:spPr>
        <p:txBody>
          <a:bodyPr wrap="square" rtlCol="0">
            <a:spAutoFit/>
          </a:bodyPr>
          <a:lstStyle/>
          <a:p>
            <a:pPr algn="r"/>
            <a:r>
              <a:rPr lang="he-IL" sz="3600" b="1" dirty="0">
                <a:solidFill>
                  <a:schemeClr val="accent6">
                    <a:lumMod val="75000"/>
                  </a:schemeClr>
                </a:solidFill>
              </a:rPr>
              <a:t>משימה: משתמשים בצמחי תרבות (עמוד 151)</a:t>
            </a:r>
            <a:endParaRPr lang="en-US" sz="3600" b="1" dirty="0">
              <a:solidFill>
                <a:schemeClr val="accent6">
                  <a:lumMod val="75000"/>
                </a:schemeClr>
              </a:solidFill>
            </a:endParaRPr>
          </a:p>
        </p:txBody>
      </p:sp>
      <p:pic>
        <p:nvPicPr>
          <p:cNvPr id="4" name="תמונה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173388"/>
            <a:ext cx="9144000" cy="3043441"/>
          </a:xfrm>
          <a:prstGeom prst="rect">
            <a:avLst/>
          </a:prstGeom>
        </p:spPr>
      </p:pic>
      <p:sp>
        <p:nvSpPr>
          <p:cNvPr id="6" name="TextBox 5"/>
          <p:cNvSpPr txBox="1"/>
          <p:nvPr/>
        </p:nvSpPr>
        <p:spPr>
          <a:xfrm>
            <a:off x="3461047" y="5674407"/>
            <a:ext cx="5494946" cy="369332"/>
          </a:xfrm>
          <a:prstGeom prst="rect">
            <a:avLst/>
          </a:prstGeom>
          <a:noFill/>
        </p:spPr>
        <p:txBody>
          <a:bodyPr wrap="square" rtlCol="0">
            <a:spAutoFit/>
          </a:bodyPr>
          <a:lstStyle/>
          <a:p>
            <a:pPr algn="r"/>
            <a:r>
              <a:rPr lang="he-IL" b="1" dirty="0">
                <a:solidFill>
                  <a:srgbClr val="C00000"/>
                </a:solidFill>
              </a:rPr>
              <a:t>המשך המשימה בעמוד 151</a:t>
            </a:r>
            <a:endParaRPr lang="en-US" b="1" dirty="0">
              <a:solidFill>
                <a:srgbClr val="C00000"/>
              </a:solidFill>
            </a:endParaRPr>
          </a:p>
        </p:txBody>
      </p:sp>
    </p:spTree>
    <p:extLst>
      <p:ext uri="{BB962C8B-B14F-4D97-AF65-F5344CB8AC3E}">
        <p14:creationId xmlns:p14="http://schemas.microsoft.com/office/powerpoint/2010/main" val="3877250067"/>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TM02892315[[fn=קווים דקיקים]]</Template>
  <TotalTime>3054</TotalTime>
  <Words>1955</Words>
  <Application>Microsoft Office PowerPoint</Application>
  <PresentationFormat>‫הצגה על המסך (4:3)</PresentationFormat>
  <Paragraphs>136</Paragraphs>
  <Slides>30</Slides>
  <Notes>27</Notes>
  <HiddenSlides>0</HiddenSlides>
  <MMClips>0</MMClips>
  <ScaleCrop>false</ScaleCrop>
  <HeadingPairs>
    <vt:vector size="6" baseType="variant">
      <vt:variant>
        <vt:lpstr>גופנים בשימוש</vt:lpstr>
      </vt:variant>
      <vt:variant>
        <vt:i4>7</vt:i4>
      </vt:variant>
      <vt:variant>
        <vt:lpstr>ערכת נושא</vt:lpstr>
      </vt:variant>
      <vt:variant>
        <vt:i4>2</vt:i4>
      </vt:variant>
      <vt:variant>
        <vt:lpstr>כותרות שקופיות</vt:lpstr>
      </vt:variant>
      <vt:variant>
        <vt:i4>30</vt:i4>
      </vt:variant>
    </vt:vector>
  </HeadingPairs>
  <TitlesOfParts>
    <vt:vector size="39" baseType="lpstr">
      <vt:lpstr>Almoni Neue DL 4.0 AAA</vt:lpstr>
      <vt:lpstr>Arial</vt:lpstr>
      <vt:lpstr>Bnarkisim</vt:lpstr>
      <vt:lpstr>Calibri</vt:lpstr>
      <vt:lpstr>Calibri Light</vt:lpstr>
      <vt:lpstr>NarkisimMFO</vt:lpstr>
      <vt:lpstr>Wingdings 2</vt:lpstr>
      <vt:lpstr>HDOfficeLightV0</vt:lpstr>
      <vt:lpstr>1_HDOfficeLightV0</vt:lpstr>
      <vt:lpstr>מדע וטכנולוגיה לכיתה ג</vt:lpstr>
      <vt:lpstr>מצגת של PowerPoint‏</vt:lpstr>
      <vt:lpstr>מצגת של PowerPoint‏</vt:lpstr>
      <vt:lpstr>מצגת של PowerPoint‏</vt:lpstr>
      <vt:lpstr>שאילת שאלות: המשגה (עמוד 151)</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הכנת המוצר (עמוד 163)</vt:lpstr>
      <vt:lpstr>תם ולא נשלם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shlomi sh shlomish</cp:lastModifiedBy>
  <cp:revision>149</cp:revision>
  <dcterms:created xsi:type="dcterms:W3CDTF">2019-05-25T18:59:51Z</dcterms:created>
  <dcterms:modified xsi:type="dcterms:W3CDTF">2023-12-28T08:51:09Z</dcterms:modified>
</cp:coreProperties>
</file>