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 id="2147483696" r:id="rId2"/>
  </p:sldMasterIdLst>
  <p:notesMasterIdLst>
    <p:notesMasterId r:id="rId30"/>
  </p:notesMasterIdLst>
  <p:sldIdLst>
    <p:sldId id="394" r:id="rId3"/>
    <p:sldId id="386" r:id="rId4"/>
    <p:sldId id="396" r:id="rId5"/>
    <p:sldId id="367" r:id="rId6"/>
    <p:sldId id="397" r:id="rId7"/>
    <p:sldId id="390" r:id="rId8"/>
    <p:sldId id="406" r:id="rId9"/>
    <p:sldId id="398" r:id="rId10"/>
    <p:sldId id="399" r:id="rId11"/>
    <p:sldId id="400" r:id="rId12"/>
    <p:sldId id="383" r:id="rId13"/>
    <p:sldId id="389" r:id="rId14"/>
    <p:sldId id="387" r:id="rId15"/>
    <p:sldId id="401" r:id="rId16"/>
    <p:sldId id="384" r:id="rId17"/>
    <p:sldId id="373" r:id="rId18"/>
    <p:sldId id="372" r:id="rId19"/>
    <p:sldId id="385" r:id="rId20"/>
    <p:sldId id="388" r:id="rId21"/>
    <p:sldId id="405" r:id="rId22"/>
    <p:sldId id="375" r:id="rId23"/>
    <p:sldId id="392" r:id="rId24"/>
    <p:sldId id="376" r:id="rId25"/>
    <p:sldId id="402" r:id="rId26"/>
    <p:sldId id="403" r:id="rId27"/>
    <p:sldId id="404" r:id="rId28"/>
    <p:sldId id="39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7511" autoAdjust="0"/>
  </p:normalViewPr>
  <p:slideViewPr>
    <p:cSldViewPr snapToGrid="0" showGuides="1">
      <p:cViewPr varScale="1">
        <p:scale>
          <a:sx n="67" d="100"/>
          <a:sy n="67" d="100"/>
        </p:scale>
        <p:origin x="844" y="56"/>
      </p:cViewPr>
      <p:guideLst>
        <p:guide orient="horz" pos="2183"/>
        <p:guide pos="2880"/>
      </p:guideLst>
    </p:cSldViewPr>
  </p:slideViewPr>
  <p:notesTextViewPr>
    <p:cViewPr>
      <p:scale>
        <a:sx n="1" d="1"/>
        <a:sy n="1" d="1"/>
      </p:scale>
      <p:origin x="0" y="-24"/>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DE274D70-E834-4525-AE44-D0882EE94300}"/>
    <pc:docChg chg="modSld">
      <pc:chgData name="noga mishan" userId="802d01ca9850f5a0" providerId="LiveId" clId="{DE274D70-E834-4525-AE44-D0882EE94300}" dt="2023-12-21T09:45:54.436" v="0" actId="20577"/>
      <pc:docMkLst>
        <pc:docMk/>
      </pc:docMkLst>
      <pc:sldChg chg="modNotesTx">
        <pc:chgData name="noga mishan" userId="802d01ca9850f5a0" providerId="LiveId" clId="{DE274D70-E834-4525-AE44-D0882EE94300}" dt="2023-12-21T09:45:54.436" v="0" actId="20577"/>
        <pc:sldMkLst>
          <pc:docMk/>
          <pc:sldMk cId="2225570454" sldId="4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ט'/טבת/תשפ"ד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NarkisimMFO"/>
                <a:ea typeface="+mn-ea"/>
                <a:cs typeface="David" panose="020E0502060401010101" pitchFamily="34" charset="-79"/>
              </a:rPr>
              <a:t>הפרק מתמקד באיבר הרבייה </a:t>
            </a:r>
            <a:r>
              <a:rPr kumimoji="0" lang="he-IL" sz="1200" b="1" i="0" u="none" strike="noStrike" kern="1200" cap="none" spc="0" normalizeH="0" baseline="0" noProof="0" dirty="0">
                <a:ln>
                  <a:noFill/>
                </a:ln>
                <a:solidFill>
                  <a:prstClr val="black"/>
                </a:solidFill>
                <a:effectLst/>
                <a:uLnTx/>
                <a:uFillTx/>
                <a:latin typeface="NarkisimMFOBold"/>
                <a:ea typeface="+mn-ea"/>
                <a:cs typeface="+mn-cs"/>
              </a:rPr>
              <a:t>פרח </a:t>
            </a:r>
            <a:r>
              <a:rPr kumimoji="0" lang="he-IL" sz="1200" b="0" i="0" u="none" strike="noStrike" kern="1200" cap="none" spc="0" normalizeH="0" baseline="0" noProof="0" dirty="0">
                <a:ln>
                  <a:noFill/>
                </a:ln>
                <a:solidFill>
                  <a:prstClr val="black"/>
                </a:solidFill>
                <a:effectLst/>
                <a:uLnTx/>
                <a:uFillTx/>
                <a:latin typeface="NarkisimMFO"/>
                <a:ea typeface="+mn-ea"/>
                <a:cs typeface="+mn-cs"/>
              </a:rPr>
              <a:t>ובהתפתחות של הפֵּירות מן העלי של הפרח וכן בהפצת פירות וזרעים. </a:t>
            </a:r>
            <a:r>
              <a:rPr kumimoji="0" lang="he-IL" sz="1200" b="1" i="0" u="none" strike="noStrike" kern="1200" cap="none" spc="0" normalizeH="0" baseline="0" noProof="0" dirty="0">
                <a:ln>
                  <a:noFill/>
                </a:ln>
                <a:solidFill>
                  <a:prstClr val="black"/>
                </a:solidFill>
                <a:effectLst/>
                <a:uLnTx/>
                <a:uFillTx/>
                <a:latin typeface="NarkisimMFO"/>
                <a:ea typeface="+mn-ea"/>
                <a:cs typeface="+mn-cs"/>
              </a:rPr>
              <a:t>ההתפתחות הפרי מן העלי (בפרח) </a:t>
            </a:r>
            <a:r>
              <a:rPr kumimoji="0" lang="he-IL" sz="1200" b="0" i="0" u="none" strike="noStrike" kern="1200" cap="none" spc="0" normalizeH="0" baseline="0" noProof="0" dirty="0">
                <a:ln>
                  <a:noFill/>
                </a:ln>
                <a:solidFill>
                  <a:prstClr val="black"/>
                </a:solidFill>
                <a:effectLst/>
                <a:uLnTx/>
                <a:uFillTx/>
                <a:latin typeface="NarkisimMFO"/>
                <a:ea typeface="+mn-ea"/>
                <a:cs typeface="+mn-cs"/>
              </a:rPr>
              <a:t>נעשית ברמה התופעתית בלבד. </a:t>
            </a:r>
            <a:r>
              <a:rPr kumimoji="0" lang="he-IL" sz="1200" b="0" i="0" u="none" strike="noStrike" kern="1200" cap="none" spc="0" normalizeH="0" baseline="0" noProof="0" dirty="0">
                <a:ln>
                  <a:noFill/>
                </a:ln>
                <a:solidFill>
                  <a:prstClr val="black"/>
                </a:solidFill>
                <a:effectLst/>
                <a:uLnTx/>
                <a:uFillTx/>
                <a:latin typeface="+mn-lt"/>
                <a:ea typeface="+mn-ea"/>
                <a:cs typeface="+mn-cs"/>
              </a:rPr>
              <a:t>לומדים רבים רואים בפרח איבר המשמש לקישוט ולנוי או איבר המספק מזון לחרקים, ואינם מודעים לתפקודו העיקרי - יצירת זרעים. </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1947603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תרגול:</a:t>
            </a:r>
            <a:r>
              <a:rPr lang="en-US" dirty="0"/>
              <a:t> </a:t>
            </a:r>
            <a:r>
              <a:rPr lang="he-IL" dirty="0"/>
              <a:t>באתר </a:t>
            </a:r>
            <a:r>
              <a:rPr lang="he-IL" b="1" dirty="0"/>
              <a:t>במבט מקוון</a:t>
            </a:r>
            <a:r>
              <a:rPr lang="he-IL" dirty="0"/>
              <a:t>, בספר הדיגיטלי, משימה </a:t>
            </a:r>
            <a:r>
              <a:rPr lang="he-IL" b="1" dirty="0"/>
              <a:t>מצליבים וקטניות </a:t>
            </a:r>
            <a:r>
              <a:rPr lang="he-IL" dirty="0"/>
              <a:t>בעמוד 137.</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2362748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הרחבה: באתר </a:t>
            </a:r>
            <a:r>
              <a:rPr lang="he-IL" b="1" dirty="0"/>
              <a:t>במבט מקוון</a:t>
            </a:r>
            <a:r>
              <a:rPr lang="he-IL" dirty="0"/>
              <a:t>, יחידת תוכן לכיתה ג (עולם היצורים החיים).</a:t>
            </a:r>
          </a:p>
          <a:p>
            <a:pPr algn="r"/>
            <a:r>
              <a:rPr lang="he-IL" b="0" i="0" dirty="0">
                <a:effectLst/>
                <a:latin typeface="Almoni Neue DL 4.0 AAA"/>
              </a:rPr>
              <a:t>המשימה </a:t>
            </a:r>
            <a:r>
              <a:rPr lang="he-IL" b="1" i="0" dirty="0">
                <a:effectLst/>
                <a:latin typeface="Almoni Neue DL 4.0 AAA"/>
              </a:rPr>
              <a:t>דם המכבים האדום- התפרחת שאינה נובלת לעולם </a:t>
            </a:r>
            <a:r>
              <a:rPr lang="he-IL" b="0" i="0" dirty="0">
                <a:effectLst/>
                <a:latin typeface="Almoni Neue DL 4.0 AAA"/>
              </a:rPr>
              <a:t>עוסקת בסיפורו של דם המכבים על פי המורשת ומתמקדת במבנה התפרחת (הרחבה למשפחת המורכבים) ובהיותו צמח מוגן.</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1215709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תוכן לכיתה ג (עולם היצורים החיים).</a:t>
            </a:r>
          </a:p>
          <a:p>
            <a:pPr algn="r"/>
            <a:r>
              <a:rPr lang="he-IL" dirty="0"/>
              <a:t> </a:t>
            </a:r>
            <a:r>
              <a:rPr lang="he-IL" b="1" i="0" dirty="0">
                <a:effectLst/>
                <a:latin typeface="Almoni Neue DL 4.0 AAA"/>
              </a:rPr>
              <a:t>המשימה אירוס- הסמל של החברה להגנת הטבע </a:t>
            </a:r>
            <a:r>
              <a:rPr lang="he-IL" b="0" i="0" dirty="0">
                <a:effectLst/>
                <a:latin typeface="Almoni Neue DL 4.0 AAA"/>
              </a:rPr>
              <a:t>עוסקת בצמח האירוס שנבחר להיות לסמל של החברה להגנת הטבע ומתמקדת במבנה הפרח.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63211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במשימה הלומדים מתבקשים לערוך תצפית אחר השתנותו של הפרח והתפתחותו לפרי. לצורך המעקב מומלץ לסמן בסרט פרחים אחדים,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ולעקוב אחר ההשתנות של כל איברי הפרח: עלי הגביע, עלי הכותרת, האבקנים והעלי.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חשוב להסב את תשומת לבם של הלומדים לשינויים שמתרחשים בעלי – האיבר שתופח ואשר ממנו מתפתח הפרי.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לסיכום (המשגה) מומלץ לעבור עם התלמידים על שלבי ההתפתחות של הפרי מהפרח שמופיעים בתמונות בספר הלימוד בעמוד 138 ולבקש לתאר מה רואים בכל תמונה ולשיים את השלב.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בתמונות רואים את צמח ההיביסקוס.</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3493410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תרגול:</a:t>
            </a:r>
            <a:r>
              <a:rPr lang="en-US" dirty="0"/>
              <a:t> </a:t>
            </a:r>
            <a:r>
              <a:rPr lang="he-IL" dirty="0"/>
              <a:t>באתר </a:t>
            </a:r>
            <a:r>
              <a:rPr lang="he-IL" b="1" dirty="0"/>
              <a:t>במבט מקוון</a:t>
            </a:r>
            <a:r>
              <a:rPr lang="he-IL" dirty="0"/>
              <a:t>, בספר הדיגיטלי, משימה </a:t>
            </a:r>
            <a:r>
              <a:rPr lang="he-IL" b="1" dirty="0"/>
              <a:t>פרחים מתפתחים לפירות </a:t>
            </a:r>
            <a:r>
              <a:rPr lang="he-IL" dirty="0"/>
              <a:t>בעמוד 138.</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77369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פעילות זו מדגימה את העיקרון הביולוגי </a:t>
            </a:r>
            <a:r>
              <a:rPr kumimoji="0" lang="he-IL" sz="1200" b="1" i="0" u="none" strike="noStrike" kern="1200" cap="none" spc="0" normalizeH="0" baseline="0" noProof="0" dirty="0">
                <a:ln>
                  <a:noFill/>
                </a:ln>
                <a:solidFill>
                  <a:prstClr val="black"/>
                </a:solidFill>
                <a:effectLst/>
                <a:uLnTx/>
                <a:uFillTx/>
                <a:latin typeface="+mn-lt"/>
                <a:ea typeface="+mn-ea"/>
                <a:cs typeface="+mn-cs"/>
              </a:rPr>
              <a:t>אחידות ושוני </a:t>
            </a:r>
            <a:r>
              <a:rPr kumimoji="0" lang="he-IL" sz="1200" b="0" i="0" u="none" strike="noStrike" kern="1200" cap="none" spc="0" normalizeH="0" baseline="0" noProof="0" dirty="0">
                <a:ln>
                  <a:noFill/>
                </a:ln>
                <a:solidFill>
                  <a:prstClr val="black"/>
                </a:solidFill>
                <a:effectLst/>
                <a:uLnTx/>
                <a:uFillTx/>
                <a:latin typeface="+mn-lt"/>
                <a:ea typeface="+mn-ea"/>
                <a:cs typeface="+mn-cs"/>
              </a:rPr>
              <a:t>בהקשר לפירות. הבניית העיקרון נעשית באמצעות עריכת תצפיות על מבנה הפֵּירות, תוך שימוש במיומנות החשיבה השוואה. חשוב להביא את הלומדים למודעות אודות החשיבות שיש לשימוש במיומנות החשיבה השוואה להבניית הכללות במדע.</a:t>
            </a:r>
          </a:p>
          <a:p>
            <a:pPr algn="r"/>
            <a:r>
              <a:rPr lang="he-IL" dirty="0"/>
              <a:t>חשוב לערוך המשגה מקדימה על</a:t>
            </a:r>
            <a:r>
              <a:rPr lang="he-IL" baseline="0" dirty="0"/>
              <a:t> אברי הפרי (עמוד 140) לפני ביצוע המשימה לזיהוי מבנה הפרי (עמוד 139).</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1651202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lgn="r"/>
            <a:r>
              <a:rPr lang="he-IL" dirty="0"/>
              <a:t>מוצע להביא לכיתה פירות שונים, פירות עסיסיים ופירות לא עסיסיים, פירות שמכילים רק זרע אחד וכאלה שמכילים זרעים רבים, וכן פירות</a:t>
            </a:r>
          </a:p>
          <a:p>
            <a:pPr algn="r"/>
            <a:r>
              <a:rPr lang="he-IL" dirty="0"/>
              <a:t>של צמחי בר ופירות של צמחי תרבות. יש לשים לב לקליפה השונה של הפירות השונים וכן להבדל במספר הזרעים, בצורתם, בגודלם וכדומה.</a:t>
            </a:r>
          </a:p>
          <a:p>
            <a:pPr algn="r"/>
            <a:r>
              <a:rPr lang="he-IL" dirty="0"/>
              <a:t>בשלב הראשון של התצפית לומדים להכיר את האיברים המשותפים לכל הפירות (קליפה וזרעים). בשלב השני מפנים את תשומת ליבם של הלומדים לשוני ביניהם: יש פירות בעלי ציפה (הפירות העסיסיים) ויש פירות חסרי ציפה (הפירות הלא עסיסיים).</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455821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תרגול: באתר </a:t>
            </a:r>
            <a:r>
              <a:rPr lang="he-IL" b="1" dirty="0"/>
              <a:t>במבט מקוון</a:t>
            </a:r>
            <a:r>
              <a:rPr lang="he-IL" dirty="0"/>
              <a:t>, בספר הדיגיטלי, משימה </a:t>
            </a:r>
            <a:r>
              <a:rPr lang="he-IL" b="1" dirty="0"/>
              <a:t>הפירות של הצמחים </a:t>
            </a:r>
            <a:r>
              <a:rPr lang="he-IL" dirty="0"/>
              <a:t>בעמוד 140.</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18</a:t>
            </a:fld>
            <a:endParaRPr lang="x-none"/>
          </a:p>
        </p:txBody>
      </p:sp>
    </p:spTree>
    <p:extLst>
      <p:ext uri="{BB962C8B-B14F-4D97-AF65-F5344CB8AC3E}">
        <p14:creationId xmlns:p14="http://schemas.microsoft.com/office/powerpoint/2010/main" val="3125158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תוכן לכיתה ג (עולם היצורים החיים).</a:t>
            </a:r>
          </a:p>
          <a:p>
            <a:pPr algn="r"/>
            <a:r>
              <a:rPr lang="he-IL" b="0" i="0" dirty="0">
                <a:effectLst/>
                <a:latin typeface="Almoni Neue DL 4.0 AAA"/>
              </a:rPr>
              <a:t>המשימה </a:t>
            </a:r>
            <a:r>
              <a:rPr lang="he-IL" b="1" i="0" dirty="0">
                <a:effectLst/>
                <a:latin typeface="Almoni Neue DL 4.0 AAA"/>
              </a:rPr>
              <a:t>הצבר המצוי- צמח פלא בעיר ובכפר </a:t>
            </a:r>
            <a:r>
              <a:rPr lang="he-IL" b="0" i="0" dirty="0">
                <a:effectLst/>
                <a:latin typeface="Almoni Neue DL 4.0 AAA"/>
              </a:rPr>
              <a:t>עוסקת בצמח הצבר תוך הדגשת האיברים הבאים: גבעול מעובה ומבנה הפרי (פרי עסיסי).</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1723742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 ביצוע</a:t>
            </a:r>
            <a:r>
              <a:rPr lang="he-IL" baseline="0" dirty="0"/>
              <a:t> המשימה "כיצד מופצים פירות וזרעים" חשוב לערוך המשגה מתאימה באמצעות המידעון שמופיע בעמוד 142 רצוי וחשוב מאוד לערוך את ההמשגה באמצעות דוגמאות "חיות".</a:t>
            </a:r>
            <a:endParaRPr lang="he-IL"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148806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קוראים את הסיפור במליאת הכיתה ומקיימים דיון כדי לחשוף את תפיסותיהם ואת הידע המוקדם של הלומדים מהיכן הגיעו הפירות אל העץ. כמו גם לעורר אצלם את ההנעה לחקור את השאלה: </a:t>
            </a:r>
            <a:r>
              <a:rPr lang="he-IL" b="1" dirty="0"/>
              <a:t>מאיזה איבר של הצמח מתפתחים הפירות והזרעים?</a:t>
            </a:r>
            <a:endParaRPr lang="en-US" b="1"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4194985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לביצוע משימה זו יש להביא לכיתה פירות וזרעים שונים המייצגים דרכים שונות לפיזור פירות וזרעים של צמחים. </a:t>
            </a:r>
          </a:p>
          <a:p>
            <a:pPr algn="r"/>
            <a:r>
              <a:rPr lang="he-IL" dirty="0"/>
              <a:t>יש לשים לב לצורות ולמבנים של הפירות והזרעים, ולבקש מהתלמידים למיינם לפי צורות הפיזור. </a:t>
            </a:r>
          </a:p>
          <a:p>
            <a:pPr algn="r"/>
            <a:r>
              <a:rPr lang="he-IL" dirty="0"/>
              <a:t>לשם ביצוע משימה זו יש להיעזר במידעון "הפצת פירות וזרעים".</a:t>
            </a:r>
          </a:p>
          <a:p>
            <a:pPr algn="r"/>
            <a:r>
              <a:rPr lang="he-IL" dirty="0"/>
              <a:t>הפעילות מדגימה את העיקרון הביולוגי </a:t>
            </a:r>
            <a:r>
              <a:rPr lang="he-IL" b="1" dirty="0"/>
              <a:t>אחידות ושוני </a:t>
            </a:r>
            <a:r>
              <a:rPr lang="he-IL" dirty="0"/>
              <a:t>בהקשר לדרכי הפצה של פירות וזרעים.</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2450659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תוכן לכיתה ג (עולם היצורים החיים).</a:t>
            </a:r>
          </a:p>
          <a:p>
            <a:pPr algn="r"/>
            <a:r>
              <a:rPr lang="he-IL" b="0" i="0" dirty="0">
                <a:effectLst/>
                <a:latin typeface="Almoni Neue DL 4.0 AAA"/>
              </a:rPr>
              <a:t>המשימה </a:t>
            </a:r>
            <a:r>
              <a:rPr lang="he-IL" b="1" i="0" dirty="0">
                <a:effectLst/>
                <a:latin typeface="Almoni Neue DL 4.0 AAA"/>
              </a:rPr>
              <a:t>כיצד הגיעו הצמחים לגדר האבן? </a:t>
            </a:r>
            <a:r>
              <a:rPr lang="he-IL" b="0" i="0" dirty="0">
                <a:effectLst/>
                <a:latin typeface="Almoni Neue DL 4.0 AAA"/>
              </a:rPr>
              <a:t>עוסקת בדרכי הפצה של פירות וזרעים תוך התייחסות לפתרון התעלומה - כיצד הגיעו צמחים לגדר האבן?</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1092441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באמצעות המשימה הזו משלימים את ההיכרות עם </a:t>
            </a:r>
            <a:r>
              <a:rPr lang="he-IL" b="1" dirty="0"/>
              <a:t>מחזור החיים של הצמח </a:t>
            </a:r>
            <a:r>
              <a:rPr lang="he-IL" dirty="0"/>
              <a:t>ועורכים אינטגרציה בין המושגים שמבטאים את שלבי ההתפתחות של הצמח: נביטה, גדילה, פריחה, חניטת פירות והפצתם. יש להדגיש את הקשר ההתפתחותי הקיים ביניהם: כל שלב תלוי בקודמו ונובע ממנו. </a:t>
            </a:r>
          </a:p>
          <a:p>
            <a:pPr algn="r"/>
            <a:r>
              <a:rPr lang="he-IL" dirty="0"/>
              <a:t>כל השלבים חוזרים על עצמם באופן מחזורי, ולפיכך מכלילים אותם תחת השם </a:t>
            </a:r>
            <a:r>
              <a:rPr lang="he-IL" b="1" dirty="0"/>
              <a:t>מחזור חיים.</a:t>
            </a:r>
            <a:endParaRPr lang="en-US" b="1"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2129029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מסכמים את הלמידה באמצעות קריאת ההיגדים. מומלץ להכין משפטי השלמה. ראו דוגמה.</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לרוב הפרחים יש עלי גביע, ___________, ___________, ___________, ___________.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אפשר למיין את הצמחים למשפחות על פי מבנה ה___________.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הפרי הוא איבר המתפתח מן ___________, ובתוכו נמצאים ה___________.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אברי הפרי הם קליפה ו___________. לחלק מן הפירות יש ___________.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פירות וזרעים מופצים בדרכים שונות: ___________, ___________, ___________, ___________, ___________.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מחזור החיים של צמחים כולל שלבים החוזרים על עצמם באותו הסדר: ___________, ___________, ___________,  יצירת פירות וזרעים, הפצת פירות וזרעים.</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24</a:t>
            </a:fld>
            <a:endParaRPr lang="x-none"/>
          </a:p>
        </p:txBody>
      </p:sp>
    </p:spTree>
    <p:extLst>
      <p:ext uri="{BB962C8B-B14F-4D97-AF65-F5344CB8AC3E}">
        <p14:creationId xmlns:p14="http://schemas.microsoft.com/office/powerpoint/2010/main" val="4277044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a:t>
            </a:r>
            <a:r>
              <a:rPr lang="he-IL" baseline="0" dirty="0"/>
              <a:t> את התלמידים למודעות אודות המיומנויות שנלמדו והופעלו. חשוב לציין את ההקשר של </a:t>
            </a:r>
            <a:r>
              <a:rPr lang="he-IL" baseline="0"/>
              <a:t>השימוש במיומנויות</a:t>
            </a:r>
            <a:r>
              <a:rPr lang="he-IL" baseline="0" dirty="0"/>
              <a:t>.</a:t>
            </a:r>
          </a:p>
          <a:p>
            <a:r>
              <a:rPr lang="he-IL" baseline="0" dirty="0"/>
              <a:t>דוגמאות:</a:t>
            </a:r>
          </a:p>
          <a:p>
            <a:r>
              <a:rPr lang="he-IL" baseline="0" dirty="0"/>
              <a:t>ערכנו תצפיות על מבנה הפרח ומבנה הפרי.</a:t>
            </a:r>
          </a:p>
          <a:p>
            <a:r>
              <a:rPr lang="he-IL" baseline="0" dirty="0"/>
              <a:t>ערכנו השוואה בין המבנה של פרחים ופירות שונים.</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25</a:t>
            </a:fld>
            <a:endParaRPr lang="x-none"/>
          </a:p>
        </p:txBody>
      </p:sp>
    </p:spTree>
    <p:extLst>
      <p:ext uri="{BB962C8B-B14F-4D97-AF65-F5344CB8AC3E}">
        <p14:creationId xmlns:p14="http://schemas.microsoft.com/office/powerpoint/2010/main" val="1446331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השאלות בתבנית זו נועדו לבדוק ביצועי הבנה של הלומדים אודות מה שנלמד בפרק. אפשר להשתמש בשאלות/המשימות שמופיעות בתבנית זו למטרות של הערכה מעצבת. בניגוד להערכה מסכמת שהיא הערכה לצורך סיכום שלב הלמידה. הערכה מעצבת היא הערכה שבמסגרתה קיים משוב מתמיד ומתחולל תהליך למידה מתמשך.</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mn-cs"/>
              </a:rPr>
              <a: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26</a:t>
            </a:fld>
            <a:endParaRPr lang="x-none"/>
          </a:p>
        </p:txBody>
      </p:sp>
    </p:spTree>
    <p:extLst>
      <p:ext uri="{BB962C8B-B14F-4D97-AF65-F5344CB8AC3E}">
        <p14:creationId xmlns:p14="http://schemas.microsoft.com/office/powerpoint/2010/main" val="407590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לערוך את הדיון</a:t>
            </a:r>
            <a:r>
              <a:rPr lang="he-IL" baseline="0" dirty="0"/>
              <a:t> אודות השאלה של אפרת (היכן התפוזים) כאשר השקופית הזו מוקרנת.  בתמונה רואים פריחה של עץ התפוז.</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2392215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את ההיכרות עם מבנה הפרח מומלץ</a:t>
            </a:r>
            <a:r>
              <a:rPr lang="he-IL" baseline="0" dirty="0"/>
              <a:t> לפתוח</a:t>
            </a:r>
            <a:r>
              <a:rPr lang="he-IL" dirty="0"/>
              <a:t> בדיון במליאת הכיתה, שואלים: מגוון הפרחים שסבבנו הוא גדול. הם צבעוניים, בגדלים שונים בצורות שונות, מדיפים ריח וחלקם ללא ריח, היש דבר מה משותף לכל הפרחים? – לפני</a:t>
            </a:r>
            <a:r>
              <a:rPr lang="he-IL" baseline="0" dirty="0"/>
              <a:t> עריכת התצפית בפרחים עורכים המשגה מקדימה באמצעות המידעון.</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קוראים את המידעון ומזהים את אברי הפרח (בתרשים) לאחר מכן עורכים תצפית בפרחים (שקופית 4). </a:t>
            </a:r>
            <a:r>
              <a:rPr kumimoji="0" lang="he-IL" sz="1200" b="0" i="0" u="none" strike="noStrike" kern="1200" cap="none" spc="0" normalizeH="0" baseline="0" noProof="0" dirty="0">
                <a:ln>
                  <a:noFill/>
                </a:ln>
                <a:solidFill>
                  <a:prstClr val="black"/>
                </a:solidFill>
                <a:effectLst/>
                <a:uLnTx/>
                <a:uFillTx/>
                <a:latin typeface="+mn-lt"/>
                <a:ea typeface="+mn-ea"/>
                <a:cs typeface="+mn-cs"/>
              </a:rPr>
              <a:t>לזיהוי איברי הפרח מפרקים את הפרח לאיבריו. רצוי מאוד להנחות את הלומדים לפרק את הפרחים מן החוץ כלפי פנים: מסירים תחילה את עלי הגביע, אחר כך את עלי הכותרת, אחר כך את האבקנים ולבסוף את העלי.</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לביצוע המשימה יש להביא צמחים שונים בעלי פרחים דו מיניים (המכילים אבקנים ועלי) עם עטיף כפול (עלי גביע ועלי כותרת). אפשר לעורר בלומדים עניין באמצעות העלאת שאלות כגון: כיצד אפשר לזהות את הפרח בצמח? במה פרח שונה מעלה, מגבעול ומשורש?.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בסיום הפעילות מסכמים את המידע: אילו איברים משותפים יש לכל הפרחים ובמה הפרחים שונים זה מזה.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מסיכום המשימה עולות הנקודות הבאות: לרוב הפרחים יש אותם איברים, אך הם נבדלים זה מזה בצורה, בצבע, בגודל, במספר האבקנים, במספר העֲלָיים ועוד; בפרחים רבים עלי הכותרת צבעוניים; ברוב הפרחים עלי הגביע ירוקים.</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ההכרות עם פרחים מדגימה את עיקרון הביולוגי </a:t>
            </a:r>
            <a:r>
              <a:rPr kumimoji="0" lang="he-IL" sz="1200" b="1" i="0" u="none" strike="noStrike" kern="1200" cap="none" spc="0" normalizeH="0" baseline="0" noProof="0" dirty="0">
                <a:ln>
                  <a:noFill/>
                </a:ln>
                <a:solidFill>
                  <a:prstClr val="black"/>
                </a:solidFill>
                <a:effectLst/>
                <a:uLnTx/>
                <a:uFillTx/>
                <a:latin typeface="+mn-lt"/>
                <a:ea typeface="+mn-ea"/>
                <a:cs typeface="+mn-cs"/>
              </a:rPr>
              <a:t>אחידות ושוני</a:t>
            </a:r>
            <a:r>
              <a:rPr kumimoji="0" lang="he-IL" sz="1200" b="0" i="0" u="none" strike="noStrike" kern="1200" cap="none" spc="0" normalizeH="0" baseline="0" noProof="0" dirty="0">
                <a:ln>
                  <a:noFill/>
                </a:ln>
                <a:solidFill>
                  <a:prstClr val="black"/>
                </a:solidFill>
                <a:effectLst/>
                <a:uLnTx/>
                <a:uFillTx/>
                <a:latin typeface="+mn-lt"/>
                <a:ea typeface="+mn-ea"/>
                <a:cs typeface="+mn-cs"/>
              </a:rPr>
              <a:t> בהקשר לפרחים.</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2499729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mn-lt"/>
                <a:ea typeface="+mn-ea"/>
                <a:cs typeface="+mn-cs"/>
              </a:rPr>
              <a:t>פיתוח חשיבה מדעית</a:t>
            </a:r>
            <a:r>
              <a:rPr kumimoji="0" lang="he-IL" sz="1200" b="0" i="0" u="none" strike="noStrike" kern="1200" cap="none" spc="0" normalizeH="0" baseline="0" noProof="0" dirty="0">
                <a:ln>
                  <a:noFill/>
                </a:ln>
                <a:solidFill>
                  <a:prstClr val="black"/>
                </a:solidFill>
                <a:effectLst/>
                <a:uLnTx/>
                <a:uFillTx/>
                <a:latin typeface="+mn-lt"/>
                <a:ea typeface="+mn-ea"/>
                <a:cs typeface="+mn-cs"/>
              </a:rPr>
              <a: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he-IL" sz="1200" b="0" i="0" u="none" strike="noStrike" kern="1200" cap="none" spc="0" normalizeH="0" baseline="0" noProof="0" dirty="0">
                <a:ln>
                  <a:noFill/>
                </a:ln>
                <a:solidFill>
                  <a:prstClr val="black"/>
                </a:solidFill>
                <a:effectLst/>
                <a:uLnTx/>
                <a:uFillTx/>
                <a:latin typeface="+mn-lt"/>
                <a:ea typeface="+mn-ea"/>
                <a:cs typeface="+mn-cs"/>
              </a:rPr>
              <a:t>התבנית </a:t>
            </a:r>
            <a:r>
              <a:rPr kumimoji="0" lang="he-IL" sz="1200" b="1" i="0" u="none" strike="noStrike" kern="1200" cap="none" spc="0" normalizeH="0" baseline="0" noProof="0" dirty="0">
                <a:ln>
                  <a:noFill/>
                </a:ln>
                <a:solidFill>
                  <a:prstClr val="black"/>
                </a:solidFill>
                <a:effectLst/>
                <a:uLnTx/>
                <a:uFillTx/>
                <a:latin typeface="+mn-lt"/>
                <a:ea typeface="+mn-ea"/>
                <a:cs typeface="+mn-cs"/>
              </a:rPr>
              <a:t>חושבים מדע </a:t>
            </a:r>
            <a:r>
              <a:rPr kumimoji="0" lang="he-IL" sz="1200" b="0" i="0" u="none" strike="noStrike" kern="1200" cap="none" spc="0" normalizeH="0" baseline="0" noProof="0" dirty="0">
                <a:ln>
                  <a:noFill/>
                </a:ln>
                <a:solidFill>
                  <a:prstClr val="black"/>
                </a:solidFill>
                <a:effectLst/>
                <a:uLnTx/>
                <a:uFillTx/>
                <a:latin typeface="+mn-lt"/>
                <a:ea typeface="+mn-ea"/>
                <a:cs typeface="+mn-cs"/>
              </a:rPr>
              <a:t>מדגישה את ה</a:t>
            </a:r>
            <a:r>
              <a:rPr kumimoji="0" lang="he-IL" sz="1200" b="1" i="0" u="none" strike="noStrike" kern="1200" cap="none" spc="0" normalizeH="0" baseline="0" noProof="0" dirty="0">
                <a:ln>
                  <a:noFill/>
                </a:ln>
                <a:solidFill>
                  <a:prstClr val="black"/>
                </a:solidFill>
                <a:effectLst/>
                <a:uLnTx/>
                <a:uFillTx/>
                <a:latin typeface="+mn-lt"/>
                <a:ea typeface="+mn-ea"/>
                <a:cs typeface="+mn-cs"/>
              </a:rPr>
              <a:t>תצפית</a:t>
            </a:r>
            <a:r>
              <a:rPr kumimoji="0" lang="he-IL" sz="1200" b="0" i="0" u="none" strike="noStrike" kern="1200" cap="none" spc="0" normalizeH="0" baseline="0" noProof="0" dirty="0">
                <a:ln>
                  <a:noFill/>
                </a:ln>
                <a:solidFill>
                  <a:prstClr val="black"/>
                </a:solidFill>
                <a:effectLst/>
                <a:uLnTx/>
                <a:uFillTx/>
                <a:latin typeface="+mn-lt"/>
                <a:ea typeface="+mn-ea"/>
                <a:cs typeface="+mn-cs"/>
              </a:rPr>
              <a:t> ככלי לאיסוף מידע במדע. יש להדגיש את החשיבות שיש לשימוש באמצעים טכנולוגיים (מגדלת, משקפת) בהגברת יכולתנו לאסוף מידע.</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2628121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תוכן לכיתה ג (עולם היצורים החיים).</a:t>
            </a:r>
          </a:p>
          <a:p>
            <a:pPr algn="r"/>
            <a:r>
              <a:rPr lang="he-IL" b="0" i="0" dirty="0">
                <a:effectLst/>
                <a:latin typeface="Almoni Neue DL 4.0 AAA"/>
              </a:rPr>
              <a:t>המשימה </a:t>
            </a:r>
            <a:r>
              <a:rPr lang="he-IL" b="1" i="0" dirty="0">
                <a:effectLst/>
                <a:latin typeface="Almoni Neue DL 4.0 AAA"/>
              </a:rPr>
              <a:t>כלניות אדמדמות חינניות </a:t>
            </a:r>
            <a:r>
              <a:rPr lang="he-IL" b="0" i="0" dirty="0">
                <a:effectLst/>
                <a:latin typeface="Almoni Neue DL 4.0 AAA"/>
              </a:rPr>
              <a:t>עוסקת בהיכרות ובהשוואה בין כלניות אדומות ושאינן אדומות וכן באבחנה בין צמחים שונים בעלי פריחה אדומה.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330395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תת הפרק הזה עוסק במשפחות צמחים. </a:t>
            </a:r>
            <a:endParaRPr kumimoji="0" lang="he-IL" sz="1800" b="0" i="0" u="none" strike="noStrike" kern="1200" cap="none" spc="0" normalizeH="0" baseline="0" noProof="0" dirty="0">
              <a:ln>
                <a:noFill/>
              </a:ln>
              <a:solidFill>
                <a:prstClr val="black"/>
              </a:solidFill>
              <a:effectLst/>
              <a:uLnTx/>
              <a:uFillTx/>
              <a:latin typeface="NarkisimMFO"/>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mn-cs"/>
              </a:rPr>
              <a:t>כדי שהחוקרים והמתעניינים בטבע בכל העולם יוכלו להחליף ביניהם מידע, השיטה המקובלת היא </a:t>
            </a:r>
            <a:r>
              <a:rPr kumimoji="0" lang="he-IL" sz="1800" b="1" i="0" u="none" strike="noStrike" kern="1200" cap="none" spc="0" normalizeH="0" baseline="0" noProof="0" dirty="0">
                <a:ln>
                  <a:noFill/>
                </a:ln>
                <a:solidFill>
                  <a:prstClr val="black"/>
                </a:solidFill>
                <a:effectLst/>
                <a:uLnTx/>
                <a:uFillTx/>
                <a:latin typeface="NarkisimMFOBold"/>
                <a:ea typeface="+mn-ea"/>
                <a:cs typeface="+mn-cs"/>
              </a:rPr>
              <a:t>המיון המדעי</a:t>
            </a:r>
            <a:r>
              <a:rPr kumimoji="0" lang="he-IL" sz="1800" b="0" i="0" u="none" strike="noStrike" kern="1200" cap="none" spc="0" normalizeH="0" baseline="0" noProof="0" dirty="0">
                <a:ln>
                  <a:noFill/>
                </a:ln>
                <a:solidFill>
                  <a:prstClr val="black"/>
                </a:solidFill>
                <a:effectLst/>
                <a:uLnTx/>
                <a:uFillTx/>
                <a:latin typeface="NarkisimMFO"/>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mn-cs"/>
              </a:rPr>
              <a:t>המיון המדעי נשען על תכונות פנימיות של הצמח. מיון כזה מאפשר התמצאות במגוון הגדול של הצמחים והקלה את בזיהוי שלהם.</a:t>
            </a:r>
            <a:r>
              <a:rPr kumimoji="0" lang="he-IL" sz="1200" b="0" i="0" u="none" strike="noStrike" kern="1200" cap="none" spc="0" normalizeH="0" baseline="0" noProof="0" dirty="0">
                <a:ln>
                  <a:noFill/>
                </a:ln>
                <a:solidFill>
                  <a:prstClr val="black"/>
                </a:solidFill>
                <a:effectLst/>
                <a:uLnTx/>
                <a:uFillTx/>
                <a:latin typeface="+mn-lt"/>
                <a:ea typeface="+mn-ea"/>
                <a:cs typeface="+mn-cs"/>
              </a:rPr>
              <a:t> לתהליך המיון עצמו יש חשיבות רבה: במהלכו אנו נדרשים להבחין בתכונות הדומות והשונות של יצורים חיים ובמאפיינים המייחדים כל אחד מהם. המיון המדעי של היצורים החיים מתבסס על מספר רב של תכונות משותפות. במיון של צמחים נעזרים רבות במבנה הפרחים. לדוגמה: לכל הצמחים הנכללים במשפחת המצליבים יש ארבעה עלי כותרת שמסודרים בצורת צלב, שישה אבקנים וכן תכונות משותפות נוספות.</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בקטע הפותח (עמוד 137) מוצג מידע על אודות תופעת </a:t>
            </a:r>
            <a:r>
              <a:rPr kumimoji="0" lang="he-IL" sz="1200" b="1" i="0" u="none" strike="noStrike" kern="1200" cap="none" spc="0" normalizeH="0" baseline="0" noProof="0" dirty="0">
                <a:ln>
                  <a:noFill/>
                </a:ln>
                <a:solidFill>
                  <a:prstClr val="black"/>
                </a:solidFill>
                <a:effectLst/>
                <a:uLnTx/>
                <a:uFillTx/>
                <a:latin typeface="+mn-lt"/>
                <a:ea typeface="+mn-ea"/>
                <a:cs typeface="+mn-cs"/>
              </a:rPr>
              <a:t>מיון צמחים למשפחות</a:t>
            </a:r>
            <a:r>
              <a:rPr kumimoji="0" lang="he-IL" sz="1200" b="0" i="0" u="none" strike="noStrike" kern="1200" cap="none" spc="0" normalizeH="0" baseline="0" noProof="0" dirty="0">
                <a:ln>
                  <a:noFill/>
                </a:ln>
                <a:solidFill>
                  <a:prstClr val="black"/>
                </a:solidFill>
                <a:effectLst/>
                <a:uLnTx/>
                <a:uFillTx/>
                <a:latin typeface="+mn-lt"/>
                <a:ea typeface="+mn-ea"/>
                <a:cs typeface="+mn-cs"/>
              </a:rPr>
              <a:t> על מנת להתמצא במגוון גדול של צמחים. </a:t>
            </a:r>
            <a:r>
              <a:rPr kumimoji="0" lang="he-IL" sz="1800" b="0" i="0" u="none" strike="noStrike" kern="1200" cap="none" spc="0" normalizeH="0" baseline="0" noProof="0" dirty="0">
                <a:ln>
                  <a:noFill/>
                </a:ln>
                <a:solidFill>
                  <a:prstClr val="black"/>
                </a:solidFill>
                <a:effectLst/>
                <a:uLnTx/>
                <a:uFillTx/>
                <a:latin typeface="NarkisimMFO"/>
                <a:ea typeface="+mn-ea"/>
                <a:cs typeface="+mn-cs"/>
              </a:rPr>
              <a:t> מיון הצמחים נעשה בעיקר על ידי מבנה הפרח (ולא על ידי גודל, צורה או עונת פריחה).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063138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לפני ביצוע המשימה</a:t>
            </a:r>
            <a:r>
              <a:rPr lang="he-IL" baseline="0" dirty="0"/>
              <a:t> של אפיון משפחת המצליבים ומשפחת הקטניות (עמוד 136) חשוב לערוך המשגה מקדימה באמצעות המידעון </a:t>
            </a:r>
            <a:r>
              <a:rPr lang="he-IL" sz="1800" b="0" i="0" u="none" strike="noStrike" baseline="0" dirty="0">
                <a:latin typeface="NarkisimMFO"/>
              </a:rPr>
              <a:t> "מאפייני משפחת המצליבים ומשפחת הקטניות (עמוד 137). התמונות המלוות את המידעון נועדו להבנות תשתית מושגית בסיסית הנחוצה להכרות עם מאפייני המשפחות.</a:t>
            </a:r>
          </a:p>
          <a:p>
            <a:pPr algn="r"/>
            <a:r>
              <a:rPr lang="he-IL" sz="1800" b="0" i="0" u="none" strike="noStrike" baseline="0" dirty="0">
                <a:latin typeface="NarkisimMFO"/>
              </a:rPr>
              <a:t>לאחר  הכרות עם מאפייני הפרח בכל משפחה עורכים התלמידים את המשימה שבעמוד 136 (ראו בשקופית 10).</a:t>
            </a:r>
          </a:p>
          <a:p>
            <a:pPr algn="r"/>
            <a:r>
              <a:rPr lang="he-IL" sz="1800" b="0" i="0" u="none" strike="noStrike" baseline="0" dirty="0">
                <a:latin typeface="NarkisimMFO"/>
              </a:rPr>
              <a:t>לפני ביצוע המשימה חשוב להמחיש לתלמידים את מבנה הפרח באמצעות דוגמה "חיה".</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972623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להביא לכיתה פרחים ממינים שונים של משפחת הקטניות ושל משפחת המצליבים, שרבים מהם נפוצים בכל</a:t>
            </a:r>
          </a:p>
          <a:p>
            <a:pPr algn="r"/>
            <a:r>
              <a:rPr lang="he-IL" dirty="0"/>
              <a:t>הארץ. אפשר להביא לכיתה גם פרחים של צמחי נוי ממשפחות אלה.</a:t>
            </a:r>
          </a:p>
          <a:p>
            <a:pPr algn="r"/>
            <a:r>
              <a:rPr lang="he-IL" dirty="0"/>
              <a:t>לפני השיוך של סוגי הפרחים למשפחה המתאימה חשוב להדגים באמצעות פירוק את המבנה של הפרח בכל משפחת צמחים. </a:t>
            </a:r>
          </a:p>
          <a:p>
            <a:pPr algn="r"/>
            <a:r>
              <a:rPr lang="he-IL" dirty="0"/>
              <a:t>יש להתייחס למספר עלי הכותרת. עלי הגביע, אבקנים ועליים. כמו כן, יש להתייחס לארגון האיברים בפרח.</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חשוב לבדוק לפחות 4-3 סוגי צמחים מאותה משפחה כדי להגיע להכללה.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הפעילות מדגימה את העיקרון הביולוגי </a:t>
            </a:r>
            <a:r>
              <a:rPr lang="he-IL" b="1" dirty="0"/>
              <a:t>אחידות ושוני </a:t>
            </a:r>
            <a:r>
              <a:rPr lang="he-IL" dirty="0"/>
              <a:t>בהקשר למשפחות פרחים.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960607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5263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24000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02258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65889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70334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66065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63911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33845" y="2507551"/>
            <a:ext cx="3867150"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7551"/>
            <a:ext cx="3886201"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Date Placeholder 6"/>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x-none">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1940059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x-none">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
        <p:nvSpPr>
          <p:cNvPr id="6" name="Title 5"/>
          <p:cNvSpPr>
            <a:spLocks noGrp="1"/>
          </p:cNvSpPr>
          <p:nvPr>
            <p:ph type="title"/>
          </p:nvPr>
        </p:nvSpPr>
        <p:spPr/>
        <p:txBody>
          <a:bodyPr/>
          <a:lstStyle/>
          <a:p>
            <a:r>
              <a:rPr lang="he-IL"/>
              <a:t>לחץ כדי לערוך סגנון כותרת של תבנית בסיס</a:t>
            </a:r>
            <a:endParaRPr lang="en-US"/>
          </a:p>
        </p:txBody>
      </p:sp>
    </p:spTree>
    <p:extLst>
      <p:ext uri="{BB962C8B-B14F-4D97-AF65-F5344CB8AC3E}">
        <p14:creationId xmlns:p14="http://schemas.microsoft.com/office/powerpoint/2010/main" val="1573669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x-none">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814119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00634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608141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884268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951554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340988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490543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92116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33845" y="2507551"/>
            <a:ext cx="3867150"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7551"/>
            <a:ext cx="3886201"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Date Placeholder 6"/>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138465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
        <p:nvSpPr>
          <p:cNvPr id="6" name="Title 5"/>
          <p:cNvSpPr>
            <a:spLocks noGrp="1"/>
          </p:cNvSpPr>
          <p:nvPr>
            <p:ph type="title"/>
          </p:nvPr>
        </p:nvSpPr>
        <p:spPr/>
        <p:txBody>
          <a:bodyPr/>
          <a:lstStyle/>
          <a:p>
            <a:r>
              <a:rPr lang="he-IL"/>
              <a:t>לחץ כדי לערוך סגנון כותרת של תבנית בסיס</a:t>
            </a:r>
            <a:endParaRPr lang="en-US"/>
          </a:p>
        </p:txBody>
      </p:sp>
    </p:spTree>
    <p:extLst>
      <p:ext uri="{BB962C8B-B14F-4D97-AF65-F5344CB8AC3E}">
        <p14:creationId xmlns:p14="http://schemas.microsoft.com/office/powerpoint/2010/main" val="358536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10430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84735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98188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CB9CB60-3FAE-4989-9875-39020804EAE7}" type="datetimeFigureOut">
              <a:rPr lang="x-none" smtClean="0"/>
              <a:t>ט'/טבת/תשפ"ד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x-none"/>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17768848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3000">
              <a:schemeClr val="accent6">
                <a:lumMod val="20000"/>
                <a:lumOff val="80000"/>
              </a:schemeClr>
            </a:gs>
            <a:gs pos="10000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CB9CB60-3FAE-4989-9875-39020804EAE7}" type="datetimeFigureOut">
              <a:rPr lang="x-none" smtClean="0">
                <a:solidFill>
                  <a:prstClr val="black">
                    <a:lumMod val="65000"/>
                    <a:lumOff val="35000"/>
                  </a:prstClr>
                </a:solidFill>
              </a:rPr>
              <a:pPr/>
              <a:t>ט'/טבת/תשפ"ד</a:t>
            </a:fld>
            <a:endParaRPr lang="x-none">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x-none">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875055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png"/><Relationship Id="rId7"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34.emf"/><Relationship Id="rId4" Type="http://schemas.openxmlformats.org/officeDocument/2006/relationships/image" Target="../media/image5.png"/><Relationship Id="rId9"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800" b="1" dirty="0">
                <a:cs typeface="+mn-cs"/>
              </a:rPr>
              <a:t>מדע וטכנולוגיה לכיתה ג</a:t>
            </a:r>
            <a:endParaRPr lang="en-US" sz="4800" b="1" dirty="0">
              <a:cs typeface="+mn-cs"/>
            </a:endParaRPr>
          </a:p>
        </p:txBody>
      </p:sp>
      <p:sp>
        <p:nvSpPr>
          <p:cNvPr id="3" name="מציין מיקום תוכן 2"/>
          <p:cNvSpPr>
            <a:spLocks noGrp="1"/>
          </p:cNvSpPr>
          <p:nvPr>
            <p:ph idx="1"/>
          </p:nvPr>
        </p:nvSpPr>
        <p:spPr>
          <a:xfrm>
            <a:off x="353188" y="1691322"/>
            <a:ext cx="7886700" cy="4351337"/>
          </a:xfrm>
        </p:spPr>
        <p:txBody>
          <a:bodyPr>
            <a:normAutofit/>
          </a:bodyPr>
          <a:lstStyle/>
          <a:p>
            <a:pPr marL="0" indent="0" algn="ctr">
              <a:buNone/>
            </a:pPr>
            <a:r>
              <a:rPr lang="he-IL" sz="4000" b="1" dirty="0"/>
              <a:t>מצגת מלווה להוראה</a:t>
            </a:r>
          </a:p>
          <a:p>
            <a:pPr marL="0" indent="0" algn="ctr">
              <a:buNone/>
            </a:pPr>
            <a:r>
              <a:rPr lang="he-IL" sz="4800" b="1" dirty="0">
                <a:solidFill>
                  <a:srgbClr val="B31013"/>
                </a:solidFill>
              </a:rPr>
              <a:t>שער: מפגשים עם צמחים</a:t>
            </a:r>
          </a:p>
          <a:p>
            <a:pPr marL="0" indent="0" algn="ctr">
              <a:buNone/>
            </a:pPr>
            <a:r>
              <a:rPr lang="he-IL" sz="4800" b="1" dirty="0">
                <a:solidFill>
                  <a:srgbClr val="B31013"/>
                </a:solidFill>
              </a:rPr>
              <a:t>פרק רביעי: להתחיל מחדש</a:t>
            </a:r>
            <a:endParaRPr lang="en-US" sz="4800" b="1" dirty="0">
              <a:solidFill>
                <a:srgbClr val="B31013"/>
              </a:solidFill>
            </a:endParaRPr>
          </a:p>
        </p:txBody>
      </p:sp>
      <p:pic>
        <p:nvPicPr>
          <p:cNvPr id="4" name="תמונה 3"/>
          <p:cNvPicPr>
            <a:picLocks noChangeAspect="1"/>
          </p:cNvPicPr>
          <p:nvPr/>
        </p:nvPicPr>
        <p:blipFill>
          <a:blip r:embed="rId3"/>
          <a:stretch>
            <a:fillRect/>
          </a:stretch>
        </p:blipFill>
        <p:spPr>
          <a:xfrm>
            <a:off x="7767463" y="12161"/>
            <a:ext cx="1249788" cy="707197"/>
          </a:xfrm>
          <a:prstGeom prst="rect">
            <a:avLst/>
          </a:prstGeom>
        </p:spPr>
      </p:pic>
      <p:pic>
        <p:nvPicPr>
          <p:cNvPr id="5" name="תמונה 4"/>
          <p:cNvPicPr>
            <a:picLocks noChangeAspect="1"/>
          </p:cNvPicPr>
          <p:nvPr/>
        </p:nvPicPr>
        <p:blipFill>
          <a:blip r:embed="rId4"/>
          <a:stretch>
            <a:fillRect/>
          </a:stretch>
        </p:blipFill>
        <p:spPr>
          <a:xfrm>
            <a:off x="0" y="228281"/>
            <a:ext cx="1554615" cy="670618"/>
          </a:xfrm>
          <a:prstGeom prst="rect">
            <a:avLst/>
          </a:prstGeom>
        </p:spPr>
      </p:pic>
      <p:pic>
        <p:nvPicPr>
          <p:cNvPr id="6" name="תמונה 5"/>
          <p:cNvPicPr>
            <a:picLocks noChangeAspect="1"/>
          </p:cNvPicPr>
          <p:nvPr/>
        </p:nvPicPr>
        <p:blipFill>
          <a:blip r:embed="rId5"/>
          <a:stretch>
            <a:fillRect/>
          </a:stretch>
        </p:blipFill>
        <p:spPr>
          <a:xfrm>
            <a:off x="0" y="4552205"/>
            <a:ext cx="9143999" cy="2305795"/>
          </a:xfrm>
          <a:prstGeom prst="rect">
            <a:avLst/>
          </a:prstGeom>
        </p:spPr>
      </p:pic>
    </p:spTree>
    <p:extLst>
      <p:ext uri="{BB962C8B-B14F-4D97-AF65-F5344CB8AC3E}">
        <p14:creationId xmlns:p14="http://schemas.microsoft.com/office/powerpoint/2010/main" val="993885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9588" y="365760"/>
            <a:ext cx="8420957" cy="1325562"/>
          </a:xfrm>
        </p:spPr>
        <p:txBody>
          <a:bodyPr>
            <a:normAutofit fontScale="90000"/>
          </a:bodyPr>
          <a:lstStyle/>
          <a:p>
            <a:pPr algn="r"/>
            <a:r>
              <a:rPr lang="he-IL" sz="3600" b="1" dirty="0">
                <a:solidFill>
                  <a:schemeClr val="accent6">
                    <a:lumMod val="75000"/>
                  </a:schemeClr>
                </a:solidFill>
                <a:cs typeface="+mn-cs"/>
              </a:rPr>
              <a:t>משימה (תצפית):</a:t>
            </a:r>
            <a:r>
              <a:rPr lang="en-US" sz="3600" b="1" dirty="0">
                <a:solidFill>
                  <a:schemeClr val="accent6">
                    <a:lumMod val="75000"/>
                  </a:schemeClr>
                </a:solidFill>
                <a:cs typeface="+mn-cs"/>
              </a:rPr>
              <a:t> </a:t>
            </a:r>
            <a:br>
              <a:rPr lang="he-IL" sz="3600" b="1" dirty="0">
                <a:solidFill>
                  <a:schemeClr val="accent6">
                    <a:lumMod val="75000"/>
                  </a:schemeClr>
                </a:solidFill>
                <a:cs typeface="+mn-cs"/>
              </a:rPr>
            </a:br>
            <a:r>
              <a:rPr lang="he-IL" sz="3600" b="1" dirty="0">
                <a:solidFill>
                  <a:schemeClr val="accent6">
                    <a:lumMod val="75000"/>
                  </a:schemeClr>
                </a:solidFill>
                <a:cs typeface="+mn-cs"/>
              </a:rPr>
              <a:t>משפחת המצליבים ומשפחת הקטניות</a:t>
            </a:r>
            <a:br>
              <a:rPr lang="he-IL" sz="3600" b="1" dirty="0">
                <a:solidFill>
                  <a:schemeClr val="accent6">
                    <a:lumMod val="75000"/>
                  </a:schemeClr>
                </a:solidFill>
                <a:cs typeface="+mn-cs"/>
              </a:rPr>
            </a:br>
            <a:r>
              <a:rPr lang="he-IL" sz="3600" b="1" dirty="0">
                <a:solidFill>
                  <a:schemeClr val="accent6">
                    <a:lumMod val="75000"/>
                  </a:schemeClr>
                </a:solidFill>
                <a:cs typeface="+mn-cs"/>
              </a:rPr>
              <a:t>עמוד 136</a:t>
            </a:r>
            <a:endParaRPr lang="en-US" sz="36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870037" y="2739383"/>
            <a:ext cx="7650508" cy="2360259"/>
          </a:xfrm>
          <a:prstGeom prst="rect">
            <a:avLst/>
          </a:prstGeom>
        </p:spPr>
      </p:pic>
      <p:pic>
        <p:nvPicPr>
          <p:cNvPr id="3" name="תמונה 2"/>
          <p:cNvPicPr>
            <a:picLocks noChangeAspect="1"/>
          </p:cNvPicPr>
          <p:nvPr/>
        </p:nvPicPr>
        <p:blipFill>
          <a:blip r:embed="rId4"/>
          <a:stretch>
            <a:fillRect/>
          </a:stretch>
        </p:blipFill>
        <p:spPr>
          <a:xfrm>
            <a:off x="7677134" y="6147703"/>
            <a:ext cx="1249788" cy="707197"/>
          </a:xfrm>
          <a:prstGeom prst="rect">
            <a:avLst/>
          </a:prstGeom>
        </p:spPr>
      </p:pic>
      <p:pic>
        <p:nvPicPr>
          <p:cNvPr id="5" name="תמונה 4"/>
          <p:cNvPicPr>
            <a:picLocks noChangeAspect="1"/>
          </p:cNvPicPr>
          <p:nvPr/>
        </p:nvPicPr>
        <p:blipFill>
          <a:blip r:embed="rId5"/>
          <a:stretch>
            <a:fillRect/>
          </a:stretch>
        </p:blipFill>
        <p:spPr>
          <a:xfrm>
            <a:off x="6049005" y="6187382"/>
            <a:ext cx="1554615" cy="670618"/>
          </a:xfrm>
          <a:prstGeom prst="rect">
            <a:avLst/>
          </a:prstGeom>
        </p:spPr>
      </p:pic>
    </p:spTree>
    <p:extLst>
      <p:ext uri="{BB962C8B-B14F-4D97-AF65-F5344CB8AC3E}">
        <p14:creationId xmlns:p14="http://schemas.microsoft.com/office/powerpoint/2010/main" val="613552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pic>
        <p:nvPicPr>
          <p:cNvPr id="4" name="תמונה 3">
            <a:extLst>
              <a:ext uri="{FF2B5EF4-FFF2-40B4-BE49-F238E27FC236}">
                <a16:creationId xmlns:a16="http://schemas.microsoft.com/office/drawing/2014/main" id="{ED155F0C-F190-6352-8D31-87E89851BD42}"/>
              </a:ext>
            </a:extLst>
          </p:cNvPr>
          <p:cNvPicPr>
            <a:picLocks noChangeAspect="1"/>
          </p:cNvPicPr>
          <p:nvPr/>
        </p:nvPicPr>
        <p:blipFill>
          <a:blip r:embed="rId5"/>
          <a:stretch>
            <a:fillRect/>
          </a:stretch>
        </p:blipFill>
        <p:spPr>
          <a:xfrm>
            <a:off x="1566862" y="1071562"/>
            <a:ext cx="6010275" cy="4714875"/>
          </a:xfrm>
          <a:prstGeom prst="rect">
            <a:avLst/>
          </a:prstGeom>
        </p:spPr>
      </p:pic>
    </p:spTree>
    <p:extLst>
      <p:ext uri="{BB962C8B-B14F-4D97-AF65-F5344CB8AC3E}">
        <p14:creationId xmlns:p14="http://schemas.microsoft.com/office/powerpoint/2010/main" val="1223940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054" y="126838"/>
            <a:ext cx="1219988" cy="655792"/>
          </a:xfrm>
          <a:prstGeom prst="rect">
            <a:avLst/>
          </a:prstGeom>
        </p:spPr>
      </p:pic>
      <p:pic>
        <p:nvPicPr>
          <p:cNvPr id="5" name="תמונה 4"/>
          <p:cNvPicPr>
            <a:picLocks noChangeAspect="1"/>
          </p:cNvPicPr>
          <p:nvPr/>
        </p:nvPicPr>
        <p:blipFill>
          <a:blip r:embed="rId4"/>
          <a:stretch>
            <a:fillRect/>
          </a:stretch>
        </p:blipFill>
        <p:spPr>
          <a:xfrm>
            <a:off x="181069" y="0"/>
            <a:ext cx="1266348" cy="715762"/>
          </a:xfrm>
          <a:prstGeom prst="rect">
            <a:avLst/>
          </a:prstGeom>
        </p:spPr>
      </p:pic>
      <p:pic>
        <p:nvPicPr>
          <p:cNvPr id="8" name="תמונה 7">
            <a:extLst>
              <a:ext uri="{FF2B5EF4-FFF2-40B4-BE49-F238E27FC236}">
                <a16:creationId xmlns:a16="http://schemas.microsoft.com/office/drawing/2014/main" id="{1A197DFB-D68C-ABA4-E318-42EB17B43E14}"/>
              </a:ext>
            </a:extLst>
          </p:cNvPr>
          <p:cNvPicPr>
            <a:picLocks noChangeAspect="1"/>
          </p:cNvPicPr>
          <p:nvPr/>
        </p:nvPicPr>
        <p:blipFill>
          <a:blip r:embed="rId5"/>
          <a:stretch>
            <a:fillRect/>
          </a:stretch>
        </p:blipFill>
        <p:spPr>
          <a:xfrm>
            <a:off x="1154430" y="1034856"/>
            <a:ext cx="7235190" cy="5468814"/>
          </a:xfrm>
          <a:prstGeom prst="rect">
            <a:avLst/>
          </a:prstGeom>
        </p:spPr>
      </p:pic>
    </p:spTree>
    <p:extLst>
      <p:ext uri="{BB962C8B-B14F-4D97-AF65-F5344CB8AC3E}">
        <p14:creationId xmlns:p14="http://schemas.microsoft.com/office/powerpoint/2010/main" val="576454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1783" y="163052"/>
            <a:ext cx="1131684" cy="608325"/>
          </a:xfrm>
          <a:prstGeom prst="rect">
            <a:avLst/>
          </a:prstGeom>
        </p:spPr>
      </p:pic>
      <p:pic>
        <p:nvPicPr>
          <p:cNvPr id="5" name="תמונה 4"/>
          <p:cNvPicPr>
            <a:picLocks noChangeAspect="1"/>
          </p:cNvPicPr>
          <p:nvPr/>
        </p:nvPicPr>
        <p:blipFill>
          <a:blip r:embed="rId4"/>
          <a:stretch>
            <a:fillRect/>
          </a:stretch>
        </p:blipFill>
        <p:spPr>
          <a:xfrm>
            <a:off x="153908" y="137489"/>
            <a:ext cx="1121493" cy="633888"/>
          </a:xfrm>
          <a:prstGeom prst="rect">
            <a:avLst/>
          </a:prstGeom>
        </p:spPr>
      </p:pic>
      <p:pic>
        <p:nvPicPr>
          <p:cNvPr id="6" name="תמונה 5">
            <a:extLst>
              <a:ext uri="{FF2B5EF4-FFF2-40B4-BE49-F238E27FC236}">
                <a16:creationId xmlns:a16="http://schemas.microsoft.com/office/drawing/2014/main" id="{FDC726A8-9A7D-1B8F-AA35-9C5E45866FDD}"/>
              </a:ext>
            </a:extLst>
          </p:cNvPr>
          <p:cNvPicPr>
            <a:picLocks noChangeAspect="1"/>
          </p:cNvPicPr>
          <p:nvPr/>
        </p:nvPicPr>
        <p:blipFill>
          <a:blip r:embed="rId5"/>
          <a:stretch>
            <a:fillRect/>
          </a:stretch>
        </p:blipFill>
        <p:spPr>
          <a:xfrm>
            <a:off x="1753347" y="1466661"/>
            <a:ext cx="5826792" cy="5043864"/>
          </a:xfrm>
          <a:prstGeom prst="rect">
            <a:avLst/>
          </a:prstGeom>
        </p:spPr>
      </p:pic>
    </p:spTree>
    <p:extLst>
      <p:ext uri="{BB962C8B-B14F-4D97-AF65-F5344CB8AC3E}">
        <p14:creationId xmlns:p14="http://schemas.microsoft.com/office/powerpoint/2010/main" val="2325028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solidFill>
                  <a:schemeClr val="accent6">
                    <a:lumMod val="75000"/>
                  </a:schemeClr>
                </a:solidFill>
                <a:cs typeface="+mn-cs"/>
              </a:rPr>
              <a:t>משימה (תצפית): מפרח לפרי </a:t>
            </a:r>
            <a:br>
              <a:rPr lang="he-IL" sz="4000" b="1" dirty="0">
                <a:solidFill>
                  <a:schemeClr val="accent6">
                    <a:lumMod val="75000"/>
                  </a:schemeClr>
                </a:solidFill>
                <a:cs typeface="+mn-cs"/>
              </a:rPr>
            </a:br>
            <a:r>
              <a:rPr lang="he-IL" sz="4000" b="1" dirty="0">
                <a:solidFill>
                  <a:schemeClr val="accent6">
                    <a:lumMod val="75000"/>
                  </a:schemeClr>
                </a:solidFill>
                <a:cs typeface="+mn-cs"/>
              </a:rPr>
              <a:t>עמוד 138</a:t>
            </a:r>
            <a:endParaRPr lang="en-US" sz="40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1972785" y="1837853"/>
            <a:ext cx="5387681" cy="5001173"/>
          </a:xfrm>
          <a:prstGeom prst="rect">
            <a:avLst/>
          </a:prstGeom>
        </p:spPr>
      </p:pic>
      <p:pic>
        <p:nvPicPr>
          <p:cNvPr id="3" name="תמונה 2"/>
          <p:cNvPicPr>
            <a:picLocks noChangeAspect="1"/>
          </p:cNvPicPr>
          <p:nvPr/>
        </p:nvPicPr>
        <p:blipFill>
          <a:blip r:embed="rId4"/>
          <a:stretch>
            <a:fillRect/>
          </a:stretch>
        </p:blipFill>
        <p:spPr>
          <a:xfrm>
            <a:off x="8136419" y="6274051"/>
            <a:ext cx="871982" cy="493414"/>
          </a:xfrm>
          <a:prstGeom prst="rect">
            <a:avLst/>
          </a:prstGeom>
        </p:spPr>
      </p:pic>
      <p:pic>
        <p:nvPicPr>
          <p:cNvPr id="5" name="תמונה 4"/>
          <p:cNvPicPr>
            <a:picLocks noChangeAspect="1"/>
          </p:cNvPicPr>
          <p:nvPr/>
        </p:nvPicPr>
        <p:blipFill>
          <a:blip r:embed="rId5"/>
          <a:stretch>
            <a:fillRect/>
          </a:stretch>
        </p:blipFill>
        <p:spPr>
          <a:xfrm>
            <a:off x="8039477" y="5709295"/>
            <a:ext cx="968924" cy="417967"/>
          </a:xfrm>
          <a:prstGeom prst="rect">
            <a:avLst/>
          </a:prstGeom>
        </p:spPr>
      </p:pic>
    </p:spTree>
    <p:extLst>
      <p:ext uri="{BB962C8B-B14F-4D97-AF65-F5344CB8AC3E}">
        <p14:creationId xmlns:p14="http://schemas.microsoft.com/office/powerpoint/2010/main" val="78250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0384" y="208230"/>
            <a:ext cx="1318093" cy="708528"/>
          </a:xfrm>
          <a:prstGeom prst="rect">
            <a:avLst/>
          </a:prstGeom>
        </p:spPr>
      </p:pic>
      <p:pic>
        <p:nvPicPr>
          <p:cNvPr id="5" name="תמונה 4"/>
          <p:cNvPicPr>
            <a:picLocks noChangeAspect="1"/>
          </p:cNvPicPr>
          <p:nvPr/>
        </p:nvPicPr>
        <p:blipFill>
          <a:blip r:embed="rId4"/>
          <a:stretch>
            <a:fillRect/>
          </a:stretch>
        </p:blipFill>
        <p:spPr>
          <a:xfrm>
            <a:off x="0" y="0"/>
            <a:ext cx="1347830" cy="761817"/>
          </a:xfrm>
          <a:prstGeom prst="rect">
            <a:avLst/>
          </a:prstGeom>
        </p:spPr>
      </p:pic>
      <p:pic>
        <p:nvPicPr>
          <p:cNvPr id="4" name="תמונה 3">
            <a:extLst>
              <a:ext uri="{FF2B5EF4-FFF2-40B4-BE49-F238E27FC236}">
                <a16:creationId xmlns:a16="http://schemas.microsoft.com/office/drawing/2014/main" id="{AE2B3B34-ACC5-FBC1-4005-EA491EEAF4BF}"/>
              </a:ext>
            </a:extLst>
          </p:cNvPr>
          <p:cNvPicPr>
            <a:picLocks noChangeAspect="1"/>
          </p:cNvPicPr>
          <p:nvPr/>
        </p:nvPicPr>
        <p:blipFill>
          <a:blip r:embed="rId5"/>
          <a:stretch>
            <a:fillRect/>
          </a:stretch>
        </p:blipFill>
        <p:spPr>
          <a:xfrm>
            <a:off x="1109971" y="1570575"/>
            <a:ext cx="7109460" cy="4128330"/>
          </a:xfrm>
          <a:prstGeom prst="rect">
            <a:avLst/>
          </a:prstGeom>
        </p:spPr>
      </p:pic>
    </p:spTree>
    <p:extLst>
      <p:ext uri="{BB962C8B-B14F-4D97-AF65-F5344CB8AC3E}">
        <p14:creationId xmlns:p14="http://schemas.microsoft.com/office/powerpoint/2010/main" val="272214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4088" y="132748"/>
            <a:ext cx="1149789" cy="618058"/>
          </a:xfrm>
          <a:prstGeom prst="rect">
            <a:avLst/>
          </a:prstGeom>
        </p:spPr>
      </p:pic>
      <p:pic>
        <p:nvPicPr>
          <p:cNvPr id="5" name="תמונה 4"/>
          <p:cNvPicPr>
            <a:picLocks noChangeAspect="1"/>
          </p:cNvPicPr>
          <p:nvPr/>
        </p:nvPicPr>
        <p:blipFill>
          <a:blip r:embed="rId4"/>
          <a:stretch>
            <a:fillRect/>
          </a:stretch>
        </p:blipFill>
        <p:spPr>
          <a:xfrm>
            <a:off x="230920" y="132748"/>
            <a:ext cx="1027511" cy="580767"/>
          </a:xfrm>
          <a:prstGeom prst="rect">
            <a:avLst/>
          </a:prstGeom>
        </p:spPr>
      </p:pic>
      <p:sp>
        <p:nvSpPr>
          <p:cNvPr id="2" name="תיבת טקסט 1">
            <a:extLst>
              <a:ext uri="{FF2B5EF4-FFF2-40B4-BE49-F238E27FC236}">
                <a16:creationId xmlns:a16="http://schemas.microsoft.com/office/drawing/2014/main" id="{AB9231AD-98BD-946B-79D2-887C5B8AB676}"/>
              </a:ext>
            </a:extLst>
          </p:cNvPr>
          <p:cNvSpPr txBox="1"/>
          <p:nvPr/>
        </p:nvSpPr>
        <p:spPr>
          <a:xfrm>
            <a:off x="579279" y="253596"/>
            <a:ext cx="7497920" cy="1200329"/>
          </a:xfrm>
          <a:prstGeom prst="rect">
            <a:avLst/>
          </a:prstGeom>
          <a:noFill/>
        </p:spPr>
        <p:txBody>
          <a:bodyPr wrap="square" rtlCol="1">
            <a:spAutoFit/>
          </a:bodyPr>
          <a:lstStyle/>
          <a:p>
            <a:pPr algn="r" rtl="1"/>
            <a:endParaRPr lang="he-IL" sz="3600" b="1" dirty="0">
              <a:solidFill>
                <a:schemeClr val="accent6">
                  <a:lumMod val="75000"/>
                </a:schemeClr>
              </a:solidFill>
            </a:endParaRPr>
          </a:p>
          <a:p>
            <a:pPr algn="r" rtl="1"/>
            <a:r>
              <a:rPr lang="he-IL" sz="3600" b="1" dirty="0">
                <a:solidFill>
                  <a:schemeClr val="accent6">
                    <a:lumMod val="75000"/>
                  </a:schemeClr>
                </a:solidFill>
              </a:rPr>
              <a:t>מידעון: מהם </a:t>
            </a:r>
            <a:r>
              <a:rPr lang="he-IL" sz="3600" b="1" dirty="0">
                <a:solidFill>
                  <a:schemeClr val="accent6">
                    <a:lumMod val="50000"/>
                  </a:schemeClr>
                </a:solidFill>
              </a:rPr>
              <a:t>אברי הפרי? </a:t>
            </a:r>
            <a:r>
              <a:rPr lang="he-IL" sz="3200" b="1" dirty="0">
                <a:solidFill>
                  <a:schemeClr val="accent6">
                    <a:lumMod val="50000"/>
                  </a:schemeClr>
                </a:solidFill>
              </a:rPr>
              <a:t>עמוד 140</a:t>
            </a:r>
          </a:p>
        </p:txBody>
      </p:sp>
      <p:pic>
        <p:nvPicPr>
          <p:cNvPr id="8" name="תמונה 7">
            <a:extLst>
              <a:ext uri="{FF2B5EF4-FFF2-40B4-BE49-F238E27FC236}">
                <a16:creationId xmlns:a16="http://schemas.microsoft.com/office/drawing/2014/main" id="{FBA4458F-66E7-01A4-0AEF-49DA8B4E39E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01308" y="1574773"/>
            <a:ext cx="7623811" cy="4187225"/>
          </a:xfrm>
          <a:prstGeom prst="rect">
            <a:avLst/>
          </a:prstGeom>
        </p:spPr>
      </p:pic>
      <p:pic>
        <p:nvPicPr>
          <p:cNvPr id="4" name="תמונה 3"/>
          <p:cNvPicPr>
            <a:picLocks noChangeAspect="1"/>
          </p:cNvPicPr>
          <p:nvPr/>
        </p:nvPicPr>
        <p:blipFill>
          <a:blip r:embed="rId6"/>
          <a:stretch>
            <a:fillRect/>
          </a:stretch>
        </p:blipFill>
        <p:spPr>
          <a:xfrm>
            <a:off x="36212" y="5054477"/>
            <a:ext cx="2444437" cy="1656738"/>
          </a:xfrm>
          <a:prstGeom prst="rect">
            <a:avLst/>
          </a:prstGeom>
        </p:spPr>
      </p:pic>
    </p:spTree>
    <p:extLst>
      <p:ext uri="{BB962C8B-B14F-4D97-AF65-F5344CB8AC3E}">
        <p14:creationId xmlns:p14="http://schemas.microsoft.com/office/powerpoint/2010/main" val="2609287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3390" y="0"/>
            <a:ext cx="980610" cy="527117"/>
          </a:xfrm>
          <a:prstGeom prst="rect">
            <a:avLst/>
          </a:prstGeom>
        </p:spPr>
      </p:pic>
      <p:pic>
        <p:nvPicPr>
          <p:cNvPr id="5" name="תמונה 4"/>
          <p:cNvPicPr>
            <a:picLocks noChangeAspect="1"/>
          </p:cNvPicPr>
          <p:nvPr/>
        </p:nvPicPr>
        <p:blipFill>
          <a:blip r:embed="rId4"/>
          <a:stretch>
            <a:fillRect/>
          </a:stretch>
        </p:blipFill>
        <p:spPr>
          <a:xfrm>
            <a:off x="108858" y="0"/>
            <a:ext cx="1071196" cy="605459"/>
          </a:xfrm>
          <a:prstGeom prst="rect">
            <a:avLst/>
          </a:prstGeom>
        </p:spPr>
      </p:pic>
      <p:sp>
        <p:nvSpPr>
          <p:cNvPr id="2" name="תיבת טקסט 1">
            <a:extLst>
              <a:ext uri="{FF2B5EF4-FFF2-40B4-BE49-F238E27FC236}">
                <a16:creationId xmlns:a16="http://schemas.microsoft.com/office/drawing/2014/main" id="{8412F627-CDD1-70BA-8695-B768BB5D7D1D}"/>
              </a:ext>
            </a:extLst>
          </p:cNvPr>
          <p:cNvSpPr txBox="1"/>
          <p:nvPr/>
        </p:nvSpPr>
        <p:spPr>
          <a:xfrm>
            <a:off x="1952171" y="343778"/>
            <a:ext cx="6647544" cy="646331"/>
          </a:xfrm>
          <a:prstGeom prst="rect">
            <a:avLst/>
          </a:prstGeom>
          <a:noFill/>
        </p:spPr>
        <p:txBody>
          <a:bodyPr wrap="square" rtlCol="1">
            <a:spAutoFit/>
          </a:bodyPr>
          <a:lstStyle/>
          <a:p>
            <a:pPr algn="ctr"/>
            <a:r>
              <a:rPr lang="he-IL" sz="3600" b="1" dirty="0"/>
              <a:t>משימה (תצפית):</a:t>
            </a:r>
            <a:r>
              <a:rPr lang="he-IL" sz="3600" b="1" dirty="0">
                <a:solidFill>
                  <a:schemeClr val="accent6">
                    <a:lumMod val="50000"/>
                  </a:schemeClr>
                </a:solidFill>
              </a:rPr>
              <a:t> מהם אברי הפרי?</a:t>
            </a:r>
          </a:p>
        </p:txBody>
      </p:sp>
      <p:pic>
        <p:nvPicPr>
          <p:cNvPr id="10" name="תמונה 9">
            <a:extLst>
              <a:ext uri="{FF2B5EF4-FFF2-40B4-BE49-F238E27FC236}">
                <a16:creationId xmlns:a16="http://schemas.microsoft.com/office/drawing/2014/main" id="{551C8AFD-7A87-C200-4F0A-BC3C540C2EA0}"/>
              </a:ext>
            </a:extLst>
          </p:cNvPr>
          <p:cNvPicPr>
            <a:picLocks noChangeAspect="1"/>
          </p:cNvPicPr>
          <p:nvPr/>
        </p:nvPicPr>
        <p:blipFill>
          <a:blip r:embed="rId5"/>
          <a:stretch>
            <a:fillRect/>
          </a:stretch>
        </p:blipFill>
        <p:spPr>
          <a:xfrm>
            <a:off x="161644" y="1742215"/>
            <a:ext cx="2855875" cy="2148840"/>
          </a:xfrm>
          <a:prstGeom prst="rect">
            <a:avLst/>
          </a:prstGeom>
        </p:spPr>
      </p:pic>
      <p:pic>
        <p:nvPicPr>
          <p:cNvPr id="14" name="תמונה 13">
            <a:extLst>
              <a:ext uri="{FF2B5EF4-FFF2-40B4-BE49-F238E27FC236}">
                <a16:creationId xmlns:a16="http://schemas.microsoft.com/office/drawing/2014/main" id="{121E606C-2A56-772C-C62E-7FC1FF73102C}"/>
              </a:ext>
            </a:extLst>
          </p:cNvPr>
          <p:cNvPicPr>
            <a:picLocks noChangeAspect="1"/>
          </p:cNvPicPr>
          <p:nvPr/>
        </p:nvPicPr>
        <p:blipFill>
          <a:blip r:embed="rId6"/>
          <a:stretch>
            <a:fillRect/>
          </a:stretch>
        </p:blipFill>
        <p:spPr>
          <a:xfrm>
            <a:off x="169945" y="4678054"/>
            <a:ext cx="2847574" cy="2148840"/>
          </a:xfrm>
          <a:prstGeom prst="rect">
            <a:avLst/>
          </a:prstGeom>
        </p:spPr>
      </p:pic>
      <p:pic>
        <p:nvPicPr>
          <p:cNvPr id="16" name="תמונה 15">
            <a:extLst>
              <a:ext uri="{FF2B5EF4-FFF2-40B4-BE49-F238E27FC236}">
                <a16:creationId xmlns:a16="http://schemas.microsoft.com/office/drawing/2014/main" id="{356B44D9-2A02-0AA3-3F1B-C28B1D467410}"/>
              </a:ext>
            </a:extLst>
          </p:cNvPr>
          <p:cNvPicPr>
            <a:picLocks noChangeAspect="1"/>
          </p:cNvPicPr>
          <p:nvPr/>
        </p:nvPicPr>
        <p:blipFill>
          <a:blip r:embed="rId7"/>
          <a:stretch>
            <a:fillRect/>
          </a:stretch>
        </p:blipFill>
        <p:spPr>
          <a:xfrm>
            <a:off x="6247404" y="1683657"/>
            <a:ext cx="2802747" cy="2207398"/>
          </a:xfrm>
          <a:prstGeom prst="rect">
            <a:avLst/>
          </a:prstGeom>
        </p:spPr>
      </p:pic>
      <p:pic>
        <p:nvPicPr>
          <p:cNvPr id="18" name="תמונה 17">
            <a:extLst>
              <a:ext uri="{FF2B5EF4-FFF2-40B4-BE49-F238E27FC236}">
                <a16:creationId xmlns:a16="http://schemas.microsoft.com/office/drawing/2014/main" id="{08EB98DE-2B5B-E7DC-354E-28062B639725}"/>
              </a:ext>
            </a:extLst>
          </p:cNvPr>
          <p:cNvPicPr>
            <a:picLocks noChangeAspect="1"/>
          </p:cNvPicPr>
          <p:nvPr/>
        </p:nvPicPr>
        <p:blipFill>
          <a:blip r:embed="rId8"/>
          <a:stretch>
            <a:fillRect/>
          </a:stretch>
        </p:blipFill>
        <p:spPr>
          <a:xfrm>
            <a:off x="6247404" y="4678054"/>
            <a:ext cx="2749511" cy="2035671"/>
          </a:xfrm>
          <a:prstGeom prst="rect">
            <a:avLst/>
          </a:prstGeom>
        </p:spPr>
      </p:pic>
      <p:pic>
        <p:nvPicPr>
          <p:cNvPr id="20" name="תמונה 19">
            <a:extLst>
              <a:ext uri="{FF2B5EF4-FFF2-40B4-BE49-F238E27FC236}">
                <a16:creationId xmlns:a16="http://schemas.microsoft.com/office/drawing/2014/main" id="{D60A2411-6012-131E-D3F9-C0465D6FB02A}"/>
              </a:ext>
            </a:extLst>
          </p:cNvPr>
          <p:cNvPicPr>
            <a:picLocks noChangeAspect="1"/>
          </p:cNvPicPr>
          <p:nvPr/>
        </p:nvPicPr>
        <p:blipFill>
          <a:blip r:embed="rId9"/>
          <a:stretch>
            <a:fillRect/>
          </a:stretch>
        </p:blipFill>
        <p:spPr>
          <a:xfrm>
            <a:off x="3204524" y="4717634"/>
            <a:ext cx="2955014" cy="2033050"/>
          </a:xfrm>
          <a:prstGeom prst="rect">
            <a:avLst/>
          </a:prstGeom>
        </p:spPr>
      </p:pic>
      <p:pic>
        <p:nvPicPr>
          <p:cNvPr id="22" name="תמונה 21">
            <a:extLst>
              <a:ext uri="{FF2B5EF4-FFF2-40B4-BE49-F238E27FC236}">
                <a16:creationId xmlns:a16="http://schemas.microsoft.com/office/drawing/2014/main" id="{7633AF24-2B27-34D0-3D9E-FF4CB89DA93B}"/>
              </a:ext>
            </a:extLst>
          </p:cNvPr>
          <p:cNvPicPr>
            <a:picLocks noChangeAspect="1"/>
          </p:cNvPicPr>
          <p:nvPr/>
        </p:nvPicPr>
        <p:blipFill>
          <a:blip r:embed="rId10"/>
          <a:stretch>
            <a:fillRect/>
          </a:stretch>
        </p:blipFill>
        <p:spPr>
          <a:xfrm>
            <a:off x="3204524" y="1723505"/>
            <a:ext cx="2855875" cy="2148840"/>
          </a:xfrm>
          <a:prstGeom prst="rect">
            <a:avLst/>
          </a:prstGeom>
        </p:spPr>
      </p:pic>
    </p:spTree>
    <p:extLst>
      <p:ext uri="{BB962C8B-B14F-4D97-AF65-F5344CB8AC3E}">
        <p14:creationId xmlns:p14="http://schemas.microsoft.com/office/powerpoint/2010/main" val="427309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pic>
        <p:nvPicPr>
          <p:cNvPr id="6" name="תמונה 5">
            <a:extLst>
              <a:ext uri="{FF2B5EF4-FFF2-40B4-BE49-F238E27FC236}">
                <a16:creationId xmlns:a16="http://schemas.microsoft.com/office/drawing/2014/main" id="{32ED7C46-334E-A82C-F2D0-EDC4CB0998A1}"/>
              </a:ext>
            </a:extLst>
          </p:cNvPr>
          <p:cNvPicPr>
            <a:picLocks noChangeAspect="1"/>
          </p:cNvPicPr>
          <p:nvPr/>
        </p:nvPicPr>
        <p:blipFill>
          <a:blip r:embed="rId5"/>
          <a:stretch>
            <a:fillRect/>
          </a:stretch>
        </p:blipFill>
        <p:spPr>
          <a:xfrm>
            <a:off x="147085" y="1034856"/>
            <a:ext cx="9144000" cy="5912311"/>
          </a:xfrm>
          <a:prstGeom prst="rect">
            <a:avLst/>
          </a:prstGeom>
        </p:spPr>
      </p:pic>
    </p:spTree>
    <p:extLst>
      <p:ext uri="{BB962C8B-B14F-4D97-AF65-F5344CB8AC3E}">
        <p14:creationId xmlns:p14="http://schemas.microsoft.com/office/powerpoint/2010/main" val="1290326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pic>
        <p:nvPicPr>
          <p:cNvPr id="6" name="תמונה 5">
            <a:extLst>
              <a:ext uri="{FF2B5EF4-FFF2-40B4-BE49-F238E27FC236}">
                <a16:creationId xmlns:a16="http://schemas.microsoft.com/office/drawing/2014/main" id="{66745F33-612B-3C16-58DE-EFFDC8187F32}"/>
              </a:ext>
            </a:extLst>
          </p:cNvPr>
          <p:cNvPicPr>
            <a:picLocks noChangeAspect="1"/>
          </p:cNvPicPr>
          <p:nvPr/>
        </p:nvPicPr>
        <p:blipFill>
          <a:blip r:embed="rId5"/>
          <a:stretch>
            <a:fillRect/>
          </a:stretch>
        </p:blipFill>
        <p:spPr>
          <a:xfrm>
            <a:off x="1771650" y="457200"/>
            <a:ext cx="5600700" cy="5943600"/>
          </a:xfrm>
          <a:prstGeom prst="rect">
            <a:avLst/>
          </a:prstGeom>
        </p:spPr>
      </p:pic>
    </p:spTree>
    <p:extLst>
      <p:ext uri="{BB962C8B-B14F-4D97-AF65-F5344CB8AC3E}">
        <p14:creationId xmlns:p14="http://schemas.microsoft.com/office/powerpoint/2010/main" val="311840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670537"/>
          </a:xfrm>
          <a:prstGeom prst="rect">
            <a:avLst/>
          </a:prstGeom>
        </p:spPr>
      </p:pic>
      <p:pic>
        <p:nvPicPr>
          <p:cNvPr id="5" name="תמונה 4"/>
          <p:cNvPicPr>
            <a:picLocks noChangeAspect="1"/>
          </p:cNvPicPr>
          <p:nvPr/>
        </p:nvPicPr>
        <p:blipFill>
          <a:blip r:embed="rId4"/>
          <a:stretch>
            <a:fillRect/>
          </a:stretch>
        </p:blipFill>
        <p:spPr>
          <a:xfrm>
            <a:off x="0" y="-15150"/>
            <a:ext cx="1542422" cy="712380"/>
          </a:xfrm>
          <a:prstGeom prst="rect">
            <a:avLst/>
          </a:prstGeom>
        </p:spPr>
      </p:pic>
      <p:sp>
        <p:nvSpPr>
          <p:cNvPr id="9" name="תיבת טקסט 8">
            <a:extLst>
              <a:ext uri="{FF2B5EF4-FFF2-40B4-BE49-F238E27FC236}">
                <a16:creationId xmlns:a16="http://schemas.microsoft.com/office/drawing/2014/main" id="{E69D29CF-6410-B96F-BF40-C91E4172B05E}"/>
              </a:ext>
            </a:extLst>
          </p:cNvPr>
          <p:cNvSpPr txBox="1"/>
          <p:nvPr/>
        </p:nvSpPr>
        <p:spPr>
          <a:xfrm>
            <a:off x="-1954530" y="4491990"/>
            <a:ext cx="1089660" cy="1588770"/>
          </a:xfrm>
          <a:prstGeom prst="rect">
            <a:avLst/>
          </a:prstGeom>
          <a:noFill/>
        </p:spPr>
        <p:txBody>
          <a:bodyPr wrap="square" rtlCol="1">
            <a:spAutoFit/>
          </a:bodyPr>
          <a:lstStyle/>
          <a:p>
            <a:endParaRPr lang="he-IL" dirty="0"/>
          </a:p>
        </p:txBody>
      </p:sp>
      <p:sp>
        <p:nvSpPr>
          <p:cNvPr id="4" name="תיבת טקסט 3">
            <a:extLst>
              <a:ext uri="{FF2B5EF4-FFF2-40B4-BE49-F238E27FC236}">
                <a16:creationId xmlns:a16="http://schemas.microsoft.com/office/drawing/2014/main" id="{09835802-1F27-C9C3-657D-38DDFC49C184}"/>
              </a:ext>
            </a:extLst>
          </p:cNvPr>
          <p:cNvSpPr txBox="1"/>
          <p:nvPr/>
        </p:nvSpPr>
        <p:spPr>
          <a:xfrm>
            <a:off x="4229100" y="2164361"/>
            <a:ext cx="4767815" cy="3416320"/>
          </a:xfrm>
          <a:prstGeom prst="rect">
            <a:avLst/>
          </a:prstGeom>
          <a:noFill/>
        </p:spPr>
        <p:txBody>
          <a:bodyPr wrap="square">
            <a:spAutoFit/>
          </a:bodyPr>
          <a:lstStyle/>
          <a:p>
            <a:pPr algn="r"/>
            <a:r>
              <a:rPr lang="he-IL" sz="2400" b="1" i="0" u="none" strike="noStrike" baseline="0" dirty="0">
                <a:solidFill>
                  <a:schemeClr val="accent6">
                    <a:lumMod val="50000"/>
                  </a:schemeClr>
                </a:solidFill>
                <a:latin typeface="Bnarkisim"/>
              </a:rPr>
              <a:t>היכן התפוזים?</a:t>
            </a:r>
          </a:p>
          <a:p>
            <a:pPr algn="r"/>
            <a:r>
              <a:rPr lang="he-IL" sz="2400" b="0" i="0" u="none" strike="noStrike" baseline="0" dirty="0">
                <a:latin typeface="Narkisim" panose="020E0502050101010101" pitchFamily="34" charset="-79"/>
              </a:rPr>
              <a:t>אפרת ביקרה במושב והלכה עם הדוד משה לסייר בפרדס  התפוזים.</a:t>
            </a:r>
          </a:p>
          <a:p>
            <a:pPr algn="r"/>
            <a:endParaRPr lang="he-IL" sz="2400" b="0" i="0" u="none" strike="noStrike" baseline="0" dirty="0">
              <a:latin typeface="Narkisim" panose="020E0502050101010101" pitchFamily="34" charset="-79"/>
            </a:endParaRPr>
          </a:p>
          <a:p>
            <a:pPr algn="r"/>
            <a:r>
              <a:rPr lang="he-IL" sz="2400" b="0" i="0" u="none" strike="noStrike" baseline="0" dirty="0">
                <a:latin typeface="Narkisim" panose="020E0502050101010101" pitchFamily="34" charset="-79"/>
              </a:rPr>
              <a:t>כאשר הגיעו לפרדס, ראתה אפרת פרחים לבנים ריחניים על הענפים של עצי התפוז.</a:t>
            </a:r>
          </a:p>
          <a:p>
            <a:pPr algn="r"/>
            <a:endParaRPr lang="he-IL" sz="2400" dirty="0">
              <a:latin typeface="Narkisim" panose="020E0502050101010101" pitchFamily="34" charset="-79"/>
            </a:endParaRPr>
          </a:p>
          <a:p>
            <a:pPr algn="r"/>
            <a:r>
              <a:rPr lang="he-IL" sz="2400" b="0" i="0" u="none" strike="noStrike" baseline="0" dirty="0">
                <a:latin typeface="Narkisim" panose="020E0502050101010101" pitchFamily="34" charset="-79"/>
              </a:rPr>
              <a:t>היכן התפוזים?, שאלה אפרת.</a:t>
            </a:r>
            <a:endParaRPr lang="he-IL" sz="1800" b="0" i="0" u="none" strike="noStrike" baseline="0" dirty="0">
              <a:latin typeface="Narkisim" panose="020E0502050101010101" pitchFamily="34" charset="-79"/>
            </a:endParaRPr>
          </a:p>
        </p:txBody>
      </p:sp>
      <p:pic>
        <p:nvPicPr>
          <p:cNvPr id="10" name="תמונה 9">
            <a:extLst>
              <a:ext uri="{FF2B5EF4-FFF2-40B4-BE49-F238E27FC236}">
                <a16:creationId xmlns:a16="http://schemas.microsoft.com/office/drawing/2014/main" id="{C89D27F9-2462-3A1B-4418-BBA15674C4AA}"/>
              </a:ext>
            </a:extLst>
          </p:cNvPr>
          <p:cNvPicPr>
            <a:picLocks noChangeAspect="1"/>
          </p:cNvPicPr>
          <p:nvPr/>
        </p:nvPicPr>
        <p:blipFill>
          <a:blip r:embed="rId5"/>
          <a:stretch>
            <a:fillRect/>
          </a:stretch>
        </p:blipFill>
        <p:spPr>
          <a:xfrm>
            <a:off x="0" y="1569034"/>
            <a:ext cx="4324585" cy="5288965"/>
          </a:xfrm>
          <a:prstGeom prst="rect">
            <a:avLst/>
          </a:prstGeom>
        </p:spPr>
      </p:pic>
      <p:sp>
        <p:nvSpPr>
          <p:cNvPr id="7" name="TextBox 6"/>
          <p:cNvSpPr txBox="1"/>
          <p:nvPr/>
        </p:nvSpPr>
        <p:spPr>
          <a:xfrm>
            <a:off x="5677637" y="1236089"/>
            <a:ext cx="3528622" cy="523220"/>
          </a:xfrm>
          <a:prstGeom prst="rect">
            <a:avLst/>
          </a:prstGeom>
          <a:noFill/>
        </p:spPr>
        <p:txBody>
          <a:bodyPr wrap="square" rtlCol="0">
            <a:spAutoFit/>
          </a:bodyPr>
          <a:lstStyle/>
          <a:p>
            <a:r>
              <a:rPr lang="he-IL" sz="2800" b="1" dirty="0">
                <a:solidFill>
                  <a:schemeClr val="accent6">
                    <a:lumMod val="75000"/>
                  </a:schemeClr>
                </a:solidFill>
              </a:rPr>
              <a:t>סיפור שהיה, עמוד 132</a:t>
            </a:r>
            <a:endParaRPr lang="en-US" sz="2800" b="1" dirty="0">
              <a:solidFill>
                <a:schemeClr val="accent6">
                  <a:lumMod val="75000"/>
                </a:schemeClr>
              </a:solidFill>
            </a:endParaRPr>
          </a:p>
        </p:txBody>
      </p:sp>
    </p:spTree>
    <p:extLst>
      <p:ext uri="{BB962C8B-B14F-4D97-AF65-F5344CB8AC3E}">
        <p14:creationId xmlns:p14="http://schemas.microsoft.com/office/powerpoint/2010/main" val="3995630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solidFill>
                  <a:schemeClr val="accent6">
                    <a:lumMod val="75000"/>
                  </a:schemeClr>
                </a:solidFill>
                <a:cs typeface="+mn-cs"/>
              </a:rPr>
              <a:t>הפצת פירות וזרעים (עמודים 142-141)</a:t>
            </a:r>
            <a:endParaRPr lang="en-US" b="1" dirty="0">
              <a:solidFill>
                <a:schemeClr val="accent6">
                  <a:lumMod val="75000"/>
                </a:schemeClr>
              </a:solidFill>
              <a:cs typeface="+mn-cs"/>
            </a:endParaRPr>
          </a:p>
        </p:txBody>
      </p:sp>
      <p:sp>
        <p:nvSpPr>
          <p:cNvPr id="5" name="מציין מיקום תוכן 4"/>
          <p:cNvSpPr>
            <a:spLocks noGrp="1"/>
          </p:cNvSpPr>
          <p:nvPr>
            <p:ph idx="1"/>
          </p:nvPr>
        </p:nvSpPr>
        <p:spPr>
          <a:xfrm>
            <a:off x="633845" y="1828801"/>
            <a:ext cx="7886700" cy="4351337"/>
          </a:xfrm>
        </p:spPr>
        <p:txBody>
          <a:bodyPr>
            <a:normAutofit/>
          </a:bodyPr>
          <a:lstStyle/>
          <a:p>
            <a:pPr marL="0" indent="0">
              <a:buNone/>
            </a:pPr>
            <a:r>
              <a:rPr lang="he-IL" sz="2400" b="1" dirty="0">
                <a:solidFill>
                  <a:schemeClr val="accent6">
                    <a:lumMod val="75000"/>
                  </a:schemeClr>
                </a:solidFill>
              </a:rPr>
              <a:t>                  מידעון: הפצת פירות וזרעים (עמוד 142)</a:t>
            </a:r>
          </a:p>
          <a:p>
            <a:pPr marL="0" indent="0">
              <a:buNone/>
            </a:pPr>
            <a:endParaRPr lang="en-US" sz="2400" b="1" dirty="0">
              <a:solidFill>
                <a:schemeClr val="accent6">
                  <a:lumMod val="75000"/>
                </a:schemeClr>
              </a:solidFill>
            </a:endParaRPr>
          </a:p>
        </p:txBody>
      </p:sp>
      <p:pic>
        <p:nvPicPr>
          <p:cNvPr id="6" name="תמונה 5"/>
          <p:cNvPicPr>
            <a:picLocks noChangeAspect="1"/>
          </p:cNvPicPr>
          <p:nvPr/>
        </p:nvPicPr>
        <p:blipFill>
          <a:blip r:embed="rId3"/>
          <a:stretch>
            <a:fillRect/>
          </a:stretch>
        </p:blipFill>
        <p:spPr>
          <a:xfrm>
            <a:off x="5377543" y="2493509"/>
            <a:ext cx="2679824" cy="3897086"/>
          </a:xfrm>
          <a:prstGeom prst="rect">
            <a:avLst/>
          </a:prstGeom>
        </p:spPr>
      </p:pic>
      <p:pic>
        <p:nvPicPr>
          <p:cNvPr id="7" name="תמונה 6"/>
          <p:cNvPicPr>
            <a:picLocks noChangeAspect="1"/>
          </p:cNvPicPr>
          <p:nvPr/>
        </p:nvPicPr>
        <p:blipFill>
          <a:blip r:embed="rId4"/>
          <a:stretch>
            <a:fillRect/>
          </a:stretch>
        </p:blipFill>
        <p:spPr>
          <a:xfrm>
            <a:off x="1773000" y="2506379"/>
            <a:ext cx="2654074" cy="3884216"/>
          </a:xfrm>
          <a:prstGeom prst="rect">
            <a:avLst/>
          </a:prstGeom>
        </p:spPr>
      </p:pic>
      <p:pic>
        <p:nvPicPr>
          <p:cNvPr id="3" name="תמונה 2"/>
          <p:cNvPicPr>
            <a:picLocks noChangeAspect="1"/>
          </p:cNvPicPr>
          <p:nvPr/>
        </p:nvPicPr>
        <p:blipFill>
          <a:blip r:embed="rId5"/>
          <a:stretch>
            <a:fillRect/>
          </a:stretch>
        </p:blipFill>
        <p:spPr>
          <a:xfrm>
            <a:off x="60399" y="6133115"/>
            <a:ext cx="1193768" cy="514959"/>
          </a:xfrm>
          <a:prstGeom prst="rect">
            <a:avLst/>
          </a:prstGeom>
        </p:spPr>
      </p:pic>
    </p:spTree>
    <p:extLst>
      <p:ext uri="{BB962C8B-B14F-4D97-AF65-F5344CB8AC3E}">
        <p14:creationId xmlns:p14="http://schemas.microsoft.com/office/powerpoint/2010/main" val="2163316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6"/>
            <a:ext cx="1554967" cy="646332"/>
          </a:xfrm>
          <a:prstGeom prst="rect">
            <a:avLst/>
          </a:prstGeom>
        </p:spPr>
      </p:pic>
      <p:pic>
        <p:nvPicPr>
          <p:cNvPr id="5" name="תמונה 4"/>
          <p:cNvPicPr>
            <a:picLocks noChangeAspect="1"/>
          </p:cNvPicPr>
          <p:nvPr/>
        </p:nvPicPr>
        <p:blipFill>
          <a:blip r:embed="rId4"/>
          <a:stretch>
            <a:fillRect/>
          </a:stretch>
        </p:blipFill>
        <p:spPr>
          <a:xfrm>
            <a:off x="-61006" y="-62009"/>
            <a:ext cx="1542422" cy="830558"/>
          </a:xfrm>
          <a:prstGeom prst="rect">
            <a:avLst/>
          </a:prstGeom>
        </p:spPr>
      </p:pic>
      <p:sp>
        <p:nvSpPr>
          <p:cNvPr id="8" name="תיבת טקסט 7">
            <a:extLst>
              <a:ext uri="{FF2B5EF4-FFF2-40B4-BE49-F238E27FC236}">
                <a16:creationId xmlns:a16="http://schemas.microsoft.com/office/drawing/2014/main" id="{489AF88D-CEF3-0F55-A62D-FC2CBA5503BC}"/>
              </a:ext>
            </a:extLst>
          </p:cNvPr>
          <p:cNvSpPr txBox="1"/>
          <p:nvPr/>
        </p:nvSpPr>
        <p:spPr>
          <a:xfrm>
            <a:off x="304800" y="1024268"/>
            <a:ext cx="8461829" cy="1077218"/>
          </a:xfrm>
          <a:prstGeom prst="rect">
            <a:avLst/>
          </a:prstGeom>
          <a:noFill/>
        </p:spPr>
        <p:txBody>
          <a:bodyPr wrap="square" rtlCol="1">
            <a:spAutoFit/>
          </a:bodyPr>
          <a:lstStyle/>
          <a:p>
            <a:pPr algn="r"/>
            <a:r>
              <a:rPr lang="he-IL" sz="3200" b="1" dirty="0"/>
              <a:t>משימה (תצפית): כיצד מופצים פירות וזרעים</a:t>
            </a:r>
          </a:p>
          <a:p>
            <a:pPr algn="r"/>
            <a:r>
              <a:rPr lang="he-IL" sz="3200" b="1" dirty="0"/>
              <a:t>(עמוד 141)</a:t>
            </a:r>
          </a:p>
        </p:txBody>
      </p:sp>
      <p:pic>
        <p:nvPicPr>
          <p:cNvPr id="11" name="תמונה 10">
            <a:extLst>
              <a:ext uri="{FF2B5EF4-FFF2-40B4-BE49-F238E27FC236}">
                <a16:creationId xmlns:a16="http://schemas.microsoft.com/office/drawing/2014/main" id="{9EAEF032-2A58-6625-7B43-82F3D0C770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04686" y="1909921"/>
            <a:ext cx="5909310" cy="4258812"/>
          </a:xfrm>
          <a:prstGeom prst="rect">
            <a:avLst/>
          </a:prstGeom>
        </p:spPr>
      </p:pic>
      <p:sp>
        <p:nvSpPr>
          <p:cNvPr id="17" name="תיבת טקסט 16">
            <a:extLst>
              <a:ext uri="{FF2B5EF4-FFF2-40B4-BE49-F238E27FC236}">
                <a16:creationId xmlns:a16="http://schemas.microsoft.com/office/drawing/2014/main" id="{E02A9AD5-AA86-6F2F-1154-BE211350302F}"/>
              </a:ext>
            </a:extLst>
          </p:cNvPr>
          <p:cNvSpPr txBox="1"/>
          <p:nvPr/>
        </p:nvSpPr>
        <p:spPr>
          <a:xfrm>
            <a:off x="4496990" y="6168733"/>
            <a:ext cx="4572000" cy="461665"/>
          </a:xfrm>
          <a:prstGeom prst="rect">
            <a:avLst/>
          </a:prstGeom>
          <a:noFill/>
        </p:spPr>
        <p:txBody>
          <a:bodyPr wrap="square" rtlCol="1">
            <a:spAutoFit/>
          </a:bodyPr>
          <a:lstStyle/>
          <a:p>
            <a:pPr algn="r"/>
            <a:r>
              <a:rPr lang="he-IL" sz="2400" b="1" dirty="0">
                <a:solidFill>
                  <a:schemeClr val="accent6">
                    <a:lumMod val="50000"/>
                  </a:schemeClr>
                </a:solidFill>
              </a:rPr>
              <a:t>באילו דרכים מופצים פירות וזרעים?</a:t>
            </a:r>
          </a:p>
        </p:txBody>
      </p:sp>
    </p:spTree>
    <p:extLst>
      <p:ext uri="{BB962C8B-B14F-4D97-AF65-F5344CB8AC3E}">
        <p14:creationId xmlns:p14="http://schemas.microsoft.com/office/powerpoint/2010/main" val="1181667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pic>
        <p:nvPicPr>
          <p:cNvPr id="11" name="תמונה 10">
            <a:extLst>
              <a:ext uri="{FF2B5EF4-FFF2-40B4-BE49-F238E27FC236}">
                <a16:creationId xmlns:a16="http://schemas.microsoft.com/office/drawing/2014/main" id="{C8E01AF0-F6A3-4672-6128-57053D8E0285}"/>
              </a:ext>
            </a:extLst>
          </p:cNvPr>
          <p:cNvPicPr>
            <a:picLocks noChangeAspect="1"/>
          </p:cNvPicPr>
          <p:nvPr/>
        </p:nvPicPr>
        <p:blipFill>
          <a:blip r:embed="rId5"/>
          <a:stretch>
            <a:fillRect/>
          </a:stretch>
        </p:blipFill>
        <p:spPr>
          <a:xfrm>
            <a:off x="1733549" y="1057274"/>
            <a:ext cx="6559213" cy="5480685"/>
          </a:xfrm>
          <a:prstGeom prst="rect">
            <a:avLst/>
          </a:prstGeom>
        </p:spPr>
      </p:pic>
    </p:spTree>
    <p:extLst>
      <p:ext uri="{BB962C8B-B14F-4D97-AF65-F5344CB8AC3E}">
        <p14:creationId xmlns:p14="http://schemas.microsoft.com/office/powerpoint/2010/main" val="10561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7050" y="51943"/>
            <a:ext cx="1496950" cy="588441"/>
          </a:xfrm>
          <a:prstGeom prst="rect">
            <a:avLst/>
          </a:prstGeom>
        </p:spPr>
      </p:pic>
      <p:pic>
        <p:nvPicPr>
          <p:cNvPr id="5" name="תמונה 4"/>
          <p:cNvPicPr>
            <a:picLocks noChangeAspect="1"/>
          </p:cNvPicPr>
          <p:nvPr/>
        </p:nvPicPr>
        <p:blipFill>
          <a:blip r:embed="rId4"/>
          <a:stretch>
            <a:fillRect/>
          </a:stretch>
        </p:blipFill>
        <p:spPr>
          <a:xfrm>
            <a:off x="0" y="105167"/>
            <a:ext cx="1277257" cy="535217"/>
          </a:xfrm>
          <a:prstGeom prst="rect">
            <a:avLst/>
          </a:prstGeom>
        </p:spPr>
      </p:pic>
      <p:sp>
        <p:nvSpPr>
          <p:cNvPr id="2" name="תיבת טקסט 1">
            <a:extLst>
              <a:ext uri="{FF2B5EF4-FFF2-40B4-BE49-F238E27FC236}">
                <a16:creationId xmlns:a16="http://schemas.microsoft.com/office/drawing/2014/main" id="{3259E1E6-6BA1-B868-8982-B78058025AC1}"/>
              </a:ext>
            </a:extLst>
          </p:cNvPr>
          <p:cNvSpPr txBox="1"/>
          <p:nvPr/>
        </p:nvSpPr>
        <p:spPr>
          <a:xfrm>
            <a:off x="2640330" y="51943"/>
            <a:ext cx="4240530" cy="646331"/>
          </a:xfrm>
          <a:prstGeom prst="rect">
            <a:avLst/>
          </a:prstGeom>
          <a:noFill/>
        </p:spPr>
        <p:txBody>
          <a:bodyPr wrap="square" rtlCol="1">
            <a:spAutoFit/>
          </a:bodyPr>
          <a:lstStyle/>
          <a:p>
            <a:r>
              <a:rPr lang="he-IL" sz="3600" b="1" dirty="0">
                <a:solidFill>
                  <a:schemeClr val="accent6">
                    <a:lumMod val="50000"/>
                  </a:schemeClr>
                </a:solidFill>
              </a:rPr>
              <a:t>איך צמחים מתרבים?</a:t>
            </a:r>
          </a:p>
        </p:txBody>
      </p:sp>
      <p:sp>
        <p:nvSpPr>
          <p:cNvPr id="4" name="תיבת טקסט 3">
            <a:extLst>
              <a:ext uri="{FF2B5EF4-FFF2-40B4-BE49-F238E27FC236}">
                <a16:creationId xmlns:a16="http://schemas.microsoft.com/office/drawing/2014/main" id="{DF6B10CF-54F7-F5F0-8E0F-33459120B6BA}"/>
              </a:ext>
            </a:extLst>
          </p:cNvPr>
          <p:cNvSpPr txBox="1"/>
          <p:nvPr/>
        </p:nvSpPr>
        <p:spPr>
          <a:xfrm>
            <a:off x="0" y="744440"/>
            <a:ext cx="8937081" cy="584775"/>
          </a:xfrm>
          <a:prstGeom prst="rect">
            <a:avLst/>
          </a:prstGeom>
          <a:noFill/>
        </p:spPr>
        <p:txBody>
          <a:bodyPr wrap="square" rtlCol="1">
            <a:spAutoFit/>
          </a:bodyPr>
          <a:lstStyle/>
          <a:p>
            <a:pPr algn="r"/>
            <a:r>
              <a:rPr lang="he-IL" sz="3200" b="1" dirty="0"/>
              <a:t>משימה: </a:t>
            </a:r>
            <a:r>
              <a:rPr lang="he-IL" sz="3200" b="1" dirty="0">
                <a:solidFill>
                  <a:schemeClr val="accent6">
                    <a:lumMod val="50000"/>
                  </a:schemeClr>
                </a:solidFill>
              </a:rPr>
              <a:t>מחזור החיים של צמחים (עמודים 144-143)</a:t>
            </a:r>
          </a:p>
        </p:txBody>
      </p:sp>
      <p:pic>
        <p:nvPicPr>
          <p:cNvPr id="6" name="תמונה 5"/>
          <p:cNvPicPr>
            <a:picLocks noChangeAspect="1"/>
          </p:cNvPicPr>
          <p:nvPr/>
        </p:nvPicPr>
        <p:blipFill>
          <a:blip r:embed="rId5"/>
          <a:stretch>
            <a:fillRect/>
          </a:stretch>
        </p:blipFill>
        <p:spPr>
          <a:xfrm>
            <a:off x="2297249" y="1545771"/>
            <a:ext cx="5177607" cy="4847772"/>
          </a:xfrm>
          <a:prstGeom prst="rect">
            <a:avLst/>
          </a:prstGeom>
        </p:spPr>
      </p:pic>
    </p:spTree>
    <p:extLst>
      <p:ext uri="{BB962C8B-B14F-4D97-AF65-F5344CB8AC3E}">
        <p14:creationId xmlns:p14="http://schemas.microsoft.com/office/powerpoint/2010/main" val="1560301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35429" y="365760"/>
            <a:ext cx="8085116" cy="1325562"/>
          </a:xfrm>
        </p:spPr>
        <p:txBody>
          <a:bodyPr/>
          <a:lstStyle/>
          <a:p>
            <a:pPr algn="r"/>
            <a:r>
              <a:rPr lang="he-IL" b="1" dirty="0">
                <a:solidFill>
                  <a:schemeClr val="accent6">
                    <a:lumMod val="75000"/>
                  </a:schemeClr>
                </a:solidFill>
                <a:cs typeface="+mn-cs"/>
              </a:rPr>
              <a:t>סיכום: תופעות, תהליכים ועקרונות (עמוד 146)</a:t>
            </a:r>
            <a:endParaRPr lang="en-US"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1166446" y="1828800"/>
            <a:ext cx="6820633" cy="4351338"/>
          </a:xfrm>
          <a:prstGeom prst="rect">
            <a:avLst/>
          </a:prstGeom>
        </p:spPr>
      </p:pic>
      <p:pic>
        <p:nvPicPr>
          <p:cNvPr id="3" name="תמונה 2"/>
          <p:cNvPicPr>
            <a:picLocks noChangeAspect="1"/>
          </p:cNvPicPr>
          <p:nvPr/>
        </p:nvPicPr>
        <p:blipFill>
          <a:blip r:embed="rId4"/>
          <a:stretch>
            <a:fillRect/>
          </a:stretch>
        </p:blipFill>
        <p:spPr>
          <a:xfrm>
            <a:off x="7749561" y="6150803"/>
            <a:ext cx="1249788" cy="707197"/>
          </a:xfrm>
          <a:prstGeom prst="rect">
            <a:avLst/>
          </a:prstGeom>
        </p:spPr>
      </p:pic>
      <p:pic>
        <p:nvPicPr>
          <p:cNvPr id="5" name="תמונה 4"/>
          <p:cNvPicPr>
            <a:picLocks noChangeAspect="1"/>
          </p:cNvPicPr>
          <p:nvPr/>
        </p:nvPicPr>
        <p:blipFill>
          <a:blip r:embed="rId5"/>
          <a:stretch>
            <a:fillRect/>
          </a:stretch>
        </p:blipFill>
        <p:spPr>
          <a:xfrm>
            <a:off x="6366962" y="6296645"/>
            <a:ext cx="1301323" cy="561355"/>
          </a:xfrm>
          <a:prstGeom prst="rect">
            <a:avLst/>
          </a:prstGeom>
        </p:spPr>
      </p:pic>
    </p:spTree>
    <p:extLst>
      <p:ext uri="{BB962C8B-B14F-4D97-AF65-F5344CB8AC3E}">
        <p14:creationId xmlns:p14="http://schemas.microsoft.com/office/powerpoint/2010/main" val="2127654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solidFill>
                  <a:schemeClr val="accent6">
                    <a:lumMod val="75000"/>
                  </a:schemeClr>
                </a:solidFill>
                <a:cs typeface="+mn-cs"/>
              </a:rPr>
              <a:t>סיכום: מיומנויות חשיבה (עמוד 146)</a:t>
            </a:r>
            <a:endParaRPr lang="en-US" sz="40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735666" y="1828800"/>
            <a:ext cx="7682193" cy="4351338"/>
          </a:xfrm>
          <a:prstGeom prst="rect">
            <a:avLst/>
          </a:prstGeom>
        </p:spPr>
      </p:pic>
      <p:pic>
        <p:nvPicPr>
          <p:cNvPr id="5" name="תמונה 4"/>
          <p:cNvPicPr>
            <a:picLocks noChangeAspect="1"/>
          </p:cNvPicPr>
          <p:nvPr/>
        </p:nvPicPr>
        <p:blipFill>
          <a:blip r:embed="rId4"/>
          <a:stretch>
            <a:fillRect/>
          </a:stretch>
        </p:blipFill>
        <p:spPr>
          <a:xfrm>
            <a:off x="7613760" y="6072098"/>
            <a:ext cx="1249788" cy="707197"/>
          </a:xfrm>
          <a:prstGeom prst="rect">
            <a:avLst/>
          </a:prstGeom>
        </p:spPr>
      </p:pic>
      <p:pic>
        <p:nvPicPr>
          <p:cNvPr id="6" name="תמונה 5"/>
          <p:cNvPicPr>
            <a:picLocks noChangeAspect="1"/>
          </p:cNvPicPr>
          <p:nvPr/>
        </p:nvPicPr>
        <p:blipFill>
          <a:blip r:embed="rId5"/>
          <a:stretch>
            <a:fillRect/>
          </a:stretch>
        </p:blipFill>
        <p:spPr>
          <a:xfrm>
            <a:off x="6059145" y="6187382"/>
            <a:ext cx="1554615" cy="670618"/>
          </a:xfrm>
          <a:prstGeom prst="rect">
            <a:avLst/>
          </a:prstGeom>
        </p:spPr>
      </p:pic>
    </p:spTree>
    <p:extLst>
      <p:ext uri="{BB962C8B-B14F-4D97-AF65-F5344CB8AC3E}">
        <p14:creationId xmlns:p14="http://schemas.microsoft.com/office/powerpoint/2010/main" val="2225570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3600" b="1" dirty="0">
                <a:solidFill>
                  <a:schemeClr val="accent6">
                    <a:lumMod val="75000"/>
                  </a:schemeClr>
                </a:solidFill>
                <a:cs typeface="+mn-cs"/>
              </a:rPr>
              <a:t>משימת סיכום: במבט חוזר (עמוד 146)</a:t>
            </a:r>
            <a:endParaRPr lang="en-US" sz="36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785813" y="1513705"/>
            <a:ext cx="7886700" cy="2223811"/>
          </a:xfrm>
          <a:prstGeom prst="rect">
            <a:avLst/>
          </a:prstGeom>
        </p:spPr>
      </p:pic>
      <p:sp>
        <p:nvSpPr>
          <p:cNvPr id="5" name="TextBox 4"/>
          <p:cNvSpPr txBox="1"/>
          <p:nvPr/>
        </p:nvSpPr>
        <p:spPr>
          <a:xfrm>
            <a:off x="4891314" y="4310743"/>
            <a:ext cx="4005943" cy="369332"/>
          </a:xfrm>
          <a:prstGeom prst="rect">
            <a:avLst/>
          </a:prstGeom>
          <a:noFill/>
        </p:spPr>
        <p:txBody>
          <a:bodyPr wrap="square" rtlCol="0">
            <a:spAutoFit/>
          </a:bodyPr>
          <a:lstStyle/>
          <a:p>
            <a:pPr algn="r"/>
            <a:r>
              <a:rPr lang="he-IL" b="1" dirty="0"/>
              <a:t>המשך המשימה בעמוד 146</a:t>
            </a:r>
            <a:endParaRPr lang="en-US" b="1" dirty="0"/>
          </a:p>
        </p:txBody>
      </p:sp>
      <p:pic>
        <p:nvPicPr>
          <p:cNvPr id="3" name="תמונה 2"/>
          <p:cNvPicPr>
            <a:picLocks noChangeAspect="1"/>
          </p:cNvPicPr>
          <p:nvPr/>
        </p:nvPicPr>
        <p:blipFill>
          <a:blip r:embed="rId4"/>
          <a:stretch>
            <a:fillRect/>
          </a:stretch>
        </p:blipFill>
        <p:spPr>
          <a:xfrm>
            <a:off x="7894212" y="6035884"/>
            <a:ext cx="1249788" cy="707197"/>
          </a:xfrm>
          <a:prstGeom prst="rect">
            <a:avLst/>
          </a:prstGeom>
        </p:spPr>
      </p:pic>
      <p:pic>
        <p:nvPicPr>
          <p:cNvPr id="6" name="תמונה 5"/>
          <p:cNvPicPr>
            <a:picLocks noChangeAspect="1"/>
          </p:cNvPicPr>
          <p:nvPr/>
        </p:nvPicPr>
        <p:blipFill>
          <a:blip r:embed="rId5"/>
          <a:stretch>
            <a:fillRect/>
          </a:stretch>
        </p:blipFill>
        <p:spPr>
          <a:xfrm>
            <a:off x="6339597" y="6072463"/>
            <a:ext cx="1554615" cy="670618"/>
          </a:xfrm>
          <a:prstGeom prst="rect">
            <a:avLst/>
          </a:prstGeom>
        </p:spPr>
      </p:pic>
    </p:spTree>
    <p:extLst>
      <p:ext uri="{BB962C8B-B14F-4D97-AF65-F5344CB8AC3E}">
        <p14:creationId xmlns:p14="http://schemas.microsoft.com/office/powerpoint/2010/main" val="2612432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800" b="1" dirty="0">
                <a:solidFill>
                  <a:schemeClr val="accent6">
                    <a:lumMod val="75000"/>
                  </a:schemeClr>
                </a:solidFill>
                <a:cs typeface="+mn-cs"/>
              </a:rPr>
              <a:t>תם ולא נשלם</a:t>
            </a:r>
            <a:endParaRPr lang="en-US" sz="4800" b="1" dirty="0">
              <a:solidFill>
                <a:schemeClr val="accent6">
                  <a:lumMod val="75000"/>
                </a:schemeClr>
              </a:solidFill>
              <a:cs typeface="+mn-cs"/>
            </a:endParaRPr>
          </a:p>
        </p:txBody>
      </p:sp>
      <p:sp>
        <p:nvSpPr>
          <p:cNvPr id="3" name="מציין מיקום תוכן 2"/>
          <p:cNvSpPr>
            <a:spLocks noGrp="1"/>
          </p:cNvSpPr>
          <p:nvPr>
            <p:ph idx="1"/>
          </p:nvPr>
        </p:nvSpPr>
        <p:spPr>
          <a:xfrm>
            <a:off x="304800" y="1828801"/>
            <a:ext cx="8567057" cy="4351337"/>
          </a:xfrm>
        </p:spPr>
        <p:txBody>
          <a:bodyPr>
            <a:normAutofit/>
          </a:bodyPr>
          <a:lstStyle/>
          <a:p>
            <a:pPr marL="0" indent="0" algn="ctr">
              <a:buNone/>
            </a:pPr>
            <a:r>
              <a:rPr lang="he-IL" sz="4000" b="1" dirty="0"/>
              <a:t>מצגת מלווה להוראה</a:t>
            </a:r>
          </a:p>
          <a:p>
            <a:pPr marL="0" indent="0" algn="ctr">
              <a:buNone/>
            </a:pPr>
            <a:endParaRPr lang="he-IL" sz="4000" b="1" dirty="0"/>
          </a:p>
          <a:p>
            <a:pPr marL="0" indent="0" algn="ctr">
              <a:buNone/>
            </a:pPr>
            <a:r>
              <a:rPr lang="he-IL" sz="4800" b="1" dirty="0">
                <a:solidFill>
                  <a:srgbClr val="B31013"/>
                </a:solidFill>
              </a:rPr>
              <a:t> עוברים לפרק החמישי:</a:t>
            </a:r>
          </a:p>
          <a:p>
            <a:pPr marL="0" indent="0" algn="ctr">
              <a:buNone/>
            </a:pPr>
            <a:r>
              <a:rPr lang="he-IL" sz="6600" b="1" dirty="0">
                <a:solidFill>
                  <a:srgbClr val="B31013"/>
                </a:solidFill>
              </a:rPr>
              <a:t> </a:t>
            </a:r>
            <a:r>
              <a:rPr lang="he-IL" sz="4400" b="1" dirty="0">
                <a:solidFill>
                  <a:srgbClr val="B31013"/>
                </a:solidFill>
              </a:rPr>
              <a:t>משתמשים בצמחים</a:t>
            </a:r>
            <a:endParaRPr lang="en-US" sz="4400" b="1" dirty="0">
              <a:solidFill>
                <a:srgbClr val="B31013"/>
              </a:solidFill>
            </a:endParaRPr>
          </a:p>
        </p:txBody>
      </p:sp>
      <p:pic>
        <p:nvPicPr>
          <p:cNvPr id="4" name="תמונה 3"/>
          <p:cNvPicPr>
            <a:picLocks noChangeAspect="1"/>
          </p:cNvPicPr>
          <p:nvPr/>
        </p:nvPicPr>
        <p:blipFill>
          <a:blip r:embed="rId2"/>
          <a:stretch>
            <a:fillRect/>
          </a:stretch>
        </p:blipFill>
        <p:spPr>
          <a:xfrm>
            <a:off x="7695240" y="6035884"/>
            <a:ext cx="1249788" cy="707197"/>
          </a:xfrm>
          <a:prstGeom prst="rect">
            <a:avLst/>
          </a:prstGeom>
        </p:spPr>
      </p:pic>
      <p:pic>
        <p:nvPicPr>
          <p:cNvPr id="5" name="תמונה 4"/>
          <p:cNvPicPr>
            <a:picLocks noChangeAspect="1"/>
          </p:cNvPicPr>
          <p:nvPr/>
        </p:nvPicPr>
        <p:blipFill>
          <a:blip r:embed="rId3"/>
          <a:stretch>
            <a:fillRect/>
          </a:stretch>
        </p:blipFill>
        <p:spPr>
          <a:xfrm>
            <a:off x="6067454" y="6180138"/>
            <a:ext cx="1554615" cy="670618"/>
          </a:xfrm>
          <a:prstGeom prst="rect">
            <a:avLst/>
          </a:prstGeom>
        </p:spPr>
      </p:pic>
    </p:spTree>
    <p:extLst>
      <p:ext uri="{BB962C8B-B14F-4D97-AF65-F5344CB8AC3E}">
        <p14:creationId xmlns:p14="http://schemas.microsoft.com/office/powerpoint/2010/main" val="93055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lvl="0" algn="r" defTabSz="914400" rtl="0">
              <a:lnSpc>
                <a:spcPct val="100000"/>
              </a:lnSpc>
              <a:spcBef>
                <a:spcPts val="0"/>
              </a:spcBef>
            </a:pPr>
            <a:r>
              <a:rPr lang="he-IL" sz="3600" b="1" dirty="0">
                <a:solidFill>
                  <a:schemeClr val="accent6">
                    <a:lumMod val="75000"/>
                  </a:schemeClr>
                </a:solidFill>
                <a:latin typeface="Narkisim" panose="020E0502050101010101" pitchFamily="34" charset="-79"/>
                <a:ea typeface="+mn-ea"/>
                <a:cs typeface="+mn-cs"/>
              </a:rPr>
              <a:t>היכן התפוזים?, שאלה אפרת</a:t>
            </a:r>
            <a:r>
              <a:rPr lang="he-IL" sz="2400" dirty="0">
                <a:solidFill>
                  <a:prstClr val="black"/>
                </a:solidFill>
                <a:latin typeface="Narkisim" panose="020E0502050101010101" pitchFamily="34" charset="-79"/>
                <a:ea typeface="+mn-ea"/>
                <a:cs typeface="Arial" panose="020B0604020202020204" pitchFamily="34" charset="0"/>
              </a:rPr>
              <a:t>.</a:t>
            </a:r>
            <a:endParaRPr lang="he-IL" sz="1800" dirty="0">
              <a:solidFill>
                <a:prstClr val="black"/>
              </a:solidFill>
              <a:latin typeface="Narkisim" panose="020E0502050101010101" pitchFamily="34" charset="-79"/>
              <a:ea typeface="+mn-ea"/>
              <a:cs typeface="Arial" panose="020B0604020202020204" pitchFamily="34" charset="0"/>
            </a:endParaRPr>
          </a:p>
        </p:txBody>
      </p:sp>
      <p:pic>
        <p:nvPicPr>
          <p:cNvPr id="4" name="מציין מיקום תוכן 3"/>
          <p:cNvPicPr>
            <a:picLocks noGrp="1" noChangeAspect="1"/>
          </p:cNvPicPr>
          <p:nvPr>
            <p:ph idx="1"/>
          </p:nvPr>
        </p:nvPicPr>
        <p:blipFill>
          <a:blip r:embed="rId3"/>
          <a:stretch>
            <a:fillRect/>
          </a:stretch>
        </p:blipFill>
        <p:spPr>
          <a:xfrm>
            <a:off x="633845" y="1846312"/>
            <a:ext cx="8167460" cy="4844999"/>
          </a:xfrm>
          <a:prstGeom prst="rect">
            <a:avLst/>
          </a:prstGeom>
        </p:spPr>
      </p:pic>
      <p:pic>
        <p:nvPicPr>
          <p:cNvPr id="3" name="תמונה 2"/>
          <p:cNvPicPr>
            <a:picLocks noChangeAspect="1"/>
          </p:cNvPicPr>
          <p:nvPr/>
        </p:nvPicPr>
        <p:blipFill>
          <a:blip r:embed="rId4"/>
          <a:stretch>
            <a:fillRect/>
          </a:stretch>
        </p:blipFill>
        <p:spPr>
          <a:xfrm>
            <a:off x="1511724" y="12161"/>
            <a:ext cx="1249788" cy="707197"/>
          </a:xfrm>
          <a:prstGeom prst="rect">
            <a:avLst/>
          </a:prstGeom>
        </p:spPr>
      </p:pic>
      <p:pic>
        <p:nvPicPr>
          <p:cNvPr id="5" name="תמונה 4"/>
          <p:cNvPicPr>
            <a:picLocks noChangeAspect="1"/>
          </p:cNvPicPr>
          <p:nvPr/>
        </p:nvPicPr>
        <p:blipFill>
          <a:blip r:embed="rId5"/>
          <a:stretch>
            <a:fillRect/>
          </a:stretch>
        </p:blipFill>
        <p:spPr>
          <a:xfrm>
            <a:off x="-42891" y="126235"/>
            <a:ext cx="1554615" cy="670618"/>
          </a:xfrm>
          <a:prstGeom prst="rect">
            <a:avLst/>
          </a:prstGeom>
        </p:spPr>
      </p:pic>
    </p:spTree>
    <p:extLst>
      <p:ext uri="{BB962C8B-B14F-4D97-AF65-F5344CB8AC3E}">
        <p14:creationId xmlns:p14="http://schemas.microsoft.com/office/powerpoint/2010/main" val="382482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585684"/>
          </a:xfrm>
          <a:prstGeom prst="rect">
            <a:avLst/>
          </a:prstGeom>
        </p:spPr>
      </p:pic>
      <p:pic>
        <p:nvPicPr>
          <p:cNvPr id="5" name="תמונה 4"/>
          <p:cNvPicPr>
            <a:picLocks noChangeAspect="1"/>
          </p:cNvPicPr>
          <p:nvPr/>
        </p:nvPicPr>
        <p:blipFill>
          <a:blip r:embed="rId4"/>
          <a:stretch>
            <a:fillRect/>
          </a:stretch>
        </p:blipFill>
        <p:spPr>
          <a:xfrm>
            <a:off x="-1" y="-63959"/>
            <a:ext cx="1404623" cy="793918"/>
          </a:xfrm>
          <a:prstGeom prst="rect">
            <a:avLst/>
          </a:prstGeom>
        </p:spPr>
      </p:pic>
      <p:sp>
        <p:nvSpPr>
          <p:cNvPr id="8" name="תיבת טקסט 7">
            <a:extLst>
              <a:ext uri="{FF2B5EF4-FFF2-40B4-BE49-F238E27FC236}">
                <a16:creationId xmlns:a16="http://schemas.microsoft.com/office/drawing/2014/main" id="{8974A465-28E9-B066-EFD4-3C52A8996549}"/>
              </a:ext>
            </a:extLst>
          </p:cNvPr>
          <p:cNvSpPr txBox="1"/>
          <p:nvPr/>
        </p:nvSpPr>
        <p:spPr>
          <a:xfrm>
            <a:off x="2009868" y="129794"/>
            <a:ext cx="5712737" cy="1200329"/>
          </a:xfrm>
          <a:prstGeom prst="rect">
            <a:avLst/>
          </a:prstGeom>
          <a:noFill/>
        </p:spPr>
        <p:txBody>
          <a:bodyPr wrap="square" rtlCol="1">
            <a:spAutoFit/>
          </a:bodyPr>
          <a:lstStyle/>
          <a:p>
            <a:pPr algn="ctr"/>
            <a:r>
              <a:rPr lang="he-IL" sz="4000" b="1" dirty="0">
                <a:solidFill>
                  <a:schemeClr val="accent6">
                    <a:lumMod val="50000"/>
                  </a:schemeClr>
                </a:solidFill>
              </a:rPr>
              <a:t>מפרח לפרי</a:t>
            </a:r>
          </a:p>
          <a:p>
            <a:pPr algn="ctr"/>
            <a:r>
              <a:rPr lang="he-IL" sz="3200" b="1" dirty="0"/>
              <a:t>משימה:</a:t>
            </a:r>
            <a:r>
              <a:rPr lang="he-IL" sz="3200" b="1" dirty="0">
                <a:solidFill>
                  <a:schemeClr val="accent6">
                    <a:lumMod val="50000"/>
                  </a:schemeClr>
                </a:solidFill>
              </a:rPr>
              <a:t> מבנה הפרח (עמוד 134) </a:t>
            </a:r>
          </a:p>
        </p:txBody>
      </p:sp>
      <p:sp>
        <p:nvSpPr>
          <p:cNvPr id="9" name="תיבת טקסט 8">
            <a:extLst>
              <a:ext uri="{FF2B5EF4-FFF2-40B4-BE49-F238E27FC236}">
                <a16:creationId xmlns:a16="http://schemas.microsoft.com/office/drawing/2014/main" id="{28AD63BB-73E0-04D4-9B15-7122F0BA4569}"/>
              </a:ext>
            </a:extLst>
          </p:cNvPr>
          <p:cNvSpPr txBox="1"/>
          <p:nvPr/>
        </p:nvSpPr>
        <p:spPr>
          <a:xfrm>
            <a:off x="969645" y="1385194"/>
            <a:ext cx="7421879" cy="461665"/>
          </a:xfrm>
          <a:prstGeom prst="rect">
            <a:avLst/>
          </a:prstGeom>
          <a:noFill/>
        </p:spPr>
        <p:txBody>
          <a:bodyPr wrap="square" rtlCol="1">
            <a:spAutoFit/>
          </a:bodyPr>
          <a:lstStyle/>
          <a:p>
            <a:pPr algn="r"/>
            <a:r>
              <a:rPr lang="he-IL" sz="2400" b="1" dirty="0"/>
              <a:t>תצפית באברי הפרח  </a:t>
            </a:r>
            <a:r>
              <a:rPr lang="he-IL" sz="2400" dirty="0"/>
              <a:t> </a:t>
            </a:r>
          </a:p>
        </p:txBody>
      </p:sp>
      <p:pic>
        <p:nvPicPr>
          <p:cNvPr id="2" name="תמונה 1"/>
          <p:cNvPicPr>
            <a:picLocks noChangeAspect="1"/>
          </p:cNvPicPr>
          <p:nvPr/>
        </p:nvPicPr>
        <p:blipFill>
          <a:blip r:embed="rId5"/>
          <a:stretch>
            <a:fillRect/>
          </a:stretch>
        </p:blipFill>
        <p:spPr>
          <a:xfrm>
            <a:off x="1926973" y="1846859"/>
            <a:ext cx="5514975" cy="4629150"/>
          </a:xfrm>
          <a:prstGeom prst="rect">
            <a:avLst/>
          </a:prstGeom>
        </p:spPr>
      </p:pic>
    </p:spTree>
    <p:extLst>
      <p:ext uri="{BB962C8B-B14F-4D97-AF65-F5344CB8AC3E}">
        <p14:creationId xmlns:p14="http://schemas.microsoft.com/office/powerpoint/2010/main" val="1939677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800" b="1" dirty="0">
                <a:solidFill>
                  <a:schemeClr val="accent6">
                    <a:lumMod val="75000"/>
                  </a:schemeClr>
                </a:solidFill>
                <a:cs typeface="+mn-cs"/>
              </a:rPr>
              <a:t>חשיבה מדעית</a:t>
            </a:r>
            <a:endParaRPr lang="en-US" sz="48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633845" y="1978378"/>
            <a:ext cx="7886700" cy="3353722"/>
          </a:xfrm>
          <a:prstGeom prst="rect">
            <a:avLst/>
          </a:prstGeom>
        </p:spPr>
      </p:pic>
      <p:pic>
        <p:nvPicPr>
          <p:cNvPr id="3" name="תמונה 2"/>
          <p:cNvPicPr>
            <a:picLocks noChangeAspect="1"/>
          </p:cNvPicPr>
          <p:nvPr/>
        </p:nvPicPr>
        <p:blipFill>
          <a:blip r:embed="rId4"/>
          <a:stretch>
            <a:fillRect/>
          </a:stretch>
        </p:blipFill>
        <p:spPr>
          <a:xfrm>
            <a:off x="7541332" y="78704"/>
            <a:ext cx="1249788" cy="707197"/>
          </a:xfrm>
          <a:prstGeom prst="rect">
            <a:avLst/>
          </a:prstGeom>
        </p:spPr>
      </p:pic>
      <p:pic>
        <p:nvPicPr>
          <p:cNvPr id="5" name="תמונה 4"/>
          <p:cNvPicPr>
            <a:picLocks noChangeAspect="1"/>
          </p:cNvPicPr>
          <p:nvPr/>
        </p:nvPicPr>
        <p:blipFill>
          <a:blip r:embed="rId5"/>
          <a:stretch>
            <a:fillRect/>
          </a:stretch>
        </p:blipFill>
        <p:spPr>
          <a:xfrm>
            <a:off x="64664" y="115283"/>
            <a:ext cx="1554615" cy="670618"/>
          </a:xfrm>
          <a:prstGeom prst="rect">
            <a:avLst/>
          </a:prstGeom>
        </p:spPr>
      </p:pic>
    </p:spTree>
    <p:extLst>
      <p:ext uri="{BB962C8B-B14F-4D97-AF65-F5344CB8AC3E}">
        <p14:creationId xmlns:p14="http://schemas.microsoft.com/office/powerpoint/2010/main" val="535887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pic>
        <p:nvPicPr>
          <p:cNvPr id="6" name="תמונה 5">
            <a:extLst>
              <a:ext uri="{FF2B5EF4-FFF2-40B4-BE49-F238E27FC236}">
                <a16:creationId xmlns:a16="http://schemas.microsoft.com/office/drawing/2014/main" id="{27FC7030-3DED-C4F8-ACB1-4C03031714C4}"/>
              </a:ext>
            </a:extLst>
          </p:cNvPr>
          <p:cNvPicPr>
            <a:picLocks noChangeAspect="1"/>
          </p:cNvPicPr>
          <p:nvPr/>
        </p:nvPicPr>
        <p:blipFill>
          <a:blip r:embed="rId5"/>
          <a:stretch>
            <a:fillRect/>
          </a:stretch>
        </p:blipFill>
        <p:spPr>
          <a:xfrm>
            <a:off x="271462" y="1223010"/>
            <a:ext cx="8601075" cy="5368290"/>
          </a:xfrm>
          <a:prstGeom prst="rect">
            <a:avLst/>
          </a:prstGeom>
        </p:spPr>
      </p:pic>
    </p:spTree>
    <p:extLst>
      <p:ext uri="{BB962C8B-B14F-4D97-AF65-F5344CB8AC3E}">
        <p14:creationId xmlns:p14="http://schemas.microsoft.com/office/powerpoint/2010/main" val="4031455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400" b="1" dirty="0">
                <a:solidFill>
                  <a:schemeClr val="accent6">
                    <a:lumMod val="75000"/>
                  </a:schemeClr>
                </a:solidFill>
                <a:cs typeface="+mn-cs"/>
              </a:rPr>
              <a:t>משפחות צמחים (עמוד 137)</a:t>
            </a:r>
            <a:endParaRPr lang="en-US" sz="4400" b="1" dirty="0">
              <a:solidFill>
                <a:schemeClr val="accent6">
                  <a:lumMod val="75000"/>
                </a:schemeClr>
              </a:solidFill>
              <a:cs typeface="+mn-cs"/>
            </a:endParaRPr>
          </a:p>
        </p:txBody>
      </p:sp>
      <p:sp>
        <p:nvSpPr>
          <p:cNvPr id="3" name="מציין מיקום תוכן 2"/>
          <p:cNvSpPr>
            <a:spLocks noGrp="1"/>
          </p:cNvSpPr>
          <p:nvPr>
            <p:ph idx="1"/>
          </p:nvPr>
        </p:nvSpPr>
        <p:spPr/>
        <p:txBody>
          <a:bodyPr>
            <a:normAutofit/>
          </a:bodyPr>
          <a:lstStyle/>
          <a:p>
            <a:pPr marL="0" indent="0">
              <a:buNone/>
            </a:pPr>
            <a:r>
              <a:rPr lang="he-IL" sz="2400" b="1" dirty="0"/>
              <a:t> </a:t>
            </a:r>
            <a:endParaRPr lang="en-US" sz="2400" b="1" dirty="0"/>
          </a:p>
        </p:txBody>
      </p:sp>
      <p:pic>
        <p:nvPicPr>
          <p:cNvPr id="4" name="תמונה 3"/>
          <p:cNvPicPr>
            <a:picLocks noChangeAspect="1"/>
          </p:cNvPicPr>
          <p:nvPr/>
        </p:nvPicPr>
        <p:blipFill>
          <a:blip r:embed="rId3"/>
          <a:stretch>
            <a:fillRect/>
          </a:stretch>
        </p:blipFill>
        <p:spPr>
          <a:xfrm>
            <a:off x="0" y="2281417"/>
            <a:ext cx="9144000" cy="2295166"/>
          </a:xfrm>
          <a:prstGeom prst="rect">
            <a:avLst/>
          </a:prstGeom>
        </p:spPr>
      </p:pic>
      <p:pic>
        <p:nvPicPr>
          <p:cNvPr id="5" name="תמונה 4"/>
          <p:cNvPicPr>
            <a:picLocks noChangeAspect="1"/>
          </p:cNvPicPr>
          <p:nvPr/>
        </p:nvPicPr>
        <p:blipFill>
          <a:blip r:embed="rId4"/>
          <a:stretch>
            <a:fillRect/>
          </a:stretch>
        </p:blipFill>
        <p:spPr>
          <a:xfrm>
            <a:off x="7758615" y="6063036"/>
            <a:ext cx="1249788" cy="707197"/>
          </a:xfrm>
          <a:prstGeom prst="rect">
            <a:avLst/>
          </a:prstGeom>
        </p:spPr>
      </p:pic>
      <p:pic>
        <p:nvPicPr>
          <p:cNvPr id="6" name="תמונה 5"/>
          <p:cNvPicPr>
            <a:picLocks noChangeAspect="1"/>
          </p:cNvPicPr>
          <p:nvPr/>
        </p:nvPicPr>
        <p:blipFill>
          <a:blip r:embed="rId5"/>
          <a:stretch>
            <a:fillRect/>
          </a:stretch>
        </p:blipFill>
        <p:spPr>
          <a:xfrm>
            <a:off x="6094272" y="6139877"/>
            <a:ext cx="1554615" cy="670618"/>
          </a:xfrm>
          <a:prstGeom prst="rect">
            <a:avLst/>
          </a:prstGeom>
        </p:spPr>
      </p:pic>
    </p:spTree>
    <p:extLst>
      <p:ext uri="{BB962C8B-B14F-4D97-AF65-F5344CB8AC3E}">
        <p14:creationId xmlns:p14="http://schemas.microsoft.com/office/powerpoint/2010/main" val="4122115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400" b="1" dirty="0">
                <a:solidFill>
                  <a:schemeClr val="accent6">
                    <a:lumMod val="75000"/>
                  </a:schemeClr>
                </a:solidFill>
                <a:cs typeface="+mn-cs"/>
              </a:rPr>
              <a:t>משפחות צמחים (עמוד 137)</a:t>
            </a:r>
            <a:endParaRPr lang="en-US" sz="44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828390" y="1828800"/>
            <a:ext cx="7692155" cy="4771176"/>
          </a:xfrm>
          <a:prstGeom prst="rect">
            <a:avLst/>
          </a:prstGeom>
        </p:spPr>
      </p:pic>
      <p:pic>
        <p:nvPicPr>
          <p:cNvPr id="3" name="תמונה 2"/>
          <p:cNvPicPr>
            <a:picLocks noChangeAspect="1"/>
          </p:cNvPicPr>
          <p:nvPr/>
        </p:nvPicPr>
        <p:blipFill>
          <a:blip r:embed="rId4"/>
          <a:stretch>
            <a:fillRect/>
          </a:stretch>
        </p:blipFill>
        <p:spPr>
          <a:xfrm>
            <a:off x="51082" y="106047"/>
            <a:ext cx="1554615" cy="670618"/>
          </a:xfrm>
          <a:prstGeom prst="rect">
            <a:avLst/>
          </a:prstGeom>
        </p:spPr>
      </p:pic>
    </p:spTree>
    <p:extLst>
      <p:ext uri="{BB962C8B-B14F-4D97-AF65-F5344CB8AC3E}">
        <p14:creationId xmlns:p14="http://schemas.microsoft.com/office/powerpoint/2010/main" val="3203937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sz="4400" b="1" dirty="0">
                <a:solidFill>
                  <a:srgbClr val="70AD47">
                    <a:lumMod val="75000"/>
                  </a:srgbClr>
                </a:solidFill>
                <a:cs typeface="Arial" panose="020B0604020202020204" pitchFamily="34" charset="0"/>
              </a:rPr>
              <a:t>משפחות צמחים (עמוד 137)</a:t>
            </a:r>
            <a:endParaRPr lang="en-US" dirty="0"/>
          </a:p>
        </p:txBody>
      </p:sp>
      <p:pic>
        <p:nvPicPr>
          <p:cNvPr id="4" name="מציין מיקום תוכן 3"/>
          <p:cNvPicPr>
            <a:picLocks noGrp="1" noChangeAspect="1"/>
          </p:cNvPicPr>
          <p:nvPr>
            <p:ph idx="1"/>
          </p:nvPr>
        </p:nvPicPr>
        <p:blipFill>
          <a:blip r:embed="rId2"/>
          <a:stretch>
            <a:fillRect/>
          </a:stretch>
        </p:blipFill>
        <p:spPr>
          <a:xfrm>
            <a:off x="765872" y="1781857"/>
            <a:ext cx="7970126" cy="4691371"/>
          </a:xfrm>
          <a:prstGeom prst="rect">
            <a:avLst/>
          </a:prstGeom>
        </p:spPr>
      </p:pic>
      <p:pic>
        <p:nvPicPr>
          <p:cNvPr id="3" name="תמונה 2"/>
          <p:cNvPicPr>
            <a:picLocks noChangeAspect="1"/>
          </p:cNvPicPr>
          <p:nvPr/>
        </p:nvPicPr>
        <p:blipFill>
          <a:blip r:embed="rId3"/>
          <a:stretch>
            <a:fillRect/>
          </a:stretch>
        </p:blipFill>
        <p:spPr>
          <a:xfrm>
            <a:off x="-11436" y="106047"/>
            <a:ext cx="1554615" cy="670618"/>
          </a:xfrm>
          <a:prstGeom prst="rect">
            <a:avLst/>
          </a:prstGeom>
        </p:spPr>
      </p:pic>
    </p:spTree>
    <p:extLst>
      <p:ext uri="{BB962C8B-B14F-4D97-AF65-F5344CB8AC3E}">
        <p14:creationId xmlns:p14="http://schemas.microsoft.com/office/powerpoint/2010/main" val="2792234423"/>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TM02892315[[fn=קווים דקיקים]]</Template>
  <TotalTime>4920</TotalTime>
  <Words>1763</Words>
  <Application>Microsoft Office PowerPoint</Application>
  <PresentationFormat>‫הצגה על המסך (4:3)</PresentationFormat>
  <Paragraphs>137</Paragraphs>
  <Slides>27</Slides>
  <Notes>25</Notes>
  <HiddenSlides>0</HiddenSlides>
  <MMClips>0</MMClips>
  <ScaleCrop>false</ScaleCrop>
  <HeadingPairs>
    <vt:vector size="6" baseType="variant">
      <vt:variant>
        <vt:lpstr>גופנים בשימוש</vt:lpstr>
      </vt:variant>
      <vt:variant>
        <vt:i4>9</vt:i4>
      </vt:variant>
      <vt:variant>
        <vt:lpstr>ערכת נושא</vt:lpstr>
      </vt:variant>
      <vt:variant>
        <vt:i4>2</vt:i4>
      </vt:variant>
      <vt:variant>
        <vt:lpstr>כותרות שקופיות</vt:lpstr>
      </vt:variant>
      <vt:variant>
        <vt:i4>27</vt:i4>
      </vt:variant>
    </vt:vector>
  </HeadingPairs>
  <TitlesOfParts>
    <vt:vector size="38" baseType="lpstr">
      <vt:lpstr>Almoni Neue DL 4.0 AAA</vt:lpstr>
      <vt:lpstr>Arial</vt:lpstr>
      <vt:lpstr>Bnarkisim</vt:lpstr>
      <vt:lpstr>Calibri</vt:lpstr>
      <vt:lpstr>Calibri Light</vt:lpstr>
      <vt:lpstr>Narkisim</vt:lpstr>
      <vt:lpstr>NarkisimMFO</vt:lpstr>
      <vt:lpstr>NarkisimMFOBold</vt:lpstr>
      <vt:lpstr>Wingdings 2</vt:lpstr>
      <vt:lpstr>HDOfficeLightV0</vt:lpstr>
      <vt:lpstr>1_HDOfficeLightV0</vt:lpstr>
      <vt:lpstr>מדע וטכנולוגיה לכיתה ג</vt:lpstr>
      <vt:lpstr>מצגת של PowerPoint‏</vt:lpstr>
      <vt:lpstr>היכן התפוזים?, שאלה אפרת.</vt:lpstr>
      <vt:lpstr>מצגת של PowerPoint‏</vt:lpstr>
      <vt:lpstr>חשיבה מדעית</vt:lpstr>
      <vt:lpstr>מצגת של PowerPoint‏</vt:lpstr>
      <vt:lpstr>משפחות צמחים (עמוד 137)</vt:lpstr>
      <vt:lpstr>משפחות צמחים (עמוד 137)</vt:lpstr>
      <vt:lpstr>משפחות צמחים (עמוד 137)</vt:lpstr>
      <vt:lpstr>משימה (תצפית):  משפחת המצליבים ומשפחת הקטניות עמוד 136</vt:lpstr>
      <vt:lpstr>מצגת של PowerPoint‏</vt:lpstr>
      <vt:lpstr>מצגת של PowerPoint‏</vt:lpstr>
      <vt:lpstr>מצגת של PowerPoint‏</vt:lpstr>
      <vt:lpstr>משימה (תצפית): מפרח לפרי  עמוד 138</vt:lpstr>
      <vt:lpstr>מצגת של PowerPoint‏</vt:lpstr>
      <vt:lpstr>מצגת של PowerPoint‏</vt:lpstr>
      <vt:lpstr>מצגת של PowerPoint‏</vt:lpstr>
      <vt:lpstr>מצגת של PowerPoint‏</vt:lpstr>
      <vt:lpstr>מצגת של PowerPoint‏</vt:lpstr>
      <vt:lpstr>הפצת פירות וזרעים (עמודים 142-141)</vt:lpstr>
      <vt:lpstr>מצגת של PowerPoint‏</vt:lpstr>
      <vt:lpstr>מצגת של PowerPoint‏</vt:lpstr>
      <vt:lpstr>מצגת של PowerPoint‏</vt:lpstr>
      <vt:lpstr>סיכום: תופעות, תהליכים ועקרונות (עמוד 146)</vt:lpstr>
      <vt:lpstr>סיכום: מיומנויות חשיבה (עמוד 146)</vt:lpstr>
      <vt:lpstr>משימת סיכום: במבט חוזר (עמוד 146)</vt:lpstr>
      <vt:lpstr>תם ולא נשלם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157</cp:revision>
  <dcterms:created xsi:type="dcterms:W3CDTF">2019-05-25T18:59:51Z</dcterms:created>
  <dcterms:modified xsi:type="dcterms:W3CDTF">2023-12-21T09:45:57Z</dcterms:modified>
</cp:coreProperties>
</file>