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notesMasterIdLst>
    <p:notesMasterId r:id="rId20"/>
  </p:notesMasterIdLst>
  <p:sldIdLst>
    <p:sldId id="329" r:id="rId2"/>
    <p:sldId id="342" r:id="rId3"/>
    <p:sldId id="343" r:id="rId4"/>
    <p:sldId id="330" r:id="rId5"/>
    <p:sldId id="345" r:id="rId6"/>
    <p:sldId id="331" r:id="rId7"/>
    <p:sldId id="332" r:id="rId8"/>
    <p:sldId id="333" r:id="rId9"/>
    <p:sldId id="334" r:id="rId10"/>
    <p:sldId id="335" r:id="rId11"/>
    <p:sldId id="347" r:id="rId12"/>
    <p:sldId id="344" r:id="rId13"/>
    <p:sldId id="346" r:id="rId14"/>
    <p:sldId id="336" r:id="rId15"/>
    <p:sldId id="337" r:id="rId16"/>
    <p:sldId id="338" r:id="rId17"/>
    <p:sldId id="339" r:id="rId18"/>
    <p:sldId id="340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8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1114"/>
    <a:srgbClr val="6EB14D"/>
    <a:srgbClr val="F6FAFE"/>
    <a:srgbClr val="0066A6"/>
    <a:srgbClr val="0067A3"/>
    <a:srgbClr val="6FB14D"/>
    <a:srgbClr val="B31013"/>
    <a:srgbClr val="5A5EAE"/>
    <a:srgbClr val="F6CCB4"/>
    <a:srgbClr val="F5C8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1378" autoAdjust="0"/>
    <p:restoredTop sz="86421" autoAdjust="0"/>
  </p:normalViewPr>
  <p:slideViewPr>
    <p:cSldViewPr snapToGrid="0" showGuides="1">
      <p:cViewPr varScale="1">
        <p:scale>
          <a:sx n="95" d="100"/>
          <a:sy n="95" d="100"/>
        </p:scale>
        <p:origin x="1662" y="78"/>
      </p:cViewPr>
      <p:guideLst>
        <p:guide orient="horz" pos="220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oga mishan" userId="802d01ca9850f5a0" providerId="LiveId" clId="{317529AB-DFEB-4574-BD63-6028BF81064D}"/>
    <pc:docChg chg="modSld">
      <pc:chgData name="noga mishan" userId="802d01ca9850f5a0" providerId="LiveId" clId="{317529AB-DFEB-4574-BD63-6028BF81064D}" dt="2023-12-18T16:02:14.371" v="28" actId="20577"/>
      <pc:docMkLst>
        <pc:docMk/>
      </pc:docMkLst>
      <pc:sldChg chg="addSp modSp mod">
        <pc:chgData name="noga mishan" userId="802d01ca9850f5a0" providerId="LiveId" clId="{317529AB-DFEB-4574-BD63-6028BF81064D}" dt="2023-12-18T16:02:14.371" v="28" actId="20577"/>
        <pc:sldMkLst>
          <pc:docMk/>
          <pc:sldMk cId="1008317927" sldId="346"/>
        </pc:sldMkLst>
        <pc:spChg chg="add mod">
          <ac:chgData name="noga mishan" userId="802d01ca9850f5a0" providerId="LiveId" clId="{317529AB-DFEB-4574-BD63-6028BF81064D}" dt="2023-12-18T16:02:14.371" v="28" actId="20577"/>
          <ac:spMkLst>
            <pc:docMk/>
            <pc:sldMk cId="1008317927" sldId="346"/>
            <ac:spMk id="2" creationId="{FC8579DA-F4D1-07B6-D604-F92D198D721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fld id="{699FE938-EB2A-473A-97ED-1CBD33704278}" type="datetimeFigureOut">
              <a:rPr lang="x-none" smtClean="0"/>
              <a:t>י"ב/טבת/תשפ"ד</a:t>
            </a:fld>
            <a:endParaRPr lang="x-none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x-none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x-none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fld id="{E992BE40-C229-4611-BA02-460BF420667C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33564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1400" b="0" i="0" u="none" strike="noStrike" baseline="0" dirty="0">
                <a:latin typeface="FontbitDavid"/>
              </a:rPr>
              <a:t>מצגת מלווה זו מתמקדת בנושא </a:t>
            </a:r>
            <a:r>
              <a:rPr lang="he-IL" sz="1400" b="1" i="0" u="none" strike="noStrike" baseline="0" dirty="0">
                <a:latin typeface="FontbitDavid"/>
              </a:rPr>
              <a:t>בעלי חיים </a:t>
            </a:r>
            <a:r>
              <a:rPr lang="he-IL" sz="1400" b="0" i="0" u="none" strike="noStrike" baseline="0" dirty="0">
                <a:latin typeface="FontbitDavid"/>
              </a:rPr>
              <a:t>שבתת הפרק </a:t>
            </a:r>
            <a:r>
              <a:rPr lang="he-IL" sz="1400" b="1" i="0" u="none" strike="noStrike" baseline="0" dirty="0">
                <a:latin typeface="FontbitDavid"/>
              </a:rPr>
              <a:t>החורף הגיע  בעלי חיים בחורף.</a:t>
            </a:r>
            <a:r>
              <a:rPr lang="he-IL" sz="1400" b="0" i="0" u="none" strike="noStrike" baseline="0" dirty="0">
                <a:latin typeface="FontbitDavid"/>
              </a:rPr>
              <a:t>  </a:t>
            </a:r>
            <a:endParaRPr lang="en-US" sz="140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2BE40-C229-4611-BA02-460BF420667C}" type="slidenum">
              <a:rPr lang="x-none" smtClean="0"/>
              <a:t>1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1935159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ישנם בעלי חיים</a:t>
            </a:r>
            <a:r>
              <a:rPr lang="he-IL" baseline="0" dirty="0"/>
              <a:t> שפעילים בחורף (שבלולים, שלשולים, חולדים). מומלץ להקרין את הסרטון על החולד.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92BE40-C229-4611-BA02-460BF420667C}" type="slidenum">
              <a:rPr lang="x-none" smtClean="0"/>
              <a:t>10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598380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באתר המקוון, בספר הדיגיטלי, המשימה </a:t>
            </a:r>
            <a:r>
              <a:rPr lang="he-IL" b="1" dirty="0"/>
              <a:t>התנהגות בעלי חיים בחורף</a:t>
            </a:r>
            <a:r>
              <a:rPr lang="he-IL" dirty="0"/>
              <a:t>, עמוד 77.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92BE40-C229-4611-BA02-460BF420667C}" type="slidenum">
              <a:rPr lang="x-none" smtClean="0"/>
              <a:t>11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180068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באתר </a:t>
            </a:r>
            <a:r>
              <a:rPr lang="he-IL" b="1" dirty="0"/>
              <a:t>במבט מקוון</a:t>
            </a:r>
            <a:r>
              <a:rPr lang="he-IL" dirty="0"/>
              <a:t>, יחידת התוכן (חורף) משימה: </a:t>
            </a:r>
            <a:r>
              <a:rPr lang="he-IL" b="1" dirty="0"/>
              <a:t>מי מסתתר שם? </a:t>
            </a:r>
          </a:p>
          <a:p>
            <a:r>
              <a:rPr lang="he-IL" b="0" i="0" dirty="0">
                <a:effectLst/>
                <a:latin typeface="Almoni Neue DL 4.0 AAA"/>
              </a:rPr>
              <a:t>במשימה התלמידים מכירים אורח החיים ואת ההתנהגות ששל החולד בדגש על התאמת מבנה הגוף ותפקודו וכן על התמצאותו בעזרת החושים.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92BE40-C229-4611-BA02-460BF420667C}" type="slidenum">
              <a:rPr lang="x-none" smtClean="0"/>
              <a:t>12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229808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באתר </a:t>
            </a:r>
            <a:r>
              <a:rPr lang="he-IL" b="1" dirty="0"/>
              <a:t>במבט מקוון</a:t>
            </a:r>
            <a:r>
              <a:rPr lang="he-IL" dirty="0"/>
              <a:t>, בספר הדיגיטלי, משימה: </a:t>
            </a:r>
            <a:r>
              <a:rPr lang="he-IL" b="1" dirty="0"/>
              <a:t>סימני חורף </a:t>
            </a:r>
            <a:r>
              <a:rPr lang="he-IL" dirty="0"/>
              <a:t>בעמוד 75.</a:t>
            </a:r>
          </a:p>
          <a:p>
            <a:r>
              <a:rPr lang="he-IL" dirty="0"/>
              <a:t>המשימה מופיעה גם באתר במבט חדש, במדור ספרי לימוד, כיתה א, משימות מתוקשבות.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92BE40-C229-4611-BA02-460BF420667C}" type="slidenum">
              <a:rPr lang="x-none" smtClean="0"/>
              <a:t>13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349706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מסכמים את נושא </a:t>
            </a:r>
            <a:r>
              <a:rPr lang="he-IL" b="1" dirty="0"/>
              <a:t>בעלי חיים בחורף </a:t>
            </a:r>
            <a:r>
              <a:rPr lang="he-IL" dirty="0"/>
              <a:t>באמצעות היגדי הסיכום שבתבנית </a:t>
            </a:r>
            <a:r>
              <a:rPr lang="he-IL" b="1" dirty="0"/>
              <a:t>מה למדנו?</a:t>
            </a:r>
          </a:p>
          <a:p>
            <a:r>
              <a:rPr lang="he-IL" b="0" dirty="0"/>
              <a:t>מומלץ להקריא</a:t>
            </a:r>
            <a:r>
              <a:rPr lang="he-IL" b="0" baseline="0" dirty="0"/>
              <a:t> בקול את ההיגדים ולבקש מהתלמידים להשלים מילה חסרה. ראו דוגמה.</a:t>
            </a:r>
            <a:endParaRPr lang="he-IL" b="0" dirty="0"/>
          </a:p>
          <a:p>
            <a:pPr algn="r">
              <a:lnSpc>
                <a:spcPct val="150000"/>
              </a:lnSpc>
            </a:pPr>
            <a:r>
              <a:rPr lang="he-IL" sz="1800" b="0" i="0" u="none" strike="noStrike" baseline="0" dirty="0" err="1">
                <a:solidFill>
                  <a:srgbClr val="000000"/>
                </a:solidFill>
                <a:latin typeface="MF_FrankRuhl-Regular"/>
              </a:rPr>
              <a:t>צִפּוֹרִים</a:t>
            </a:r>
            <a:r>
              <a:rPr lang="he-IL" sz="1800" b="0" i="0" u="none" strike="noStrike" baseline="0" dirty="0">
                <a:solidFill>
                  <a:srgbClr val="000000"/>
                </a:solidFill>
                <a:latin typeface="MF_FrankRuhl-Regular"/>
              </a:rPr>
              <a:t> שֶׁהִגִּיעוּ אֵלֵינוּ </a:t>
            </a:r>
            <a:r>
              <a:rPr lang="he-IL" sz="1800" b="0" i="0" u="none" strike="noStrike" baseline="0" dirty="0" err="1">
                <a:solidFill>
                  <a:srgbClr val="000000"/>
                </a:solidFill>
                <a:latin typeface="MF_FrankRuhl-Regular"/>
              </a:rPr>
              <a:t>בַּסְּתָו</a:t>
            </a:r>
            <a:r>
              <a:rPr lang="he-IL" sz="1800" b="0" i="0" u="none" strike="noStrike" baseline="0" dirty="0">
                <a:solidFill>
                  <a:srgbClr val="000000"/>
                </a:solidFill>
                <a:latin typeface="MF_FrankRuhl-Regular"/>
              </a:rPr>
              <a:t> נִשְׁאָרוֹת בַּ_______.</a:t>
            </a:r>
          </a:p>
          <a:p>
            <a:pPr algn="r">
              <a:lnSpc>
                <a:spcPct val="150000"/>
              </a:lnSpc>
            </a:pPr>
            <a:r>
              <a:rPr lang="he-IL" sz="1800" b="0" i="0" u="none" strike="noStrike" baseline="0" dirty="0">
                <a:solidFill>
                  <a:srgbClr val="000000"/>
                </a:solidFill>
                <a:latin typeface="MF_FrankRuhl-Regular"/>
              </a:rPr>
              <a:t>בַּחֹרֶף לְחֵלֶק מִבַּעֲלֵי הַחַיִּים צוֹמַחַת </a:t>
            </a:r>
            <a:r>
              <a:rPr lang="he-IL" sz="1800" b="0" i="0" u="none" strike="noStrike" baseline="0" dirty="0" err="1">
                <a:solidFill>
                  <a:srgbClr val="000000"/>
                </a:solidFill>
                <a:latin typeface="MF_FrankRuhl-Regular"/>
              </a:rPr>
              <a:t>פַּרְוָה</a:t>
            </a:r>
            <a:r>
              <a:rPr lang="he-IL" sz="1800" b="0" i="0" u="none" strike="noStrike" baseline="0" dirty="0">
                <a:solidFill>
                  <a:srgbClr val="000000"/>
                </a:solidFill>
                <a:latin typeface="MF_FrankRuhl-Regular"/>
              </a:rPr>
              <a:t> _______.</a:t>
            </a:r>
          </a:p>
          <a:p>
            <a:pPr algn="r">
              <a:lnSpc>
                <a:spcPct val="150000"/>
              </a:lnSpc>
            </a:pPr>
            <a:r>
              <a:rPr lang="he-IL" sz="1800" b="0" i="0" u="none" strike="noStrike" baseline="0" dirty="0">
                <a:solidFill>
                  <a:srgbClr val="000000"/>
                </a:solidFill>
                <a:latin typeface="MF_FrankRuhl-Regular"/>
              </a:rPr>
              <a:t>בַּעֲלֵי חַיִּים, כְּמוֹ שַׁבְּלוּל הַשָּׂדֶה וְ_____ פְּעִילִים בַּחֹרֶף.</a:t>
            </a:r>
          </a:p>
          <a:p>
            <a:pPr algn="r">
              <a:lnSpc>
                <a:spcPct val="150000"/>
              </a:lnSpc>
            </a:pPr>
            <a:r>
              <a:rPr lang="he-IL" sz="1800" b="0" i="0" u="none" strike="noStrike" baseline="0" dirty="0">
                <a:solidFill>
                  <a:srgbClr val="000000"/>
                </a:solidFill>
                <a:latin typeface="MF_FrankRuhl-Regular"/>
              </a:rPr>
              <a:t>בַּעֲלֵי חַיִּים כְּמוֹ נְחָשִׁים </a:t>
            </a:r>
            <a:r>
              <a:rPr lang="he-IL" sz="1800" b="1" i="0" u="none" strike="noStrike" baseline="0" dirty="0">
                <a:solidFill>
                  <a:srgbClr val="000000"/>
                </a:solidFill>
                <a:latin typeface="MF_FrankRuhl-Bold"/>
              </a:rPr>
              <a:t>______ </a:t>
            </a:r>
            <a:r>
              <a:rPr lang="he-IL" sz="1800" b="0" i="0" u="none" strike="noStrike" baseline="0" dirty="0">
                <a:solidFill>
                  <a:srgbClr val="000000"/>
                </a:solidFill>
                <a:latin typeface="MF_FrankRuhl-Regular"/>
              </a:rPr>
              <a:t>כָּל הַחֹרֶף.</a:t>
            </a:r>
            <a:endParaRPr lang="en-US" b="1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2BE40-C229-4611-BA02-460BF420667C}" type="slidenum">
              <a:rPr lang="x-none" smtClean="0"/>
              <a:t>14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956572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מומלץ להקריא בקול את המשפטים (שקופיות 17-15) ולבקש מהתלמידים להשלים בקול את מושגי המפתח.</a:t>
            </a:r>
          </a:p>
          <a:p>
            <a:r>
              <a:rPr lang="he-IL" dirty="0"/>
              <a:t>אפשר להשתמש בהיגדי הסיכום לפעולות של הערכה: להכין פריטים של נכון/לא נכון, פריטי של השלמת</a:t>
            </a:r>
          </a:p>
          <a:p>
            <a:r>
              <a:rPr lang="he-IL" dirty="0"/>
              <a:t>מילים, ציור תופעה וכדומה.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92BE40-C229-4611-BA02-460BF420667C}" type="slidenum">
              <a:rPr lang="x-none" smtClean="0"/>
              <a:t>15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7830515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 </a:t>
            </a: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מומלץ להקריא בקול את ההיגדים ולבקש מהתלמידים להשלים מילה חסרה.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92BE40-C229-4611-BA02-460BF420667C}" type="slidenum">
              <a:rPr lang="x-none" smtClean="0"/>
              <a:t>16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922354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b="0" dirty="0"/>
              <a:t>מומלץ להקריא</a:t>
            </a:r>
            <a:r>
              <a:rPr lang="he-IL" b="0" baseline="0" dirty="0"/>
              <a:t> בקול את ההיגדים ולבקש מהתלמידים להשלים מילה </a:t>
            </a:r>
            <a:r>
              <a:rPr lang="he-IL" b="0" baseline="0"/>
              <a:t>חסרה.</a:t>
            </a:r>
          </a:p>
          <a:p>
            <a:r>
              <a:rPr lang="he-IL"/>
              <a:t>כמשימת </a:t>
            </a:r>
            <a:r>
              <a:rPr lang="he-IL" dirty="0"/>
              <a:t>הערכה מוצע לבקש מהלומדים להכין את דף העונה (בצילום, איור, ציור ובמלל) עם מאפיינים שנלמדו או אחרים ששייכים לעונה.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b="0" dirty="0"/>
              <a:t> </a:t>
            </a:r>
          </a:p>
          <a:p>
            <a:endParaRPr lang="he-IL" dirty="0"/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92BE40-C229-4611-BA02-460BF420667C}" type="slidenum">
              <a:rPr lang="x-none" smtClean="0"/>
              <a:t>17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485275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מומלץ להקריא בקול את ההיגדים ולבקש מהתלמידים להשלים מילה חסרה.</a:t>
            </a:r>
            <a:endParaRPr lang="en-US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2BE40-C229-4611-BA02-460BF420667C}" type="slidenum">
              <a:rPr lang="x-none" smtClean="0"/>
              <a:t>18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608564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התלמידים חוקרים את שבלולי השדה  שמתעוררים מתרדמת הקיץ אחרי שהגשם מרטיב היטב את האדמה, חוזרים לפעילות ויוצאים מהמחילות שחפרו לקראת הקיץ הקודם.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92BE40-C229-4611-BA02-460BF420667C}" type="slidenum">
              <a:rPr lang="x-none" smtClean="0"/>
              <a:t>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880697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מתבוננים בתמונה ומתארים את השבלול.</a:t>
            </a:r>
          </a:p>
          <a:p>
            <a:r>
              <a:rPr lang="he-IL" dirty="0"/>
              <a:t>בירור ידע מוקדם בעזרת שאלות: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e-IL" dirty="0"/>
              <a:t>איך קוראים לו? האם אתם מכירים שבלולים מסוגים נוספים? (חלזונות השיח שפגשו בסתיו)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e-IL" dirty="0"/>
              <a:t>מה הוא אוכל?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e-IL" dirty="0"/>
              <a:t>מהם שמות אברי גופו?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e-IL" dirty="0"/>
              <a:t>כיצד הוא נע?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92BE40-C229-4611-BA02-460BF420667C}" type="slidenum">
              <a:rPr lang="x-none" smtClean="0"/>
              <a:t>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023882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התלמידים חוקרים</a:t>
            </a:r>
            <a:r>
              <a:rPr lang="he-IL" baseline="0" dirty="0"/>
              <a:t> את </a:t>
            </a:r>
            <a:r>
              <a:rPr lang="he-IL" dirty="0"/>
              <a:t>השבלול: מבנה גוף, תנועה ומזון. במסגרת משימה זו חשוב לבסס את הבנת משמעות המושג </a:t>
            </a:r>
            <a:r>
              <a:rPr lang="he-IL" b="1" dirty="0"/>
              <a:t>השערה</a:t>
            </a:r>
            <a:r>
              <a:rPr lang="he-IL" dirty="0"/>
              <a:t>. דוגמאות: שערו מהו התפקיד של הריר?</a:t>
            </a:r>
            <a:r>
              <a:rPr lang="he-IL" baseline="0" dirty="0"/>
              <a:t> שערו אילו סוגי מזון מעדיף השבלול לאכול? כיצד נוכל לבדוק את ההשערות שלכם? 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92BE40-C229-4611-BA02-460BF420667C}" type="slidenum">
              <a:rPr lang="x-none" smtClean="0"/>
              <a:t>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867804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באתר </a:t>
            </a:r>
            <a:r>
              <a:rPr lang="he-IL" b="1" dirty="0"/>
              <a:t>במבט מקוון</a:t>
            </a:r>
            <a:r>
              <a:rPr lang="he-IL" dirty="0"/>
              <a:t>, בספר הדיגיטלי, משימה: </a:t>
            </a:r>
            <a:r>
              <a:rPr lang="he-IL" b="1" dirty="0"/>
              <a:t>מבנה גוף השבלול</a:t>
            </a:r>
            <a:r>
              <a:rPr lang="he-IL" dirty="0"/>
              <a:t>, בעמוד 74.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92BE40-C229-4611-BA02-460BF420667C}" type="slidenum">
              <a:rPr lang="x-none" smtClean="0"/>
              <a:t>5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193439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מומלץ לגדל</a:t>
            </a:r>
            <a:r>
              <a:rPr lang="he-IL" baseline="0" dirty="0"/>
              <a:t> </a:t>
            </a:r>
            <a:r>
              <a:rPr lang="he-IL" dirty="0"/>
              <a:t>שבלולים </a:t>
            </a:r>
            <a:r>
              <a:rPr lang="he-IL" dirty="0" err="1"/>
              <a:t>בטֶרַרְיוּם</a:t>
            </a:r>
            <a:r>
              <a:rPr lang="he-IL" dirty="0"/>
              <a:t> ("אקווריום" שקוף) כדי לעקוב אחר התנהגותם של השבלולים במשך שבועות אחדים. מכניסים </a:t>
            </a:r>
            <a:r>
              <a:rPr lang="he-IL" dirty="0" err="1"/>
              <a:t>לטרריום</a:t>
            </a:r>
            <a:r>
              <a:rPr lang="he-IL" dirty="0"/>
              <a:t> אדמה רטובה, ומכסים ברשת כדי למנוע בריחה של השבלולים. יש להאכיל את השבלולים בעלי חסה, בחתיכות גזר ובקמח רטוב.  ראו הנחיות נוספות בחוברת.</a:t>
            </a:r>
            <a:endParaRPr lang="en-US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2BE40-C229-4611-BA02-460BF420667C}" type="slidenum">
              <a:rPr lang="x-none" smtClean="0"/>
              <a:t>6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000970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בעלי החיים מותאמים לסביבת חייהם. התאמות אלה מתבטאות, בין השאר, בתכונות ובהתנהגויות מסוימות המאפשרות להם להתמודד עם האתגרים</a:t>
            </a:r>
            <a:r>
              <a:rPr lang="he-IL" baseline="0" dirty="0"/>
              <a:t> של עונת החורף</a:t>
            </a:r>
            <a:r>
              <a:rPr lang="he-IL" dirty="0"/>
              <a:t>. מציגים לתלמידים את התמונות בשקופיות </a:t>
            </a:r>
            <a:r>
              <a:rPr lang="he-IL" baseline="0" dirty="0"/>
              <a:t>10-7</a:t>
            </a:r>
            <a:r>
              <a:rPr lang="he-IL" dirty="0"/>
              <a:t>, קוראים את קטעי המידע הקצרים שמתחת לתמונות בעלי החיים שבחוברת הלימוד ועונים על </a:t>
            </a:r>
            <a:r>
              <a:rPr lang="he-IL" baseline="0" dirty="0"/>
              <a:t>המשימה שבעמוד 77.</a:t>
            </a:r>
          </a:p>
          <a:p>
            <a:r>
              <a:rPr lang="he-IL" baseline="0" dirty="0"/>
              <a:t>ההתנהגות שמוצגת בשקופית זו היא נדידה של עופות מאזורים קרים לאזורים חמים יותר (טמפרטורות נוחות יותר וזמינות גדולה יותר של מזון). </a:t>
            </a:r>
            <a:endParaRPr lang="en-US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2BE40-C229-4611-BA02-460BF420667C}" type="slidenum">
              <a:rPr lang="x-none" smtClean="0"/>
              <a:t>7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510254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התאמה</a:t>
            </a:r>
            <a:r>
              <a:rPr lang="he-IL" baseline="0" dirty="0"/>
              <a:t> במבנה גוף: </a:t>
            </a:r>
            <a:r>
              <a:rPr lang="he-IL" dirty="0"/>
              <a:t>הצמחת פרוות חורף עבה שמבודדת חום בצורה יעילה יותר.</a:t>
            </a: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92BE40-C229-4611-BA02-460BF420667C}" type="slidenum">
              <a:rPr lang="x-none" smtClean="0"/>
              <a:t>8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274465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תרדמת חורף כפי שקורה אצל הדובים והנחשים.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92BE40-C229-4611-BA02-460BF420667C}" type="slidenum">
              <a:rPr lang="x-none" smtClean="0"/>
              <a:t>9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99831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9CB60-3FAE-4989-9875-39020804EAE7}" type="datetimeFigureOut">
              <a:rPr lang="x-none" smtClean="0"/>
              <a:t>י"ב/טבת/תשפ"ד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15B43-B21F-4DEE-983D-6EBC56B1F03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98402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9CB60-3FAE-4989-9875-39020804EAE7}" type="datetimeFigureOut">
              <a:rPr lang="x-none" smtClean="0"/>
              <a:t>י"ב/טבת/תשפ"ד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15B43-B21F-4DEE-983D-6EBC56B1F03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804240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9CB60-3FAE-4989-9875-39020804EAE7}" type="datetimeFigureOut">
              <a:rPr lang="x-none" smtClean="0"/>
              <a:t>י"ב/טבת/תשפ"ד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15B43-B21F-4DEE-983D-6EBC56B1F03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18306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9CB60-3FAE-4989-9875-39020804EAE7}" type="datetimeFigureOut">
              <a:rPr lang="x-none" smtClean="0"/>
              <a:t>י"ב/טבת/תשפ"ד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15B43-B21F-4DEE-983D-6EBC56B1F03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193553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9CB60-3FAE-4989-9875-39020804EAE7}" type="datetimeFigureOut">
              <a:rPr lang="x-none" smtClean="0"/>
              <a:t>י"ב/טבת/תשפ"ד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15B43-B21F-4DEE-983D-6EBC56B1F03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82328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9CB60-3FAE-4989-9875-39020804EAE7}" type="datetimeFigureOut">
              <a:rPr lang="x-none" smtClean="0"/>
              <a:t>י"ב/טבת/תשפ"ד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15B43-B21F-4DEE-983D-6EBC56B1F03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56202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9CB60-3FAE-4989-9875-39020804EAE7}" type="datetimeFigureOut">
              <a:rPr lang="x-none" smtClean="0"/>
              <a:t>י"ב/טבת/תשפ"ד</a:t>
            </a:fld>
            <a:endParaRPr lang="x-non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15B43-B21F-4DEE-983D-6EBC56B1F03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364375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9CB60-3FAE-4989-9875-39020804EAE7}" type="datetimeFigureOut">
              <a:rPr lang="x-none" smtClean="0"/>
              <a:t>י"ב/טבת/תשפ"ד</a:t>
            </a:fld>
            <a:endParaRPr 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15B43-B21F-4DEE-983D-6EBC56B1F03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43044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9CB60-3FAE-4989-9875-39020804EAE7}" type="datetimeFigureOut">
              <a:rPr lang="x-none" smtClean="0"/>
              <a:t>י"ב/טבת/תשפ"ד</a:t>
            </a:fld>
            <a:endParaRPr lang="x-non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15B43-B21F-4DEE-983D-6EBC56B1F03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58706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9CB60-3FAE-4989-9875-39020804EAE7}" type="datetimeFigureOut">
              <a:rPr lang="x-none" smtClean="0"/>
              <a:t>י"ב/טבת/תשפ"ד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15B43-B21F-4DEE-983D-6EBC56B1F03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61654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9CB60-3FAE-4989-9875-39020804EAE7}" type="datetimeFigureOut">
              <a:rPr lang="x-none" smtClean="0"/>
              <a:t>י"ב/טבת/תשפ"ד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15B43-B21F-4DEE-983D-6EBC56B1F03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77850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alphaModFix amt="8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9CB60-3FAE-4989-9875-39020804EAE7}" type="datetimeFigureOut">
              <a:rPr lang="x-none" smtClean="0"/>
              <a:t>י"ב/טבת/תשפ"ד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115B43-B21F-4DEE-983D-6EBC56B1F03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369541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8.png"/><Relationship Id="rId4" Type="http://schemas.openxmlformats.org/officeDocument/2006/relationships/hyperlink" Target="https://www.youtube.com/watch?v=Eirv1kwehjM&amp;t=4s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mabat.tau.ac.il/app/?gameName=winterFind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8.pn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8.png"/><Relationship Id="rId4" Type="http://schemas.openxmlformats.org/officeDocument/2006/relationships/hyperlink" Target="https://vimeo.com/552282564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b="1" dirty="0">
                <a:cs typeface="+mn-cs"/>
              </a:rPr>
              <a:t>מצגת מלווה לשיעורים</a:t>
            </a:r>
            <a:endParaRPr lang="en-US" b="1" dirty="0">
              <a:cs typeface="+mn-cs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ctr" rtl="1">
              <a:buNone/>
            </a:pPr>
            <a:r>
              <a:rPr lang="he-IL" sz="4800" b="1" dirty="0">
                <a:solidFill>
                  <a:srgbClr val="00A9EA"/>
                </a:solidFill>
                <a:latin typeface="EnzoagadaMF-Bold"/>
              </a:rPr>
              <a:t>מַדָּע וְטְֶכְנוֹלוֹגְיָּה לְכִתָּה א</a:t>
            </a:r>
          </a:p>
          <a:p>
            <a:pPr marL="0" indent="0" algn="ctr" rtl="1">
              <a:buNone/>
            </a:pPr>
            <a:r>
              <a:rPr lang="he-IL" sz="4800" b="1" dirty="0">
                <a:solidFill>
                  <a:srgbClr val="00A9EA"/>
                </a:solidFill>
                <a:latin typeface="EnzoagadaMF-Bold"/>
              </a:rPr>
              <a:t>מַעְגַּל עוֹנוֹת הַשָּׁנָה</a:t>
            </a:r>
          </a:p>
          <a:p>
            <a:pPr marL="0" indent="0" algn="ctr" rtl="1">
              <a:buNone/>
            </a:pPr>
            <a:r>
              <a:rPr lang="he-IL" sz="4800" b="1" dirty="0">
                <a:solidFill>
                  <a:srgbClr val="00A9EA"/>
                </a:solidFill>
                <a:latin typeface="EnzoagadaMF-Bold"/>
              </a:rPr>
              <a:t> </a:t>
            </a:r>
          </a:p>
          <a:p>
            <a:pPr marL="0" indent="0" algn="ctr" rtl="1">
              <a:buNone/>
            </a:pPr>
            <a:r>
              <a:rPr lang="he-IL" sz="3600" b="1" dirty="0">
                <a:latin typeface="EnzoagadaMF-Bold"/>
              </a:rPr>
              <a:t>פֶּרֶק שֵׁנִי: הַחֹרֶף הִגִּיעַ</a:t>
            </a:r>
          </a:p>
          <a:p>
            <a:pPr marL="0" indent="0" algn="ctr" rtl="1">
              <a:buNone/>
            </a:pPr>
            <a:r>
              <a:rPr lang="en-US" sz="3600" b="1" dirty="0">
                <a:solidFill>
                  <a:srgbClr val="FF0000"/>
                </a:solidFill>
                <a:latin typeface="EnzoagadaMF-Bold"/>
              </a:rPr>
              <a:t> </a:t>
            </a:r>
            <a:r>
              <a:rPr lang="he-IL" sz="3600" b="1" dirty="0">
                <a:solidFill>
                  <a:srgbClr val="FF0000"/>
                </a:solidFill>
                <a:latin typeface="EnzoagadaMF-Bold"/>
              </a:rPr>
              <a:t>בעלי חיים</a:t>
            </a:r>
            <a:r>
              <a:rPr lang="en-US" sz="3600" b="1" dirty="0">
                <a:solidFill>
                  <a:srgbClr val="FF0000"/>
                </a:solidFill>
                <a:latin typeface="EnzoagadaMF-Bold"/>
              </a:rPr>
              <a:t> </a:t>
            </a:r>
            <a:r>
              <a:rPr lang="he-IL" sz="3600" b="1" dirty="0">
                <a:solidFill>
                  <a:srgbClr val="FF0000"/>
                </a:solidFill>
                <a:latin typeface="EnzoagadaMF-Bold"/>
              </a:rPr>
              <a:t>וסיכום</a:t>
            </a:r>
            <a:endParaRPr lang="en-GB" sz="3600" b="1" dirty="0">
              <a:solidFill>
                <a:srgbClr val="FF0000"/>
              </a:solidFill>
              <a:latin typeface="EnzoagadaMF-Bold"/>
            </a:endParaRPr>
          </a:p>
          <a:p>
            <a:pPr marL="0" indent="0" algn="ctr" rtl="1">
              <a:buNone/>
            </a:pPr>
            <a:endParaRPr lang="en-GB" sz="3600" b="1" dirty="0">
              <a:solidFill>
                <a:srgbClr val="FF0000"/>
              </a:solidFill>
              <a:latin typeface="EnzoagadaMF-Bold"/>
            </a:endParaRPr>
          </a:p>
          <a:p>
            <a:pPr marL="0" indent="0" algn="ctr" rtl="1">
              <a:buNone/>
            </a:pPr>
            <a:r>
              <a:rPr lang="he-IL" sz="3600" b="1" dirty="0">
                <a:latin typeface="EnzoagadaMF-Bold"/>
              </a:rPr>
              <a:t>התמונות באדיבות </a:t>
            </a:r>
            <a:r>
              <a:rPr lang="en-US" sz="3600" b="1" dirty="0" err="1">
                <a:latin typeface="EnzoagadaMF-Bold"/>
              </a:rPr>
              <a:t>pixabay</a:t>
            </a:r>
            <a:endParaRPr lang="he-IL" sz="3600" b="1" dirty="0">
              <a:latin typeface="EnzoagadaMF-Bold"/>
            </a:endParaRPr>
          </a:p>
          <a:p>
            <a:pPr marL="0" indent="0" algn="ctr" rtl="1">
              <a:buNone/>
            </a:pPr>
            <a:endParaRPr lang="he-IL" sz="3600" b="1" dirty="0">
              <a:latin typeface="EnzoagadaMF-Bold"/>
            </a:endParaRPr>
          </a:p>
          <a:p>
            <a:pPr marL="0" indent="0" algn="ctr" rtl="1">
              <a:buNone/>
            </a:pPr>
            <a:r>
              <a:rPr lang="he-IL" b="1" dirty="0">
                <a:latin typeface="EnzoagadaMF-Bold"/>
              </a:rPr>
              <a:t> </a:t>
            </a:r>
            <a:endParaRPr lang="en-US" dirty="0"/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2092"/>
            <a:ext cx="1688260" cy="955815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1407" y="156103"/>
            <a:ext cx="1621677" cy="87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9824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1946" y="2125576"/>
            <a:ext cx="8580107" cy="3994565"/>
          </a:xfrm>
          <a:prstGeom prst="rect">
            <a:avLst/>
          </a:prstGeom>
        </p:spPr>
      </p:pic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91FC7E0B-7ED5-F929-C423-26B24746DD9B}"/>
              </a:ext>
            </a:extLst>
          </p:cNvPr>
          <p:cNvSpPr txBox="1"/>
          <p:nvPr/>
        </p:nvSpPr>
        <p:spPr>
          <a:xfrm>
            <a:off x="7324825" y="6370362"/>
            <a:ext cx="138603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>
                <a:hlinkClick r:id="rId4"/>
              </a:rPr>
              <a:t>חולד</a:t>
            </a:r>
            <a:endParaRPr lang="he-IL" dirty="0"/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45E01491-8D6E-F84B-7EA8-A1AF3BB5006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0663" y="48991"/>
            <a:ext cx="1621677" cy="788407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977C6E93-929C-01A5-B891-7EC47F44CC3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2092"/>
            <a:ext cx="1688260" cy="671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8643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B96041F6-8CC1-BE62-0F71-8FAC63431A7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63449"/>
            <a:ext cx="9144000" cy="5131101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E1542FAC-E401-9B89-E59A-5CF9733EE2F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0663" y="48991"/>
            <a:ext cx="1621677" cy="470773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CFF39171-7FFA-091A-F126-5C6EE528612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2092"/>
            <a:ext cx="1688260" cy="671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1466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8B09ED96-2D9D-B632-00DD-F452B9AD9E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062" y="457200"/>
            <a:ext cx="8905875" cy="5943600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5A8234D4-7874-A50E-1C21-17616A2410F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0663" y="48991"/>
            <a:ext cx="1621677" cy="470773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DF730321-9602-ED88-2BD8-8182E6DA4AD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2092"/>
            <a:ext cx="1688260" cy="671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6703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>
            <a:extLst>
              <a:ext uri="{FF2B5EF4-FFF2-40B4-BE49-F238E27FC236}">
                <a16:creationId xmlns:a16="http://schemas.microsoft.com/office/drawing/2014/main" id="{BC037AC1-E9FD-240A-E54A-F2CD0BE35A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162" y="1100137"/>
            <a:ext cx="7305675" cy="4657725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9D0B6340-806F-2109-0C9E-F3F6CAAC625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0663" y="48991"/>
            <a:ext cx="1621677" cy="470773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F84BF5B5-75A2-5CD4-2C40-7C0938BB04E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2092"/>
            <a:ext cx="1688260" cy="671671"/>
          </a:xfrm>
          <a:prstGeom prst="rect">
            <a:avLst/>
          </a:prstGeom>
        </p:spPr>
      </p:pic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FC8579DA-F4D1-07B6-D604-F92D198D7216}"/>
              </a:ext>
            </a:extLst>
          </p:cNvPr>
          <p:cNvSpPr txBox="1"/>
          <p:nvPr/>
        </p:nvSpPr>
        <p:spPr>
          <a:xfrm>
            <a:off x="5457524" y="6256421"/>
            <a:ext cx="288757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כניסה </a:t>
            </a:r>
            <a:r>
              <a:rPr lang="he-IL" dirty="0">
                <a:hlinkClick r:id="rId6"/>
              </a:rPr>
              <a:t>למשימה המתוקשבת 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0083179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b="1" dirty="0">
                <a:latin typeface="MF_FrankRuhl-Regular"/>
                <a:cs typeface="+mn-cs"/>
              </a:rPr>
              <a:t>מָה לָמַדְנוּ?</a:t>
            </a:r>
            <a:endParaRPr lang="en-US" b="1" dirty="0">
              <a:cs typeface="+mn-cs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he-IL" dirty="0" err="1">
                <a:solidFill>
                  <a:srgbClr val="000000"/>
                </a:solidFill>
                <a:latin typeface="MF_FrankRuhl-Regular"/>
              </a:rPr>
              <a:t>צִפּוֹרִים</a:t>
            </a:r>
            <a:r>
              <a:rPr lang="he-IL" dirty="0">
                <a:solidFill>
                  <a:srgbClr val="000000"/>
                </a:solidFill>
                <a:latin typeface="MF_FrankRuhl-Regular"/>
              </a:rPr>
              <a:t> שֶׁהִגִּיעוּ אֵלֵינוּ </a:t>
            </a:r>
            <a:r>
              <a:rPr lang="he-IL" dirty="0" err="1">
                <a:solidFill>
                  <a:srgbClr val="000000"/>
                </a:solidFill>
                <a:latin typeface="MF_FrankRuhl-Regular"/>
              </a:rPr>
              <a:t>בַּסְּתָו</a:t>
            </a:r>
            <a:r>
              <a:rPr lang="he-IL" dirty="0">
                <a:solidFill>
                  <a:srgbClr val="000000"/>
                </a:solidFill>
                <a:latin typeface="MF_FrankRuhl-Regular"/>
              </a:rPr>
              <a:t> נִשְׁאָרוֹת בַּחֹרֶף.</a:t>
            </a:r>
          </a:p>
          <a:p>
            <a:pPr algn="r" rtl="1"/>
            <a:r>
              <a:rPr lang="he-IL" dirty="0">
                <a:solidFill>
                  <a:srgbClr val="000000"/>
                </a:solidFill>
                <a:latin typeface="MF_FrankRuhl-Regular"/>
              </a:rPr>
              <a:t>בַּחֹרֶף לְחֵלֶק מִבַּעֲלֵי הַחַיִּים צוֹמַחַת </a:t>
            </a:r>
            <a:r>
              <a:rPr lang="he-IL" dirty="0" err="1">
                <a:solidFill>
                  <a:srgbClr val="000000"/>
                </a:solidFill>
                <a:latin typeface="MF_FrankRuhl-Regular"/>
              </a:rPr>
              <a:t>פַּרְוָה</a:t>
            </a:r>
            <a:r>
              <a:rPr lang="he-IL" dirty="0">
                <a:solidFill>
                  <a:srgbClr val="000000"/>
                </a:solidFill>
                <a:latin typeface="MF_FrankRuhl-Regular"/>
              </a:rPr>
              <a:t> עָבָה.</a:t>
            </a:r>
          </a:p>
          <a:p>
            <a:pPr algn="r" rtl="1"/>
            <a:r>
              <a:rPr lang="he-IL" dirty="0">
                <a:solidFill>
                  <a:srgbClr val="000000"/>
                </a:solidFill>
                <a:latin typeface="MF_FrankRuhl-Regular"/>
              </a:rPr>
              <a:t>בַּעֲלֵי חַיִּים, כְּמוֹ שַׁבְּלוּל הַשָּׂדֶה וְחֹלֶד פְּעִילִים בַּחֹרֶף.</a:t>
            </a:r>
          </a:p>
          <a:p>
            <a:pPr algn="r" rtl="1"/>
            <a:r>
              <a:rPr lang="he-IL" dirty="0">
                <a:solidFill>
                  <a:srgbClr val="000000"/>
                </a:solidFill>
                <a:latin typeface="MF_FrankRuhl-Regular"/>
              </a:rPr>
              <a:t>בַּעֲלֵי חַיִּים כְּמוֹ נְחָשִׁים </a:t>
            </a:r>
            <a:r>
              <a:rPr lang="he-IL" b="1" dirty="0">
                <a:solidFill>
                  <a:srgbClr val="000000"/>
                </a:solidFill>
                <a:latin typeface="MF_FrankRuhl-Bold"/>
              </a:rPr>
              <a:t>יְשֵנִים </a:t>
            </a:r>
            <a:r>
              <a:rPr lang="he-IL" dirty="0">
                <a:solidFill>
                  <a:srgbClr val="000000"/>
                </a:solidFill>
                <a:latin typeface="MF_FrankRuhl-Regular"/>
              </a:rPr>
              <a:t>כָּל הַחֹרֶף</a:t>
            </a:r>
            <a:endParaRPr lang="en-US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722" y="3892344"/>
            <a:ext cx="4291343" cy="2859778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93B1A695-8A99-F85A-4469-010D66423B9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6002337"/>
            <a:ext cx="4381500" cy="490538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20BC640B-C6F0-504C-9E41-5B565FA37BC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0" y="5134768"/>
            <a:ext cx="2857500" cy="490538"/>
          </a:xfrm>
          <a:prstGeom prst="rect">
            <a:avLst/>
          </a:prstGeom>
        </p:spPr>
      </p:pic>
      <p:sp>
        <p:nvSpPr>
          <p:cNvPr id="9" name="כותרת 13">
            <a:extLst>
              <a:ext uri="{FF2B5EF4-FFF2-40B4-BE49-F238E27FC236}">
                <a16:creationId xmlns:a16="http://schemas.microsoft.com/office/drawing/2014/main" id="{60E325DD-C35B-658B-2003-D66EC07A3BC6}"/>
              </a:ext>
            </a:extLst>
          </p:cNvPr>
          <p:cNvSpPr txBox="1">
            <a:spLocks/>
          </p:cNvSpPr>
          <p:nvPr/>
        </p:nvSpPr>
        <p:spPr>
          <a:xfrm>
            <a:off x="6049242" y="4338886"/>
            <a:ext cx="1863842" cy="484393"/>
          </a:xfrm>
          <a:prstGeom prst="rect">
            <a:avLst/>
          </a:prstGeom>
          <a:ln w="19050">
            <a:solidFill>
              <a:srgbClr val="00B0F0"/>
            </a:solidFill>
          </a:ln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b="1" dirty="0">
                <a:highlight>
                  <a:srgbClr val="F6FAFE"/>
                </a:highlight>
                <a:latin typeface="MF_FrankRuhl-Regular"/>
              </a:rPr>
              <a:t>מֻשָּׂגִים שֶׁלָּמַדְנוּ</a:t>
            </a:r>
            <a:endParaRPr lang="he-IL" dirty="0">
              <a:highlight>
                <a:srgbClr val="F6FAFE"/>
              </a:highlight>
            </a:endParaRPr>
          </a:p>
        </p:txBody>
      </p:sp>
      <p:pic>
        <p:nvPicPr>
          <p:cNvPr id="10" name="תמונה 9">
            <a:extLst>
              <a:ext uri="{FF2B5EF4-FFF2-40B4-BE49-F238E27FC236}">
                <a16:creationId xmlns:a16="http://schemas.microsoft.com/office/drawing/2014/main" id="{CE6CD6C5-74ED-3BB3-CC38-C8C66E86A5B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0663" y="48991"/>
            <a:ext cx="1621677" cy="470773"/>
          </a:xfrm>
          <a:prstGeom prst="rect">
            <a:avLst/>
          </a:prstGeom>
        </p:spPr>
      </p:pic>
      <p:pic>
        <p:nvPicPr>
          <p:cNvPr id="11" name="תמונה 10">
            <a:extLst>
              <a:ext uri="{FF2B5EF4-FFF2-40B4-BE49-F238E27FC236}">
                <a16:creationId xmlns:a16="http://schemas.microsoft.com/office/drawing/2014/main" id="{56CBD225-2950-9535-2D7D-882EDD26460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2092"/>
            <a:ext cx="1688260" cy="671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3683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28650" y="500062"/>
            <a:ext cx="7886700" cy="1325563"/>
          </a:xfrm>
        </p:spPr>
        <p:txBody>
          <a:bodyPr/>
          <a:lstStyle/>
          <a:p>
            <a:pPr algn="r"/>
            <a:r>
              <a:rPr lang="he-IL" b="1" dirty="0">
                <a:latin typeface="MF_FrankRuhl-Bold"/>
                <a:cs typeface="+mn-cs"/>
              </a:rPr>
              <a:t>בְּפֶרֶק זֶה לָמַדְנוּ שׁ...</a:t>
            </a:r>
            <a:endParaRPr lang="en-US" dirty="0">
              <a:cs typeface="+mn-cs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0" y="1825625"/>
            <a:ext cx="8515350" cy="4351338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he-IL" sz="3600" b="1" dirty="0"/>
              <a:t>בַּחֹרֶף</a:t>
            </a:r>
          </a:p>
          <a:p>
            <a:pPr algn="r" rtl="1"/>
            <a:r>
              <a:rPr lang="he-IL" sz="3600" b="1" dirty="0"/>
              <a:t> </a:t>
            </a:r>
            <a:r>
              <a:rPr lang="he-IL" sz="3600" dirty="0"/>
              <a:t>קַר וְהַטֶּמְפֶּרָטוּרוֹת נְמוּכוֹת.</a:t>
            </a:r>
          </a:p>
          <a:p>
            <a:pPr algn="r" rtl="1"/>
            <a:r>
              <a:rPr lang="he-IL" sz="3600" dirty="0"/>
              <a:t> נוֹשֶׁבֶת רוּחַ חֲזָקָה אוֹ סוֹעֶרֶת.</a:t>
            </a:r>
          </a:p>
          <a:p>
            <a:pPr algn="r" rtl="1"/>
            <a:r>
              <a:rPr lang="he-IL" sz="3600" dirty="0"/>
              <a:t> יוֹרְדִים מִשְּׁקָעִים: גֶּשֶׁם, שֶׁלֶג אוֹ בָּרָד.</a:t>
            </a:r>
          </a:p>
          <a:p>
            <a:pPr algn="r" rtl="1"/>
            <a:r>
              <a:rPr lang="he-IL" sz="3600" dirty="0"/>
              <a:t> הַיָּמִים קְצָרִים וְהַלֵּילוֹת </a:t>
            </a:r>
            <a:r>
              <a:rPr lang="he-IL" sz="3600" dirty="0" err="1"/>
              <a:t>אֲרֻכִּים</a:t>
            </a:r>
            <a:r>
              <a:rPr lang="he-IL" sz="3600" dirty="0"/>
              <a:t>.</a:t>
            </a:r>
          </a:p>
          <a:p>
            <a:pPr algn="r" rtl="1"/>
            <a:r>
              <a:rPr lang="he-IL" sz="3600" dirty="0"/>
              <a:t> מוֹדְדִים אֶת מֶזֶג </a:t>
            </a:r>
            <a:r>
              <a:rPr lang="he-IL" sz="3600" dirty="0" err="1"/>
              <a:t>הָאֲוִיר</a:t>
            </a:r>
            <a:r>
              <a:rPr lang="he-IL" sz="3600" dirty="0"/>
              <a:t> בְּעֶזְרַת מַכְשִׁירֵי מְדִידָה (כֵּלִים טֶכְנוֹלוֹגִיִּים)</a:t>
            </a:r>
          </a:p>
          <a:p>
            <a:pPr algn="r" rtl="1"/>
            <a:endParaRPr lang="en-US" sz="3600" b="1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660" y="1027907"/>
            <a:ext cx="3147876" cy="2097708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D2EEB51F-E53A-D92C-AD66-6DA11B2DDA9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0663" y="48991"/>
            <a:ext cx="1621677" cy="470773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E572DB08-1A45-68B7-9D42-C9F7B29247F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2092"/>
            <a:ext cx="1688260" cy="671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637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r">
              <a:spcBef>
                <a:spcPts val="1000"/>
              </a:spcBef>
            </a:pPr>
            <a:r>
              <a:rPr lang="he-IL" sz="3600" b="1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בַּחֹרֶף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he-IL" dirty="0">
                <a:solidFill>
                  <a:srgbClr val="000000"/>
                </a:solidFill>
                <a:latin typeface="MF_FrankRuhl-Regular"/>
              </a:rPr>
              <a:t>לוֹבְשִׁים בְּגָדִים חַמִּים.</a:t>
            </a:r>
          </a:p>
          <a:p>
            <a:pPr algn="r" rtl="1"/>
            <a:r>
              <a:rPr lang="he-IL" dirty="0">
                <a:solidFill>
                  <a:srgbClr val="000000"/>
                </a:solidFill>
                <a:latin typeface="MF_FrankRuhl-Regular"/>
              </a:rPr>
              <a:t>כְּשְֶׁיּוֹרֵד גֶּשֶֶׁם מִשְׁתַּמְּשִׁים בְּמִטְרִיָּה.</a:t>
            </a:r>
          </a:p>
          <a:p>
            <a:pPr algn="r" rtl="1"/>
            <a:r>
              <a:rPr lang="he-IL" dirty="0">
                <a:solidFill>
                  <a:srgbClr val="000000"/>
                </a:solidFill>
                <a:latin typeface="MF_FrankRuhl-Regular"/>
              </a:rPr>
              <a:t>מְאִירִים וּמְחַמְּמִים אֶת הַבּיִת בְּאֶמְצָעִים מְלאָכוּתִיּיִם.</a:t>
            </a:r>
          </a:p>
          <a:p>
            <a:pPr marL="0" indent="0" algn="r" rtl="1">
              <a:buNone/>
            </a:pPr>
            <a:endParaRPr lang="he-IL" dirty="0">
              <a:solidFill>
                <a:srgbClr val="000000"/>
              </a:solidFill>
              <a:latin typeface="MF_FrankRuhl-Regular"/>
            </a:endParaRPr>
          </a:p>
          <a:p>
            <a:pPr marL="0" indent="0" algn="r" rtl="1">
              <a:buNone/>
            </a:pPr>
            <a:endParaRPr lang="en-US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8345" y="3585959"/>
            <a:ext cx="4650189" cy="3099077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F3BD1D0A-AEEF-6FEE-C0B0-948DF3CBA44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0663" y="48991"/>
            <a:ext cx="1621677" cy="470773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86301B73-4513-F3B7-5200-58641A8C6B8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2092"/>
            <a:ext cx="1688260" cy="671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023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r">
              <a:spcBef>
                <a:spcPts val="1000"/>
              </a:spcBef>
            </a:pPr>
            <a:r>
              <a:rPr lang="he-IL" sz="3600" b="1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בַּחֹרֶף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-172016" y="1825625"/>
            <a:ext cx="8687366" cy="4351338"/>
          </a:xfrm>
        </p:spPr>
        <p:txBody>
          <a:bodyPr/>
          <a:lstStyle/>
          <a:p>
            <a:pPr algn="r" rtl="1"/>
            <a:r>
              <a:rPr lang="he-IL" dirty="0">
                <a:solidFill>
                  <a:srgbClr val="000000"/>
                </a:solidFill>
                <a:latin typeface="MF_FrankRuhl-Regular"/>
              </a:rPr>
              <a:t>לְאַחַר הַגֶּשֶׁם נוֹבְטִים הַזְּרָעִים שֶׁבָּאֲדָמָה.</a:t>
            </a:r>
          </a:p>
          <a:p>
            <a:pPr algn="r" rtl="1"/>
            <a:r>
              <a:rPr lang="he-IL" dirty="0">
                <a:solidFill>
                  <a:srgbClr val="000000"/>
                </a:solidFill>
                <a:latin typeface="MF_FrankRuhl-Regular"/>
              </a:rPr>
              <a:t>צוֹמְחִים צִמְחֵי בַּר.</a:t>
            </a:r>
          </a:p>
          <a:p>
            <a:pPr algn="r" rtl="1"/>
            <a:r>
              <a:rPr lang="he-IL" dirty="0">
                <a:solidFill>
                  <a:srgbClr val="000000"/>
                </a:solidFill>
                <a:latin typeface="MF_FrankRuhl-Regular"/>
              </a:rPr>
              <a:t>יֵשׁ צְמָחִים שֶׁפּוֹרְחִים בַּחֹרֶף, כְּמוֹ כַּלָּנִיּוֹת, רַקָּפוֹת וְנַרְקִיסִים.</a:t>
            </a:r>
          </a:p>
          <a:p>
            <a:pPr algn="r" rtl="1"/>
            <a:r>
              <a:rPr lang="he-IL" dirty="0">
                <a:solidFill>
                  <a:srgbClr val="000000"/>
                </a:solidFill>
                <a:latin typeface="MF_FrankRuhl-Regular"/>
              </a:rPr>
              <a:t>בַּעֲלֵי הַחַיִּים מְשַׁנִּים אֶת הִתְנַהֲגוּתָם.</a:t>
            </a:r>
            <a:endParaRPr lang="en-US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2935" y="4247159"/>
            <a:ext cx="3048566" cy="2234628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2522" y="4283020"/>
            <a:ext cx="2926564" cy="2198767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E35ED5CB-6250-492B-878D-824DD8E6B3C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0663" y="48991"/>
            <a:ext cx="1621677" cy="470773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99364475-FD7E-7E10-884B-DC32236D17C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2092"/>
            <a:ext cx="1688260" cy="671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1587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b="1" dirty="0" err="1">
                <a:latin typeface="MF_FrankRuhl-Bold"/>
                <a:cs typeface="+mn-cs"/>
              </a:rPr>
              <a:t>פְּעֻלּוֹת</a:t>
            </a:r>
            <a:r>
              <a:rPr lang="he-IL" b="1" dirty="0">
                <a:latin typeface="MF_FrankRuhl-Bold"/>
                <a:cs typeface="+mn-cs"/>
              </a:rPr>
              <a:t> שֶׁבִּצַּעְנוּ...</a:t>
            </a:r>
            <a:endParaRPr lang="en-US" dirty="0">
              <a:cs typeface="+mn-cs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he-IL" dirty="0">
                <a:solidFill>
                  <a:srgbClr val="000000"/>
                </a:solidFill>
                <a:latin typeface="MF_FrankRuhl-Regular"/>
              </a:rPr>
              <a:t>מָדַדְנוּ אֶת הַטֶּמְפֶּרָטוּרָה בְּעְְֶזְרַת מַד טֶמְפֶּרָטוּרָה.</a:t>
            </a:r>
          </a:p>
          <a:p>
            <a:pPr algn="r" rtl="1"/>
            <a:r>
              <a:rPr lang="he-IL" dirty="0">
                <a:solidFill>
                  <a:srgbClr val="000000"/>
                </a:solidFill>
                <a:latin typeface="MF_FrankRuhl-Regular"/>
              </a:rPr>
              <a:t>בָּנִינוּ דֶּגֶם שֶׁל עָנָן.</a:t>
            </a:r>
          </a:p>
          <a:p>
            <a:pPr algn="r" rtl="1"/>
            <a:r>
              <a:rPr lang="he-IL" dirty="0">
                <a:solidFill>
                  <a:srgbClr val="000000"/>
                </a:solidFill>
                <a:latin typeface="MF_FrankRuhl-Regular"/>
              </a:rPr>
              <a:t>בָּנִינוּ מַד גֶּשֶׁם וּמָדַדְנוּ בְּעֶזְרָתוֹ אֶת כַּמּוּת הַגֶּשֶׁם.</a:t>
            </a:r>
          </a:p>
          <a:p>
            <a:pPr algn="r" rtl="1"/>
            <a:r>
              <a:rPr lang="he-IL" dirty="0" err="1">
                <a:solidFill>
                  <a:srgbClr val="000000"/>
                </a:solidFill>
                <a:latin typeface="MF_FrankRuhl-Regular"/>
              </a:rPr>
              <a:t>סִכַּמְנו</a:t>
            </a:r>
            <a:r>
              <a:rPr lang="he-IL" dirty="0">
                <a:solidFill>
                  <a:srgbClr val="000000"/>
                </a:solidFill>
                <a:latin typeface="MF_FrankRuhl-Regular"/>
              </a:rPr>
              <a:t>ּ תַּצְפִּיּוֹת מֶזֶג אֲוִיר בְּטַבְלָה.</a:t>
            </a:r>
          </a:p>
          <a:p>
            <a:pPr algn="r" rtl="1"/>
            <a:r>
              <a:rPr lang="he-IL" dirty="0">
                <a:solidFill>
                  <a:srgbClr val="000000"/>
                </a:solidFill>
                <a:latin typeface="MF_FrankRuhl-Regular"/>
              </a:rPr>
              <a:t>עָרַכְנוּ תַּצְפִּיּוֹת בִּצְמָחִים וּבְבַעֲלֵי חַיִּים.</a:t>
            </a:r>
          </a:p>
          <a:p>
            <a:pPr algn="r" rtl="1"/>
            <a:r>
              <a:rPr lang="he-IL" dirty="0">
                <a:solidFill>
                  <a:srgbClr val="000000"/>
                </a:solidFill>
                <a:latin typeface="MF_FrankRuhl-Regular"/>
              </a:rPr>
              <a:t>הִנְבַּטְנוּ זרְָעִים.</a:t>
            </a:r>
          </a:p>
          <a:p>
            <a:pPr algn="r" rtl="1"/>
            <a:r>
              <a:rPr lang="he-IL" dirty="0">
                <a:solidFill>
                  <a:srgbClr val="000000"/>
                </a:solidFill>
                <a:latin typeface="MF_FrankRuhl-Regular"/>
              </a:rPr>
              <a:t>עָרַכְנוּ הַשְׁוָאוֹת והִסַּקְנוּ מַסְקָנוֹת.</a:t>
            </a:r>
            <a:endParaRPr lang="en-US" dirty="0"/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57C59B5E-C80A-EC17-0D29-124584A8B2C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0663" y="48991"/>
            <a:ext cx="1621677" cy="470773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D0C54E22-5691-9265-BFC4-7333E614564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2092"/>
            <a:ext cx="1688260" cy="671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9870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50417" y="692385"/>
            <a:ext cx="7637236" cy="1325563"/>
          </a:xfrm>
        </p:spPr>
        <p:txBody>
          <a:bodyPr/>
          <a:lstStyle/>
          <a:p>
            <a:pPr algn="r"/>
            <a:r>
              <a:rPr lang="he-IL" b="1" dirty="0">
                <a:solidFill>
                  <a:schemeClr val="accent5"/>
                </a:solidFill>
                <a:latin typeface="MF_FrankRuhl-Regular"/>
                <a:cs typeface="+mn-cs"/>
              </a:rPr>
              <a:t>בַּעֲלֵי חַיִּים בַּחֹרֶף</a:t>
            </a:r>
            <a:endParaRPr lang="en-US" b="1" dirty="0">
              <a:solidFill>
                <a:schemeClr val="accent5"/>
              </a:solidFill>
              <a:cs typeface="+mn-cs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628650" y="1948997"/>
            <a:ext cx="7886700" cy="4351338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he-IL" sz="3600" b="1" dirty="0">
                <a:solidFill>
                  <a:srgbClr val="000000"/>
                </a:solidFill>
                <a:latin typeface="MF_FrankRuhl-Regular"/>
              </a:rPr>
              <a:t>שַׁבְּלוּל הַשָּׂדֶה</a:t>
            </a:r>
            <a:endParaRPr lang="en-US" sz="3600" b="1" dirty="0">
              <a:solidFill>
                <a:srgbClr val="000000"/>
              </a:solidFill>
              <a:latin typeface="MF_FrankRuhl-Regular"/>
            </a:endParaRPr>
          </a:p>
          <a:p>
            <a:pPr marL="0" indent="0" algn="r">
              <a:buNone/>
            </a:pPr>
            <a:endParaRPr lang="en-US" sz="3600" b="1" dirty="0">
              <a:solidFill>
                <a:srgbClr val="000000"/>
              </a:solidFill>
              <a:latin typeface="MF_FrankRuhl-Regular"/>
            </a:endParaRPr>
          </a:p>
          <a:p>
            <a:pPr marL="0" indent="0" algn="r">
              <a:buNone/>
            </a:pPr>
            <a:endParaRPr lang="en-US" sz="3600" b="1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5252" y="2746654"/>
            <a:ext cx="6169429" cy="4111346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528A9FEE-5454-3213-30B7-AE899BF1B04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0663" y="48991"/>
            <a:ext cx="1621677" cy="671670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050B5BFF-7860-8630-CB49-0D380B24BB0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2092"/>
            <a:ext cx="1688260" cy="671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1665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031" y="770020"/>
            <a:ext cx="8807937" cy="5766581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A132DDEF-5632-7423-5234-B1F67FED58E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0663" y="48991"/>
            <a:ext cx="1621677" cy="470773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11C4D9D0-1846-6DDC-AE18-A1062B816EA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2092"/>
            <a:ext cx="1688260" cy="671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9916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28650" y="1000393"/>
            <a:ext cx="7637236" cy="1325563"/>
          </a:xfrm>
        </p:spPr>
        <p:txBody>
          <a:bodyPr>
            <a:normAutofit fontScale="90000"/>
          </a:bodyPr>
          <a:lstStyle/>
          <a:p>
            <a:pPr algn="r"/>
            <a:r>
              <a:rPr lang="he-IL" b="1" dirty="0">
                <a:solidFill>
                  <a:srgbClr val="437BBE"/>
                </a:solidFill>
                <a:latin typeface="MF_FrankRuhl-Regular"/>
                <a:cs typeface="+mn-cs"/>
              </a:rPr>
              <a:t>מְשִׂימָה: </a:t>
            </a:r>
            <a:r>
              <a:rPr lang="he-IL" b="1" dirty="0">
                <a:solidFill>
                  <a:srgbClr val="000000"/>
                </a:solidFill>
                <a:latin typeface="MF_FrankRuhl-Regular"/>
                <a:cs typeface="+mn-cs"/>
              </a:rPr>
              <a:t>מִתְבּוֹנְנִים בְּשַׁבְּלוּל הַשָּׂדֶה </a:t>
            </a:r>
            <a:r>
              <a:rPr lang="he-IL" sz="3200" b="1" dirty="0">
                <a:solidFill>
                  <a:srgbClr val="000000"/>
                </a:solidFill>
                <a:latin typeface="MF_FrankRuhl-Regular"/>
                <a:cs typeface="+mn-cs"/>
              </a:rPr>
              <a:t>(עמוד 74)</a:t>
            </a:r>
            <a:br>
              <a:rPr lang="he-IL" sz="3200" b="1" dirty="0">
                <a:solidFill>
                  <a:srgbClr val="000000"/>
                </a:solidFill>
                <a:latin typeface="MF_FrankRuhl-Regular"/>
                <a:cs typeface="+mn-cs"/>
              </a:rPr>
            </a:br>
            <a:endParaRPr lang="en-US" b="1" dirty="0">
              <a:solidFill>
                <a:schemeClr val="accent5"/>
              </a:solidFill>
              <a:cs typeface="+mn-cs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628650" y="1948997"/>
            <a:ext cx="7886700" cy="4351338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endParaRPr lang="he-IL" sz="3600" b="1" dirty="0">
              <a:solidFill>
                <a:srgbClr val="000000"/>
              </a:solidFill>
              <a:latin typeface="MF_FrankRuhl-Regular"/>
            </a:endParaRPr>
          </a:p>
          <a:p>
            <a:pPr marL="0" indent="0" algn="r">
              <a:buNone/>
            </a:pPr>
            <a:endParaRPr lang="en-US" sz="3600" b="1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45" y="2018072"/>
            <a:ext cx="8766845" cy="3640343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6EBA0FDC-42D7-C95D-F6D0-9E94D4470F9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0663" y="48991"/>
            <a:ext cx="1621677" cy="470773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57CC6FE2-60B4-6479-1A8E-D316B243489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2092"/>
            <a:ext cx="1688260" cy="671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0200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182B7E83-BED4-F88F-9F0F-34BD614C11F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18147"/>
            <a:ext cx="9144000" cy="5608886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1CC96039-519B-9164-5AEB-0F2E5CD9828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0663" y="48991"/>
            <a:ext cx="1621677" cy="470773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FAF5E4FF-FA6D-5391-DF10-4A440A523BD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2092"/>
            <a:ext cx="1688260" cy="671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5103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61273" y="492803"/>
            <a:ext cx="7886700" cy="1325563"/>
          </a:xfrm>
        </p:spPr>
        <p:txBody>
          <a:bodyPr/>
          <a:lstStyle/>
          <a:p>
            <a:pPr algn="r"/>
            <a:r>
              <a:rPr lang="he-IL" b="1" dirty="0">
                <a:solidFill>
                  <a:srgbClr val="437BBE"/>
                </a:solidFill>
                <a:latin typeface="MF_FrankRuhl-Regular"/>
                <a:cs typeface="+mn-cs"/>
              </a:rPr>
              <a:t>מְשִׂימָה: </a:t>
            </a:r>
            <a:r>
              <a:rPr lang="he-IL" b="1" dirty="0">
                <a:solidFill>
                  <a:srgbClr val="000000"/>
                </a:solidFill>
                <a:latin typeface="MF_FrankRuhl-Regular"/>
                <a:cs typeface="+mn-cs"/>
              </a:rPr>
              <a:t>מְגַדְּלִים שַׁבְּלוּלִים בַּכִּתָּה</a:t>
            </a:r>
            <a:endParaRPr lang="en-US" b="1" dirty="0">
              <a:cs typeface="+mn-cs"/>
            </a:endParaRPr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14273" y="1818366"/>
            <a:ext cx="5710142" cy="5039633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64DEC36E-E804-63B3-4064-1FF72458A6C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0663" y="48991"/>
            <a:ext cx="1621677" cy="470773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0866141F-AE50-6EB2-63A6-8AF3B8FFA4D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2092"/>
            <a:ext cx="1688260" cy="671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7069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34014" y="724327"/>
            <a:ext cx="7886700" cy="1325563"/>
          </a:xfrm>
        </p:spPr>
        <p:txBody>
          <a:bodyPr/>
          <a:lstStyle/>
          <a:p>
            <a:pPr algn="r"/>
            <a:r>
              <a:rPr lang="he-IL" b="1" dirty="0">
                <a:solidFill>
                  <a:schemeClr val="accent5"/>
                </a:solidFill>
                <a:latin typeface="MF_FrankRuhl-Regular"/>
                <a:cs typeface="+mn-cs"/>
              </a:rPr>
              <a:t>הִתְנַהֲגוּת בַּעֲלֵי חַיִּים בַּחֹרֶף</a:t>
            </a:r>
            <a:endParaRPr lang="en-US" b="1" dirty="0">
              <a:solidFill>
                <a:schemeClr val="accent5"/>
              </a:solidFill>
              <a:cs typeface="+mn-cs"/>
            </a:endParaRPr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2206563"/>
            <a:ext cx="9008198" cy="3669135"/>
          </a:xfrm>
          <a:prstGeom prst="rect">
            <a:avLst/>
          </a:prstGeom>
        </p:spPr>
      </p:pic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F3C5651F-D054-E455-EA20-B569CAFBA9A7}"/>
              </a:ext>
            </a:extLst>
          </p:cNvPr>
          <p:cNvSpPr txBox="1"/>
          <p:nvPr/>
        </p:nvSpPr>
        <p:spPr>
          <a:xfrm>
            <a:off x="5784783" y="6189044"/>
            <a:ext cx="85664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>
                <a:hlinkClick r:id="rId4"/>
              </a:rPr>
              <a:t>נדידה</a:t>
            </a:r>
            <a:endParaRPr lang="he-IL" dirty="0"/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F1EBC7D1-7534-358E-1FDC-4961E49D5B7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0663" y="48991"/>
            <a:ext cx="1621677" cy="470773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0DD85069-838E-0C16-DD75-177670D6CF6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2092"/>
            <a:ext cx="1688260" cy="671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1693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349600"/>
            <a:ext cx="9144000" cy="3571366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1EAEEB9B-0E6E-9ECE-41CC-5F483D029E8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0663" y="48992"/>
            <a:ext cx="1621677" cy="694772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2F1BDA95-2E67-B684-42C8-92FC24D9A6F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2092"/>
            <a:ext cx="1688260" cy="671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9095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91576" y="2146528"/>
            <a:ext cx="8716804" cy="3511888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9B5EE2E0-90CD-E89C-5120-2241345A4B0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0663" y="48991"/>
            <a:ext cx="1621677" cy="826908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F0A62ABA-A99E-5331-D275-6F8D8726ABF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2092"/>
            <a:ext cx="1688260" cy="671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3561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ערכת נושא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spcFirstLastPara="0" vert="horz" wrap="square" lIns="149351" tIns="149353" rIns="149352" bIns="495276" numCol="1" spcCol="1270" anchor="ctr" anchorCtr="0">
        <a:noAutofit/>
      </a:bodyPr>
      <a:lstStyle>
        <a:defPPr marL="0" indent="0" algn="ctr" defTabSz="933450" rtl="1">
          <a:lnSpc>
            <a:spcPct val="90000"/>
          </a:lnSpc>
          <a:spcBef>
            <a:spcPct val="0"/>
          </a:spcBef>
          <a:spcAft>
            <a:spcPct val="35000"/>
          </a:spcAft>
          <a:buNone/>
          <a:defRPr sz="2100" b="1" kern="1200"/>
        </a:defPPr>
      </a:lstStyle>
      <a:style>
        <a:lnRef idx="2">
          <a:schemeClr val="lt1">
            <a:hueOff val="0"/>
            <a:satOff val="0"/>
            <a:lumOff val="0"/>
            <a:alphaOff val="0"/>
          </a:schemeClr>
        </a:lnRef>
        <a:fillRef idx="1">
          <a:schemeClr val="accent1">
            <a:hueOff val="0"/>
            <a:satOff val="0"/>
            <a:lumOff val="0"/>
            <a:alphaOff val="0"/>
          </a:schemeClr>
        </a:fillRef>
        <a:effectRef idx="0">
          <a:schemeClr val="accent1">
            <a:hueOff val="0"/>
            <a:satOff val="0"/>
            <a:lumOff val="0"/>
            <a:alphaOff val="0"/>
          </a:schemeClr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1809</TotalTime>
  <Words>791</Words>
  <Application>Microsoft Office PowerPoint</Application>
  <PresentationFormat>‫הצגה על המסך (4:3)</PresentationFormat>
  <Paragraphs>101</Paragraphs>
  <Slides>18</Slides>
  <Notes>18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8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18</vt:i4>
      </vt:variant>
    </vt:vector>
  </HeadingPairs>
  <TitlesOfParts>
    <vt:vector size="27" baseType="lpstr">
      <vt:lpstr>Almoni Neue DL 4.0 AAA</vt:lpstr>
      <vt:lpstr>Arial</vt:lpstr>
      <vt:lpstr>Calibri</vt:lpstr>
      <vt:lpstr>Calibri Light</vt:lpstr>
      <vt:lpstr>EnzoagadaMF-Bold</vt:lpstr>
      <vt:lpstr>FontbitDavid</vt:lpstr>
      <vt:lpstr>MF_FrankRuhl-Bold</vt:lpstr>
      <vt:lpstr>MF_FrankRuhl-Regular</vt:lpstr>
      <vt:lpstr>ערכת נושא Office</vt:lpstr>
      <vt:lpstr>מצגת מלווה לשיעורים</vt:lpstr>
      <vt:lpstr>בַּעֲלֵי חַיִּים בַּחֹרֶף</vt:lpstr>
      <vt:lpstr>מצגת של PowerPoint‏</vt:lpstr>
      <vt:lpstr>מְשִׂימָה: מִתְבּוֹנְנִים בְּשַׁבְּלוּל הַשָּׂדֶה (עמוד 74) </vt:lpstr>
      <vt:lpstr>מצגת של PowerPoint‏</vt:lpstr>
      <vt:lpstr>מְשִׂימָה: מְגַדְּלִים שַׁבְּלוּלִים בַּכִּתָּה</vt:lpstr>
      <vt:lpstr>הִתְנַהֲגוּת בַּעֲלֵי חַיִּים בַּחֹרֶף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מָה לָמַדְנוּ?</vt:lpstr>
      <vt:lpstr>בְּפֶרֶק זֶה לָמַדְנוּ שׁ...</vt:lpstr>
      <vt:lpstr>בַּחֹרֶף</vt:lpstr>
      <vt:lpstr>בַּחֹרֶף</vt:lpstr>
      <vt:lpstr>פְּעֻלּוֹת שֶׁבִּצַּעְנוּ...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"החושים שלנו"</dc:title>
  <dc:creator>Tamar Levy</dc:creator>
  <cp:lastModifiedBy>shlomi sh shlomish</cp:lastModifiedBy>
  <cp:revision>239</cp:revision>
  <dcterms:created xsi:type="dcterms:W3CDTF">2019-05-25T18:59:51Z</dcterms:created>
  <dcterms:modified xsi:type="dcterms:W3CDTF">2023-12-24T07:39:18Z</dcterms:modified>
</cp:coreProperties>
</file>