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0"/>
  </p:notesMasterIdLst>
  <p:sldIdLst>
    <p:sldId id="329" r:id="rId2"/>
    <p:sldId id="342" r:id="rId3"/>
    <p:sldId id="343" r:id="rId4"/>
    <p:sldId id="330" r:id="rId5"/>
    <p:sldId id="345" r:id="rId6"/>
    <p:sldId id="331" r:id="rId7"/>
    <p:sldId id="332" r:id="rId8"/>
    <p:sldId id="333" r:id="rId9"/>
    <p:sldId id="334" r:id="rId10"/>
    <p:sldId id="335" r:id="rId11"/>
    <p:sldId id="347" r:id="rId12"/>
    <p:sldId id="344" r:id="rId13"/>
    <p:sldId id="346" r:id="rId14"/>
    <p:sldId id="336" r:id="rId15"/>
    <p:sldId id="337" r:id="rId16"/>
    <p:sldId id="338" r:id="rId17"/>
    <p:sldId id="339" r:id="rId18"/>
    <p:sldId id="34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14"/>
    <a:srgbClr val="6EB14D"/>
    <a:srgbClr val="F6FAFE"/>
    <a:srgbClr val="0066A6"/>
    <a:srgbClr val="0067A3"/>
    <a:srgbClr val="6FB14D"/>
    <a:srgbClr val="B31013"/>
    <a:srgbClr val="5A5EAE"/>
    <a:srgbClr val="F6CCB4"/>
    <a:srgbClr val="F5C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78" autoAdjust="0"/>
    <p:restoredTop sz="86421" autoAdjust="0"/>
  </p:normalViewPr>
  <p:slideViewPr>
    <p:cSldViewPr snapToGrid="0" showGuides="1">
      <p:cViewPr varScale="1">
        <p:scale>
          <a:sx n="95" d="100"/>
          <a:sy n="95" d="100"/>
        </p:scale>
        <p:origin x="1662" y="7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99FE938-EB2A-473A-97ED-1CBD33704278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x-none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E992BE40-C229-4611-BA02-460BF420667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56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400" b="0" i="0" u="none" strike="noStrike" baseline="0" dirty="0">
                <a:latin typeface="FontbitDavid"/>
              </a:rPr>
              <a:t>מצגת מלווה זו מתמקדת בנושא </a:t>
            </a:r>
            <a:r>
              <a:rPr lang="he-IL" sz="1400" b="1" i="0" u="none" strike="noStrike" baseline="0" dirty="0">
                <a:latin typeface="FontbitDavid"/>
              </a:rPr>
              <a:t>בעלי חיים </a:t>
            </a:r>
            <a:r>
              <a:rPr lang="he-IL" sz="1400" b="0" i="0" u="none" strike="noStrike" baseline="0" dirty="0">
                <a:latin typeface="FontbitDavid"/>
              </a:rPr>
              <a:t>שבתת הפרק </a:t>
            </a:r>
            <a:r>
              <a:rPr lang="he-IL" sz="1400" b="1" i="0" u="none" strike="noStrike" baseline="0" dirty="0">
                <a:latin typeface="FontbitDavid"/>
              </a:rPr>
              <a:t>החורף הגיע  בעלי חיים בחורף.</a:t>
            </a:r>
            <a:r>
              <a:rPr lang="he-IL" sz="1400" b="0" i="0" u="none" strike="noStrike" baseline="0" dirty="0">
                <a:latin typeface="FontbitDavid"/>
              </a:rPr>
              <a:t>  </a:t>
            </a:r>
            <a:endParaRPr lang="en-US" sz="1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351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ישנם בעלי חיים</a:t>
            </a:r>
            <a:r>
              <a:rPr lang="he-IL" baseline="0" dirty="0"/>
              <a:t> שפעילים בחורף (שבלולים, שלשולים, חולדים). מומלץ להקרין את הסרטון על החולד.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9838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באתר המקוון, בספר הדיגיטלי, המשימה </a:t>
            </a:r>
            <a:r>
              <a:rPr lang="he-IL" b="1" dirty="0"/>
              <a:t>התנהגות בעלי חיים בחורף</a:t>
            </a:r>
            <a:r>
              <a:rPr lang="he-IL" dirty="0"/>
              <a:t>, עמוד 77.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006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באתר </a:t>
            </a:r>
            <a:r>
              <a:rPr lang="he-IL" b="1" dirty="0"/>
              <a:t>במבט מקוון</a:t>
            </a:r>
            <a:r>
              <a:rPr lang="he-IL" dirty="0"/>
              <a:t>, יחידת התוכן (חורף) משימה: </a:t>
            </a:r>
            <a:r>
              <a:rPr lang="he-IL" b="1" dirty="0"/>
              <a:t>מי מסתתר שם? </a:t>
            </a:r>
          </a:p>
          <a:p>
            <a:r>
              <a:rPr lang="he-IL" b="0" i="0" dirty="0">
                <a:effectLst/>
                <a:latin typeface="Almoni Neue DL 4.0 AAA"/>
              </a:rPr>
              <a:t>במשימה התלמידים מכירים אורח החיים ואת ההתנהגות ששל החולד בדגש על התאמת מבנה הגוף ותפקודו וכן על התמצאותו בעזרת החושים.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2980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באתר </a:t>
            </a:r>
            <a:r>
              <a:rPr lang="he-IL" b="1" dirty="0"/>
              <a:t>במבט מקוון</a:t>
            </a:r>
            <a:r>
              <a:rPr lang="he-IL" dirty="0"/>
              <a:t>, בספר הדיגיטלי, משימה: </a:t>
            </a:r>
            <a:r>
              <a:rPr lang="he-IL" b="1" dirty="0"/>
              <a:t>סימני חורף </a:t>
            </a:r>
            <a:r>
              <a:rPr lang="he-IL" dirty="0"/>
              <a:t>בעמוד 75.</a:t>
            </a:r>
          </a:p>
          <a:p>
            <a:r>
              <a:rPr lang="he-IL" dirty="0"/>
              <a:t>המשימה מופיעה גם באתר במבט חדש, במדור ספרי לימוד, כיתה א, משימות מתוקשבות.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4970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מסכמים את נושא </a:t>
            </a:r>
            <a:r>
              <a:rPr lang="he-IL" b="1" dirty="0"/>
              <a:t>בעלי חיים בחורף </a:t>
            </a:r>
            <a:r>
              <a:rPr lang="he-IL" dirty="0"/>
              <a:t>באמצעות היגדי הסיכום שבתבנית </a:t>
            </a:r>
            <a:r>
              <a:rPr lang="he-IL" b="1" dirty="0"/>
              <a:t>מה למדנו?</a:t>
            </a:r>
          </a:p>
          <a:p>
            <a:r>
              <a:rPr lang="he-IL" b="0" dirty="0"/>
              <a:t>מומלץ להקריא</a:t>
            </a:r>
            <a:r>
              <a:rPr lang="he-IL" b="0" baseline="0" dirty="0"/>
              <a:t> בקול את ההיגדים ולבקש מהתלמידים להשלים מילה חסרה. ראו דוגמה.</a:t>
            </a:r>
            <a:endParaRPr lang="he-IL" b="0" dirty="0"/>
          </a:p>
          <a:p>
            <a:pPr algn="r">
              <a:lnSpc>
                <a:spcPct val="150000"/>
              </a:lnSpc>
            </a:pPr>
            <a:r>
              <a:rPr lang="he-IL" sz="1800" b="0" i="0" u="none" strike="noStrike" baseline="0" dirty="0" err="1">
                <a:solidFill>
                  <a:srgbClr val="000000"/>
                </a:solidFill>
                <a:latin typeface="MF_FrankRuhl-Regular"/>
              </a:rPr>
              <a:t>צִפּוֹרִים</a:t>
            </a: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 שֶׁהִגִּיעוּ אֵלֵינוּ </a:t>
            </a:r>
            <a:r>
              <a:rPr lang="he-IL" sz="1800" b="0" i="0" u="none" strike="noStrike" baseline="0" dirty="0" err="1">
                <a:solidFill>
                  <a:srgbClr val="000000"/>
                </a:solidFill>
                <a:latin typeface="MF_FrankRuhl-Regular"/>
              </a:rPr>
              <a:t>בַּסְּתָו</a:t>
            </a: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 נִשְׁאָרוֹת בַּ_______.</a:t>
            </a:r>
          </a:p>
          <a:p>
            <a:pPr algn="r">
              <a:lnSpc>
                <a:spcPct val="150000"/>
              </a:lnSpc>
            </a:pP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בַּחֹרֶף לְחֵלֶק מִבַּעֲלֵי הַחַיִּים צוֹמַחַת </a:t>
            </a:r>
            <a:r>
              <a:rPr lang="he-IL" sz="1800" b="0" i="0" u="none" strike="noStrike" baseline="0" dirty="0" err="1">
                <a:solidFill>
                  <a:srgbClr val="000000"/>
                </a:solidFill>
                <a:latin typeface="MF_FrankRuhl-Regular"/>
              </a:rPr>
              <a:t>פַּרְוָה</a:t>
            </a: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 _______.</a:t>
            </a:r>
          </a:p>
          <a:p>
            <a:pPr algn="r">
              <a:lnSpc>
                <a:spcPct val="150000"/>
              </a:lnSpc>
            </a:pP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בַּעֲלֵי חַיִּים, כְּמוֹ שַׁבְּלוּל הַשָּׂדֶה וְ_____ פְּעִילִים בַּחֹרֶף.</a:t>
            </a:r>
          </a:p>
          <a:p>
            <a:pPr algn="r">
              <a:lnSpc>
                <a:spcPct val="150000"/>
              </a:lnSpc>
            </a:pP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בַּעֲלֵי חַיִּים כְּמוֹ נְחָשִׁים </a:t>
            </a:r>
            <a:r>
              <a:rPr lang="he-IL" sz="1800" b="1" i="0" u="none" strike="noStrike" baseline="0" dirty="0">
                <a:solidFill>
                  <a:srgbClr val="000000"/>
                </a:solidFill>
                <a:latin typeface="MF_FrankRuhl-Bold"/>
              </a:rPr>
              <a:t>______ </a:t>
            </a:r>
            <a:r>
              <a:rPr lang="he-IL" sz="1800" b="0" i="0" u="none" strike="noStrike" baseline="0" dirty="0">
                <a:solidFill>
                  <a:srgbClr val="000000"/>
                </a:solidFill>
                <a:latin typeface="MF_FrankRuhl-Regular"/>
              </a:rPr>
              <a:t>כָּל הַחֹרֶף.</a:t>
            </a:r>
            <a:endParaRPr lang="en-US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5657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מומלץ להקריא בקול את המשפטים (שקופיות 17-15) ולבקש מהתלמידים להשלים בקול את מושגי המפתח.</a:t>
            </a:r>
          </a:p>
          <a:p>
            <a:r>
              <a:rPr lang="he-IL" dirty="0"/>
              <a:t>אפשר להשתמש בהיגדי הסיכום לפעולות של הערכה: להכין פריטים של נכון/לא נכון, פריטי של השלמת</a:t>
            </a:r>
          </a:p>
          <a:p>
            <a:r>
              <a:rPr lang="he-IL" dirty="0"/>
              <a:t>מילים, ציור תופעה וכדומה.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3051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מומלץ להקריא בקול את ההיגדים ולבקש מהתלמידים להשלים מילה חסרה.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2235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0" dirty="0"/>
              <a:t>מומלץ להקריא</a:t>
            </a:r>
            <a:r>
              <a:rPr lang="he-IL" b="0" baseline="0" dirty="0"/>
              <a:t> בקול את ההיגדים ולבקש מהתלמידים להשלים מילה </a:t>
            </a:r>
            <a:r>
              <a:rPr lang="he-IL" b="0" baseline="0"/>
              <a:t>חסרה.</a:t>
            </a:r>
          </a:p>
          <a:p>
            <a:r>
              <a:rPr lang="he-IL"/>
              <a:t>כמשימת </a:t>
            </a:r>
            <a:r>
              <a:rPr lang="he-IL" dirty="0"/>
              <a:t>הערכה מוצע לבקש מהלומדים להכין את דף העונה (בצילום, איור, ציור ובמלל) עם מאפיינים שנלמדו או אחרים ששייכים לעונה.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0" dirty="0"/>
              <a:t> 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8527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מומלץ להקריא בקול את ההיגדים ולבקש מהתלמידים להשלים מילה חסרה.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085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התלמידים חוקרים את שבלולי השדה  שמתעוררים מתרדמת הקיץ אחרי שהגשם מרטיב היטב את האדמה, חוזרים לפעילות ויוצאים מהמחילות שחפרו לקראת הקיץ הקודם.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806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מתבוננים בתמונה ומתארים את השבלול.</a:t>
            </a:r>
          </a:p>
          <a:p>
            <a:r>
              <a:rPr lang="he-IL" dirty="0"/>
              <a:t>בירור ידע מוקדם בעזרת שאלות: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dirty="0"/>
              <a:t>איך קוראים לו? האם אתם מכירים שבלולים מסוגים נוספים? (חלזונות השיח שפגשו בסתיו)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dirty="0"/>
              <a:t>מה הוא אוכל?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dirty="0"/>
              <a:t>מהם שמות אברי גופו?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dirty="0"/>
              <a:t>כיצד הוא נע?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238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התלמידים חוקרים</a:t>
            </a:r>
            <a:r>
              <a:rPr lang="he-IL" baseline="0" dirty="0"/>
              <a:t> את </a:t>
            </a:r>
            <a:r>
              <a:rPr lang="he-IL" dirty="0"/>
              <a:t>השבלול: מבנה גוף, תנועה ומזון. במסגרת משימה זו חשוב לבסס את הבנת משמעות המושג </a:t>
            </a:r>
            <a:r>
              <a:rPr lang="he-IL" b="1" dirty="0"/>
              <a:t>השערה</a:t>
            </a:r>
            <a:r>
              <a:rPr lang="he-IL" dirty="0"/>
              <a:t>. דוגמאות: שערו מהו התפקיד של הריר?</a:t>
            </a:r>
            <a:r>
              <a:rPr lang="he-IL" baseline="0" dirty="0"/>
              <a:t> שערו אילו סוגי מזון מעדיף השבלול לאכול? כיצד נוכל לבדוק את ההשערות שלכם?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678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באתר </a:t>
            </a:r>
            <a:r>
              <a:rPr lang="he-IL" b="1" dirty="0"/>
              <a:t>במבט מקוון</a:t>
            </a:r>
            <a:r>
              <a:rPr lang="he-IL" dirty="0"/>
              <a:t>, בספר הדיגיטלי, משימה: </a:t>
            </a:r>
            <a:r>
              <a:rPr lang="he-IL" b="1" dirty="0"/>
              <a:t>מבנה גוף השבלול</a:t>
            </a:r>
            <a:r>
              <a:rPr lang="he-IL" dirty="0"/>
              <a:t>, בעמוד 74.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934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מומלץ לגדל</a:t>
            </a:r>
            <a:r>
              <a:rPr lang="he-IL" baseline="0" dirty="0"/>
              <a:t> </a:t>
            </a:r>
            <a:r>
              <a:rPr lang="he-IL" dirty="0"/>
              <a:t>שבלולים </a:t>
            </a:r>
            <a:r>
              <a:rPr lang="he-IL" dirty="0" err="1"/>
              <a:t>בטֶרַרְיוּם</a:t>
            </a:r>
            <a:r>
              <a:rPr lang="he-IL" dirty="0"/>
              <a:t> ("אקווריום" שקוף) כדי לעקוב אחר התנהגותם של השבלולים במשך שבועות אחדים. מכניסים </a:t>
            </a:r>
            <a:r>
              <a:rPr lang="he-IL" dirty="0" err="1"/>
              <a:t>לטרריום</a:t>
            </a:r>
            <a:r>
              <a:rPr lang="he-IL" dirty="0"/>
              <a:t> אדמה רטובה, ומכסים ברשת כדי למנוע בריחה של השבלולים. יש להאכיל את השבלולים בעלי חסה, בחתיכות גזר ובקמח רטוב.  ראו הנחיות נוספות בחוברת.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0097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בעלי החיים מותאמים לסביבת חייהם. התאמות אלה מתבטאות, בין השאר, בתכונות ובהתנהגויות מסוימות המאפשרות להם להתמודד עם האתגרים</a:t>
            </a:r>
            <a:r>
              <a:rPr lang="he-IL" baseline="0" dirty="0"/>
              <a:t> של עונת החורף</a:t>
            </a:r>
            <a:r>
              <a:rPr lang="he-IL" dirty="0"/>
              <a:t>. מציגים לתלמידים את התמונות בשקופיות </a:t>
            </a:r>
            <a:r>
              <a:rPr lang="he-IL" baseline="0" dirty="0"/>
              <a:t>10-7</a:t>
            </a:r>
            <a:r>
              <a:rPr lang="he-IL" dirty="0"/>
              <a:t>, קוראים את קטעי המידע הקצרים שמתחת לתמונות בעלי החיים שבחוברת הלימוד ועונים על </a:t>
            </a:r>
            <a:r>
              <a:rPr lang="he-IL" baseline="0" dirty="0"/>
              <a:t>המשימה שבעמוד 77.</a:t>
            </a:r>
          </a:p>
          <a:p>
            <a:r>
              <a:rPr lang="he-IL" baseline="0" dirty="0"/>
              <a:t>ההתנהגות שמוצגת בשקופית זו היא נדידה של עופות מאזורים קרים לאזורים חמים יותר (טמפרטורות נוחות יותר וזמינות גדולה יותר של מזון).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102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התאמה</a:t>
            </a:r>
            <a:r>
              <a:rPr lang="he-IL" baseline="0" dirty="0"/>
              <a:t> במבנה גוף: </a:t>
            </a:r>
            <a:r>
              <a:rPr lang="he-IL" dirty="0"/>
              <a:t>הצמחת פרוות חורף עבה שמבודדת חום בצורה יעילה יותר.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744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תרדמת חורף כפי שקורה אצל הדובים והנחשים.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2BE40-C229-4611-BA02-460BF420667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983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840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424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830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355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232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620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437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304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70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165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785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CB60-3FAE-4989-9875-39020804EAE7}" type="datetimeFigureOut">
              <a:rPr lang="x-none" smtClean="0"/>
              <a:t>י"ב/טבת/תשפ"ד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15B43-B21F-4DEE-983D-6EBC56B1F0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954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irv1kwehjM&amp;t=4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5228256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>
                <a:cs typeface="+mn-cs"/>
              </a:rPr>
              <a:t>عارِضَةٌ مُرافِقَةٌ لِلدُّروسِ</a:t>
            </a:r>
            <a:endParaRPr lang="en-US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 rtl="1">
              <a:buNone/>
            </a:pPr>
            <a:r>
              <a:rPr lang="he-IL" sz="4800" b="1" dirty="0">
                <a:solidFill>
                  <a:srgbClr val="00A9EA"/>
                </a:solidFill>
                <a:latin typeface="EnzoagadaMF-Bold"/>
              </a:rPr>
              <a:t> </a:t>
            </a:r>
            <a:r>
              <a:rPr lang="ar-SA" sz="4800" b="1" dirty="0">
                <a:solidFill>
                  <a:srgbClr val="00A9EA"/>
                </a:solidFill>
                <a:latin typeface="EnzoagadaMF-Bold"/>
              </a:rPr>
              <a:t>نَتَعَلَّمُ الْعُلُوْمَ وَالتِّكْنُولُوجيا</a:t>
            </a:r>
          </a:p>
          <a:p>
            <a:pPr marL="0" indent="0" algn="ctr" rtl="1">
              <a:buNone/>
            </a:pPr>
            <a:r>
              <a:rPr lang="ar-SA" sz="4800" b="1" dirty="0">
                <a:solidFill>
                  <a:srgbClr val="00A9EA"/>
                </a:solidFill>
                <a:latin typeface="EnzoagadaMF-Bold"/>
              </a:rPr>
              <a:t>الصَّفُّ الأوَّلُ </a:t>
            </a:r>
          </a:p>
          <a:p>
            <a:pPr marL="0" indent="0" algn="ctr" rtl="1">
              <a:buNone/>
            </a:pPr>
            <a:r>
              <a:rPr lang="ar-SA" sz="4800" b="1" dirty="0">
                <a:solidFill>
                  <a:srgbClr val="00A9EA"/>
                </a:solidFill>
                <a:latin typeface="EnzoagadaMF-Bold"/>
              </a:rPr>
              <a:t>دَورَةُ فُصولِ </a:t>
            </a:r>
            <a:r>
              <a:rPr lang="ar-SA" sz="4800" b="1" dirty="0" err="1">
                <a:solidFill>
                  <a:srgbClr val="00A9EA"/>
                </a:solidFill>
                <a:latin typeface="EnzoagadaMF-Bold"/>
              </a:rPr>
              <a:t>ٱلسَّنَةِ</a:t>
            </a:r>
            <a:endParaRPr lang="ar-SA" sz="4800" b="1" dirty="0">
              <a:solidFill>
                <a:srgbClr val="00A9EA"/>
              </a:solidFill>
              <a:latin typeface="EnzoagadaMF-Bold"/>
            </a:endParaRPr>
          </a:p>
          <a:p>
            <a:pPr marL="0" indent="0" algn="ctr" rtl="1">
              <a:buNone/>
            </a:pPr>
            <a:endParaRPr lang="he-IL" sz="4800" b="1" dirty="0">
              <a:solidFill>
                <a:srgbClr val="00A9EA"/>
              </a:solidFill>
              <a:latin typeface="EnzoagadaMF-Bold"/>
            </a:endParaRPr>
          </a:p>
          <a:p>
            <a:pPr marL="0" indent="0" algn="ctr" rtl="1">
              <a:buNone/>
            </a:pPr>
            <a:r>
              <a:rPr lang="ar-SA" sz="3600" b="1" dirty="0">
                <a:latin typeface="EnzoagadaMF-Bold"/>
              </a:rPr>
              <a:t>اَلفَصْلُ </a:t>
            </a:r>
            <a:r>
              <a:rPr lang="ar-SA" sz="3600" b="1" dirty="0" err="1">
                <a:latin typeface="EnzoagadaMF-Bold"/>
              </a:rPr>
              <a:t>ٱلثِّاني</a:t>
            </a:r>
            <a:r>
              <a:rPr lang="ar-SA" sz="3600" b="1" dirty="0">
                <a:latin typeface="EnzoagadaMF-Bold"/>
              </a:rPr>
              <a:t> : جاءَ </a:t>
            </a:r>
            <a:r>
              <a:rPr lang="ar-SA" sz="3600" b="1" dirty="0" err="1">
                <a:latin typeface="EnzoagadaMF-Bold"/>
              </a:rPr>
              <a:t>ٱلشِّتاءُ</a:t>
            </a:r>
            <a:r>
              <a:rPr lang="ar-SA" sz="3600" b="1" dirty="0">
                <a:latin typeface="EnzoagadaMF-Bold"/>
              </a:rPr>
              <a:t> </a:t>
            </a:r>
          </a:p>
          <a:p>
            <a:pPr marL="0" indent="0" algn="ctr" rtl="1">
              <a:buNone/>
            </a:pPr>
            <a:r>
              <a:rPr lang="en-US" sz="3600" b="1" dirty="0">
                <a:solidFill>
                  <a:srgbClr val="FF0000"/>
                </a:solidFill>
                <a:latin typeface="EnzoagadaMF-Bold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EnzoagadaMF-Bold"/>
              </a:rPr>
              <a:t>الكائنات الحية وتلخيص</a:t>
            </a:r>
            <a:endParaRPr lang="en-GB" sz="3600" b="1" dirty="0">
              <a:solidFill>
                <a:srgbClr val="FF0000"/>
              </a:solidFill>
              <a:latin typeface="EnzoagadaMF-Bold"/>
            </a:endParaRPr>
          </a:p>
          <a:p>
            <a:pPr marL="0" indent="0" algn="ctr" rtl="1">
              <a:buNone/>
            </a:pPr>
            <a:endParaRPr lang="en-GB" sz="3600" b="1" dirty="0">
              <a:solidFill>
                <a:srgbClr val="FF0000"/>
              </a:solidFill>
              <a:latin typeface="EnzoagadaMF-Bold"/>
            </a:endParaRPr>
          </a:p>
          <a:p>
            <a:pPr marL="0" indent="0" algn="ctr" rtl="1">
              <a:buNone/>
            </a:pPr>
            <a:r>
              <a:rPr lang="ar-SA" sz="3600" b="1" dirty="0">
                <a:latin typeface="EnzoagadaMF-Bold"/>
              </a:rPr>
              <a:t>الصور برعاية </a:t>
            </a:r>
            <a:r>
              <a:rPr lang="en-US" sz="3600" b="1" dirty="0" err="1">
                <a:latin typeface="EnzoagadaMF-Bold"/>
              </a:rPr>
              <a:t>Pixabay</a:t>
            </a:r>
            <a:endParaRPr lang="en-US" sz="3600" b="1" dirty="0">
              <a:latin typeface="EnzoagadaMF-Bold"/>
            </a:endParaRPr>
          </a:p>
          <a:p>
            <a:pPr marL="0" indent="0" algn="ctr" rtl="1">
              <a:buNone/>
            </a:pPr>
            <a:endParaRPr lang="he-IL" sz="3600" b="1" dirty="0">
              <a:latin typeface="EnzoagadaMF-Bold"/>
            </a:endParaRPr>
          </a:p>
          <a:p>
            <a:pPr marL="0" indent="0" algn="ctr" rtl="1">
              <a:buNone/>
            </a:pPr>
            <a:r>
              <a:rPr lang="he-IL" b="1" dirty="0">
                <a:latin typeface="EnzoagadaMF-Bold"/>
              </a:rPr>
              <a:t> 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95581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AF53777-AF8F-EB92-B2D0-78541921A6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019" y="0"/>
            <a:ext cx="126198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8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1FC7E0B-7ED5-F929-C423-26B24746DD9B}"/>
              </a:ext>
            </a:extLst>
          </p:cNvPr>
          <p:cNvSpPr txBox="1"/>
          <p:nvPr/>
        </p:nvSpPr>
        <p:spPr>
          <a:xfrm>
            <a:off x="7324825" y="6370362"/>
            <a:ext cx="13860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/>
              </a:rPr>
              <a:t>خلد</a:t>
            </a: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77C6E93-929C-01A5-B891-7EC47F44CC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4C5385E8-EF1A-C74E-1299-87522C5142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019" y="0"/>
            <a:ext cx="1261981" cy="835224"/>
          </a:xfrm>
          <a:prstGeom prst="rect">
            <a:avLst/>
          </a:prstGeom>
        </p:spPr>
      </p:pic>
      <p:pic>
        <p:nvPicPr>
          <p:cNvPr id="9" name="מציין מיקום תוכן 8">
            <a:extLst>
              <a:ext uri="{FF2B5EF4-FFF2-40B4-BE49-F238E27FC236}">
                <a16:creationId xmlns:a16="http://schemas.microsoft.com/office/drawing/2014/main" id="{143782DA-78A1-07D7-CEC2-0CB20A463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1208" y="2529681"/>
            <a:ext cx="7991856" cy="3340767"/>
          </a:xfrm>
        </p:spPr>
      </p:pic>
    </p:spTree>
    <p:extLst>
      <p:ext uri="{BB962C8B-B14F-4D97-AF65-F5344CB8AC3E}">
        <p14:creationId xmlns:p14="http://schemas.microsoft.com/office/powerpoint/2010/main" val="115886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CFF39171-7FFA-091A-F126-5C6EE52861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98DFC2C-504E-4B3B-B929-506C4B2298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019" y="0"/>
            <a:ext cx="1261981" cy="83522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685CBA6-76DB-D889-9A8C-C63D44A7E1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728" y="1063808"/>
            <a:ext cx="9144000" cy="5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4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F730321-9602-ED88-2BD8-8182E6DA4A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BB04487-538B-B851-2B0A-16CC8E3FCC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019" y="-9685"/>
            <a:ext cx="1261981" cy="83522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D1FE5A4-5E43-F256-09AF-59BB703B54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1261873"/>
            <a:ext cx="7848600" cy="52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7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F84BF5B5-75A2-5CD4-2C40-7C0938BB04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2A7E498-EAD7-5B15-F2BF-F90E812084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818" y="0"/>
            <a:ext cx="1085182" cy="83522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380399F-BA58-3A23-D1C5-B8166B57F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" y="1241298"/>
            <a:ext cx="82010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1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4653" y="460022"/>
            <a:ext cx="7886700" cy="1325563"/>
          </a:xfrm>
        </p:spPr>
        <p:txBody>
          <a:bodyPr/>
          <a:lstStyle/>
          <a:p>
            <a:pPr algn="r"/>
            <a:r>
              <a:rPr lang="ar-SA" b="1" dirty="0">
                <a:latin typeface="MF_FrankRuhl-Regular"/>
                <a:cs typeface="+mn-cs"/>
              </a:rPr>
              <a:t>ماذّا تَعَلَّمْنا؟</a:t>
            </a:r>
            <a:endParaRPr lang="en-US" b="1" dirty="0">
              <a:cs typeface="+mn-cs"/>
            </a:endParaRPr>
          </a:p>
        </p:txBody>
      </p:sp>
      <p:pic>
        <p:nvPicPr>
          <p:cNvPr id="15" name="מציין מיקום תוכן 14">
            <a:extLst>
              <a:ext uri="{FF2B5EF4-FFF2-40B4-BE49-F238E27FC236}">
                <a16:creationId xmlns:a16="http://schemas.microsoft.com/office/drawing/2014/main" id="{59D7EC38-76F3-1CED-76AE-CB668E216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2184" y="1508760"/>
            <a:ext cx="6855333" cy="2113060"/>
          </a:xfr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2" y="3892344"/>
            <a:ext cx="4291343" cy="2859778"/>
          </a:xfrm>
          <a:prstGeom prst="rect">
            <a:avLst/>
          </a:prstGeom>
        </p:spPr>
      </p:pic>
      <p:sp>
        <p:nvSpPr>
          <p:cNvPr id="9" name="כותרת 13">
            <a:extLst>
              <a:ext uri="{FF2B5EF4-FFF2-40B4-BE49-F238E27FC236}">
                <a16:creationId xmlns:a16="http://schemas.microsoft.com/office/drawing/2014/main" id="{60E325DD-C35B-658B-2003-D66EC07A3BC6}"/>
              </a:ext>
            </a:extLst>
          </p:cNvPr>
          <p:cNvSpPr txBox="1">
            <a:spLocks/>
          </p:cNvSpPr>
          <p:nvPr/>
        </p:nvSpPr>
        <p:spPr>
          <a:xfrm>
            <a:off x="5888736" y="4338886"/>
            <a:ext cx="2302764" cy="484393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highlight>
                  <a:srgbClr val="F6FAFE"/>
                </a:highlight>
                <a:latin typeface="MF_FrankRuhl-Regular"/>
              </a:rPr>
              <a:t>المُصطَلَحات التي تَعَلَّمناها </a:t>
            </a:r>
            <a:endParaRPr lang="he-IL" dirty="0">
              <a:highlight>
                <a:srgbClr val="F6FAFE"/>
              </a:highlight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56CBD225-2950-9535-2D7D-882EDD2646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DE10045-6A6A-FDDE-AB1C-3857E84737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818" y="0"/>
            <a:ext cx="1085182" cy="74376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8083267-5289-9409-B733-F0C1410B0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5387" y="5093803"/>
            <a:ext cx="3514725" cy="66675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5393F41-E38A-11A7-6706-16DAC68F66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6021740"/>
            <a:ext cx="4452893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6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pPr algn="r"/>
            <a:r>
              <a:rPr lang="ar-SA" b="1" dirty="0">
                <a:latin typeface="MF_FrankRuhl-Bold"/>
                <a:cs typeface="+mn-cs"/>
              </a:rPr>
              <a:t>   تَعَلَّمْنا</a:t>
            </a:r>
            <a:r>
              <a:rPr lang="he-IL" b="1" dirty="0">
                <a:latin typeface="MF_FrankRuhl-Bold"/>
                <a:cs typeface="+mn-cs"/>
              </a:rPr>
              <a:t> </a:t>
            </a:r>
            <a:r>
              <a:rPr lang="ar-SA" b="1" dirty="0">
                <a:latin typeface="MF_FrankRuhl-Bold"/>
                <a:cs typeface="+mn-cs"/>
              </a:rPr>
              <a:t>في هذا اَلفَصْلِ أنَّ</a:t>
            </a:r>
            <a:r>
              <a:rPr lang="he-IL" b="1" dirty="0">
                <a:latin typeface="MF_FrankRuhl-Bold"/>
                <a:cs typeface="+mn-cs"/>
              </a:rPr>
              <a:t>...</a:t>
            </a:r>
            <a:endParaRPr lang="en-US" dirty="0">
              <a:cs typeface="+mn-cs"/>
            </a:endParaRPr>
          </a:p>
        </p:txBody>
      </p:sp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157722A9-043C-4451-50D0-531D483D2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568" y="2954686"/>
            <a:ext cx="7399781" cy="3546697"/>
          </a:xfr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22" y="1341302"/>
            <a:ext cx="3147876" cy="209770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572DB08-1A45-68B7-9D42-C9F7B29247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6E208B-D0CD-1C62-C717-3F81B2D529F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818" y="31858"/>
            <a:ext cx="108518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>
              <a:spcBef>
                <a:spcPts val="1000"/>
              </a:spcBef>
            </a:pPr>
            <a:r>
              <a:rPr lang="ar-SA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 في </a:t>
            </a:r>
            <a:r>
              <a:rPr lang="ar-SA" sz="36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ٱلشِّتاءِ</a:t>
            </a:r>
            <a:endParaRPr lang="he-IL" sz="3600" b="1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he-IL" dirty="0">
              <a:solidFill>
                <a:srgbClr val="000000"/>
              </a:solidFill>
              <a:latin typeface="MF_FrankRuhl-Regular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345" y="3585959"/>
            <a:ext cx="4650189" cy="309907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6301B73-4513-F3B7-5200-58641A8C6B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13D093F-0049-7B5F-07C1-329E781BD0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818" y="0"/>
            <a:ext cx="1085182" cy="83522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0D10D1A-8AAD-9820-27DF-7F2F91036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272" y="1690689"/>
            <a:ext cx="7077456" cy="176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2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>
              <a:spcBef>
                <a:spcPts val="1000"/>
              </a:spcBef>
            </a:pPr>
            <a:r>
              <a:rPr lang="ar-SA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    في </a:t>
            </a:r>
            <a:r>
              <a:rPr lang="ar-SA" sz="36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ٱلشِّتاءِ</a:t>
            </a:r>
            <a:endParaRPr lang="he-IL" sz="3600" b="1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מציין מיקום תוכן 8">
            <a:extLst>
              <a:ext uri="{FF2B5EF4-FFF2-40B4-BE49-F238E27FC236}">
                <a16:creationId xmlns:a16="http://schemas.microsoft.com/office/drawing/2014/main" id="{2816E67B-F2FE-6410-B410-25235B9EB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4168" y="1481329"/>
            <a:ext cx="6958584" cy="2487168"/>
          </a:xfr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935" y="4247159"/>
            <a:ext cx="3048566" cy="223462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522" y="4283020"/>
            <a:ext cx="2926564" cy="219876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9364475-FD7E-7E10-884B-DC32236D17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DDF6A71-B7B3-367D-D9F4-5F6770B0A3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818" y="-9685"/>
            <a:ext cx="108518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5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cs typeface="+mn-cs"/>
              </a:rPr>
              <a:t>  </a:t>
            </a:r>
            <a:r>
              <a:rPr lang="ar-SA" dirty="0">
                <a:cs typeface="+mn-cs"/>
              </a:rPr>
              <a:t> فَعَّالِيَّاتٌ نَفَّذنَاهَا..... </a:t>
            </a:r>
            <a:endParaRPr lang="en-US" dirty="0">
              <a:cs typeface="+mn-cs"/>
            </a:endParaRP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B62FF410-E151-E441-BC59-3A0CF48A4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1288" y="1983723"/>
            <a:ext cx="7013447" cy="4682253"/>
          </a:xfr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0C54E22-5691-9265-BFC4-7333E61456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268278F-41E7-A1AB-9E28-D6EDDB1109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818" y="0"/>
            <a:ext cx="108518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8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417" y="692385"/>
            <a:ext cx="7637236" cy="1325563"/>
          </a:xfrm>
        </p:spPr>
        <p:txBody>
          <a:bodyPr/>
          <a:lstStyle/>
          <a:p>
            <a:pPr algn="r"/>
            <a:r>
              <a:rPr lang="ar-SA" b="1" dirty="0">
                <a:solidFill>
                  <a:schemeClr val="accent5"/>
                </a:solidFill>
                <a:latin typeface="MF_FrankRuhl-Regular"/>
                <a:cs typeface="+mn-cs"/>
              </a:rPr>
              <a:t>اَلكائِناتُ </a:t>
            </a:r>
            <a:r>
              <a:rPr lang="ar-SA" b="1" dirty="0" err="1">
                <a:solidFill>
                  <a:schemeClr val="accent5"/>
                </a:solidFill>
                <a:latin typeface="MF_FrankRuhl-Regular"/>
                <a:cs typeface="+mn-cs"/>
              </a:rPr>
              <a:t>ٱلحَيَّةُ</a:t>
            </a:r>
            <a:r>
              <a:rPr lang="ar-SA" b="1" dirty="0">
                <a:solidFill>
                  <a:schemeClr val="accent5"/>
                </a:solidFill>
                <a:latin typeface="MF_FrankRuhl-Regular"/>
                <a:cs typeface="+mn-cs"/>
              </a:rPr>
              <a:t> في </a:t>
            </a:r>
            <a:r>
              <a:rPr lang="ar-SA" b="1" dirty="0" err="1">
                <a:solidFill>
                  <a:schemeClr val="accent5"/>
                </a:solidFill>
                <a:latin typeface="MF_FrankRuhl-Regular"/>
                <a:cs typeface="+mn-cs"/>
              </a:rPr>
              <a:t>ٱلشِّتاءِ</a:t>
            </a:r>
            <a:endParaRPr lang="en-US" b="1" dirty="0">
              <a:solidFill>
                <a:schemeClr val="accent5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948997"/>
            <a:ext cx="78867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b="1" dirty="0">
                <a:solidFill>
                  <a:srgbClr val="000000"/>
                </a:solidFill>
                <a:latin typeface="MF_FrankRuhl-Regular"/>
              </a:rPr>
              <a:t>حَلَزونُ </a:t>
            </a:r>
            <a:r>
              <a:rPr lang="ar-SA" sz="3600" b="1" dirty="0" err="1">
                <a:solidFill>
                  <a:srgbClr val="000000"/>
                </a:solidFill>
                <a:latin typeface="MF_FrankRuhl-Regular"/>
              </a:rPr>
              <a:t>ٱلحَقْلُ</a:t>
            </a:r>
            <a:r>
              <a:rPr lang="ar-SA" sz="3600" b="1" dirty="0">
                <a:solidFill>
                  <a:srgbClr val="000000"/>
                </a:solidFill>
                <a:latin typeface="MF_FrankRuhl-Regular"/>
              </a:rPr>
              <a:t> </a:t>
            </a:r>
            <a:endParaRPr lang="en-US" sz="3600" b="1" dirty="0">
              <a:solidFill>
                <a:srgbClr val="000000"/>
              </a:solidFill>
              <a:latin typeface="MF_FrankRuhl-Regular"/>
            </a:endParaRPr>
          </a:p>
          <a:p>
            <a:pPr marL="0" indent="0" algn="r">
              <a:buNone/>
            </a:pPr>
            <a:endParaRPr lang="en-US" sz="36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252" y="2746654"/>
            <a:ext cx="6169429" cy="411134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50B5BFF-7860-8630-CB49-0D380B24BB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DBA4AF5-92A8-8BDF-E7DD-1BAA2B2FEE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019" y="0"/>
            <a:ext cx="126198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35224"/>
            <a:ext cx="9144000" cy="602277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1C4D9D0-1846-6DDC-AE18-A1062B816E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90D980A-2FE8-6C6B-C6EA-C378D5447F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019" y="0"/>
            <a:ext cx="126198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9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1000393"/>
            <a:ext cx="7637236" cy="1325563"/>
          </a:xfrm>
        </p:spPr>
        <p:txBody>
          <a:bodyPr>
            <a:normAutofit fontScale="90000"/>
          </a:bodyPr>
          <a:lstStyle/>
          <a:p>
            <a:pPr algn="r"/>
            <a:r>
              <a:rPr lang="ar-SA" b="1" dirty="0">
                <a:solidFill>
                  <a:srgbClr val="437BBE"/>
                </a:solidFill>
                <a:latin typeface="MF_FrankRuhl-Regular"/>
                <a:cs typeface="+mn-cs"/>
              </a:rPr>
              <a:t>مَهَمَّةٌ</a:t>
            </a:r>
            <a:r>
              <a:rPr lang="he-IL" b="1" dirty="0">
                <a:solidFill>
                  <a:srgbClr val="437BBE"/>
                </a:solidFill>
                <a:latin typeface="MF_FrankRuhl-Regular"/>
                <a:cs typeface="+mn-cs"/>
              </a:rPr>
              <a:t>: </a:t>
            </a:r>
            <a:r>
              <a:rPr lang="ar-SA" b="1" dirty="0">
                <a:solidFill>
                  <a:srgbClr val="000000"/>
                </a:solidFill>
                <a:latin typeface="MF_FrankRuhl-Regular"/>
                <a:cs typeface="+mn-cs"/>
              </a:rPr>
              <a:t>نُمْعِنُ </a:t>
            </a:r>
            <a:r>
              <a:rPr lang="ar-SA" b="1" dirty="0" err="1">
                <a:solidFill>
                  <a:srgbClr val="000000"/>
                </a:solidFill>
                <a:latin typeface="MF_FrankRuhl-Regular"/>
                <a:cs typeface="+mn-cs"/>
              </a:rPr>
              <a:t>ٱلنَّظَرَ</a:t>
            </a:r>
            <a:r>
              <a:rPr lang="ar-SA" b="1" dirty="0">
                <a:solidFill>
                  <a:srgbClr val="000000"/>
                </a:solidFill>
                <a:latin typeface="MF_FrankRuhl-Regular"/>
                <a:cs typeface="+mn-cs"/>
              </a:rPr>
              <a:t> في </a:t>
            </a:r>
            <a:r>
              <a:rPr lang="he-IL" b="1" dirty="0">
                <a:solidFill>
                  <a:srgbClr val="000000"/>
                </a:solidFill>
                <a:latin typeface="MF_FrankRuhl-Regular"/>
                <a:cs typeface="+mn-cs"/>
              </a:rPr>
              <a:t> </a:t>
            </a:r>
            <a:r>
              <a:rPr lang="ar-SA" b="1" dirty="0">
                <a:solidFill>
                  <a:srgbClr val="000000"/>
                </a:solidFill>
                <a:latin typeface="MF_FrankRuhl-Regular"/>
                <a:cs typeface="+mn-cs"/>
              </a:rPr>
              <a:t>حَلَزونِ </a:t>
            </a:r>
            <a:r>
              <a:rPr lang="ar-SA" b="1" dirty="0" err="1">
                <a:solidFill>
                  <a:srgbClr val="000000"/>
                </a:solidFill>
                <a:latin typeface="MF_FrankRuhl-Regular"/>
                <a:cs typeface="+mn-cs"/>
              </a:rPr>
              <a:t>ٱلحَقْلِ</a:t>
            </a:r>
            <a:r>
              <a:rPr lang="ar-SA" b="1" dirty="0">
                <a:solidFill>
                  <a:srgbClr val="000000"/>
                </a:solidFill>
                <a:latin typeface="MF_FrankRuhl-Regular"/>
                <a:cs typeface="+mn-cs"/>
              </a:rPr>
              <a:t> </a:t>
            </a:r>
            <a:br>
              <a:rPr lang="ar-SA" b="1" dirty="0">
                <a:solidFill>
                  <a:srgbClr val="000000"/>
                </a:solidFill>
                <a:latin typeface="MF_FrankRuhl-Regular"/>
                <a:cs typeface="+mn-cs"/>
              </a:rPr>
            </a:br>
            <a:r>
              <a:rPr lang="he-IL" sz="3200" b="1" dirty="0">
                <a:solidFill>
                  <a:srgbClr val="000000"/>
                </a:solidFill>
                <a:latin typeface="MF_FrankRuhl-Regular"/>
                <a:cs typeface="+mn-cs"/>
              </a:rPr>
              <a:t>(</a:t>
            </a:r>
            <a:r>
              <a:rPr lang="ar-SA" sz="3200" b="1" dirty="0">
                <a:solidFill>
                  <a:srgbClr val="000000"/>
                </a:solidFill>
                <a:latin typeface="MF_FrankRuhl-Regular"/>
                <a:cs typeface="+mn-cs"/>
              </a:rPr>
              <a:t>صفحة </a:t>
            </a:r>
            <a:r>
              <a:rPr lang="he-IL" sz="3200" b="1" dirty="0">
                <a:solidFill>
                  <a:srgbClr val="000000"/>
                </a:solidFill>
                <a:latin typeface="MF_FrankRuhl-Regular"/>
                <a:cs typeface="+mn-cs"/>
              </a:rPr>
              <a:t>74)</a:t>
            </a:r>
            <a:br>
              <a:rPr lang="he-IL" sz="3200" b="1" dirty="0">
                <a:solidFill>
                  <a:srgbClr val="000000"/>
                </a:solidFill>
                <a:latin typeface="MF_FrankRuhl-Regular"/>
                <a:cs typeface="+mn-cs"/>
              </a:rPr>
            </a:br>
            <a:endParaRPr lang="en-US" b="1" dirty="0">
              <a:solidFill>
                <a:schemeClr val="accent5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948997"/>
            <a:ext cx="78867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he-IL" sz="3600" b="1" dirty="0">
              <a:solidFill>
                <a:srgbClr val="000000"/>
              </a:solidFill>
              <a:latin typeface="MF_FrankRuhl-Regular"/>
            </a:endParaRPr>
          </a:p>
          <a:p>
            <a:pPr marL="0" indent="0" algn="r">
              <a:buNone/>
            </a:pPr>
            <a:endParaRPr lang="en-US" sz="3600" b="1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7CC6FE2-60B4-6479-1A8E-D316B24348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E051B1E-0583-C9ED-6254-0B996AA28E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59" y="0"/>
            <a:ext cx="1261981" cy="83522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9C48BE4-A7FA-B080-6135-E07B4E65D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60" y="2423160"/>
            <a:ext cx="7342632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2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AF5E4FF-FA6D-5391-DF10-4A440A523B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62C3BF9B-6638-3FEB-2F4C-9CB460D8E6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019" y="0"/>
            <a:ext cx="1261981" cy="83522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85EA45C-5397-DB25-6A83-E3BA7CD5B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1560"/>
            <a:ext cx="9144000" cy="57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1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1273" y="492803"/>
            <a:ext cx="7886700" cy="1325563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437BBE"/>
                </a:solidFill>
                <a:latin typeface="MF_FrankRuhl-Regular"/>
                <a:cs typeface="+mn-cs"/>
              </a:rPr>
              <a:t>مَهَمَّةٌ</a:t>
            </a:r>
            <a:r>
              <a:rPr lang="he-IL" b="1" dirty="0">
                <a:solidFill>
                  <a:srgbClr val="437BBE"/>
                </a:solidFill>
                <a:latin typeface="MF_FrankRuhl-Regular"/>
                <a:cs typeface="+mn-cs"/>
              </a:rPr>
              <a:t>: </a:t>
            </a:r>
            <a:r>
              <a:rPr lang="ar-SA" b="1" dirty="0">
                <a:solidFill>
                  <a:srgbClr val="437BBE"/>
                </a:solidFill>
                <a:latin typeface="MF_FrankRuhl-Regular"/>
                <a:cs typeface="+mn-cs"/>
              </a:rPr>
              <a:t>نُربي </a:t>
            </a:r>
            <a:r>
              <a:rPr lang="ar-SA" b="1" dirty="0" err="1">
                <a:solidFill>
                  <a:srgbClr val="437BBE"/>
                </a:solidFill>
                <a:latin typeface="MF_FrankRuhl-Regular"/>
                <a:cs typeface="+mn-cs"/>
              </a:rPr>
              <a:t>ٱلحَلَزوناتِ</a:t>
            </a:r>
            <a:r>
              <a:rPr lang="ar-SA" b="1" dirty="0">
                <a:solidFill>
                  <a:srgbClr val="437BBE"/>
                </a:solidFill>
                <a:latin typeface="MF_FrankRuhl-Regular"/>
                <a:cs typeface="+mn-cs"/>
              </a:rPr>
              <a:t> في الصَّفِ</a:t>
            </a:r>
            <a:r>
              <a:rPr lang="he-IL" b="1" dirty="0">
                <a:solidFill>
                  <a:srgbClr val="437BBE"/>
                </a:solidFill>
                <a:latin typeface="MF_FrankRuhl-Regular"/>
                <a:cs typeface="+mn-cs"/>
              </a:rPr>
              <a:t> </a:t>
            </a:r>
            <a:endParaRPr lang="en-US" b="1" dirty="0">
              <a:cs typeface="+mn-cs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4273" y="1818366"/>
            <a:ext cx="5710142" cy="503963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866141F-AE50-6EB2-63A6-8AF3B8FFA4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88CAE5B-D64B-49AC-FEFA-C385868884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019" y="9144"/>
            <a:ext cx="126198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0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4014" y="724327"/>
            <a:ext cx="7886700" cy="1325563"/>
          </a:xfrm>
        </p:spPr>
        <p:txBody>
          <a:bodyPr/>
          <a:lstStyle/>
          <a:p>
            <a:pPr algn="r"/>
            <a:r>
              <a:rPr lang="ar-SA" b="1" dirty="0">
                <a:solidFill>
                  <a:schemeClr val="accent5"/>
                </a:solidFill>
                <a:latin typeface="MF_FrankRuhl-Regular"/>
                <a:cs typeface="+mn-cs"/>
              </a:rPr>
              <a:t> نَشاطُ </a:t>
            </a:r>
            <a:r>
              <a:rPr lang="ar-SA" b="1" dirty="0" err="1">
                <a:solidFill>
                  <a:schemeClr val="accent5"/>
                </a:solidFill>
                <a:latin typeface="MF_FrankRuhl-Regular"/>
                <a:cs typeface="+mn-cs"/>
              </a:rPr>
              <a:t>ٱلكائِناتِ</a:t>
            </a:r>
            <a:r>
              <a:rPr lang="ar-SA" b="1" dirty="0">
                <a:solidFill>
                  <a:schemeClr val="accent5"/>
                </a:solidFill>
                <a:latin typeface="MF_FrankRuhl-Regular"/>
                <a:cs typeface="+mn-cs"/>
              </a:rPr>
              <a:t> </a:t>
            </a:r>
            <a:r>
              <a:rPr lang="ar-SA" b="1" dirty="0" err="1">
                <a:solidFill>
                  <a:schemeClr val="accent5"/>
                </a:solidFill>
                <a:latin typeface="MF_FrankRuhl-Regular"/>
                <a:cs typeface="+mn-cs"/>
              </a:rPr>
              <a:t>ٱلحَيَّةِ</a:t>
            </a:r>
            <a:r>
              <a:rPr lang="ar-SA" b="1" dirty="0">
                <a:solidFill>
                  <a:schemeClr val="accent5"/>
                </a:solidFill>
                <a:latin typeface="MF_FrankRuhl-Regular"/>
                <a:cs typeface="+mn-cs"/>
              </a:rPr>
              <a:t> في </a:t>
            </a:r>
            <a:r>
              <a:rPr lang="ar-SA" b="1" dirty="0" err="1">
                <a:solidFill>
                  <a:schemeClr val="accent5"/>
                </a:solidFill>
                <a:latin typeface="MF_FrankRuhl-Regular"/>
                <a:cs typeface="+mn-cs"/>
              </a:rPr>
              <a:t>ٱلشِّتاءِ</a:t>
            </a:r>
            <a:endParaRPr lang="en-US" b="1" dirty="0">
              <a:solidFill>
                <a:schemeClr val="accent5"/>
              </a:solidFill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3C5651F-D054-E455-EA20-B569CAFBA9A7}"/>
              </a:ext>
            </a:extLst>
          </p:cNvPr>
          <p:cNvSpPr txBox="1"/>
          <p:nvPr/>
        </p:nvSpPr>
        <p:spPr>
          <a:xfrm>
            <a:off x="5784783" y="6189044"/>
            <a:ext cx="8566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/>
              </a:rPr>
              <a:t>هجرة</a:t>
            </a: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DD85069-838E-0C16-DD75-177670D6CF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904A9CA-E701-ECE2-5456-576DE40016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019" y="0"/>
            <a:ext cx="1261981" cy="835224"/>
          </a:xfrm>
          <a:prstGeom prst="rect">
            <a:avLst/>
          </a:prstGeom>
        </p:spPr>
      </p:pic>
      <p:pic>
        <p:nvPicPr>
          <p:cNvPr id="10" name="מציין מיקום תוכן 9">
            <a:extLst>
              <a:ext uri="{FF2B5EF4-FFF2-40B4-BE49-F238E27FC236}">
                <a16:creationId xmlns:a16="http://schemas.microsoft.com/office/drawing/2014/main" id="{EE53EE3A-61F2-497A-D906-7DD7603C3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1208" y="2377440"/>
            <a:ext cx="8019288" cy="3529584"/>
          </a:xfrm>
        </p:spPr>
      </p:pic>
    </p:spTree>
    <p:extLst>
      <p:ext uri="{BB962C8B-B14F-4D97-AF65-F5344CB8AC3E}">
        <p14:creationId xmlns:p14="http://schemas.microsoft.com/office/powerpoint/2010/main" val="61816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F1BDA95-2E67-B684-42C8-92FC24D9A6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A38ED49-2181-CE82-EA06-614BA6A06E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921" y="-9685"/>
            <a:ext cx="1261981" cy="835224"/>
          </a:xfrm>
          <a:prstGeom prst="rect">
            <a:avLst/>
          </a:prstGeom>
        </p:spPr>
      </p:pic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63218684-7EC7-BBE9-A4F2-0F14EB020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2104" y="2167129"/>
            <a:ext cx="7763256" cy="3657600"/>
          </a:xfrm>
        </p:spPr>
      </p:pic>
    </p:spTree>
    <p:extLst>
      <p:ext uri="{BB962C8B-B14F-4D97-AF65-F5344CB8AC3E}">
        <p14:creationId xmlns:p14="http://schemas.microsoft.com/office/powerpoint/2010/main" val="83790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A62ABA-A99E-5331-D275-6F8D8726AB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2"/>
            <a:ext cx="1688260" cy="67167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E841712-C0E5-5542-0DE3-542F3D0AA5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019" y="0"/>
            <a:ext cx="1261981" cy="835224"/>
          </a:xfrm>
          <a:prstGeom prst="rect">
            <a:avLst/>
          </a:prstGeom>
        </p:spPr>
      </p:pic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BB30C164-969C-EE98-183B-C6B04DF31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86385" y="1700784"/>
            <a:ext cx="7662672" cy="4279392"/>
          </a:xfrm>
        </p:spPr>
      </p:pic>
    </p:spTree>
    <p:extLst>
      <p:ext uri="{BB962C8B-B14F-4D97-AF65-F5344CB8AC3E}">
        <p14:creationId xmlns:p14="http://schemas.microsoft.com/office/powerpoint/2010/main" val="451356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149351" tIns="149353" rIns="149352" bIns="495276" numCol="1" spcCol="1270" anchor="ctr" anchorCtr="0">
        <a:noAutofit/>
      </a:bodyPr>
      <a:lstStyle>
        <a:defPPr marL="0" indent="0" algn="ctr" defTabSz="933450" rtl="1">
          <a:lnSpc>
            <a:spcPct val="90000"/>
          </a:lnSpc>
          <a:spcBef>
            <a:spcPct val="0"/>
          </a:spcBef>
          <a:spcAft>
            <a:spcPct val="35000"/>
          </a:spcAft>
          <a:buNone/>
          <a:defRPr sz="2100" b="1" kern="120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1891</TotalTime>
  <Words>647</Words>
  <Application>Microsoft Office PowerPoint</Application>
  <PresentationFormat>‫הצגה על המסך (4:3)</PresentationFormat>
  <Paragraphs>77</Paragraphs>
  <Slides>18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7" baseType="lpstr">
      <vt:lpstr>Almoni Neue DL 4.0 AAA</vt:lpstr>
      <vt:lpstr>Arial</vt:lpstr>
      <vt:lpstr>Calibri</vt:lpstr>
      <vt:lpstr>Calibri Light</vt:lpstr>
      <vt:lpstr>EnzoagadaMF-Bold</vt:lpstr>
      <vt:lpstr>FontbitDavid</vt:lpstr>
      <vt:lpstr>MF_FrankRuhl-Bold</vt:lpstr>
      <vt:lpstr>MF_FrankRuhl-Regular</vt:lpstr>
      <vt:lpstr>ערכת נושא Office</vt:lpstr>
      <vt:lpstr>عارِضَةٌ مُرافِقَةٌ لِلدُّروسِ</vt:lpstr>
      <vt:lpstr>اَلكائِناتُ ٱلحَيَّةُ في ٱلشِّتاءِ</vt:lpstr>
      <vt:lpstr>מצגת של PowerPoint‏</vt:lpstr>
      <vt:lpstr>مَهَمَّةٌ: نُمْعِنُ ٱلنَّظَرَ في  حَلَزونِ ٱلحَقْلِ  (صفحة 74) </vt:lpstr>
      <vt:lpstr>מצגת של PowerPoint‏</vt:lpstr>
      <vt:lpstr>مَهَمَّةٌ: نُربي ٱلحَلَزوناتِ في الصَّفِ </vt:lpstr>
      <vt:lpstr> نَشاطُ ٱلكائِناتِ ٱلحَيَّةِ في ٱلشِّتاءِ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ماذّا تَعَلَّمْنا؟</vt:lpstr>
      <vt:lpstr>   تَعَلَّمْنا في هذا اَلفَصْلِ أنَّ...</vt:lpstr>
      <vt:lpstr>  في ٱلشِّتاءِ</vt:lpstr>
      <vt:lpstr>     في ٱلشِّتاءِ</vt:lpstr>
      <vt:lpstr>   فَعَّالِيَّاتٌ نَفَّذنَاهَا.....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"החושים שלנו"</dc:title>
  <dc:creator>Tamar Levy</dc:creator>
  <cp:lastModifiedBy>shlomi sh shlomish</cp:lastModifiedBy>
  <cp:revision>251</cp:revision>
  <dcterms:created xsi:type="dcterms:W3CDTF">2019-05-25T18:59:51Z</dcterms:created>
  <dcterms:modified xsi:type="dcterms:W3CDTF">2023-12-24T09:53:42Z</dcterms:modified>
</cp:coreProperties>
</file>