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22"/>
  </p:notesMasterIdLst>
  <p:sldIdLst>
    <p:sldId id="367" r:id="rId3"/>
    <p:sldId id="368" r:id="rId4"/>
    <p:sldId id="369" r:id="rId5"/>
    <p:sldId id="352" r:id="rId6"/>
    <p:sldId id="353" r:id="rId7"/>
    <p:sldId id="370" r:id="rId8"/>
    <p:sldId id="371" r:id="rId9"/>
    <p:sldId id="356" r:id="rId10"/>
    <p:sldId id="358" r:id="rId11"/>
    <p:sldId id="372" r:id="rId12"/>
    <p:sldId id="359" r:id="rId13"/>
    <p:sldId id="360" r:id="rId14"/>
    <p:sldId id="366" r:id="rId15"/>
    <p:sldId id="373" r:id="rId16"/>
    <p:sldId id="374" r:id="rId17"/>
    <p:sldId id="375" r:id="rId18"/>
    <p:sldId id="364" r:id="rId19"/>
    <p:sldId id="365" r:id="rId20"/>
    <p:sldId id="3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da.dr@gmail.com" initials="l" lastIdx="5" clrIdx="0">
    <p:extLst>
      <p:ext uri="{19B8F6BF-5375-455C-9EA6-DF929625EA0E}">
        <p15:presenceInfo xmlns:p15="http://schemas.microsoft.com/office/powerpoint/2012/main" userId="7b4dfc31e3fc87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26" autoAdjust="0"/>
    <p:restoredTop sz="87511" autoAdjust="0"/>
  </p:normalViewPr>
  <p:slideViewPr>
    <p:cSldViewPr snapToGrid="0" showGuides="1">
      <p:cViewPr varScale="1">
        <p:scale>
          <a:sx n="67" d="100"/>
          <a:sy n="67" d="100"/>
        </p:scale>
        <p:origin x="844" y="56"/>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ה'/טבת/תשפ"ד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mn-lt"/>
                <a:ea typeface="+mn-ea"/>
                <a:cs typeface="+mn-cs"/>
              </a:rPr>
              <a:t>פרק שלישי: צמחים גדלים</a:t>
            </a:r>
            <a:r>
              <a:rPr kumimoji="0" lang="he-IL" sz="1200" b="0" i="0" u="none" strike="noStrike" kern="1200" cap="none" spc="0" normalizeH="0" baseline="0" noProof="0" dirty="0">
                <a:ln>
                  <a:noFill/>
                </a:ln>
                <a:solidFill>
                  <a:prstClr val="black"/>
                </a:solidFill>
                <a:effectLst/>
                <a:uLnTx/>
                <a:uFillTx/>
                <a:latin typeface="+mn-lt"/>
                <a:ea typeface="+mn-ea"/>
                <a:cs typeface="+mn-cs"/>
              </a:rPr>
              <a:t>. הפרק עוסק בשלב </a:t>
            </a:r>
            <a:r>
              <a:rPr kumimoji="0" lang="he-IL" sz="1200" b="1" i="0" u="none" strike="noStrike" kern="1200" cap="none" spc="0" normalizeH="0" baseline="0" noProof="0" dirty="0">
                <a:ln>
                  <a:noFill/>
                </a:ln>
                <a:solidFill>
                  <a:prstClr val="black"/>
                </a:solidFill>
                <a:effectLst/>
                <a:uLnTx/>
                <a:uFillTx/>
                <a:latin typeface="+mn-lt"/>
                <a:ea typeface="+mn-ea"/>
                <a:cs typeface="+mn-cs"/>
              </a:rPr>
              <a:t>הצמיחה</a:t>
            </a:r>
            <a:r>
              <a:rPr kumimoji="0" lang="he-IL" sz="1200" b="0" i="0" u="none" strike="noStrike" kern="1200" cap="none" spc="0" normalizeH="0" baseline="0" noProof="0" dirty="0">
                <a:ln>
                  <a:noFill/>
                </a:ln>
                <a:solidFill>
                  <a:prstClr val="black"/>
                </a:solidFill>
                <a:effectLst/>
                <a:uLnTx/>
                <a:uFillTx/>
                <a:latin typeface="+mn-lt"/>
                <a:ea typeface="+mn-ea"/>
                <a:cs typeface="+mn-cs"/>
              </a:rPr>
              <a:t> במחזור החיים של הצמח. התלמידים מתוודעים באמצעות תהליכי </a:t>
            </a:r>
            <a:r>
              <a:rPr kumimoji="0" lang="he-IL" sz="1200" b="1" i="0" u="none" strike="noStrike" kern="1200" cap="none" spc="0" normalizeH="0" baseline="0" noProof="0" dirty="0">
                <a:ln>
                  <a:noFill/>
                </a:ln>
                <a:solidFill>
                  <a:prstClr val="black"/>
                </a:solidFill>
                <a:effectLst/>
                <a:uLnTx/>
                <a:uFillTx/>
                <a:latin typeface="+mn-lt"/>
                <a:ea typeface="+mn-ea"/>
                <a:cs typeface="+mn-cs"/>
              </a:rPr>
              <a:t>חקר מדעי לצורכי הקיום </a:t>
            </a:r>
            <a:r>
              <a:rPr kumimoji="0" lang="he-IL" sz="1200" b="0" i="0" u="none" strike="noStrike" kern="1200" cap="none" spc="0" normalizeH="0" baseline="0" noProof="0" dirty="0">
                <a:ln>
                  <a:noFill/>
                </a:ln>
                <a:solidFill>
                  <a:prstClr val="black"/>
                </a:solidFill>
                <a:effectLst/>
                <a:uLnTx/>
                <a:uFillTx/>
                <a:latin typeface="+mn-lt"/>
                <a:ea typeface="+mn-ea"/>
                <a:cs typeface="+mn-cs"/>
              </a:rPr>
              <a:t>של הצמח, לתהליכי ההתפתחות והגדילה של הצמח ולמבנה ולתפקוד של איברי הצמח (שורשים, גבעולים ועלים).</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214504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דיון על השיח מתקיים בין הילדים מעלה את החשיבות של הבקרה בתכנון נכון</a:t>
            </a:r>
            <a:r>
              <a:rPr lang="he-IL" baseline="0" dirty="0"/>
              <a:t> של ניסוי.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75605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לאחר ההתנסות מונחית בביצוע תהליך חקר, התלמידים מוזמנים להתנסות שוב בתהליך חקר מדעי, אך הפעם בבדיקת השערה אחרת אודות</a:t>
            </a:r>
          </a:p>
          <a:p>
            <a:pPr algn="r"/>
            <a:r>
              <a:rPr lang="he-IL" dirty="0"/>
              <a:t>התנאים הדרושים להתפתחות צמחים. יש להנחות את הלומדים לחזור למשימה "מנסחים השערות לשאלת חקר" (עמוד 122) ולבחור בהשערה אחת מתוך אלה שהוצעו ולבדוק אותה בעזרת ניסוי מבוקר. אפשר לבצע את הפעילות בקבוצות, כאשר כל קבוצה בודקת השערה אחרת. חשוב להציע לתלמידים להיעזר בהנחיות שיקבלו במשימה "האם אור דרוש לצמח כדי לגדול?" (עמוד 123). בסיום תהליכי החקר מוצע לרכז את התוצאות של כל קבוצות הלומדים, שבדקו גורמים שונים, ולהגיע להכללה בנוגע לצורכי הקיום החיוניים של הצמחים.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75687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הפרק מזמן התנסויות להבניית העיקרון המדעי התאמה בין איברי הצמח לתפקודם. התלמידים מבנים וממשיגים את הקשר בין צורכי הקיום שנחקרו בתהליך החקר המדעי לבין האיברים הקולטים אותם: מים נקלטים על ידי שורשים, אור נקלט על ידי האיברים הירוקים (גבעולים ועלים)</a:t>
            </a:r>
            <a:r>
              <a:rPr lang="he-IL" baseline="0" dirty="0"/>
              <a:t> באמצעות קטע מידע.</a:t>
            </a:r>
            <a:endParaRPr lang="he-IL" dirty="0"/>
          </a:p>
          <a:p>
            <a:pPr algn="r"/>
            <a:r>
              <a:rPr lang="he-IL" dirty="0"/>
              <a:t>הטקסט בנוי מארבע פסקות. הפסקה הראשונה מציגה את צורכי הקיום של הצמחים. שלוש הפסקות האחרות מתמקדות כל אחת</a:t>
            </a:r>
          </a:p>
          <a:p>
            <a:pPr algn="r"/>
            <a:r>
              <a:rPr lang="he-IL" dirty="0"/>
              <a:t>בצורך קיומי אחר (מים, אור, אוויר) ובאיברי הצמחים הרלוונטיים. שאלות הסיכום שבעמוד 129 מבנות את עקרון ההתאמה של מבנה (איברי הצמח) לתפקוד (השגת צורכי הקיום) בהקשר לצמחים.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50449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יחידת התוכן לכיתה ג (עולם היצורים החיים) המשימה </a:t>
            </a:r>
            <a:r>
              <a:rPr lang="he-IL" b="1" dirty="0"/>
              <a:t>מלקטים עלים למאכל – חלמית מצויה </a:t>
            </a:r>
            <a:r>
              <a:rPr lang="he-IL" dirty="0"/>
              <a:t>מתמקדת באיבר הצמח עלה באמצעות סיפור לקט העלים של החלמית במצור שהיה בירושלים במלחמת העצמאות. ביצוע המשימה מתאים גם במסגרת הפרק החמישי שעוסק בשימושים</a:t>
            </a:r>
            <a:r>
              <a:rPr lang="he-IL" baseline="0" dirty="0"/>
              <a:t> בצמחים.</a:t>
            </a:r>
            <a:endParaRPr lang="he-IL"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322763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מסכמים את הפרק באמצעות היגדי הסיכום. מומלץ להפוך את היגדי הסיכום למשפטי השלמה. ראו דוגמה.</a:t>
            </a:r>
          </a:p>
          <a:p>
            <a:pPr marL="171450" indent="-171450" algn="r">
              <a:buFont typeface="Arial" panose="020B0604020202020204" pitchFamily="34" charset="0"/>
              <a:buChar char="•"/>
            </a:pPr>
            <a:r>
              <a:rPr lang="he-IL" dirty="0"/>
              <a:t>הצמח משיג את צורכי ________ החיוניים שלו מן הסביבה: את המים ואת החומרים המומסים בהם- מן ה________, חמצן וחומרים נוספים מן ה______, ואת האור – מן ה________.</a:t>
            </a:r>
          </a:p>
          <a:p>
            <a:pPr marL="171450" indent="-171450" algn="r">
              <a:buFont typeface="Arial" panose="020B0604020202020204" pitchFamily="34" charset="0"/>
              <a:buChar char="•"/>
            </a:pPr>
            <a:r>
              <a:rPr lang="he-IL" dirty="0"/>
              <a:t>השורש קולט מן האדמה _______ וחומרים נוספים המומסים בהם.</a:t>
            </a:r>
          </a:p>
          <a:p>
            <a:pPr marL="171450" indent="-171450" algn="r">
              <a:buFont typeface="Arial" panose="020B0604020202020204" pitchFamily="34" charset="0"/>
              <a:buChar char="•"/>
            </a:pPr>
            <a:r>
              <a:rPr lang="he-IL" dirty="0"/>
              <a:t>הצמח קולט את אור השמש באיברים הירוקים- _______ וגבעולים.</a:t>
            </a:r>
          </a:p>
          <a:p>
            <a:pPr marL="171450" indent="-171450" algn="r">
              <a:buFont typeface="Arial" panose="020B0604020202020204" pitchFamily="34" charset="0"/>
              <a:buChar char="•"/>
            </a:pPr>
            <a:r>
              <a:rPr lang="he-IL" dirty="0"/>
              <a:t>צינורות ההובלה שב________ מובילים מים וחומרים המומסים בהם מהשורשים דרך הגבעולים אל כל אברי הצמח.</a:t>
            </a:r>
          </a:p>
          <a:p>
            <a:pPr marL="171450" indent="-171450" algn="r">
              <a:buFont typeface="Arial" panose="020B0604020202020204" pitchFamily="34" charset="0"/>
              <a:buChar char="•"/>
            </a:pPr>
            <a:r>
              <a:rPr lang="he-IL" dirty="0"/>
              <a:t>צינורות ההובלה מובילים אל כל אברי הצמח גם חומרי _______ שנוצרו ב_________.</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53056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מביאים את התלמידים למודעות אודות המיומנויות שנלמדו ולציין את ההקשר של השימוש במיומנויות.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דוגמאות: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ערכנו ניסויים שמטרתם הייתה לבדוק מה דרוש לצמחים כדי לגדול (לדוגמה: אור).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ארגנו את תוצאות הניסוי בטבלאות.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ארגנו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הסקנו מסקנות מתוצאות הניסוי.</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126838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השאלות בתבנית זו נועדו לבדוק ביצועי הבנה של הלומדים אודות מה שנלמד בפרק. אפשר להשתמש בשאלות/המשימות שמופיעות בתבנית זו למטרות של הערכה מעצבת. בניגוד להערכה מסכמת שהיא הערכה לצורך סיכום שלב הלמידה. הערכה מעצבת היא הערכה שבמסגרתה קיים משוב מתמיד ומתחולל תהליך למידה מתמשך.</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132828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בספר הדיגיטלי, משימה </a:t>
            </a:r>
            <a:r>
              <a:rPr lang="he-IL" b="1" dirty="0"/>
              <a:t>סיפורם של השתילים במשתלות הקרן הקיימת לישראל </a:t>
            </a:r>
            <a:r>
              <a:rPr lang="he-IL" b="0" dirty="0"/>
              <a:t>(סרטון ושאלות)</a:t>
            </a:r>
            <a:r>
              <a:rPr lang="he-IL" dirty="0"/>
              <a:t>, בעמוד 120.</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306861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תרגול:</a:t>
            </a:r>
            <a:r>
              <a:rPr lang="en-US" dirty="0"/>
              <a:t> </a:t>
            </a:r>
            <a:r>
              <a:rPr lang="he-IL" dirty="0"/>
              <a:t>באתר </a:t>
            </a:r>
            <a:r>
              <a:rPr lang="he-IL" b="1" dirty="0"/>
              <a:t>במבט מקוון</a:t>
            </a:r>
            <a:r>
              <a:rPr lang="he-IL" dirty="0"/>
              <a:t>, בספר הדיגיטלי, משימה </a:t>
            </a:r>
            <a:r>
              <a:rPr lang="he-IL" b="1" dirty="0"/>
              <a:t>צורכי הקיום של הצמח </a:t>
            </a:r>
            <a:r>
              <a:rPr lang="he-IL" dirty="0"/>
              <a:t>בעמוד 129.</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121131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סיפור הפתיחה</a:t>
            </a:r>
            <a:r>
              <a:rPr lang="he-IL" baseline="0" dirty="0"/>
              <a:t> "מבקרים במשתלה". בתמונה שמוצגת בשקופית רואים את השיח שמתקיים בין האישה מהמשתלה לילדה.</a:t>
            </a:r>
          </a:p>
          <a:p>
            <a:r>
              <a:rPr lang="he-IL" baseline="0" dirty="0"/>
              <a:t>מעוררים בכיתה שיח סביב התמיהה שמעלה הילדה: "חשבתי שצמחים גדלים לבד... כמו בטבע" – האמנם זה כך?</a:t>
            </a:r>
          </a:p>
          <a:p>
            <a:r>
              <a:rPr lang="he-IL" baseline="0" dirty="0"/>
              <a:t>בודקים ידע מוקדם של התלמידים: מה דרוש לצמחים כדי לגדול ולהתפתח.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10071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מתמקד בשאלת החקר מה דרוש לצמחים כדי לגדול? שאלה זו מזמנת הבניה מפורשת של מיומנות החשיבה השערה. תהליך ההבניה מתייחס להבנת המטרה של ההשערה (השערות הן הסברים הגיוניים לעתים מבוססי ידע שאנו נותנים לשאלות שעדיין אין לנו תשובות עליהן), לחשיבות שיש לריבוי השערות (שמא נחמיץ הסבר אפשרי) וכן לצורך לבדוק את ההשערות בעזרת ניסויים ותצפיות.</a:t>
            </a:r>
          </a:p>
          <a:p>
            <a:r>
              <a:rPr lang="he-IL" dirty="0"/>
              <a:t>המשימה מתמקדת בהוראה מפורשת של ניסוח השערות מדעיות. במשימה מנחים את התלמידים להעלות השערות לגבי התנאים הנחוצים לצמחים כדי לגדול. לנמק לגבי כל תנאי מדוע הם משערים שהוא דרוש לגדילה ולהתפתחות של צמחים וכן כיצד הם מציעים לבדוק את ההשערה.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9188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dirty="0"/>
              <a:t>פיתוח חשיבה מדעית</a:t>
            </a:r>
            <a:r>
              <a:rPr lang="he-IL" dirty="0"/>
              <a:t>:  </a:t>
            </a:r>
            <a:r>
              <a:rPr lang="he-IL" b="0" dirty="0"/>
              <a:t>המשגה של המושג/מיומנות העלאת השערה. </a:t>
            </a:r>
            <a:r>
              <a:rPr lang="he-IL" dirty="0"/>
              <a:t>השערה מדעית היא תשובה אפשרית לשאלה או מתן הסבר אפשרי לתופעה. העלאת השערה היא השלב שלאחר ניסוח שאלת החקר הכללית. השערה מבוססת על תיאוריה/ ידע קודם וניתנת לבדיקה באמצעות כלי חקר מדעיים מסוג תצפית וניסוי בשילוב איסוף מידע. בכך למעשה ההשערה מהווה גשר המקשר בין הבסיס התיאורטי ותהליך החקר (תצפית/ ניסוי). ביצוע תצפית/ניסוי מאפשר להפריך</a:t>
            </a:r>
          </a:p>
          <a:p>
            <a:pPr algn="r"/>
            <a:r>
              <a:rPr lang="he-IL" dirty="0"/>
              <a:t>או לאשש את ההשערה וכך לקדם את הידע על תופעות טבע שונות.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195210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בניסוי הלומדים מתנסים בתהליך שלם של חקר מדעי הכולל ניסוי מבוקר שמטרתו לבדוק את השפעת גורם האור על גידול צמחים. </a:t>
            </a:r>
          </a:p>
          <a:p>
            <a:pPr algn="r"/>
            <a:r>
              <a:rPr lang="he-IL" dirty="0"/>
              <a:t>חשוב להדגיש שניסוי מבוקר הוא אחד מכלי החקר המדעי, וללא בקרה אי אפשר לפרש כהלכה את תוצאות הניסוי.</a:t>
            </a:r>
          </a:p>
          <a:p>
            <a:pPr algn="r"/>
            <a:r>
              <a:rPr lang="he-IL" dirty="0"/>
              <a:t>הבקרה מושגת על ידי הצבה של שתי מערכות ניסוי אשר זהות בכל הגורמים פרט לגורם הנבדק.</a:t>
            </a:r>
          </a:p>
          <a:p>
            <a:pPr algn="r"/>
            <a:r>
              <a:rPr lang="he-IL" dirty="0"/>
              <a:t>בניסוי הבודק את חשיבות האור לצמח, יש להקפיד שלבד מן הגורם הנבדק (אור) שיינתן לעציץ הניסוי וייגרע מעציץ הבקרה, שאר הגורמים</a:t>
            </a:r>
          </a:p>
          <a:p>
            <a:pPr algn="r"/>
            <a:r>
              <a:rPr lang="he-IL" dirty="0"/>
              <a:t>בשני העציצים יהיו קבועים (סוג הקרקע, כמות המים, עומק הזריעה, סוג הזרעים, מספרם, הטמפרטורה).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51397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kumimoji="0" lang="he-IL" sz="1200" b="0" i="0" u="none" strike="noStrike" kern="1200" cap="none" spc="0" normalizeH="0" baseline="0" noProof="0" dirty="0">
                <a:ln>
                  <a:noFill/>
                </a:ln>
                <a:solidFill>
                  <a:prstClr val="black"/>
                </a:solidFill>
                <a:effectLst/>
                <a:uLnTx/>
                <a:uFillTx/>
                <a:latin typeface="+mn-lt"/>
                <a:ea typeface="+mn-ea"/>
                <a:cs typeface="+mn-cs"/>
              </a:rPr>
              <a:t>התלמידים מתבקשים לתעד את תוצאות התצפית בצמחים לפני הניסוי וכעבור שבועיים ולארגן אותן בטבלה. חשוב לשלב בתהליך הלמידה שאלות רפלקטיביות במטרה להביא אותם למודעות ולהבנה ביחס לשלבי הניסוי ולצורך בניסוי הבקרה (לדוגמה: מדוע בצענו את הניסוי בשלושה עציצים? מדוע השקנו את העציצים בכמות שווה של מים? איזה תפקיד יש לטבלה?). שימו לב: אם מבצעים השוואה בין הקבוצות נכון להשוות הפרשי גובה ולא גובה סופי כי לא בטוח שכל הצמחים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39189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כעבור שבועיים עורכים תצפית נוספת בצמחים  ורושמים את הנתונים והמידע בטבלה.</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0685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התלמידים מתעדים את מה שהם רואים בשתי טבלאות, בתחילת הניסוי וכעבור שבועיים ומשווים ביניהן.</a:t>
            </a:r>
            <a:endParaRPr lang="en-US" dirty="0"/>
          </a:p>
          <a:p>
            <a:pPr algn="r"/>
            <a:r>
              <a:rPr lang="he-IL" dirty="0"/>
              <a:t>בסיכום תיאור תוצאות הניסוי יש לדון בהבדל בין תוצאות לבין מסקנות. התוצאות הן תיאור של מה שקרה בניסוי – מה שרואים.</a:t>
            </a:r>
          </a:p>
          <a:p>
            <a:pPr algn="r"/>
            <a:r>
              <a:rPr lang="he-IL" dirty="0"/>
              <a:t>המסקנות הן ההבנה שנוצרה מתוצאות הניסוי (מה למדנו מתוצאות הניסוי?).</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93230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פיתוח חשיבה מדעית:</a:t>
            </a:r>
            <a:r>
              <a:rPr lang="en-US" dirty="0"/>
              <a:t> </a:t>
            </a:r>
            <a:r>
              <a:rPr lang="he-IL" dirty="0"/>
              <a:t>התבנית </a:t>
            </a:r>
            <a:r>
              <a:rPr lang="he-IL" b="1" dirty="0"/>
              <a:t>חושבים מדע </a:t>
            </a:r>
            <a:r>
              <a:rPr lang="he-IL" dirty="0"/>
              <a:t>מתמקדת </a:t>
            </a:r>
            <a:r>
              <a:rPr lang="he-IL" b="1" dirty="0"/>
              <a:t>בבקרה </a:t>
            </a:r>
            <a:r>
              <a:rPr lang="he-IL" dirty="0"/>
              <a:t>בניסוי. </a:t>
            </a:r>
          </a:p>
          <a:p>
            <a:pPr algn="r"/>
            <a:r>
              <a:rPr lang="he-IL" dirty="0"/>
              <a:t>בקרה היא פעולה שמבצעים כדי להוכיח שהשינוי בגורם הנבדק מקורו בשינוי שנעשה </a:t>
            </a:r>
            <a:r>
              <a:rPr lang="he-IL" b="1" dirty="0"/>
              <a:t>בגורם המשפיע </a:t>
            </a:r>
            <a:r>
              <a:rPr lang="he-IL" dirty="0"/>
              <a:t>ולא בגורם אחר.</a:t>
            </a:r>
          </a:p>
          <a:p>
            <a:pPr algn="r"/>
            <a:r>
              <a:rPr lang="he-IL" dirty="0"/>
              <a:t>ללא בקרה, תוצאות המחקר לא יהיו תקפות! מבצעים את הבקרה בעזרת </a:t>
            </a:r>
            <a:r>
              <a:rPr lang="he-IL" b="1" dirty="0"/>
              <a:t>קבוצת הביקורת </a:t>
            </a:r>
            <a:r>
              <a:rPr lang="he-IL" dirty="0"/>
              <a:t>אותה משווים </a:t>
            </a:r>
            <a:r>
              <a:rPr lang="he-IL" b="1" dirty="0"/>
              <a:t>לקבוצות הניסוי </a:t>
            </a:r>
            <a:r>
              <a:rPr lang="he-IL" dirty="0"/>
              <a:t>(הטיפולים)/</a:t>
            </a:r>
          </a:p>
          <a:p>
            <a:pPr algn="r"/>
            <a:r>
              <a:rPr lang="he-IL" dirty="0"/>
              <a:t>התצפית. קבוצת הביקורת זהה בכל הגורמים לקבוצות הניסוי (הטיפולים)/התצפית, מלבד הגורם הנבדק.</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83934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5263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2400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02258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4566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133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3200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9326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x-non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879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x-non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98592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x-non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2319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2010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60814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26704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8900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102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49054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2116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3846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58536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1043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84735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8188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t>ה'/טבת/תשפ"ד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1776884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6">
                <a:lumMod val="20000"/>
                <a:lumOff val="8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43122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cs typeface="+mn-cs"/>
              </a:rPr>
              <a:t>מדע וטכנולוגיה לכיתה ג</a:t>
            </a:r>
            <a:endParaRPr lang="en-US" sz="4800" b="1" dirty="0">
              <a:cs typeface="+mn-cs"/>
            </a:endParaRPr>
          </a:p>
        </p:txBody>
      </p:sp>
      <p:sp>
        <p:nvSpPr>
          <p:cNvPr id="3" name="מציין מיקום תוכן 2"/>
          <p:cNvSpPr>
            <a:spLocks noGrp="1"/>
          </p:cNvSpPr>
          <p:nvPr>
            <p:ph idx="1"/>
          </p:nvPr>
        </p:nvSpPr>
        <p:spPr/>
        <p:txBody>
          <a:bodyPr>
            <a:normAutofit/>
          </a:bodyPr>
          <a:lstStyle/>
          <a:p>
            <a:pPr marL="0" indent="0" algn="ctr">
              <a:buNone/>
            </a:pPr>
            <a:r>
              <a:rPr lang="he-IL" sz="4000" b="1" dirty="0"/>
              <a:t>מצגת מלווה להוראה</a:t>
            </a:r>
          </a:p>
          <a:p>
            <a:pPr marL="0" indent="0" algn="ctr">
              <a:buNone/>
            </a:pPr>
            <a:endParaRPr lang="he-IL" sz="4000" b="1" dirty="0"/>
          </a:p>
          <a:p>
            <a:pPr marL="0" indent="0" algn="ctr">
              <a:buNone/>
            </a:pPr>
            <a:r>
              <a:rPr lang="he-IL" sz="4800" b="1" dirty="0">
                <a:solidFill>
                  <a:srgbClr val="B31013"/>
                </a:solidFill>
              </a:rPr>
              <a:t>שער: מפגשים עם צמחים</a:t>
            </a:r>
          </a:p>
          <a:p>
            <a:pPr marL="0" indent="0" algn="ctr">
              <a:buNone/>
            </a:pPr>
            <a:r>
              <a:rPr lang="he-IL" sz="4800" b="1" dirty="0">
                <a:solidFill>
                  <a:srgbClr val="B31013"/>
                </a:solidFill>
              </a:rPr>
              <a:t>פרק שלישי: צמחים גדלים  </a:t>
            </a:r>
            <a:endParaRPr lang="en-US" sz="4800" b="1" dirty="0">
              <a:solidFill>
                <a:srgbClr val="B31013"/>
              </a:solidFill>
            </a:endParaRPr>
          </a:p>
        </p:txBody>
      </p:sp>
      <p:pic>
        <p:nvPicPr>
          <p:cNvPr id="4" name="תמונה 3"/>
          <p:cNvPicPr>
            <a:picLocks noChangeAspect="1"/>
          </p:cNvPicPr>
          <p:nvPr/>
        </p:nvPicPr>
        <p:blipFill>
          <a:blip r:embed="rId3"/>
          <a:stretch>
            <a:fillRect/>
          </a:stretch>
        </p:blipFill>
        <p:spPr>
          <a:xfrm>
            <a:off x="-130094" y="36547"/>
            <a:ext cx="1274174" cy="682811"/>
          </a:xfrm>
          <a:prstGeom prst="rect">
            <a:avLst/>
          </a:prstGeom>
        </p:spPr>
      </p:pic>
      <p:pic>
        <p:nvPicPr>
          <p:cNvPr id="5" name="תמונה 4"/>
          <p:cNvPicPr>
            <a:picLocks noChangeAspect="1"/>
          </p:cNvPicPr>
          <p:nvPr/>
        </p:nvPicPr>
        <p:blipFill>
          <a:blip r:embed="rId4"/>
          <a:stretch>
            <a:fillRect/>
          </a:stretch>
        </p:blipFill>
        <p:spPr>
          <a:xfrm>
            <a:off x="7870805" y="12161"/>
            <a:ext cx="1249788" cy="707197"/>
          </a:xfrm>
          <a:prstGeom prst="rect">
            <a:avLst/>
          </a:prstGeom>
        </p:spPr>
      </p:pic>
      <p:pic>
        <p:nvPicPr>
          <p:cNvPr id="6" name="תמונה 5"/>
          <p:cNvPicPr>
            <a:picLocks noChangeAspect="1"/>
          </p:cNvPicPr>
          <p:nvPr/>
        </p:nvPicPr>
        <p:blipFill>
          <a:blip r:embed="rId5"/>
          <a:stretch>
            <a:fillRect/>
          </a:stretch>
        </p:blipFill>
        <p:spPr>
          <a:xfrm>
            <a:off x="5195" y="4590152"/>
            <a:ext cx="9144000" cy="2512247"/>
          </a:xfrm>
          <a:prstGeom prst="rect">
            <a:avLst/>
          </a:prstGeom>
        </p:spPr>
      </p:pic>
    </p:spTree>
    <p:extLst>
      <p:ext uri="{BB962C8B-B14F-4D97-AF65-F5344CB8AC3E}">
        <p14:creationId xmlns:p14="http://schemas.microsoft.com/office/powerpoint/2010/main" val="162724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solidFill>
                  <a:schemeClr val="accent6">
                    <a:lumMod val="50000"/>
                  </a:schemeClr>
                </a:solidFill>
                <a:cs typeface="+mn-cs"/>
              </a:rPr>
              <a:t>תכנון נכון של ניסוי (עמוד 126)</a:t>
            </a:r>
            <a:endParaRPr lang="en-US" sz="4800" b="1" dirty="0">
              <a:solidFill>
                <a:schemeClr val="accent6">
                  <a:lumMod val="50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789381" y="2218099"/>
            <a:ext cx="7575627" cy="4351338"/>
          </a:xfrm>
          <a:prstGeom prst="rect">
            <a:avLst/>
          </a:prstGeom>
        </p:spPr>
      </p:pic>
      <p:pic>
        <p:nvPicPr>
          <p:cNvPr id="3" name="תמונה 2"/>
          <p:cNvPicPr>
            <a:picLocks noChangeAspect="1"/>
          </p:cNvPicPr>
          <p:nvPr/>
        </p:nvPicPr>
        <p:blipFill>
          <a:blip r:embed="rId4"/>
          <a:stretch>
            <a:fillRect/>
          </a:stretch>
        </p:blipFill>
        <p:spPr>
          <a:xfrm>
            <a:off x="-124384" y="24354"/>
            <a:ext cx="1274174" cy="682811"/>
          </a:xfrm>
          <a:prstGeom prst="rect">
            <a:avLst/>
          </a:prstGeom>
        </p:spPr>
      </p:pic>
      <p:pic>
        <p:nvPicPr>
          <p:cNvPr id="5" name="תמונה 4"/>
          <p:cNvPicPr>
            <a:picLocks noChangeAspect="1"/>
          </p:cNvPicPr>
          <p:nvPr/>
        </p:nvPicPr>
        <p:blipFill>
          <a:blip r:embed="rId5"/>
          <a:stretch>
            <a:fillRect/>
          </a:stretch>
        </p:blipFill>
        <p:spPr>
          <a:xfrm>
            <a:off x="8028986" y="24354"/>
            <a:ext cx="1249788" cy="707197"/>
          </a:xfrm>
          <a:prstGeom prst="rect">
            <a:avLst/>
          </a:prstGeom>
        </p:spPr>
      </p:pic>
    </p:spTree>
    <p:extLst>
      <p:ext uri="{BB962C8B-B14F-4D97-AF65-F5344CB8AC3E}">
        <p14:creationId xmlns:p14="http://schemas.microsoft.com/office/powerpoint/2010/main" val="42003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061" y="132444"/>
            <a:ext cx="959668" cy="515860"/>
          </a:xfrm>
          <a:prstGeom prst="rect">
            <a:avLst/>
          </a:prstGeom>
        </p:spPr>
      </p:pic>
      <p:pic>
        <p:nvPicPr>
          <p:cNvPr id="5" name="תמונה 4"/>
          <p:cNvPicPr>
            <a:picLocks noChangeAspect="1"/>
          </p:cNvPicPr>
          <p:nvPr/>
        </p:nvPicPr>
        <p:blipFill>
          <a:blip r:embed="rId4"/>
          <a:stretch>
            <a:fillRect/>
          </a:stretch>
        </p:blipFill>
        <p:spPr>
          <a:xfrm>
            <a:off x="126748" y="105883"/>
            <a:ext cx="959668" cy="618394"/>
          </a:xfrm>
          <a:prstGeom prst="rect">
            <a:avLst/>
          </a:prstGeom>
        </p:spPr>
      </p:pic>
      <p:sp>
        <p:nvSpPr>
          <p:cNvPr id="12" name="תיבת טקסט 11">
            <a:extLst>
              <a:ext uri="{FF2B5EF4-FFF2-40B4-BE49-F238E27FC236}">
                <a16:creationId xmlns:a16="http://schemas.microsoft.com/office/drawing/2014/main" id="{9F608E6B-C135-126A-BD4F-44D7905CF5D6}"/>
              </a:ext>
            </a:extLst>
          </p:cNvPr>
          <p:cNvSpPr txBox="1"/>
          <p:nvPr/>
        </p:nvSpPr>
        <p:spPr>
          <a:xfrm>
            <a:off x="2540289" y="512600"/>
            <a:ext cx="5055567" cy="729430"/>
          </a:xfrm>
          <a:prstGeom prst="rect">
            <a:avLst/>
          </a:prstGeom>
          <a:noFill/>
        </p:spPr>
        <p:txBody>
          <a:bodyPr wrap="square">
            <a:spAutoFit/>
          </a:bodyPr>
          <a:lstStyle/>
          <a:p>
            <a:pPr algn="r" rtl="1">
              <a:lnSpc>
                <a:spcPct val="115000"/>
              </a:lnSpc>
              <a:spcAft>
                <a:spcPts val="1000"/>
              </a:spcAft>
            </a:pPr>
            <a:r>
              <a:rPr lang="he-IL"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הזמנה לחקר (עמוד 127)</a:t>
            </a:r>
            <a:endParaRPr lang="en-US"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p:cNvPicPr>
            <a:picLocks noChangeAspect="1"/>
          </p:cNvPicPr>
          <p:nvPr/>
        </p:nvPicPr>
        <p:blipFill>
          <a:blip r:embed="rId5"/>
          <a:stretch>
            <a:fillRect/>
          </a:stretch>
        </p:blipFill>
        <p:spPr>
          <a:xfrm>
            <a:off x="1955548" y="1781268"/>
            <a:ext cx="6237838" cy="4678379"/>
          </a:xfrm>
          <a:prstGeom prst="rect">
            <a:avLst/>
          </a:prstGeom>
        </p:spPr>
      </p:pic>
    </p:spTree>
    <p:extLst>
      <p:ext uri="{BB962C8B-B14F-4D97-AF65-F5344CB8AC3E}">
        <p14:creationId xmlns:p14="http://schemas.microsoft.com/office/powerpoint/2010/main" val="240460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sp>
        <p:nvSpPr>
          <p:cNvPr id="7" name="תיבת טקסט 6">
            <a:extLst>
              <a:ext uri="{FF2B5EF4-FFF2-40B4-BE49-F238E27FC236}">
                <a16:creationId xmlns:a16="http://schemas.microsoft.com/office/drawing/2014/main" id="{7704C894-1EC0-BD27-CB8F-A2CB7DAFF937}"/>
              </a:ext>
            </a:extLst>
          </p:cNvPr>
          <p:cNvSpPr txBox="1"/>
          <p:nvPr/>
        </p:nvSpPr>
        <p:spPr>
          <a:xfrm>
            <a:off x="1011185" y="1368087"/>
            <a:ext cx="7612380" cy="461665"/>
          </a:xfrm>
          <a:prstGeom prst="rect">
            <a:avLst/>
          </a:prstGeom>
          <a:noFill/>
        </p:spPr>
        <p:txBody>
          <a:bodyPr wrap="square" rtlCol="1">
            <a:spAutoFit/>
          </a:bodyPr>
          <a:lstStyle/>
          <a:p>
            <a:pPr algn="r"/>
            <a:r>
              <a:rPr lang="he-IL" sz="2400" dirty="0"/>
              <a:t>המשגה באמצעות קטע מידע ושאלות (עמודים 129-127)</a:t>
            </a:r>
          </a:p>
        </p:txBody>
      </p:sp>
      <p:sp>
        <p:nvSpPr>
          <p:cNvPr id="9" name="תיבת טקסט 8">
            <a:extLst>
              <a:ext uri="{FF2B5EF4-FFF2-40B4-BE49-F238E27FC236}">
                <a16:creationId xmlns:a16="http://schemas.microsoft.com/office/drawing/2014/main" id="{DEB50291-34C5-0A28-EDF6-CE53E29E62B7}"/>
              </a:ext>
            </a:extLst>
          </p:cNvPr>
          <p:cNvSpPr txBox="1"/>
          <p:nvPr/>
        </p:nvSpPr>
        <p:spPr>
          <a:xfrm>
            <a:off x="3257550" y="598954"/>
            <a:ext cx="4572000" cy="584775"/>
          </a:xfrm>
          <a:prstGeom prst="rect">
            <a:avLst/>
          </a:prstGeom>
          <a:noFill/>
        </p:spPr>
        <p:txBody>
          <a:bodyPr wrap="square">
            <a:spAutoFit/>
          </a:bodyPr>
          <a:lstStyle/>
          <a:p>
            <a:r>
              <a:rPr lang="he-IL" sz="3200" b="1" dirty="0">
                <a:solidFill>
                  <a:schemeClr val="accent6">
                    <a:lumMod val="50000"/>
                  </a:schemeClr>
                </a:solidFill>
              </a:rPr>
              <a:t>צרכי הקיום של הצמח</a:t>
            </a:r>
          </a:p>
        </p:txBody>
      </p:sp>
      <p:pic>
        <p:nvPicPr>
          <p:cNvPr id="2" name="תמונה 1"/>
          <p:cNvPicPr>
            <a:picLocks noChangeAspect="1"/>
          </p:cNvPicPr>
          <p:nvPr/>
        </p:nvPicPr>
        <p:blipFill>
          <a:blip r:embed="rId5"/>
          <a:stretch>
            <a:fillRect/>
          </a:stretch>
        </p:blipFill>
        <p:spPr>
          <a:xfrm>
            <a:off x="1062037" y="2003847"/>
            <a:ext cx="7683611" cy="4357869"/>
          </a:xfrm>
          <a:prstGeom prst="rect">
            <a:avLst/>
          </a:prstGeom>
        </p:spPr>
      </p:pic>
    </p:spTree>
    <p:extLst>
      <p:ext uri="{BB962C8B-B14F-4D97-AF65-F5344CB8AC3E}">
        <p14:creationId xmlns:p14="http://schemas.microsoft.com/office/powerpoint/2010/main" val="216621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pic>
        <p:nvPicPr>
          <p:cNvPr id="4" name="תמונה 3">
            <a:extLst>
              <a:ext uri="{FF2B5EF4-FFF2-40B4-BE49-F238E27FC236}">
                <a16:creationId xmlns:a16="http://schemas.microsoft.com/office/drawing/2014/main" id="{DE70B2F6-308C-D691-7A40-94F7525543F5}"/>
              </a:ext>
            </a:extLst>
          </p:cNvPr>
          <p:cNvPicPr>
            <a:picLocks noChangeAspect="1"/>
          </p:cNvPicPr>
          <p:nvPr/>
        </p:nvPicPr>
        <p:blipFill>
          <a:blip r:embed="rId5"/>
          <a:stretch>
            <a:fillRect/>
          </a:stretch>
        </p:blipFill>
        <p:spPr>
          <a:xfrm>
            <a:off x="732781" y="1034856"/>
            <a:ext cx="7486650" cy="5438775"/>
          </a:xfrm>
          <a:prstGeom prst="rect">
            <a:avLst/>
          </a:prstGeom>
        </p:spPr>
      </p:pic>
    </p:spTree>
    <p:extLst>
      <p:ext uri="{BB962C8B-B14F-4D97-AF65-F5344CB8AC3E}">
        <p14:creationId xmlns:p14="http://schemas.microsoft.com/office/powerpoint/2010/main" val="27748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8230" y="365760"/>
            <a:ext cx="8736593" cy="1861392"/>
          </a:xfrm>
        </p:spPr>
        <p:txBody>
          <a:bodyPr>
            <a:normAutofit/>
          </a:bodyPr>
          <a:lstStyle/>
          <a:p>
            <a:pPr algn="r"/>
            <a:r>
              <a:rPr lang="he-IL" sz="4800" b="1" dirty="0">
                <a:solidFill>
                  <a:schemeClr val="accent6">
                    <a:lumMod val="75000"/>
                  </a:schemeClr>
                </a:solidFill>
                <a:cs typeface="+mn-cs"/>
              </a:rPr>
              <a:t>סיכום: תופעות, עקרונות, תהליכים</a:t>
            </a:r>
            <a:endParaRPr lang="en-US" sz="48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280327" y="2426328"/>
            <a:ext cx="8383551" cy="3936945"/>
          </a:xfrm>
          <a:prstGeom prst="rect">
            <a:avLst/>
          </a:prstGeom>
        </p:spPr>
      </p:pic>
      <p:pic>
        <p:nvPicPr>
          <p:cNvPr id="3" name="תמונה 2"/>
          <p:cNvPicPr>
            <a:picLocks noChangeAspect="1"/>
          </p:cNvPicPr>
          <p:nvPr/>
        </p:nvPicPr>
        <p:blipFill>
          <a:blip r:embed="rId4"/>
          <a:stretch>
            <a:fillRect/>
          </a:stretch>
        </p:blipFill>
        <p:spPr>
          <a:xfrm>
            <a:off x="0" y="94156"/>
            <a:ext cx="1274174" cy="682811"/>
          </a:xfrm>
          <a:prstGeom prst="rect">
            <a:avLst/>
          </a:prstGeom>
        </p:spPr>
      </p:pic>
      <p:pic>
        <p:nvPicPr>
          <p:cNvPr id="5" name="תמונה 4"/>
          <p:cNvPicPr>
            <a:picLocks noChangeAspect="1"/>
          </p:cNvPicPr>
          <p:nvPr/>
        </p:nvPicPr>
        <p:blipFill>
          <a:blip r:embed="rId5"/>
          <a:stretch>
            <a:fillRect/>
          </a:stretch>
        </p:blipFill>
        <p:spPr>
          <a:xfrm>
            <a:off x="7894212" y="12161"/>
            <a:ext cx="1249788" cy="707197"/>
          </a:xfrm>
          <a:prstGeom prst="rect">
            <a:avLst/>
          </a:prstGeom>
        </p:spPr>
      </p:pic>
    </p:spTree>
    <p:extLst>
      <p:ext uri="{BB962C8B-B14F-4D97-AF65-F5344CB8AC3E}">
        <p14:creationId xmlns:p14="http://schemas.microsoft.com/office/powerpoint/2010/main" val="76188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1004934"/>
            <a:ext cx="7705630" cy="1475715"/>
          </a:xfrm>
        </p:spPr>
        <p:txBody>
          <a:bodyPr>
            <a:normAutofit/>
          </a:bodyPr>
          <a:lstStyle/>
          <a:p>
            <a:pPr algn="r"/>
            <a:r>
              <a:rPr lang="he-IL" sz="4400" b="1" dirty="0">
                <a:solidFill>
                  <a:schemeClr val="accent6">
                    <a:lumMod val="75000"/>
                  </a:schemeClr>
                </a:solidFill>
                <a:cs typeface="+mn-cs"/>
              </a:rPr>
              <a:t>סיכום: מיומנויות</a:t>
            </a:r>
            <a:endParaRPr lang="en-US" sz="44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452775" y="3242661"/>
            <a:ext cx="7886700" cy="2727176"/>
          </a:xfrm>
          <a:prstGeom prst="rect">
            <a:avLst/>
          </a:prstGeom>
        </p:spPr>
      </p:pic>
      <p:pic>
        <p:nvPicPr>
          <p:cNvPr id="3" name="תמונה 2"/>
          <p:cNvPicPr>
            <a:picLocks noChangeAspect="1"/>
          </p:cNvPicPr>
          <p:nvPr/>
        </p:nvPicPr>
        <p:blipFill>
          <a:blip r:embed="rId4"/>
          <a:stretch>
            <a:fillRect/>
          </a:stretch>
        </p:blipFill>
        <p:spPr>
          <a:xfrm>
            <a:off x="0" y="163324"/>
            <a:ext cx="1274174" cy="682811"/>
          </a:xfrm>
          <a:prstGeom prst="rect">
            <a:avLst/>
          </a:prstGeom>
        </p:spPr>
      </p:pic>
      <p:pic>
        <p:nvPicPr>
          <p:cNvPr id="5" name="תמונה 4"/>
          <p:cNvPicPr>
            <a:picLocks noChangeAspect="1"/>
          </p:cNvPicPr>
          <p:nvPr/>
        </p:nvPicPr>
        <p:blipFill>
          <a:blip r:embed="rId5"/>
          <a:stretch>
            <a:fillRect/>
          </a:stretch>
        </p:blipFill>
        <p:spPr>
          <a:xfrm>
            <a:off x="7714581" y="0"/>
            <a:ext cx="1249788" cy="707197"/>
          </a:xfrm>
          <a:prstGeom prst="rect">
            <a:avLst/>
          </a:prstGeom>
        </p:spPr>
      </p:pic>
    </p:spTree>
    <p:extLst>
      <p:ext uri="{BB962C8B-B14F-4D97-AF65-F5344CB8AC3E}">
        <p14:creationId xmlns:p14="http://schemas.microsoft.com/office/powerpoint/2010/main" val="220933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4" y="679010"/>
            <a:ext cx="7881505" cy="1526104"/>
          </a:xfrm>
        </p:spPr>
        <p:txBody>
          <a:bodyPr>
            <a:normAutofit/>
          </a:bodyPr>
          <a:lstStyle/>
          <a:p>
            <a:pPr algn="r"/>
            <a:r>
              <a:rPr lang="he-IL" sz="4000" b="1" dirty="0">
                <a:solidFill>
                  <a:schemeClr val="accent6">
                    <a:lumMod val="75000"/>
                  </a:schemeClr>
                </a:solidFill>
                <a:cs typeface="+mn-cs"/>
              </a:rPr>
              <a:t>מבט חוזר: משימת סיכום (עמוד 131)</a:t>
            </a:r>
            <a:endParaRPr lang="en-US" sz="40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628650" y="2422260"/>
            <a:ext cx="7886700" cy="3082385"/>
          </a:xfrm>
          <a:prstGeom prst="rect">
            <a:avLst/>
          </a:prstGeom>
        </p:spPr>
      </p:pic>
      <p:sp>
        <p:nvSpPr>
          <p:cNvPr id="5" name="TextBox 4"/>
          <p:cNvSpPr txBox="1"/>
          <p:nvPr/>
        </p:nvSpPr>
        <p:spPr>
          <a:xfrm>
            <a:off x="1032095" y="5721790"/>
            <a:ext cx="6998329" cy="369332"/>
          </a:xfrm>
          <a:prstGeom prst="rect">
            <a:avLst/>
          </a:prstGeom>
          <a:noFill/>
        </p:spPr>
        <p:txBody>
          <a:bodyPr wrap="square" rtlCol="0">
            <a:spAutoFit/>
          </a:bodyPr>
          <a:lstStyle/>
          <a:p>
            <a:r>
              <a:rPr lang="he-IL" b="1" dirty="0">
                <a:solidFill>
                  <a:srgbClr val="FF0000"/>
                </a:solidFill>
              </a:rPr>
              <a:t>המשך המשימה בספר הלימוד </a:t>
            </a:r>
            <a:endParaRPr lang="en-US" b="1" dirty="0">
              <a:solidFill>
                <a:srgbClr val="FF0000"/>
              </a:solidFill>
            </a:endParaRPr>
          </a:p>
        </p:txBody>
      </p:sp>
      <p:pic>
        <p:nvPicPr>
          <p:cNvPr id="3" name="תמונה 2"/>
          <p:cNvPicPr>
            <a:picLocks noChangeAspect="1"/>
          </p:cNvPicPr>
          <p:nvPr/>
        </p:nvPicPr>
        <p:blipFill>
          <a:blip r:embed="rId4"/>
          <a:stretch>
            <a:fillRect/>
          </a:stretch>
        </p:blipFill>
        <p:spPr>
          <a:xfrm>
            <a:off x="-8437" y="120458"/>
            <a:ext cx="1274174" cy="682811"/>
          </a:xfrm>
          <a:prstGeom prst="rect">
            <a:avLst/>
          </a:prstGeom>
        </p:spPr>
      </p:pic>
      <p:pic>
        <p:nvPicPr>
          <p:cNvPr id="6" name="תמונה 5"/>
          <p:cNvPicPr>
            <a:picLocks noChangeAspect="1"/>
          </p:cNvPicPr>
          <p:nvPr/>
        </p:nvPicPr>
        <p:blipFill>
          <a:blip r:embed="rId5"/>
          <a:stretch>
            <a:fillRect/>
          </a:stretch>
        </p:blipFill>
        <p:spPr>
          <a:xfrm>
            <a:off x="7758614" y="108264"/>
            <a:ext cx="1249788" cy="707197"/>
          </a:xfrm>
          <a:prstGeom prst="rect">
            <a:avLst/>
          </a:prstGeom>
        </p:spPr>
      </p:pic>
    </p:spTree>
    <p:extLst>
      <p:ext uri="{BB962C8B-B14F-4D97-AF65-F5344CB8AC3E}">
        <p14:creationId xmlns:p14="http://schemas.microsoft.com/office/powerpoint/2010/main" val="213843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pic>
        <p:nvPicPr>
          <p:cNvPr id="7" name="תמונה 6">
            <a:extLst>
              <a:ext uri="{FF2B5EF4-FFF2-40B4-BE49-F238E27FC236}">
                <a16:creationId xmlns:a16="http://schemas.microsoft.com/office/drawing/2014/main" id="{11F759F2-6CC8-BD6C-F2A8-8A351D0FA891}"/>
              </a:ext>
            </a:extLst>
          </p:cNvPr>
          <p:cNvPicPr>
            <a:picLocks noChangeAspect="1"/>
          </p:cNvPicPr>
          <p:nvPr/>
        </p:nvPicPr>
        <p:blipFill>
          <a:blip r:embed="rId5"/>
          <a:stretch>
            <a:fillRect/>
          </a:stretch>
        </p:blipFill>
        <p:spPr>
          <a:xfrm>
            <a:off x="628006" y="980132"/>
            <a:ext cx="7591425" cy="5877868"/>
          </a:xfrm>
          <a:prstGeom prst="rect">
            <a:avLst/>
          </a:prstGeom>
        </p:spPr>
      </p:pic>
    </p:spTree>
    <p:extLst>
      <p:ext uri="{BB962C8B-B14F-4D97-AF65-F5344CB8AC3E}">
        <p14:creationId xmlns:p14="http://schemas.microsoft.com/office/powerpoint/2010/main" val="360387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018" y="280657"/>
            <a:ext cx="1301252" cy="699475"/>
          </a:xfrm>
          <a:prstGeom prst="rect">
            <a:avLst/>
          </a:prstGeom>
        </p:spPr>
      </p:pic>
      <p:pic>
        <p:nvPicPr>
          <p:cNvPr id="5" name="תמונה 4"/>
          <p:cNvPicPr>
            <a:picLocks noChangeAspect="1"/>
          </p:cNvPicPr>
          <p:nvPr/>
        </p:nvPicPr>
        <p:blipFill>
          <a:blip r:embed="rId4"/>
          <a:stretch>
            <a:fillRect/>
          </a:stretch>
        </p:blipFill>
        <p:spPr>
          <a:xfrm>
            <a:off x="221868" y="63348"/>
            <a:ext cx="1244793" cy="703579"/>
          </a:xfrm>
          <a:prstGeom prst="rect">
            <a:avLst/>
          </a:prstGeom>
        </p:spPr>
      </p:pic>
      <p:pic>
        <p:nvPicPr>
          <p:cNvPr id="4" name="תמונה 3">
            <a:extLst>
              <a:ext uri="{FF2B5EF4-FFF2-40B4-BE49-F238E27FC236}">
                <a16:creationId xmlns:a16="http://schemas.microsoft.com/office/drawing/2014/main" id="{354F292B-9E2D-FD50-FBB4-C6A6D22A858D}"/>
              </a:ext>
            </a:extLst>
          </p:cNvPr>
          <p:cNvPicPr>
            <a:picLocks noChangeAspect="1"/>
          </p:cNvPicPr>
          <p:nvPr/>
        </p:nvPicPr>
        <p:blipFill>
          <a:blip r:embed="rId5"/>
          <a:stretch>
            <a:fillRect/>
          </a:stretch>
        </p:blipFill>
        <p:spPr>
          <a:xfrm>
            <a:off x="619125" y="1257300"/>
            <a:ext cx="7905750" cy="5214937"/>
          </a:xfrm>
          <a:prstGeom prst="rect">
            <a:avLst/>
          </a:prstGeom>
        </p:spPr>
      </p:pic>
    </p:spTree>
    <p:extLst>
      <p:ext uri="{BB962C8B-B14F-4D97-AF65-F5344CB8AC3E}">
        <p14:creationId xmlns:p14="http://schemas.microsoft.com/office/powerpoint/2010/main" val="36709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solidFill>
                  <a:schemeClr val="accent6">
                    <a:lumMod val="75000"/>
                  </a:schemeClr>
                </a:solidFill>
                <a:cs typeface="+mn-cs"/>
              </a:rPr>
              <a:t>תם ולא נשלם</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304800" y="1828801"/>
            <a:ext cx="8567057" cy="4351337"/>
          </a:xfrm>
        </p:spPr>
        <p:txBody>
          <a:bodyPr>
            <a:normAutofit/>
          </a:bodyPr>
          <a:lstStyle/>
          <a:p>
            <a:pPr marL="0" indent="0" algn="ctr">
              <a:buNone/>
            </a:pPr>
            <a:r>
              <a:rPr lang="he-IL" sz="4000" b="1" dirty="0"/>
              <a:t>מצגת מלווה להוראה</a:t>
            </a:r>
          </a:p>
          <a:p>
            <a:pPr marL="0" indent="0" algn="ctr">
              <a:buNone/>
            </a:pPr>
            <a:endParaRPr lang="he-IL" sz="4000" b="1" dirty="0"/>
          </a:p>
          <a:p>
            <a:pPr marL="0" indent="0" algn="ctr">
              <a:buNone/>
            </a:pPr>
            <a:r>
              <a:rPr lang="he-IL" sz="4800" b="1" dirty="0">
                <a:solidFill>
                  <a:srgbClr val="B31013"/>
                </a:solidFill>
              </a:rPr>
              <a:t> עוברים לפרק הרביעי:</a:t>
            </a:r>
          </a:p>
          <a:p>
            <a:pPr marL="0" indent="0" algn="ctr">
              <a:buNone/>
            </a:pPr>
            <a:r>
              <a:rPr lang="he-IL" sz="6600" b="1" dirty="0">
                <a:solidFill>
                  <a:srgbClr val="B31013"/>
                </a:solidFill>
              </a:rPr>
              <a:t> להתחיל מחדש</a:t>
            </a:r>
            <a:endParaRPr lang="en-US" sz="6600" b="1" dirty="0">
              <a:solidFill>
                <a:srgbClr val="B31013"/>
              </a:solidFill>
            </a:endParaRPr>
          </a:p>
        </p:txBody>
      </p:sp>
      <p:pic>
        <p:nvPicPr>
          <p:cNvPr id="4" name="תמונה 3"/>
          <p:cNvPicPr>
            <a:picLocks noChangeAspect="1"/>
          </p:cNvPicPr>
          <p:nvPr/>
        </p:nvPicPr>
        <p:blipFill>
          <a:blip r:embed="rId2"/>
          <a:stretch>
            <a:fillRect/>
          </a:stretch>
        </p:blipFill>
        <p:spPr>
          <a:xfrm>
            <a:off x="150565" y="5976211"/>
            <a:ext cx="1274174" cy="682811"/>
          </a:xfrm>
          <a:prstGeom prst="rect">
            <a:avLst/>
          </a:prstGeom>
        </p:spPr>
      </p:pic>
      <p:pic>
        <p:nvPicPr>
          <p:cNvPr id="5" name="תמונה 4"/>
          <p:cNvPicPr>
            <a:picLocks noChangeAspect="1"/>
          </p:cNvPicPr>
          <p:nvPr/>
        </p:nvPicPr>
        <p:blipFill>
          <a:blip r:embed="rId3"/>
          <a:stretch>
            <a:fillRect/>
          </a:stretch>
        </p:blipFill>
        <p:spPr>
          <a:xfrm>
            <a:off x="7704295" y="6065982"/>
            <a:ext cx="1249788" cy="707197"/>
          </a:xfrm>
          <a:prstGeom prst="rect">
            <a:avLst/>
          </a:prstGeom>
        </p:spPr>
      </p:pic>
    </p:spTree>
    <p:extLst>
      <p:ext uri="{BB962C8B-B14F-4D97-AF65-F5344CB8AC3E}">
        <p14:creationId xmlns:p14="http://schemas.microsoft.com/office/powerpoint/2010/main" val="41044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solidFill>
                  <a:schemeClr val="accent6">
                    <a:lumMod val="50000"/>
                  </a:schemeClr>
                </a:solidFill>
                <a:cs typeface="+mn-cs"/>
              </a:rPr>
              <a:t>מבקרים במשתלה (עמוד 120)</a:t>
            </a:r>
            <a:endParaRPr lang="en-US" sz="4800" b="1" dirty="0">
              <a:solidFill>
                <a:schemeClr val="accent6">
                  <a:lumMod val="50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2391514" y="1557196"/>
            <a:ext cx="6636543" cy="5160475"/>
          </a:xfrm>
          <a:prstGeom prst="rect">
            <a:avLst/>
          </a:prstGeom>
        </p:spPr>
      </p:pic>
      <p:sp>
        <p:nvSpPr>
          <p:cNvPr id="5" name="TextBox 4"/>
          <p:cNvSpPr txBox="1"/>
          <p:nvPr/>
        </p:nvSpPr>
        <p:spPr>
          <a:xfrm>
            <a:off x="72428" y="1756372"/>
            <a:ext cx="2190938" cy="5016758"/>
          </a:xfrm>
          <a:prstGeom prst="rect">
            <a:avLst/>
          </a:prstGeom>
          <a:noFill/>
        </p:spPr>
        <p:txBody>
          <a:bodyPr wrap="square" rtlCol="0">
            <a:spAutoFit/>
          </a:bodyPr>
          <a:lstStyle/>
          <a:p>
            <a:pPr algn="r"/>
            <a:endParaRPr lang="he-IL" sz="3200" b="1" dirty="0"/>
          </a:p>
          <a:p>
            <a:pPr algn="r"/>
            <a:endParaRPr lang="he-IL" sz="3200" b="1" dirty="0"/>
          </a:p>
          <a:p>
            <a:pPr algn="r"/>
            <a:endParaRPr lang="he-IL" sz="3200" b="1" dirty="0"/>
          </a:p>
          <a:p>
            <a:pPr algn="r"/>
            <a:endParaRPr lang="he-IL" sz="3200" b="1" dirty="0"/>
          </a:p>
          <a:p>
            <a:pPr algn="r"/>
            <a:endParaRPr lang="he-IL" sz="3200" b="1" dirty="0"/>
          </a:p>
          <a:p>
            <a:pPr algn="r"/>
            <a:endParaRPr lang="he-IL" sz="3200" b="1" dirty="0"/>
          </a:p>
          <a:p>
            <a:pPr algn="r"/>
            <a:r>
              <a:rPr lang="he-IL" sz="3200" b="1" dirty="0"/>
              <a:t>מה דרוש לצמחים כדי לגדול ולהתפתח?</a:t>
            </a:r>
            <a:endParaRPr lang="en-US" sz="3200" b="1" dirty="0"/>
          </a:p>
        </p:txBody>
      </p:sp>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032" y="23290"/>
            <a:ext cx="1274211" cy="684939"/>
          </a:xfrm>
          <a:prstGeom prst="rect">
            <a:avLst/>
          </a:prstGeom>
        </p:spPr>
      </p:pic>
    </p:spTree>
    <p:extLst>
      <p:ext uri="{BB962C8B-B14F-4D97-AF65-F5344CB8AC3E}">
        <p14:creationId xmlns:p14="http://schemas.microsoft.com/office/powerpoint/2010/main" val="161288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solidFill>
                  <a:schemeClr val="accent6">
                    <a:lumMod val="75000"/>
                  </a:schemeClr>
                </a:solidFill>
                <a:cs typeface="+mn-cs"/>
              </a:rPr>
              <a:t>צורכי הקיום של הצמח  </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633845" y="1691323"/>
            <a:ext cx="8356246" cy="4488816"/>
          </a:xfrm>
        </p:spPr>
        <p:txBody>
          <a:bodyPr>
            <a:normAutofit/>
          </a:bodyPr>
          <a:lstStyle/>
          <a:p>
            <a:pPr marL="0" indent="0">
              <a:buNone/>
            </a:pPr>
            <a:r>
              <a:rPr lang="he-IL" sz="3600" b="1" dirty="0">
                <a:solidFill>
                  <a:schemeClr val="accent6">
                    <a:lumMod val="75000"/>
                  </a:schemeClr>
                </a:solidFill>
              </a:rPr>
              <a:t>משימה: מנסחים השערה לשאלת חקר </a:t>
            </a:r>
          </a:p>
          <a:p>
            <a:pPr marL="0" indent="0">
              <a:buNone/>
            </a:pPr>
            <a:r>
              <a:rPr lang="he-IL" sz="3600" b="1" dirty="0">
                <a:solidFill>
                  <a:schemeClr val="accent6">
                    <a:lumMod val="75000"/>
                  </a:schemeClr>
                </a:solidFill>
              </a:rPr>
              <a:t>(עמוד 122)</a:t>
            </a:r>
            <a:endParaRPr lang="en-US" sz="3600" b="1" dirty="0">
              <a:solidFill>
                <a:schemeClr val="accent6">
                  <a:lumMod val="75000"/>
                </a:schemeClr>
              </a:solidFill>
            </a:endParaRPr>
          </a:p>
        </p:txBody>
      </p:sp>
      <p:pic>
        <p:nvPicPr>
          <p:cNvPr id="4" name="תמונה 3"/>
          <p:cNvPicPr>
            <a:picLocks noChangeAspect="1"/>
          </p:cNvPicPr>
          <p:nvPr/>
        </p:nvPicPr>
        <p:blipFill>
          <a:blip r:embed="rId3"/>
          <a:stretch>
            <a:fillRect/>
          </a:stretch>
        </p:blipFill>
        <p:spPr>
          <a:xfrm>
            <a:off x="0" y="2902278"/>
            <a:ext cx="9144000" cy="3277860"/>
          </a:xfrm>
          <a:prstGeom prst="rect">
            <a:avLst/>
          </a:prstGeom>
        </p:spPr>
      </p:pic>
      <p:pic>
        <p:nvPicPr>
          <p:cNvPr id="5" name="תמונה 4"/>
          <p:cNvPicPr>
            <a:picLocks noChangeAspect="1"/>
          </p:cNvPicPr>
          <p:nvPr/>
        </p:nvPicPr>
        <p:blipFill>
          <a:blip r:embed="rId4"/>
          <a:stretch>
            <a:fillRect/>
          </a:stretch>
        </p:blipFill>
        <p:spPr>
          <a:xfrm>
            <a:off x="-18005" y="86163"/>
            <a:ext cx="1274174" cy="682811"/>
          </a:xfrm>
          <a:prstGeom prst="rect">
            <a:avLst/>
          </a:prstGeom>
        </p:spPr>
      </p:pic>
      <p:pic>
        <p:nvPicPr>
          <p:cNvPr id="6" name="תמונה 5"/>
          <p:cNvPicPr>
            <a:picLocks noChangeAspect="1"/>
          </p:cNvPicPr>
          <p:nvPr/>
        </p:nvPicPr>
        <p:blipFill>
          <a:blip r:embed="rId5"/>
          <a:stretch>
            <a:fillRect/>
          </a:stretch>
        </p:blipFill>
        <p:spPr>
          <a:xfrm>
            <a:off x="7735827" y="0"/>
            <a:ext cx="1249788" cy="707197"/>
          </a:xfrm>
          <a:prstGeom prst="rect">
            <a:avLst/>
          </a:prstGeom>
        </p:spPr>
      </p:pic>
    </p:spTree>
    <p:extLst>
      <p:ext uri="{BB962C8B-B14F-4D97-AF65-F5344CB8AC3E}">
        <p14:creationId xmlns:p14="http://schemas.microsoft.com/office/powerpoint/2010/main" val="322585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9814" y="178961"/>
            <a:ext cx="1084186" cy="582793"/>
          </a:xfrm>
          <a:prstGeom prst="rect">
            <a:avLst/>
          </a:prstGeom>
        </p:spPr>
      </p:pic>
      <p:pic>
        <p:nvPicPr>
          <p:cNvPr id="5" name="תמונה 4"/>
          <p:cNvPicPr>
            <a:picLocks noChangeAspect="1"/>
          </p:cNvPicPr>
          <p:nvPr/>
        </p:nvPicPr>
        <p:blipFill>
          <a:blip r:embed="rId4"/>
          <a:stretch>
            <a:fillRect/>
          </a:stretch>
        </p:blipFill>
        <p:spPr>
          <a:xfrm>
            <a:off x="0" y="178961"/>
            <a:ext cx="1193921" cy="674825"/>
          </a:xfrm>
          <a:prstGeom prst="rect">
            <a:avLst/>
          </a:prstGeom>
        </p:spPr>
      </p:pic>
      <p:pic>
        <p:nvPicPr>
          <p:cNvPr id="2" name="תמונה 1"/>
          <p:cNvPicPr>
            <a:picLocks noChangeAspect="1"/>
          </p:cNvPicPr>
          <p:nvPr/>
        </p:nvPicPr>
        <p:blipFill>
          <a:blip r:embed="rId5"/>
          <a:stretch>
            <a:fillRect/>
          </a:stretch>
        </p:blipFill>
        <p:spPr>
          <a:xfrm>
            <a:off x="214312" y="1823754"/>
            <a:ext cx="8715375" cy="3952875"/>
          </a:xfrm>
          <a:prstGeom prst="rect">
            <a:avLst/>
          </a:prstGeom>
        </p:spPr>
      </p:pic>
    </p:spTree>
    <p:extLst>
      <p:ext uri="{BB962C8B-B14F-4D97-AF65-F5344CB8AC3E}">
        <p14:creationId xmlns:p14="http://schemas.microsoft.com/office/powerpoint/2010/main" val="132666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51" y="110982"/>
            <a:ext cx="1276539" cy="686191"/>
          </a:xfrm>
          <a:prstGeom prst="rect">
            <a:avLst/>
          </a:prstGeom>
        </p:spPr>
      </p:pic>
      <p:pic>
        <p:nvPicPr>
          <p:cNvPr id="5" name="תמונה 4"/>
          <p:cNvPicPr>
            <a:picLocks noChangeAspect="1"/>
          </p:cNvPicPr>
          <p:nvPr/>
        </p:nvPicPr>
        <p:blipFill>
          <a:blip r:embed="rId4"/>
          <a:stretch>
            <a:fillRect/>
          </a:stretch>
        </p:blipFill>
        <p:spPr>
          <a:xfrm>
            <a:off x="140386" y="107159"/>
            <a:ext cx="1330794" cy="752188"/>
          </a:xfrm>
          <a:prstGeom prst="rect">
            <a:avLst/>
          </a:prstGeom>
        </p:spPr>
      </p:pic>
      <p:sp>
        <p:nvSpPr>
          <p:cNvPr id="4" name="תיבת טקסט 3">
            <a:extLst>
              <a:ext uri="{FF2B5EF4-FFF2-40B4-BE49-F238E27FC236}">
                <a16:creationId xmlns:a16="http://schemas.microsoft.com/office/drawing/2014/main" id="{9F3CB9D6-36D9-4638-0A99-313AE57155D9}"/>
              </a:ext>
            </a:extLst>
          </p:cNvPr>
          <p:cNvSpPr txBox="1"/>
          <p:nvPr/>
        </p:nvSpPr>
        <p:spPr>
          <a:xfrm>
            <a:off x="0" y="859347"/>
            <a:ext cx="9144000" cy="1138773"/>
          </a:xfrm>
          <a:prstGeom prst="rect">
            <a:avLst/>
          </a:prstGeom>
          <a:noFill/>
        </p:spPr>
        <p:txBody>
          <a:bodyPr wrap="square">
            <a:spAutoFit/>
          </a:bodyPr>
          <a:lstStyle/>
          <a:p>
            <a:pPr algn="r"/>
            <a:r>
              <a:rPr lang="he-IL" sz="3600" b="1" i="0" u="none" strike="noStrike" baseline="0" dirty="0">
                <a:solidFill>
                  <a:schemeClr val="accent6">
                    <a:lumMod val="50000"/>
                  </a:schemeClr>
                </a:solidFill>
                <a:latin typeface="Bnarkisim"/>
              </a:rPr>
              <a:t>משימה (ניסוי): האם אור דרוש לצמח כדי לגדול? </a:t>
            </a:r>
            <a:r>
              <a:rPr lang="he-IL" sz="3200" b="1" i="0" u="none" strike="noStrike" baseline="0" dirty="0">
                <a:solidFill>
                  <a:schemeClr val="accent6">
                    <a:lumMod val="50000"/>
                  </a:schemeClr>
                </a:solidFill>
                <a:latin typeface="Bnarkisim"/>
              </a:rPr>
              <a:t> עמודים 126-123 </a:t>
            </a:r>
            <a:endParaRPr lang="he-IL" sz="3200" b="1" dirty="0">
              <a:solidFill>
                <a:schemeClr val="accent6">
                  <a:lumMod val="50000"/>
                </a:schemeClr>
              </a:solidFill>
            </a:endParaRPr>
          </a:p>
        </p:txBody>
      </p:sp>
      <p:pic>
        <p:nvPicPr>
          <p:cNvPr id="2" name="תמונה 1"/>
          <p:cNvPicPr>
            <a:picLocks noChangeAspect="1"/>
          </p:cNvPicPr>
          <p:nvPr/>
        </p:nvPicPr>
        <p:blipFill>
          <a:blip r:embed="rId5"/>
          <a:stretch>
            <a:fillRect/>
          </a:stretch>
        </p:blipFill>
        <p:spPr>
          <a:xfrm>
            <a:off x="0" y="4218633"/>
            <a:ext cx="9144000" cy="2639367"/>
          </a:xfrm>
          <a:prstGeom prst="rect">
            <a:avLst/>
          </a:prstGeom>
        </p:spPr>
      </p:pic>
      <p:sp>
        <p:nvSpPr>
          <p:cNvPr id="6" name="TextBox 5"/>
          <p:cNvSpPr txBox="1"/>
          <p:nvPr/>
        </p:nvSpPr>
        <p:spPr>
          <a:xfrm>
            <a:off x="1665839" y="2877544"/>
            <a:ext cx="7143184" cy="461665"/>
          </a:xfrm>
          <a:prstGeom prst="rect">
            <a:avLst/>
          </a:prstGeom>
          <a:noFill/>
        </p:spPr>
        <p:txBody>
          <a:bodyPr wrap="square" rtlCol="0">
            <a:spAutoFit/>
          </a:bodyPr>
          <a:lstStyle/>
          <a:p>
            <a:pPr algn="r"/>
            <a:r>
              <a:rPr lang="he-IL" sz="2400" dirty="0"/>
              <a:t>הנחיות לבניית </a:t>
            </a:r>
            <a:r>
              <a:rPr lang="he-IL" sz="2400" b="1" dirty="0"/>
              <a:t>מערכת הניסוי </a:t>
            </a:r>
            <a:r>
              <a:rPr lang="he-IL" sz="2400" dirty="0"/>
              <a:t>מופיעות בעמוד 124</a:t>
            </a:r>
            <a:endParaRPr lang="en-US" sz="2400" dirty="0"/>
          </a:p>
        </p:txBody>
      </p:sp>
    </p:spTree>
    <p:extLst>
      <p:ext uri="{BB962C8B-B14F-4D97-AF65-F5344CB8AC3E}">
        <p14:creationId xmlns:p14="http://schemas.microsoft.com/office/powerpoint/2010/main" val="390370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3795" y="773166"/>
            <a:ext cx="7886700" cy="1325562"/>
          </a:xfrm>
        </p:spPr>
        <p:txBody>
          <a:bodyPr>
            <a:normAutofit/>
          </a:bodyPr>
          <a:lstStyle/>
          <a:p>
            <a:pPr algn="ctr"/>
            <a:r>
              <a:rPr lang="he-IL" sz="3600" b="1" dirty="0">
                <a:solidFill>
                  <a:schemeClr val="accent6">
                    <a:lumMod val="75000"/>
                  </a:schemeClr>
                </a:solidFill>
                <a:cs typeface="+mn-cs"/>
              </a:rPr>
              <a:t>טבלה לארגון תוצאות (בתחילת הניסוי)</a:t>
            </a:r>
            <a:br>
              <a:rPr lang="he-IL" sz="3600" b="1" dirty="0">
                <a:solidFill>
                  <a:schemeClr val="accent6">
                    <a:lumMod val="75000"/>
                  </a:schemeClr>
                </a:solidFill>
                <a:cs typeface="+mn-cs"/>
              </a:rPr>
            </a:br>
            <a:r>
              <a:rPr lang="he-IL" sz="3600" b="1" dirty="0">
                <a:solidFill>
                  <a:schemeClr val="accent6">
                    <a:lumMod val="75000"/>
                  </a:schemeClr>
                </a:solidFill>
                <a:cs typeface="+mn-cs"/>
              </a:rPr>
              <a:t>עמוד 124</a:t>
            </a:r>
            <a:endParaRPr lang="en-US" sz="36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653507" y="2399168"/>
            <a:ext cx="7867038" cy="4351338"/>
          </a:xfrm>
          <a:prstGeom prst="rect">
            <a:avLst/>
          </a:prstGeom>
        </p:spPr>
      </p:pic>
      <p:pic>
        <p:nvPicPr>
          <p:cNvPr id="3" name="תמונה 2"/>
          <p:cNvPicPr>
            <a:picLocks noChangeAspect="1"/>
          </p:cNvPicPr>
          <p:nvPr/>
        </p:nvPicPr>
        <p:blipFill>
          <a:blip r:embed="rId4"/>
          <a:stretch>
            <a:fillRect/>
          </a:stretch>
        </p:blipFill>
        <p:spPr>
          <a:xfrm>
            <a:off x="-66718" y="206266"/>
            <a:ext cx="1274174" cy="682811"/>
          </a:xfrm>
          <a:prstGeom prst="rect">
            <a:avLst/>
          </a:prstGeom>
        </p:spPr>
      </p:pic>
      <p:pic>
        <p:nvPicPr>
          <p:cNvPr id="5" name="תמונה 4"/>
          <p:cNvPicPr>
            <a:picLocks noChangeAspect="1"/>
          </p:cNvPicPr>
          <p:nvPr/>
        </p:nvPicPr>
        <p:blipFill>
          <a:blip r:embed="rId5"/>
          <a:stretch>
            <a:fillRect/>
          </a:stretch>
        </p:blipFill>
        <p:spPr>
          <a:xfrm>
            <a:off x="7821989" y="65969"/>
            <a:ext cx="1249788" cy="707197"/>
          </a:xfrm>
          <a:prstGeom prst="rect">
            <a:avLst/>
          </a:prstGeom>
        </p:spPr>
      </p:pic>
    </p:spTree>
    <p:extLst>
      <p:ext uri="{BB962C8B-B14F-4D97-AF65-F5344CB8AC3E}">
        <p14:creationId xmlns:p14="http://schemas.microsoft.com/office/powerpoint/2010/main" val="227180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778598"/>
            <a:ext cx="7948840" cy="912724"/>
          </a:xfrm>
        </p:spPr>
        <p:txBody>
          <a:bodyPr>
            <a:normAutofit fontScale="90000"/>
          </a:bodyPr>
          <a:lstStyle/>
          <a:p>
            <a:pPr algn="ctr"/>
            <a:r>
              <a:rPr lang="he-IL" sz="3600" b="1" dirty="0">
                <a:solidFill>
                  <a:schemeClr val="accent6">
                    <a:lumMod val="75000"/>
                  </a:schemeClr>
                </a:solidFill>
                <a:cs typeface="+mn-cs"/>
              </a:rPr>
              <a:t>טבלה לארגון תוצאות (אחרי שבועיים)</a:t>
            </a:r>
            <a:br>
              <a:rPr lang="he-IL" sz="3600" b="1" dirty="0">
                <a:solidFill>
                  <a:schemeClr val="accent6">
                    <a:lumMod val="75000"/>
                  </a:schemeClr>
                </a:solidFill>
                <a:cs typeface="+mn-cs"/>
              </a:rPr>
            </a:br>
            <a:r>
              <a:rPr lang="he-IL" sz="3600" b="1" dirty="0">
                <a:solidFill>
                  <a:schemeClr val="accent6">
                    <a:lumMod val="75000"/>
                  </a:schemeClr>
                </a:solidFill>
                <a:cs typeface="+mn-cs"/>
              </a:rPr>
              <a:t>עמוד 125</a:t>
            </a:r>
            <a:endParaRPr lang="en-US" sz="36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656378" y="2299580"/>
            <a:ext cx="7841633" cy="4351338"/>
          </a:xfrm>
          <a:prstGeom prst="rect">
            <a:avLst/>
          </a:prstGeom>
        </p:spPr>
      </p:pic>
      <p:pic>
        <p:nvPicPr>
          <p:cNvPr id="3" name="תמונה 2"/>
          <p:cNvPicPr>
            <a:picLocks noChangeAspect="1"/>
          </p:cNvPicPr>
          <p:nvPr/>
        </p:nvPicPr>
        <p:blipFill>
          <a:blip r:embed="rId4"/>
          <a:stretch>
            <a:fillRect/>
          </a:stretch>
        </p:blipFill>
        <p:spPr>
          <a:xfrm>
            <a:off x="96244" y="133064"/>
            <a:ext cx="1274174" cy="682811"/>
          </a:xfrm>
          <a:prstGeom prst="rect">
            <a:avLst/>
          </a:prstGeom>
        </p:spPr>
      </p:pic>
      <p:pic>
        <p:nvPicPr>
          <p:cNvPr id="5" name="תמונה 4"/>
          <p:cNvPicPr>
            <a:picLocks noChangeAspect="1"/>
          </p:cNvPicPr>
          <p:nvPr/>
        </p:nvPicPr>
        <p:blipFill>
          <a:blip r:embed="rId5"/>
          <a:stretch>
            <a:fillRect/>
          </a:stretch>
        </p:blipFill>
        <p:spPr>
          <a:xfrm>
            <a:off x="7713348" y="0"/>
            <a:ext cx="1249788" cy="707197"/>
          </a:xfrm>
          <a:prstGeom prst="rect">
            <a:avLst/>
          </a:prstGeom>
        </p:spPr>
      </p:pic>
    </p:spTree>
    <p:extLst>
      <p:ext uri="{BB962C8B-B14F-4D97-AF65-F5344CB8AC3E}">
        <p14:creationId xmlns:p14="http://schemas.microsoft.com/office/powerpoint/2010/main" val="91208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088" y="163052"/>
            <a:ext cx="1213164" cy="652124"/>
          </a:xfrm>
          <a:prstGeom prst="rect">
            <a:avLst/>
          </a:prstGeom>
        </p:spPr>
      </p:pic>
      <p:pic>
        <p:nvPicPr>
          <p:cNvPr id="5" name="תמונה 4"/>
          <p:cNvPicPr>
            <a:picLocks noChangeAspect="1"/>
          </p:cNvPicPr>
          <p:nvPr/>
        </p:nvPicPr>
        <p:blipFill>
          <a:blip r:embed="rId4"/>
          <a:stretch>
            <a:fillRect/>
          </a:stretch>
        </p:blipFill>
        <p:spPr>
          <a:xfrm>
            <a:off x="0" y="137324"/>
            <a:ext cx="1244794" cy="703579"/>
          </a:xfrm>
          <a:prstGeom prst="rect">
            <a:avLst/>
          </a:prstGeom>
        </p:spPr>
      </p:pic>
      <p:pic>
        <p:nvPicPr>
          <p:cNvPr id="2" name="תמונה 1"/>
          <p:cNvPicPr>
            <a:picLocks noChangeAspect="1"/>
          </p:cNvPicPr>
          <p:nvPr/>
        </p:nvPicPr>
        <p:blipFill>
          <a:blip r:embed="rId5"/>
          <a:stretch>
            <a:fillRect/>
          </a:stretch>
        </p:blipFill>
        <p:spPr>
          <a:xfrm>
            <a:off x="0" y="946727"/>
            <a:ext cx="9144000" cy="5911273"/>
          </a:xfrm>
          <a:prstGeom prst="rect">
            <a:avLst/>
          </a:prstGeom>
        </p:spPr>
      </p:pic>
      <p:sp>
        <p:nvSpPr>
          <p:cNvPr id="6" name="TextBox 5"/>
          <p:cNvSpPr txBox="1"/>
          <p:nvPr/>
        </p:nvSpPr>
        <p:spPr>
          <a:xfrm>
            <a:off x="407406" y="3465513"/>
            <a:ext cx="2236206" cy="584775"/>
          </a:xfrm>
          <a:prstGeom prst="rect">
            <a:avLst/>
          </a:prstGeom>
          <a:noFill/>
        </p:spPr>
        <p:txBody>
          <a:bodyPr wrap="square" rtlCol="0">
            <a:spAutoFit/>
          </a:bodyPr>
          <a:lstStyle/>
          <a:p>
            <a:pPr algn="r"/>
            <a:r>
              <a:rPr lang="he-IL" sz="3200" b="1" dirty="0">
                <a:solidFill>
                  <a:srgbClr val="FF0000"/>
                </a:solidFill>
              </a:rPr>
              <a:t>עמוד 125</a:t>
            </a:r>
            <a:endParaRPr lang="en-US" sz="3200" b="1" dirty="0">
              <a:solidFill>
                <a:srgbClr val="FF0000"/>
              </a:solidFill>
            </a:endParaRPr>
          </a:p>
        </p:txBody>
      </p:sp>
    </p:spTree>
    <p:extLst>
      <p:ext uri="{BB962C8B-B14F-4D97-AF65-F5344CB8AC3E}">
        <p14:creationId xmlns:p14="http://schemas.microsoft.com/office/powerpoint/2010/main" val="403730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709" y="176789"/>
            <a:ext cx="1050264" cy="564559"/>
          </a:xfrm>
          <a:prstGeom prst="rect">
            <a:avLst/>
          </a:prstGeom>
        </p:spPr>
      </p:pic>
      <p:pic>
        <p:nvPicPr>
          <p:cNvPr id="5" name="תמונה 4"/>
          <p:cNvPicPr>
            <a:picLocks noChangeAspect="1"/>
          </p:cNvPicPr>
          <p:nvPr/>
        </p:nvPicPr>
        <p:blipFill>
          <a:blip r:embed="rId4"/>
          <a:stretch>
            <a:fillRect/>
          </a:stretch>
        </p:blipFill>
        <p:spPr>
          <a:xfrm>
            <a:off x="190121" y="0"/>
            <a:ext cx="1311616" cy="741348"/>
          </a:xfrm>
          <a:prstGeom prst="rect">
            <a:avLst/>
          </a:prstGeom>
        </p:spPr>
      </p:pic>
      <p:pic>
        <p:nvPicPr>
          <p:cNvPr id="2" name="תמונה 1"/>
          <p:cNvPicPr>
            <a:picLocks noChangeAspect="1"/>
          </p:cNvPicPr>
          <p:nvPr/>
        </p:nvPicPr>
        <p:blipFill>
          <a:blip r:embed="rId5"/>
          <a:stretch>
            <a:fillRect/>
          </a:stretch>
        </p:blipFill>
        <p:spPr>
          <a:xfrm>
            <a:off x="1877697" y="741348"/>
            <a:ext cx="6285949" cy="5917708"/>
          </a:xfrm>
          <a:prstGeom prst="rect">
            <a:avLst/>
          </a:prstGeom>
        </p:spPr>
      </p:pic>
      <p:sp>
        <p:nvSpPr>
          <p:cNvPr id="6" name="TextBox 5"/>
          <p:cNvSpPr txBox="1"/>
          <p:nvPr/>
        </p:nvSpPr>
        <p:spPr>
          <a:xfrm>
            <a:off x="190120" y="2236206"/>
            <a:ext cx="1502877" cy="461665"/>
          </a:xfrm>
          <a:prstGeom prst="rect">
            <a:avLst/>
          </a:prstGeom>
          <a:noFill/>
        </p:spPr>
        <p:txBody>
          <a:bodyPr wrap="square" rtlCol="0">
            <a:spAutoFit/>
          </a:bodyPr>
          <a:lstStyle/>
          <a:p>
            <a:pPr algn="r" rtl="1"/>
            <a:r>
              <a:rPr lang="he-IL" sz="2400" b="1" dirty="0">
                <a:solidFill>
                  <a:srgbClr val="FF0000"/>
                </a:solidFill>
              </a:rPr>
              <a:t>עמוד 126</a:t>
            </a:r>
            <a:endParaRPr lang="en-US" sz="2400" b="1" dirty="0">
              <a:solidFill>
                <a:srgbClr val="FF0000"/>
              </a:solidFill>
            </a:endParaRPr>
          </a:p>
        </p:txBody>
      </p:sp>
    </p:spTree>
    <p:extLst>
      <p:ext uri="{BB962C8B-B14F-4D97-AF65-F5344CB8AC3E}">
        <p14:creationId xmlns:p14="http://schemas.microsoft.com/office/powerpoint/2010/main" val="92612572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TM02892315[[fn=קווים דקיקים]]</Template>
  <TotalTime>2439</TotalTime>
  <Words>1286</Words>
  <Application>Microsoft Office PowerPoint</Application>
  <PresentationFormat>‫הצגה על המסך (4:3)</PresentationFormat>
  <Paragraphs>97</Paragraphs>
  <Slides>19</Slides>
  <Notes>18</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19</vt:i4>
      </vt:variant>
    </vt:vector>
  </HeadingPairs>
  <TitlesOfParts>
    <vt:vector size="26" baseType="lpstr">
      <vt:lpstr>Arial</vt:lpstr>
      <vt:lpstr>Bnarkisim</vt:lpstr>
      <vt:lpstr>Calibri</vt:lpstr>
      <vt:lpstr>Calibri Light</vt:lpstr>
      <vt:lpstr>Wingdings 2</vt:lpstr>
      <vt:lpstr>HDOfficeLightV0</vt:lpstr>
      <vt:lpstr>1_HDOfficeLightV0</vt:lpstr>
      <vt:lpstr>מדע וטכנולוגיה לכיתה ג</vt:lpstr>
      <vt:lpstr>מבקרים במשתלה (עמוד 120)</vt:lpstr>
      <vt:lpstr>צורכי הקיום של הצמח  </vt:lpstr>
      <vt:lpstr>מצגת של PowerPoint‏</vt:lpstr>
      <vt:lpstr>מצגת של PowerPoint‏</vt:lpstr>
      <vt:lpstr>טבלה לארגון תוצאות (בתחילת הניסוי) עמוד 124</vt:lpstr>
      <vt:lpstr>טבלה לארגון תוצאות (אחרי שבועיים) עמוד 125</vt:lpstr>
      <vt:lpstr>מצגת של PowerPoint‏</vt:lpstr>
      <vt:lpstr>מצגת של PowerPoint‏</vt:lpstr>
      <vt:lpstr>תכנון נכון של ניסוי (עמוד 126)</vt:lpstr>
      <vt:lpstr>מצגת של PowerPoint‏</vt:lpstr>
      <vt:lpstr>מצגת של PowerPoint‏</vt:lpstr>
      <vt:lpstr>מצגת של PowerPoint‏</vt:lpstr>
      <vt:lpstr>סיכום: תופעות, עקרונות, תהליכים</vt:lpstr>
      <vt:lpstr>סיכום: מיומנויות</vt:lpstr>
      <vt:lpstr>מבט חוזר: משימת סיכום (עמוד 131)</vt:lpstr>
      <vt:lpstr>מצגת של PowerPoint‏</vt:lpstr>
      <vt:lpstr>מצגת של PowerPoint‏</vt:lpstr>
      <vt:lpstr>תם ולא נשלם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noga mishan</cp:lastModifiedBy>
  <cp:revision>145</cp:revision>
  <dcterms:created xsi:type="dcterms:W3CDTF">2019-05-25T18:59:51Z</dcterms:created>
  <dcterms:modified xsi:type="dcterms:W3CDTF">2023-12-17T05:13:01Z</dcterms:modified>
</cp:coreProperties>
</file>