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7"/>
  </p:notesMasterIdLst>
  <p:sldIdLst>
    <p:sldId id="278" r:id="rId2"/>
    <p:sldId id="256" r:id="rId3"/>
    <p:sldId id="257" r:id="rId4"/>
    <p:sldId id="258" r:id="rId5"/>
    <p:sldId id="259" r:id="rId6"/>
    <p:sldId id="260" r:id="rId7"/>
    <p:sldId id="275" r:id="rId8"/>
    <p:sldId id="276" r:id="rId9"/>
    <p:sldId id="271" r:id="rId10"/>
    <p:sldId id="272" r:id="rId11"/>
    <p:sldId id="262" r:id="rId12"/>
    <p:sldId id="280" r:id="rId13"/>
    <p:sldId id="281" r:id="rId14"/>
    <p:sldId id="282" r:id="rId15"/>
    <p:sldId id="264" r:id="rId16"/>
    <p:sldId id="265" r:id="rId17"/>
    <p:sldId id="277" r:id="rId18"/>
    <p:sldId id="274" r:id="rId19"/>
    <p:sldId id="270" r:id="rId20"/>
    <p:sldId id="266" r:id="rId21"/>
    <p:sldId id="283" r:id="rId22"/>
    <p:sldId id="267" r:id="rId23"/>
    <p:sldId id="268" r:id="rId24"/>
    <p:sldId id="269" r:id="rId25"/>
    <p:sldId id="279"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94620" autoAdjust="0"/>
  </p:normalViewPr>
  <p:slideViewPr>
    <p:cSldViewPr snapToGrid="0">
      <p:cViewPr varScale="1">
        <p:scale>
          <a:sx n="73" d="100"/>
          <a:sy n="73" d="100"/>
        </p:scale>
        <p:origin x="228" y="44"/>
      </p:cViewPr>
      <p:guideLst/>
    </p:cSldViewPr>
  </p:slideViewPr>
  <p:notesTextViewPr>
    <p:cViewPr>
      <p:scale>
        <a:sx n="1" d="1"/>
        <a:sy n="1" d="1"/>
      </p:scale>
      <p:origin x="0" y="-536"/>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ga mishan" userId="802d01ca9850f5a0" providerId="LiveId" clId="{B82181CC-D4EC-4114-90D5-23BEDBE31043}"/>
    <pc:docChg chg="custSel addSld modSld">
      <pc:chgData name="noga mishan" userId="802d01ca9850f5a0" providerId="LiveId" clId="{B82181CC-D4EC-4114-90D5-23BEDBE31043}" dt="2023-12-21T09:47:44.565" v="76" actId="20577"/>
      <pc:docMkLst>
        <pc:docMk/>
      </pc:docMkLst>
      <pc:sldChg chg="modSp mod">
        <pc:chgData name="noga mishan" userId="802d01ca9850f5a0" providerId="LiveId" clId="{B82181CC-D4EC-4114-90D5-23BEDBE31043}" dt="2023-12-21T09:35:12.588" v="9" actId="1076"/>
        <pc:sldMkLst>
          <pc:docMk/>
          <pc:sldMk cId="2533048094" sldId="264"/>
        </pc:sldMkLst>
        <pc:spChg chg="mod">
          <ac:chgData name="noga mishan" userId="802d01ca9850f5a0" providerId="LiveId" clId="{B82181CC-D4EC-4114-90D5-23BEDBE31043}" dt="2023-12-21T09:35:12.588" v="9" actId="1076"/>
          <ac:spMkLst>
            <pc:docMk/>
            <pc:sldMk cId="2533048094" sldId="264"/>
            <ac:spMk id="3" creationId="{C028B1BE-C2E8-3999-E9FD-7EE5885C115E}"/>
          </ac:spMkLst>
        </pc:spChg>
        <pc:spChg chg="mod">
          <ac:chgData name="noga mishan" userId="802d01ca9850f5a0" providerId="LiveId" clId="{B82181CC-D4EC-4114-90D5-23BEDBE31043}" dt="2023-12-21T09:35:09.605" v="8" actId="1076"/>
          <ac:spMkLst>
            <pc:docMk/>
            <pc:sldMk cId="2533048094" sldId="264"/>
            <ac:spMk id="8" creationId="{16916DA5-FEB6-85BA-3342-7F9574577A51}"/>
          </ac:spMkLst>
        </pc:spChg>
        <pc:spChg chg="mod">
          <ac:chgData name="noga mishan" userId="802d01ca9850f5a0" providerId="LiveId" clId="{B82181CC-D4EC-4114-90D5-23BEDBE31043}" dt="2023-12-21T09:35:01.582" v="7" actId="1076"/>
          <ac:spMkLst>
            <pc:docMk/>
            <pc:sldMk cId="2533048094" sldId="264"/>
            <ac:spMk id="12" creationId="{44B3B7F1-49F6-E7C7-C259-A1EC267A7A8C}"/>
          </ac:spMkLst>
        </pc:spChg>
        <pc:picChg chg="mod">
          <ac:chgData name="noga mishan" userId="802d01ca9850f5a0" providerId="LiveId" clId="{B82181CC-D4EC-4114-90D5-23BEDBE31043}" dt="2023-12-21T09:34:18.470" v="6" actId="1076"/>
          <ac:picMkLst>
            <pc:docMk/>
            <pc:sldMk cId="2533048094" sldId="264"/>
            <ac:picMk id="2" creationId="{00000000-0000-0000-0000-000000000000}"/>
          </ac:picMkLst>
        </pc:picChg>
      </pc:sldChg>
      <pc:sldChg chg="addSp delSp modSp add mod modNotesTx">
        <pc:chgData name="noga mishan" userId="802d01ca9850f5a0" providerId="LiveId" clId="{B82181CC-D4EC-4114-90D5-23BEDBE31043}" dt="2023-12-21T09:47:44.565" v="76" actId="20577"/>
        <pc:sldMkLst>
          <pc:docMk/>
          <pc:sldMk cId="1130711896" sldId="283"/>
        </pc:sldMkLst>
        <pc:spChg chg="mod">
          <ac:chgData name="noga mishan" userId="802d01ca9850f5a0" providerId="LiveId" clId="{B82181CC-D4EC-4114-90D5-23BEDBE31043}" dt="2023-12-21T09:45:21.418" v="28" actId="14100"/>
          <ac:spMkLst>
            <pc:docMk/>
            <pc:sldMk cId="1130711896" sldId="283"/>
            <ac:spMk id="4" creationId="{D7AA8457-274A-5893-0CC0-51D21B2825D7}"/>
          </ac:spMkLst>
        </pc:spChg>
        <pc:graphicFrameChg chg="add del mod">
          <ac:chgData name="noga mishan" userId="802d01ca9850f5a0" providerId="LiveId" clId="{B82181CC-D4EC-4114-90D5-23BEDBE31043}" dt="2023-12-21T09:45:28.526" v="30"/>
          <ac:graphicFrameMkLst>
            <pc:docMk/>
            <pc:sldMk cId="1130711896" sldId="283"/>
            <ac:graphicFrameMk id="3" creationId="{E156553D-D650-F726-A942-9AAE20BF2168}"/>
          </ac:graphicFrameMkLst>
        </pc:graphicFrameChg>
        <pc:picChg chg="del">
          <ac:chgData name="noga mishan" userId="802d01ca9850f5a0" providerId="LiveId" clId="{B82181CC-D4EC-4114-90D5-23BEDBE31043}" dt="2023-12-21T09:45:05.718" v="11" actId="478"/>
          <ac:picMkLst>
            <pc:docMk/>
            <pc:sldMk cId="1130711896" sldId="283"/>
            <ac:picMk id="2" creationId="{00000000-0000-0000-0000-000000000000}"/>
          </ac:picMkLst>
        </pc:picChg>
        <pc:picChg chg="add mod">
          <ac:chgData name="noga mishan" userId="802d01ca9850f5a0" providerId="LiveId" clId="{B82181CC-D4EC-4114-90D5-23BEDBE31043}" dt="2023-12-21T09:46:33.337" v="35" actId="208"/>
          <ac:picMkLst>
            <pc:docMk/>
            <pc:sldMk cId="1130711896" sldId="283"/>
            <ac:picMk id="8" creationId="{2122E8F6-1EBB-8AF0-F4E6-3A57A965EB9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4ED2D43F-666A-4934-86AB-0B018BDA4A0C}" type="datetimeFigureOut">
              <a:rPr lang="he-IL" smtClean="0"/>
              <a:t>ט'/טבת/תשפ"ד</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55F7F0E3-A5FB-4E64-8CC6-E6E3A4BFDB39}" type="slidenum">
              <a:rPr lang="he-IL" smtClean="0"/>
              <a:t>‹#›</a:t>
            </a:fld>
            <a:endParaRPr lang="he-IL"/>
          </a:p>
        </p:txBody>
      </p:sp>
    </p:spTree>
    <p:extLst>
      <p:ext uri="{BB962C8B-B14F-4D97-AF65-F5344CB8AC3E}">
        <p14:creationId xmlns:p14="http://schemas.microsoft.com/office/powerpoint/2010/main" val="128013956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פרק שלישי: מים במעגל — מחזור המים</a:t>
            </a:r>
            <a:r>
              <a:rPr lang="he-IL" dirty="0"/>
              <a:t>. הפרק מדגיש את הקשר שבין שינויי מזג אוויר לבין תופעות רבות הקשורות במחזור המים בטבע כדוגמת התאדות, התעבות ויצירת משקעים; קיומו של מחזור המים בטבע מאפשר את התחדשותם של מקורות המים. הפרק דן במצבם של מקורות המים בישראל ובפתרונות הטכנולוגיים וההתנהגותיים שיישומם עשוי לפתור את הבעיה.</a:t>
            </a:r>
          </a:p>
          <a:p>
            <a:r>
              <a:rPr lang="he-IL" dirty="0"/>
              <a:t>אף שהמים הם משאב טבע מתחדש, צריכת המים המתוקים גדולה ביחס להיצע. מים מתוקים הם משאב טבע הנמצא במחסור במדינת ישראל. </a:t>
            </a:r>
          </a:p>
          <a:p>
            <a:endParaRPr lang="he-IL" dirty="0"/>
          </a:p>
        </p:txBody>
      </p:sp>
      <p:sp>
        <p:nvSpPr>
          <p:cNvPr id="4" name="מציין מיקום של מספר שקופית 3"/>
          <p:cNvSpPr>
            <a:spLocks noGrp="1"/>
          </p:cNvSpPr>
          <p:nvPr>
            <p:ph type="sldNum" sz="quarter" idx="5"/>
          </p:nvPr>
        </p:nvSpPr>
        <p:spPr/>
        <p:txBody>
          <a:bodyPr/>
          <a:lstStyle/>
          <a:p>
            <a:fld id="{55F7F0E3-A5FB-4E64-8CC6-E6E3A4BFDB39}" type="slidenum">
              <a:rPr lang="he-IL" smtClean="0"/>
              <a:t>1</a:t>
            </a:fld>
            <a:endParaRPr lang="he-IL"/>
          </a:p>
        </p:txBody>
      </p:sp>
    </p:spTree>
    <p:extLst>
      <p:ext uri="{BB962C8B-B14F-4D97-AF65-F5344CB8AC3E}">
        <p14:creationId xmlns:p14="http://schemas.microsoft.com/office/powerpoint/2010/main" val="1305808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יחידת התוכן שינוי אקלים וקיימות. המשימה </a:t>
            </a:r>
            <a:r>
              <a:rPr lang="he-IL" b="1" dirty="0"/>
              <a:t>הצפות בערי ישראל </a:t>
            </a:r>
            <a:r>
              <a:rPr lang="he-IL" dirty="0"/>
              <a:t>עוסקת בהצפות הנגרמות בגלל ירידת כמות משקעים גדולה בפרק זמן קצר, לגורמים להצפות ובדרכי פתרון תוך התייחסות למחזור המים בטבע.</a:t>
            </a:r>
          </a:p>
        </p:txBody>
      </p:sp>
      <p:sp>
        <p:nvSpPr>
          <p:cNvPr id="4" name="מציין מיקום של מספר שקופית 3"/>
          <p:cNvSpPr>
            <a:spLocks noGrp="1"/>
          </p:cNvSpPr>
          <p:nvPr>
            <p:ph type="sldNum" sz="quarter" idx="5"/>
          </p:nvPr>
        </p:nvSpPr>
        <p:spPr/>
        <p:txBody>
          <a:bodyPr/>
          <a:lstStyle/>
          <a:p>
            <a:fld id="{55F7F0E3-A5FB-4E64-8CC6-E6E3A4BFDB39}" type="slidenum">
              <a:rPr lang="he-IL" smtClean="0"/>
              <a:t>10</a:t>
            </a:fld>
            <a:endParaRPr lang="he-IL"/>
          </a:p>
        </p:txBody>
      </p:sp>
    </p:spTree>
    <p:extLst>
      <p:ext uri="{BB962C8B-B14F-4D97-AF65-F5344CB8AC3E}">
        <p14:creationId xmlns:p14="http://schemas.microsoft.com/office/powerpoint/2010/main" val="4054672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המוקד של המשימה הוא הבניה מפורשת של מיומנות החשיבה השערה. השערות הן הסברים אפשריים לתופעות. ההשערות לרוב מבוססות על ידע או על מידע. דוגמאות להשערות אפשריות: ייתכן והמים חלחלו לקרקעית הברכה, ייתכן והמים התאדו, ייתכן ורוקנו את הברכה, ייתכן ובעלי חיים שתו את המים.</a:t>
            </a:r>
          </a:p>
          <a:p>
            <a:r>
              <a:rPr lang="he-IL" dirty="0"/>
              <a:t>קוראים את הסיפור ועורכים דיון במליאת הכיתה בעזרת השאלות.</a:t>
            </a:r>
          </a:p>
        </p:txBody>
      </p:sp>
      <p:sp>
        <p:nvSpPr>
          <p:cNvPr id="4" name="מציין מיקום של מספר שקופית 3"/>
          <p:cNvSpPr>
            <a:spLocks noGrp="1"/>
          </p:cNvSpPr>
          <p:nvPr>
            <p:ph type="sldNum" sz="quarter" idx="5"/>
          </p:nvPr>
        </p:nvSpPr>
        <p:spPr/>
        <p:txBody>
          <a:bodyPr/>
          <a:lstStyle/>
          <a:p>
            <a:fld id="{55F7F0E3-A5FB-4E64-8CC6-E6E3A4BFDB39}" type="slidenum">
              <a:rPr lang="he-IL" smtClean="0"/>
              <a:t>11</a:t>
            </a:fld>
            <a:endParaRPr lang="he-IL"/>
          </a:p>
        </p:txBody>
      </p:sp>
    </p:spTree>
    <p:extLst>
      <p:ext uri="{BB962C8B-B14F-4D97-AF65-F5344CB8AC3E}">
        <p14:creationId xmlns:p14="http://schemas.microsoft.com/office/powerpoint/2010/main" val="1937356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 </a:t>
            </a:r>
          </a:p>
        </p:txBody>
      </p:sp>
      <p:sp>
        <p:nvSpPr>
          <p:cNvPr id="4" name="מציין מיקום של מספר שקופית 3"/>
          <p:cNvSpPr>
            <a:spLocks noGrp="1"/>
          </p:cNvSpPr>
          <p:nvPr>
            <p:ph type="sldNum" sz="quarter" idx="5"/>
          </p:nvPr>
        </p:nvSpPr>
        <p:spPr/>
        <p:txBody>
          <a:bodyPr/>
          <a:lstStyle/>
          <a:p>
            <a:fld id="{55F7F0E3-A5FB-4E64-8CC6-E6E3A4BFDB39}" type="slidenum">
              <a:rPr lang="he-IL" smtClean="0">
                <a:solidFill>
                  <a:prstClr val="black"/>
                </a:solidFill>
              </a:rPr>
              <a:pPr/>
              <a:t>12</a:t>
            </a:fld>
            <a:endParaRPr lang="he-IL">
              <a:solidFill>
                <a:prstClr val="black"/>
              </a:solidFill>
            </a:endParaRPr>
          </a:p>
        </p:txBody>
      </p:sp>
    </p:spTree>
    <p:extLst>
      <p:ext uri="{BB962C8B-B14F-4D97-AF65-F5344CB8AC3E}">
        <p14:creationId xmlns:p14="http://schemas.microsoft.com/office/powerpoint/2010/main" val="2638014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 </a:t>
            </a:r>
          </a:p>
        </p:txBody>
      </p:sp>
      <p:sp>
        <p:nvSpPr>
          <p:cNvPr id="4" name="מציין מיקום של מספר שקופית 3"/>
          <p:cNvSpPr>
            <a:spLocks noGrp="1"/>
          </p:cNvSpPr>
          <p:nvPr>
            <p:ph type="sldNum" sz="quarter" idx="5"/>
          </p:nvPr>
        </p:nvSpPr>
        <p:spPr/>
        <p:txBody>
          <a:bodyPr/>
          <a:lstStyle/>
          <a:p>
            <a:fld id="{55F7F0E3-A5FB-4E64-8CC6-E6E3A4BFDB39}" type="slidenum">
              <a:rPr lang="he-IL" smtClean="0">
                <a:solidFill>
                  <a:prstClr val="black"/>
                </a:solidFill>
              </a:rPr>
              <a:pPr/>
              <a:t>13</a:t>
            </a:fld>
            <a:endParaRPr lang="he-IL">
              <a:solidFill>
                <a:prstClr val="black"/>
              </a:solidFill>
            </a:endParaRPr>
          </a:p>
        </p:txBody>
      </p:sp>
    </p:spTree>
    <p:extLst>
      <p:ext uri="{BB962C8B-B14F-4D97-AF65-F5344CB8AC3E}">
        <p14:creationId xmlns:p14="http://schemas.microsoft.com/office/powerpoint/2010/main" val="293309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 </a:t>
            </a:r>
          </a:p>
        </p:txBody>
      </p:sp>
      <p:sp>
        <p:nvSpPr>
          <p:cNvPr id="4" name="מציין מיקום של מספר שקופית 3"/>
          <p:cNvSpPr>
            <a:spLocks noGrp="1"/>
          </p:cNvSpPr>
          <p:nvPr>
            <p:ph type="sldNum" sz="quarter" idx="5"/>
          </p:nvPr>
        </p:nvSpPr>
        <p:spPr/>
        <p:txBody>
          <a:bodyPr/>
          <a:lstStyle/>
          <a:p>
            <a:fld id="{55F7F0E3-A5FB-4E64-8CC6-E6E3A4BFDB39}" type="slidenum">
              <a:rPr lang="he-IL" smtClean="0">
                <a:solidFill>
                  <a:prstClr val="black"/>
                </a:solidFill>
              </a:rPr>
              <a:pPr/>
              <a:t>14</a:t>
            </a:fld>
            <a:endParaRPr lang="he-IL">
              <a:solidFill>
                <a:prstClr val="black"/>
              </a:solidFill>
            </a:endParaRPr>
          </a:p>
        </p:txBody>
      </p:sp>
    </p:spTree>
    <p:extLst>
      <p:ext uri="{BB962C8B-B14F-4D97-AF65-F5344CB8AC3E}">
        <p14:creationId xmlns:p14="http://schemas.microsoft.com/office/powerpoint/2010/main" val="1531637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בעיית המחסור במים מתוקים במדינת ישראל שבה ועולה מדי פעם בכלי התקשורת. לא פעם חזינו בתמונות המראות את המצב העגום</a:t>
            </a:r>
          </a:p>
          <a:p>
            <a:r>
              <a:rPr lang="he-IL" dirty="0"/>
              <a:t>של הכנרת ושל מקורות מים אחרים. בתת הפרק הקודם הוצג מחזור המים שהודות לקיומו יכולים מאגרי המים להתחדש. מכאן עולה השאלה</a:t>
            </a:r>
          </a:p>
          <a:p>
            <a:r>
              <a:rPr lang="he-IL" dirty="0"/>
              <a:t>המרכזית שבה עוסק תת פרק זה: "כיצד ייתכן שיש מחסור במים אם מדובר במשאב טבע שמתחדש כל הזמן?".</a:t>
            </a:r>
          </a:p>
        </p:txBody>
      </p:sp>
      <p:sp>
        <p:nvSpPr>
          <p:cNvPr id="4" name="מציין מיקום של מספר שקופית 3"/>
          <p:cNvSpPr>
            <a:spLocks noGrp="1"/>
          </p:cNvSpPr>
          <p:nvPr>
            <p:ph type="sldNum" sz="quarter" idx="5"/>
          </p:nvPr>
        </p:nvSpPr>
        <p:spPr/>
        <p:txBody>
          <a:bodyPr/>
          <a:lstStyle/>
          <a:p>
            <a:fld id="{55F7F0E3-A5FB-4E64-8CC6-E6E3A4BFDB39}" type="slidenum">
              <a:rPr lang="he-IL" smtClean="0"/>
              <a:t>15</a:t>
            </a:fld>
            <a:endParaRPr lang="he-IL"/>
          </a:p>
        </p:txBody>
      </p:sp>
    </p:spTree>
    <p:extLst>
      <p:ext uri="{BB962C8B-B14F-4D97-AF65-F5344CB8AC3E}">
        <p14:creationId xmlns:p14="http://schemas.microsoft.com/office/powerpoint/2010/main" val="450558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מחסור במים מתרחש כאשר כמות המים הנצרכת ו/או המתאדה ממקורות המים גדולה מכמות המים המגיעה מהמשקעים.</a:t>
            </a:r>
          </a:p>
          <a:p>
            <a:r>
              <a:rPr lang="he-IL" dirty="0"/>
              <a:t>אפשר למנוע מצב של מחסור במים באמצעות פתרונות טכנולוגיים (טיהור שפכים, אגירת מים בסכרים, התפלת מים)  וכן באמצעות חיסכון. </a:t>
            </a:r>
          </a:p>
        </p:txBody>
      </p:sp>
      <p:sp>
        <p:nvSpPr>
          <p:cNvPr id="4" name="מציין מיקום של מספר שקופית 3"/>
          <p:cNvSpPr>
            <a:spLocks noGrp="1"/>
          </p:cNvSpPr>
          <p:nvPr>
            <p:ph type="sldNum" sz="quarter" idx="5"/>
          </p:nvPr>
        </p:nvSpPr>
        <p:spPr/>
        <p:txBody>
          <a:bodyPr/>
          <a:lstStyle/>
          <a:p>
            <a:fld id="{55F7F0E3-A5FB-4E64-8CC6-E6E3A4BFDB39}" type="slidenum">
              <a:rPr lang="he-IL" smtClean="0"/>
              <a:t>16</a:t>
            </a:fld>
            <a:endParaRPr lang="he-IL"/>
          </a:p>
        </p:txBody>
      </p:sp>
    </p:spTree>
    <p:extLst>
      <p:ext uri="{BB962C8B-B14F-4D97-AF65-F5344CB8AC3E}">
        <p14:creationId xmlns:p14="http://schemas.microsoft.com/office/powerpoint/2010/main" val="34933541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בעמוד 190, המשימה</a:t>
            </a:r>
            <a:r>
              <a:rPr lang="he-IL" b="1" dirty="0"/>
              <a:t> טיפה </a:t>
            </a:r>
            <a:r>
              <a:rPr lang="he-IL" dirty="0"/>
              <a:t>(סרטון ושאלות). </a:t>
            </a:r>
          </a:p>
        </p:txBody>
      </p:sp>
      <p:sp>
        <p:nvSpPr>
          <p:cNvPr id="4" name="מציין מיקום של מספר שקופית 3"/>
          <p:cNvSpPr>
            <a:spLocks noGrp="1"/>
          </p:cNvSpPr>
          <p:nvPr>
            <p:ph type="sldNum" sz="quarter" idx="5"/>
          </p:nvPr>
        </p:nvSpPr>
        <p:spPr/>
        <p:txBody>
          <a:bodyPr/>
          <a:lstStyle/>
          <a:p>
            <a:fld id="{55F7F0E3-A5FB-4E64-8CC6-E6E3A4BFDB39}" type="slidenum">
              <a:rPr lang="he-IL" smtClean="0"/>
              <a:t>17</a:t>
            </a:fld>
            <a:endParaRPr lang="he-IL"/>
          </a:p>
        </p:txBody>
      </p:sp>
    </p:spTree>
    <p:extLst>
      <p:ext uri="{BB962C8B-B14F-4D97-AF65-F5344CB8AC3E}">
        <p14:creationId xmlns:p14="http://schemas.microsoft.com/office/powerpoint/2010/main" val="13641675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יחידת התוכן ושינוי אקלימי וקיימות, המשימה </a:t>
            </a:r>
            <a:r>
              <a:rPr lang="he-IL" b="1" dirty="0"/>
              <a:t>טפטפת- המצאה ישראלית שטפטפה לעולם</a:t>
            </a:r>
            <a:r>
              <a:rPr lang="he-IL" dirty="0"/>
              <a:t>. </a:t>
            </a:r>
          </a:p>
          <a:p>
            <a:r>
              <a:rPr lang="he-IL" dirty="0"/>
              <a:t>המשימה עוסקת בהמצאה הישראלית "הטפטפת" כפתרון טכנולוגי להקטנת איבוד מים בהשקיה.</a:t>
            </a:r>
          </a:p>
          <a:p>
            <a:endParaRPr lang="he-IL" dirty="0"/>
          </a:p>
        </p:txBody>
      </p:sp>
      <p:sp>
        <p:nvSpPr>
          <p:cNvPr id="4" name="מציין מיקום של מספר שקופית 3"/>
          <p:cNvSpPr>
            <a:spLocks noGrp="1"/>
          </p:cNvSpPr>
          <p:nvPr>
            <p:ph type="sldNum" sz="quarter" idx="5"/>
          </p:nvPr>
        </p:nvSpPr>
        <p:spPr/>
        <p:txBody>
          <a:bodyPr/>
          <a:lstStyle/>
          <a:p>
            <a:fld id="{55F7F0E3-A5FB-4E64-8CC6-E6E3A4BFDB39}" type="slidenum">
              <a:rPr lang="he-IL" smtClean="0"/>
              <a:t>18</a:t>
            </a:fld>
            <a:endParaRPr lang="he-IL"/>
          </a:p>
        </p:txBody>
      </p:sp>
    </p:spTree>
    <p:extLst>
      <p:ext uri="{BB962C8B-B14F-4D97-AF65-F5344CB8AC3E}">
        <p14:creationId xmlns:p14="http://schemas.microsoft.com/office/powerpoint/2010/main" val="20600215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במבט מקוון, יחידת התוכן חומרים, שינוי אקלים וקיימות. </a:t>
            </a:r>
          </a:p>
          <a:p>
            <a:r>
              <a:rPr lang="he-IL" dirty="0"/>
              <a:t>המשימה </a:t>
            </a:r>
            <a:r>
              <a:rPr lang="he-IL" b="1" dirty="0"/>
              <a:t>פעם זרעו בישראל עננים </a:t>
            </a:r>
            <a:r>
              <a:rPr lang="he-IL" dirty="0"/>
              <a:t>עוסקת בטכנולוגיה להגברת הגשם על ידי עננים תוך התייחסות להסבר המדעי על תפקידו של יודיד הכסף בתהליך ההתעבות.</a:t>
            </a:r>
          </a:p>
        </p:txBody>
      </p:sp>
      <p:sp>
        <p:nvSpPr>
          <p:cNvPr id="4" name="מציין מיקום של מספר שקופית 3"/>
          <p:cNvSpPr>
            <a:spLocks noGrp="1"/>
          </p:cNvSpPr>
          <p:nvPr>
            <p:ph type="sldNum" sz="quarter" idx="5"/>
          </p:nvPr>
        </p:nvSpPr>
        <p:spPr/>
        <p:txBody>
          <a:bodyPr/>
          <a:lstStyle/>
          <a:p>
            <a:fld id="{55F7F0E3-A5FB-4E64-8CC6-E6E3A4BFDB39}" type="slidenum">
              <a:rPr lang="he-IL" smtClean="0"/>
              <a:t>19</a:t>
            </a:fld>
            <a:endParaRPr lang="he-IL"/>
          </a:p>
        </p:txBody>
      </p:sp>
    </p:spTree>
    <p:extLst>
      <p:ext uri="{BB962C8B-B14F-4D97-AF65-F5344CB8AC3E}">
        <p14:creationId xmlns:p14="http://schemas.microsoft.com/office/powerpoint/2010/main" val="2174523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a:p>
            <a:r>
              <a:rPr lang="he-IL" dirty="0"/>
              <a:t>מטרת השיר היא לרמוז על התלות הקיומית שלנו בהתחדשות המים. שני המשפטים המודגשים בסוף כל בית מרמזים על תופעה זו: בקיץ "</a:t>
            </a:r>
            <a:r>
              <a:rPr lang="he-IL" dirty="0" err="1"/>
              <a:t>הבו</a:t>
            </a:r>
            <a:r>
              <a:rPr lang="he-IL" dirty="0"/>
              <a:t> לנו מים ונחיה!" ו"בחורף המים מתחדשים — אם לא יֵרד מספיק גשם, תהיה שנת בצורת". ברוח נימת השיר מומלץ להביא כתבות על שנות בצורת ועל המשמעות שיש לכך להתחדשות מקורות המים.</a:t>
            </a:r>
          </a:p>
          <a:p>
            <a:pPr algn="r"/>
            <a:r>
              <a:rPr lang="he-IL" dirty="0"/>
              <a:t>קוראים את השיר במליאה ומקיימים דיון בסוגיה: </a:t>
            </a:r>
            <a:r>
              <a:rPr lang="he-IL" sz="1200" b="1" i="0" u="none" strike="noStrike" baseline="0" dirty="0">
                <a:latin typeface="Arial" panose="020B0604020202020204" pitchFamily="34" charset="0"/>
                <a:cs typeface="Arial" panose="020B0604020202020204" pitchFamily="34" charset="0"/>
              </a:rPr>
              <a:t>אם בחורף מאגרי המים מתמלאים, אז למה אומרים שיש מחסור במים</a:t>
            </a:r>
            <a:r>
              <a:rPr lang="he-IL" sz="1100" b="1" i="0" u="none" strike="noStrike" baseline="0" dirty="0">
                <a:latin typeface="Arial" panose="020B0604020202020204" pitchFamily="34" charset="0"/>
                <a:cs typeface="Arial" panose="020B0604020202020204" pitchFamily="34" charset="0"/>
              </a:rPr>
              <a:t>?</a:t>
            </a:r>
            <a:endParaRPr lang="he-IL" sz="1100" b="1" dirty="0">
              <a:latin typeface="Arial" panose="020B060402020202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55F7F0E3-A5FB-4E64-8CC6-E6E3A4BFDB39}" type="slidenum">
              <a:rPr lang="he-IL" smtClean="0"/>
              <a:t>2</a:t>
            </a:fld>
            <a:endParaRPr lang="he-IL"/>
          </a:p>
        </p:txBody>
      </p:sp>
    </p:spTree>
    <p:extLst>
      <p:ext uri="{BB962C8B-B14F-4D97-AF65-F5344CB8AC3E}">
        <p14:creationId xmlns:p14="http://schemas.microsoft.com/office/powerpoint/2010/main" val="21549611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מנחים</a:t>
            </a:r>
            <a:r>
              <a:rPr lang="he-IL" baseline="0" dirty="0"/>
              <a:t> את התלמידים להשלים את המילים החסרות במשפטי הסיכום.</a:t>
            </a:r>
            <a:endParaRPr lang="en-US" dirty="0"/>
          </a:p>
        </p:txBody>
      </p:sp>
      <p:sp>
        <p:nvSpPr>
          <p:cNvPr id="4" name="מציין מיקום של מספר שקופית 3"/>
          <p:cNvSpPr>
            <a:spLocks noGrp="1"/>
          </p:cNvSpPr>
          <p:nvPr>
            <p:ph type="sldNum" sz="quarter" idx="10"/>
          </p:nvPr>
        </p:nvSpPr>
        <p:spPr/>
        <p:txBody>
          <a:bodyPr/>
          <a:lstStyle/>
          <a:p>
            <a:fld id="{55F7F0E3-A5FB-4E64-8CC6-E6E3A4BFDB39}" type="slidenum">
              <a:rPr lang="he-IL" smtClean="0"/>
              <a:t>20</a:t>
            </a:fld>
            <a:endParaRPr lang="he-IL"/>
          </a:p>
        </p:txBody>
      </p:sp>
    </p:spTree>
    <p:extLst>
      <p:ext uri="{BB962C8B-B14F-4D97-AF65-F5344CB8AC3E}">
        <p14:creationId xmlns:p14="http://schemas.microsoft.com/office/powerpoint/2010/main" val="3240174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מביאים</a:t>
            </a:r>
            <a:r>
              <a:rPr lang="he-IL" baseline="0" dirty="0"/>
              <a:t> את התלמידים למודעות אודות המיומנויות שנלמדו והופעלו. חשוב לציין את ההקשר של השימוש במיומנויות.</a:t>
            </a:r>
          </a:p>
          <a:p>
            <a:r>
              <a:rPr lang="he-IL" baseline="0" dirty="0"/>
              <a:t>דוגמאות:</a:t>
            </a:r>
          </a:p>
          <a:p>
            <a:r>
              <a:rPr lang="he-IL" baseline="0" dirty="0"/>
              <a:t>ניסחנו השערות: מה קרה </a:t>
            </a:r>
            <a:r>
              <a:rPr lang="he-IL" baseline="0"/>
              <a:t>למים שבברכה?</a:t>
            </a:r>
            <a:endParaRPr lang="he-IL" baseline="0" dirty="0"/>
          </a:p>
        </p:txBody>
      </p:sp>
      <p:sp>
        <p:nvSpPr>
          <p:cNvPr id="4" name="מציין מיקום של מספר שקופית 3"/>
          <p:cNvSpPr>
            <a:spLocks noGrp="1"/>
          </p:cNvSpPr>
          <p:nvPr>
            <p:ph type="sldNum" sz="quarter" idx="10"/>
          </p:nvPr>
        </p:nvSpPr>
        <p:spPr/>
        <p:txBody>
          <a:bodyPr/>
          <a:lstStyle/>
          <a:p>
            <a:fld id="{55F7F0E3-A5FB-4E64-8CC6-E6E3A4BFDB39}" type="slidenum">
              <a:rPr lang="he-IL" smtClean="0"/>
              <a:t>21</a:t>
            </a:fld>
            <a:endParaRPr lang="he-IL"/>
          </a:p>
        </p:txBody>
      </p:sp>
    </p:spTree>
    <p:extLst>
      <p:ext uri="{BB962C8B-B14F-4D97-AF65-F5344CB8AC3E}">
        <p14:creationId xmlns:p14="http://schemas.microsoft.com/office/powerpoint/2010/main" val="1471092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אפשר להתחיל עם התלמידים במליאת הכיתה בפעילות המוצגת בשקופית ולאחר מכן להפנות אותם לשאר השאלות במשימה.</a:t>
            </a:r>
          </a:p>
          <a:p>
            <a:r>
              <a:rPr lang="he-IL" dirty="0"/>
              <a:t>אפשר להשתמש בשאלות/המשימות שמופיעות בתבנית זו למטרות של הערכה מעצבת.</a:t>
            </a:r>
          </a:p>
          <a:p>
            <a:r>
              <a:rPr lang="he-IL" dirty="0"/>
              <a:t>בניגוד להערכה מסכמת שהיא הערכה לצורך סיכום שלב הלמידה. </a:t>
            </a:r>
            <a:r>
              <a:rPr lang="he-IL"/>
              <a:t>הערכה מעצבת היא הערכה שבמסגרתה קיים משוב מתמיד ומתחולל תהליך למידה מתמשך.</a:t>
            </a:r>
          </a:p>
          <a:p>
            <a:endParaRPr lang="he-IL" dirty="0"/>
          </a:p>
        </p:txBody>
      </p:sp>
      <p:sp>
        <p:nvSpPr>
          <p:cNvPr id="4" name="מציין מיקום של מספר שקופית 3"/>
          <p:cNvSpPr>
            <a:spLocks noGrp="1"/>
          </p:cNvSpPr>
          <p:nvPr>
            <p:ph type="sldNum" sz="quarter" idx="5"/>
          </p:nvPr>
        </p:nvSpPr>
        <p:spPr/>
        <p:txBody>
          <a:bodyPr/>
          <a:lstStyle/>
          <a:p>
            <a:fld id="{55F7F0E3-A5FB-4E64-8CC6-E6E3A4BFDB39}" type="slidenum">
              <a:rPr lang="he-IL" smtClean="0"/>
              <a:t>22</a:t>
            </a:fld>
            <a:endParaRPr lang="he-IL"/>
          </a:p>
        </p:txBody>
      </p:sp>
    </p:spTree>
    <p:extLst>
      <p:ext uri="{BB962C8B-B14F-4D97-AF65-F5344CB8AC3E}">
        <p14:creationId xmlns:p14="http://schemas.microsoft.com/office/powerpoint/2010/main" val="1697749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השער מסתיים במשימה טכנולוגית יש לנו אתגר. במשימה התלמידים מתבקשים לשכלל או להמציא מוצר שמבוסס על תכונות האוויר. </a:t>
            </a:r>
          </a:p>
          <a:p>
            <a:r>
              <a:rPr lang="he-IL" dirty="0"/>
              <a:t>המשימה מציבה אתגר חשיבתי שמצריך שימוש בתהליך פתרון בעיות טכנולוגי (תהליך התיכון). פתרון האתגר שימוש במושגים הקשורים</a:t>
            </a:r>
          </a:p>
          <a:p>
            <a:r>
              <a:rPr lang="he-IL" dirty="0"/>
              <a:t>לתכונות האוויר (מבודד חום, דחיס, מתפשט בחום). דגש מיוחד ניתן במשימה לניסוח הדרישות מהמוצר והאילוצים, בחירת החומרים והתאמתם</a:t>
            </a:r>
          </a:p>
          <a:p>
            <a:r>
              <a:rPr lang="he-IL" dirty="0"/>
              <a:t>למטרות המוצר.</a:t>
            </a:r>
          </a:p>
          <a:p>
            <a:r>
              <a:rPr lang="he-IL" dirty="0"/>
              <a:t>המשימה מתאימה ככלי להערכת ביצועי לומדים (ידע מושגי, מיומנויות תיכון, מיומנויות מידעניות, עבודת צוות ועוד).</a:t>
            </a:r>
          </a:p>
          <a:p>
            <a:r>
              <a:rPr lang="he-IL" dirty="0"/>
              <a:t>משימת האתגר היא משימת ביצוע בהקשר לתהליך פתרון בעיות.</a:t>
            </a:r>
          </a:p>
        </p:txBody>
      </p:sp>
      <p:sp>
        <p:nvSpPr>
          <p:cNvPr id="4" name="מציין מיקום של מספר שקופית 3"/>
          <p:cNvSpPr>
            <a:spLocks noGrp="1"/>
          </p:cNvSpPr>
          <p:nvPr>
            <p:ph type="sldNum" sz="quarter" idx="5"/>
          </p:nvPr>
        </p:nvSpPr>
        <p:spPr/>
        <p:txBody>
          <a:bodyPr/>
          <a:lstStyle/>
          <a:p>
            <a:fld id="{55F7F0E3-A5FB-4E64-8CC6-E6E3A4BFDB39}" type="slidenum">
              <a:rPr lang="he-IL" smtClean="0"/>
              <a:t>23</a:t>
            </a:fld>
            <a:endParaRPr lang="he-IL"/>
          </a:p>
        </p:txBody>
      </p:sp>
    </p:spTree>
    <p:extLst>
      <p:ext uri="{BB962C8B-B14F-4D97-AF65-F5344CB8AC3E}">
        <p14:creationId xmlns:p14="http://schemas.microsoft.com/office/powerpoint/2010/main" val="42446199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העזרו בנווט תהליך התיכון לביצוע משימת האתגר.</a:t>
            </a:r>
          </a:p>
          <a:p>
            <a:r>
              <a:rPr lang="he-IL" dirty="0"/>
              <a:t>מכלי החשיבה והעשייה שמנווט את תהליך התיכון הוא נווט התיכון. חשוב ביותר להציג את נווט התיכון לתלמידים ולדון עמם על מרכיביו ועל חשיבות השימוש בו בעת תהליך פתרון הבעיה. הנווט ילווה אותם לאורך כל התהליך ויורה להם איזה תפקוד תיכון מרכזי מופעל בכל שלב של התהליך. </a:t>
            </a:r>
          </a:p>
        </p:txBody>
      </p:sp>
      <p:sp>
        <p:nvSpPr>
          <p:cNvPr id="4" name="מציין מיקום של מספר שקופית 3"/>
          <p:cNvSpPr>
            <a:spLocks noGrp="1"/>
          </p:cNvSpPr>
          <p:nvPr>
            <p:ph type="sldNum" sz="quarter" idx="5"/>
          </p:nvPr>
        </p:nvSpPr>
        <p:spPr/>
        <p:txBody>
          <a:bodyPr/>
          <a:lstStyle/>
          <a:p>
            <a:fld id="{55F7F0E3-A5FB-4E64-8CC6-E6E3A4BFDB39}" type="slidenum">
              <a:rPr lang="he-IL" smtClean="0"/>
              <a:t>24</a:t>
            </a:fld>
            <a:endParaRPr lang="he-IL"/>
          </a:p>
        </p:txBody>
      </p:sp>
    </p:spTree>
    <p:extLst>
      <p:ext uri="{BB962C8B-B14F-4D97-AF65-F5344CB8AC3E}">
        <p14:creationId xmlns:p14="http://schemas.microsoft.com/office/powerpoint/2010/main" val="8979237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55F7F0E3-A5FB-4E64-8CC6-E6E3A4BFDB39}" type="slidenum">
              <a:rPr lang="he-IL" smtClean="0"/>
              <a:t>25</a:t>
            </a:fld>
            <a:endParaRPr lang="he-IL"/>
          </a:p>
        </p:txBody>
      </p:sp>
    </p:spTree>
    <p:extLst>
      <p:ext uri="{BB962C8B-B14F-4D97-AF65-F5344CB8AC3E}">
        <p14:creationId xmlns:p14="http://schemas.microsoft.com/office/powerpoint/2010/main" val="144203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עיקרון חשוב להבנת מחזור המים בטבע קשור לשינויים במצבי הצבירה של המים. את מערכת הניסוי בונים כמתואר בתמונה. לפני ביצוע הניסוי</a:t>
            </a:r>
          </a:p>
          <a:p>
            <a:r>
              <a:rPr lang="he-IL" dirty="0"/>
              <a:t>חשוב לבקש מהתלמידים לשער מה יתקבל לדעתם בכל אחד משלבי הניסוי.</a:t>
            </a:r>
          </a:p>
          <a:p>
            <a:endParaRPr lang="he-IL" dirty="0"/>
          </a:p>
          <a:p>
            <a:r>
              <a:rPr lang="he-IL" dirty="0"/>
              <a:t>בעת ביצוע הניסוי חשוב להפנות את תשומת לב הלומדים להתרחשויות בכל אחד מהשלבים: מספקים חום לקרח, הקרח ניתך, המים מתחממים, טמפרטורת המים עולה, המים מתאדים, המים רותחים, האדים פוגעים בזכוכית הקרה, האדים מתעבים, טיפות מים מצטברות</a:t>
            </a:r>
          </a:p>
          <a:p>
            <a:r>
              <a:rPr lang="he-IL" dirty="0"/>
              <a:t>בבקבוק. את הבקבוק עם טיפות המים מכניסים למקפיא.</a:t>
            </a:r>
          </a:p>
          <a:p>
            <a:r>
              <a:rPr lang="he-IL" dirty="0"/>
              <a:t>שימו לב: כמות הקרח שתתקבל לאחר ההקפאה תהיה קטנה בהרבה מהכמות שהייתה בתחילת הניסוי. כדאי לדון עם התלמידים בנושא (הרי חומר אינו הולך לאיבוד). חשוב לערוך אנלוגיה בין מערכת הניסוי לבין תהליכים דומים שמתרחשים בסביבה: מים בסביבה עוברים ממצב צבירה אחד למשנהו, וכך הם עוברים מסביבה לסביבה. למשל, מהשלולית לאוויר, מהעננים לקרקע וכדומה.</a:t>
            </a:r>
          </a:p>
        </p:txBody>
      </p:sp>
      <p:sp>
        <p:nvSpPr>
          <p:cNvPr id="4" name="מציין מיקום של מספר שקופית 3"/>
          <p:cNvSpPr>
            <a:spLocks noGrp="1"/>
          </p:cNvSpPr>
          <p:nvPr>
            <p:ph type="sldNum" sz="quarter" idx="5"/>
          </p:nvPr>
        </p:nvSpPr>
        <p:spPr/>
        <p:txBody>
          <a:bodyPr/>
          <a:lstStyle/>
          <a:p>
            <a:fld id="{55F7F0E3-A5FB-4E64-8CC6-E6E3A4BFDB39}" type="slidenum">
              <a:rPr lang="he-IL" smtClean="0"/>
              <a:t>3</a:t>
            </a:fld>
            <a:endParaRPr lang="he-IL"/>
          </a:p>
        </p:txBody>
      </p:sp>
    </p:spTree>
    <p:extLst>
      <p:ext uri="{BB962C8B-B14F-4D97-AF65-F5344CB8AC3E}">
        <p14:creationId xmlns:p14="http://schemas.microsoft.com/office/powerpoint/2010/main" val="2877544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מוצע לבקש מהתלמידים לתאר את התהליכים המוצגים בתרשים בעזרת השאלות שבעמוד 185</a:t>
            </a:r>
          </a:p>
        </p:txBody>
      </p:sp>
      <p:sp>
        <p:nvSpPr>
          <p:cNvPr id="4" name="מציין מיקום של מספר שקופית 3"/>
          <p:cNvSpPr>
            <a:spLocks noGrp="1"/>
          </p:cNvSpPr>
          <p:nvPr>
            <p:ph type="sldNum" sz="quarter" idx="5"/>
          </p:nvPr>
        </p:nvSpPr>
        <p:spPr/>
        <p:txBody>
          <a:bodyPr/>
          <a:lstStyle/>
          <a:p>
            <a:fld id="{55F7F0E3-A5FB-4E64-8CC6-E6E3A4BFDB39}" type="slidenum">
              <a:rPr lang="he-IL" smtClean="0"/>
              <a:t>4</a:t>
            </a:fld>
            <a:endParaRPr lang="he-IL"/>
          </a:p>
        </p:txBody>
      </p:sp>
    </p:spTree>
    <p:extLst>
      <p:ext uri="{BB962C8B-B14F-4D97-AF65-F5344CB8AC3E}">
        <p14:creationId xmlns:p14="http://schemas.microsoft.com/office/powerpoint/2010/main" val="2832793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לפני ביצוע המשימה מוצע לקיים דיון בכיתה בעזרת תוכן בועיות הדיבור. האם העובדה שבקיץ זרימת הנחלים פוחתת ופני המים בכנרת יורדים מעידים על כך שהמים נעלמים מהסביבה?</a:t>
            </a:r>
          </a:p>
          <a:p>
            <a:pPr algn="r"/>
            <a:r>
              <a:rPr lang="he-IL" sz="1800" b="0" i="0" u="none" strike="noStrike" baseline="0" dirty="0">
                <a:latin typeface="NarkisimMFO"/>
              </a:rPr>
              <a:t>סיפורו של </a:t>
            </a:r>
            <a:r>
              <a:rPr lang="he-IL" sz="1800" b="1" i="0" u="none" strike="noStrike" baseline="0" dirty="0">
                <a:latin typeface="NarkisimMFOBold"/>
              </a:rPr>
              <a:t>מחזור המים </a:t>
            </a:r>
            <a:r>
              <a:rPr lang="he-IL" sz="1800" b="0" i="0" u="none" strike="noStrike" baseline="0" dirty="0">
                <a:latin typeface="NarkisimMFO"/>
              </a:rPr>
              <a:t>מתואר בקטע מידע שמחולק לשש פסקאות. רצף הפסקאות מאורגן באופן לוגי שמצביע על תהליכים שקשורים זה בזה. התחלתו של סיפור מחזור המים בהיווצרות עננים היא שרירותית ואפשר היה להתחיל מכל שלב בתהליך (למשל, מהפשרת שלגים).</a:t>
            </a:r>
            <a:endParaRPr lang="he-IL" dirty="0"/>
          </a:p>
        </p:txBody>
      </p:sp>
      <p:sp>
        <p:nvSpPr>
          <p:cNvPr id="4" name="מציין מיקום של מספר שקופית 3"/>
          <p:cNvSpPr>
            <a:spLocks noGrp="1"/>
          </p:cNvSpPr>
          <p:nvPr>
            <p:ph type="sldNum" sz="quarter" idx="5"/>
          </p:nvPr>
        </p:nvSpPr>
        <p:spPr/>
        <p:txBody>
          <a:bodyPr/>
          <a:lstStyle/>
          <a:p>
            <a:fld id="{55F7F0E3-A5FB-4E64-8CC6-E6E3A4BFDB39}" type="slidenum">
              <a:rPr lang="he-IL" smtClean="0"/>
              <a:t>5</a:t>
            </a:fld>
            <a:endParaRPr lang="he-IL"/>
          </a:p>
        </p:txBody>
      </p:sp>
    </p:spTree>
    <p:extLst>
      <p:ext uri="{BB962C8B-B14F-4D97-AF65-F5344CB8AC3E}">
        <p14:creationId xmlns:p14="http://schemas.microsoft.com/office/powerpoint/2010/main" val="1223712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מחזור המים בטבע. מעיינים בתרשים ומתארים את התהליך.</a:t>
            </a:r>
          </a:p>
          <a:p>
            <a:r>
              <a:rPr lang="he-IL" dirty="0"/>
              <a:t>כאשר אדי המים שבאוויר עולים ופוגשים אוויר קר בשכבות הגבוהות של הָאַטְמוֹסְפֶרָה, הם מִתְעַבִּים ויוצרים עננים. מהעננים ישובו וירֵדו מִשְקָעִים: גשם וברד. מים ישובו אל הים, ומשם ישובו ויתאדו... מים ישובו אל היבשה, ירטיבו אותה ואת כל אשר עליה. מים יזרמו אל הנהרות והנחלים ויחְַלְחֲלוּ למי תהום. מהיבשה יזרמו המים אל הימים, ומשם ישובו ויתאדו... ושוב אדי המים מִתְעַבִּים באַטְמוֹסְפֶרָה ויוצרים עננים...</a:t>
            </a:r>
          </a:p>
          <a:p>
            <a:r>
              <a:rPr lang="he-IL" dirty="0"/>
              <a:t>זהו תהליך החוזר על עצמו כל הזמן. לתהליך זה החוזר על עצמו קוראים מחזור המים בטבע.</a:t>
            </a:r>
          </a:p>
          <a:p>
            <a:r>
              <a:rPr lang="he-IL" dirty="0"/>
              <a:t>הודות למחזור המים בטבע, המים שבמקורות המים מתחדשים. לפיכך המים נחשבים למשאב טבע מתחדש.</a:t>
            </a:r>
          </a:p>
        </p:txBody>
      </p:sp>
      <p:sp>
        <p:nvSpPr>
          <p:cNvPr id="4" name="מציין מיקום של מספר שקופית 3"/>
          <p:cNvSpPr>
            <a:spLocks noGrp="1"/>
          </p:cNvSpPr>
          <p:nvPr>
            <p:ph type="sldNum" sz="quarter" idx="5"/>
          </p:nvPr>
        </p:nvSpPr>
        <p:spPr/>
        <p:txBody>
          <a:bodyPr/>
          <a:lstStyle/>
          <a:p>
            <a:fld id="{55F7F0E3-A5FB-4E64-8CC6-E6E3A4BFDB39}" type="slidenum">
              <a:rPr lang="he-IL" smtClean="0"/>
              <a:t>6</a:t>
            </a:fld>
            <a:endParaRPr lang="he-IL"/>
          </a:p>
        </p:txBody>
      </p:sp>
    </p:spTree>
    <p:extLst>
      <p:ext uri="{BB962C8B-B14F-4D97-AF65-F5344CB8AC3E}">
        <p14:creationId xmlns:p14="http://schemas.microsoft.com/office/powerpoint/2010/main" val="1838030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בעמוד 186, משימה </a:t>
            </a:r>
            <a:r>
              <a:rPr lang="he-IL" b="1" dirty="0"/>
              <a:t>מים משאב טבע מתחדש</a:t>
            </a:r>
            <a:r>
              <a:rPr lang="he-IL" dirty="0"/>
              <a:t>. </a:t>
            </a:r>
          </a:p>
        </p:txBody>
      </p:sp>
      <p:sp>
        <p:nvSpPr>
          <p:cNvPr id="4" name="מציין מיקום של מספר שקופית 3"/>
          <p:cNvSpPr>
            <a:spLocks noGrp="1"/>
          </p:cNvSpPr>
          <p:nvPr>
            <p:ph type="sldNum" sz="quarter" idx="5"/>
          </p:nvPr>
        </p:nvSpPr>
        <p:spPr/>
        <p:txBody>
          <a:bodyPr/>
          <a:lstStyle/>
          <a:p>
            <a:fld id="{55F7F0E3-A5FB-4E64-8CC6-E6E3A4BFDB39}" type="slidenum">
              <a:rPr lang="he-IL" smtClean="0"/>
              <a:t>7</a:t>
            </a:fld>
            <a:endParaRPr lang="he-IL"/>
          </a:p>
        </p:txBody>
      </p:sp>
    </p:spTree>
    <p:extLst>
      <p:ext uri="{BB962C8B-B14F-4D97-AF65-F5344CB8AC3E}">
        <p14:creationId xmlns:p14="http://schemas.microsoft.com/office/powerpoint/2010/main" val="2917806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בעמוד 190, משימה </a:t>
            </a:r>
            <a:r>
              <a:rPr lang="he-IL" b="1" dirty="0"/>
              <a:t>מים בכל מקום</a:t>
            </a:r>
            <a:r>
              <a:rPr lang="he-IL" dirty="0"/>
              <a:t>.</a:t>
            </a:r>
          </a:p>
        </p:txBody>
      </p:sp>
      <p:sp>
        <p:nvSpPr>
          <p:cNvPr id="4" name="מציין מיקום של מספר שקופית 3"/>
          <p:cNvSpPr>
            <a:spLocks noGrp="1"/>
          </p:cNvSpPr>
          <p:nvPr>
            <p:ph type="sldNum" sz="quarter" idx="5"/>
          </p:nvPr>
        </p:nvSpPr>
        <p:spPr/>
        <p:txBody>
          <a:bodyPr/>
          <a:lstStyle/>
          <a:p>
            <a:fld id="{55F7F0E3-A5FB-4E64-8CC6-E6E3A4BFDB39}" type="slidenum">
              <a:rPr lang="he-IL" smtClean="0"/>
              <a:t>8</a:t>
            </a:fld>
            <a:endParaRPr lang="he-IL"/>
          </a:p>
        </p:txBody>
      </p:sp>
    </p:spTree>
    <p:extLst>
      <p:ext uri="{BB962C8B-B14F-4D97-AF65-F5344CB8AC3E}">
        <p14:creationId xmlns:p14="http://schemas.microsoft.com/office/powerpoint/2010/main" val="3717366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יחידת התוכן חומרים. המשימה </a:t>
            </a:r>
            <a:r>
              <a:rPr lang="he-IL" b="1" dirty="0"/>
              <a:t>חוויות של שלג וברד עם מעיין ותמר </a:t>
            </a:r>
            <a:r>
              <a:rPr lang="he-IL" dirty="0"/>
              <a:t>עוסקת בתנאי מזג האוויר הדרושים ליצירת ברד ושלג ולנזקים הצפויים להיות בעקבות סופת ברד וסופת שלג קשה.</a:t>
            </a:r>
          </a:p>
        </p:txBody>
      </p:sp>
      <p:sp>
        <p:nvSpPr>
          <p:cNvPr id="4" name="מציין מיקום של מספר שקופית 3"/>
          <p:cNvSpPr>
            <a:spLocks noGrp="1"/>
          </p:cNvSpPr>
          <p:nvPr>
            <p:ph type="sldNum" sz="quarter" idx="5"/>
          </p:nvPr>
        </p:nvSpPr>
        <p:spPr/>
        <p:txBody>
          <a:bodyPr/>
          <a:lstStyle/>
          <a:p>
            <a:fld id="{55F7F0E3-A5FB-4E64-8CC6-E6E3A4BFDB39}" type="slidenum">
              <a:rPr lang="he-IL" smtClean="0"/>
              <a:t>9</a:t>
            </a:fld>
            <a:endParaRPr lang="he-IL"/>
          </a:p>
        </p:txBody>
      </p:sp>
    </p:spTree>
    <p:extLst>
      <p:ext uri="{BB962C8B-B14F-4D97-AF65-F5344CB8AC3E}">
        <p14:creationId xmlns:p14="http://schemas.microsoft.com/office/powerpoint/2010/main" val="2209072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תמונה פנורמית עם כיתוב">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3" name="Date Placeholder 2"/>
          <p:cNvSpPr>
            <a:spLocks noGrp="1"/>
          </p:cNvSpPr>
          <p:nvPr>
            <p:ph type="dt" sz="half" idx="10"/>
          </p:nvPr>
        </p:nvSpPr>
        <p:spPr/>
        <p:txBody>
          <a:bodyPr/>
          <a:lstStyle/>
          <a:p>
            <a:fld id="{B61BEF0D-F0BB-DE4B-95CE-6DB70DBA9567}" type="datetimeFigureOut">
              <a:rPr lang="en-US" dirty="0"/>
              <a:pPr/>
              <a:t>12/21/2023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B61BEF0D-F0BB-DE4B-95CE-6DB70DBA9567}" type="datetimeFigureOut">
              <a:rPr lang="en-US" dirty="0"/>
              <a:pPr/>
              <a:t>12/21/2023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he-IL"/>
              <a:t>לחץ כדי לערוך סגנון כותרת של תבנית בסיס</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B61BEF0D-F0BB-DE4B-95CE-6DB70DBA9567}" type="datetimeFigureOut">
              <a:rPr lang="en-US" dirty="0"/>
              <a:pPr/>
              <a:t>12/21/2023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B61BEF0D-F0BB-DE4B-95CE-6DB70DBA9567}" type="datetimeFigureOut">
              <a:rPr lang="en-US" dirty="0"/>
              <a:pPr/>
              <a:t>12/21/2023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כרטיס שם עם ציטוט">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he-IL"/>
              <a:t>לחץ כדי לערוך סגנון כותרת של תבנית בסיס</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he-IL"/>
              <a:t>לחץ כדי לערוך סגנונות טקסט של תבנית בסיס</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B61BEF0D-F0BB-DE4B-95CE-6DB70DBA9567}" type="datetimeFigureOut">
              <a:rPr lang="en-US" dirty="0"/>
              <a:pPr/>
              <a:t>12/21/2023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נכון או לא נכון">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he-IL"/>
              <a:t>לחץ כדי לערוך סגנון כותרת של תבנית בסיס</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he-IL"/>
              <a:t>לחץ כדי לערוך סגנונות טקסט של תבנית בסיס</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B61BEF0D-F0BB-DE4B-95CE-6DB70DBA9567}" type="datetimeFigureOut">
              <a:rPr lang="en-US" dirty="0"/>
              <a:pPr/>
              <a:t>12/21/2023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ncho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nchor="ct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B61BEF0D-F0BB-DE4B-95CE-6DB70DBA9567}" type="datetimeFigureOut">
              <a:rPr lang="en-US" dirty="0"/>
              <a:pPr/>
              <a:t>12/21/2023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12/21/2023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B61BEF0D-F0BB-DE4B-95CE-6DB70DBA9567}" type="datetimeFigureOut">
              <a:rPr lang="en-US" dirty="0"/>
              <a:pPr/>
              <a:t>12/21/2023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he-IL"/>
              <a:t>לחץ כדי לערוך סגנון כותרת של תבנית בסיס</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B61BEF0D-F0BB-DE4B-95CE-6DB70DBA9567}" type="datetimeFigureOut">
              <a:rPr lang="en-US" dirty="0"/>
              <a:pPr/>
              <a:t>12/21/2023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12/21/2023</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1" eaLnBrk="1" latinLnBrk="0" hangingPunct="1">
        <a:spcBef>
          <a:spcPct val="0"/>
        </a:spcBef>
        <a:buNone/>
        <a:defRPr sz="3600" kern="1200" cap="all">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85750" indent="-285750" algn="r" defTabSz="457200" rtl="1"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emf"/><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hyperlink" Target="https://www.youtube.com/watch?v=rSKi5CeRrvk" TargetMode="Externa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1.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hyperlink" Target="https://www.youtube.com/watch?v=wdmBvGP1RE8" TargetMode="Externa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pic>
        <p:nvPicPr>
          <p:cNvPr id="18" name="תמונה 17">
            <a:extLst>
              <a:ext uri="{FF2B5EF4-FFF2-40B4-BE49-F238E27FC236}">
                <a16:creationId xmlns:a16="http://schemas.microsoft.com/office/drawing/2014/main" id="{56DAFB03-3167-2FB2-522F-CB9981BC618B}"/>
              </a:ext>
            </a:extLst>
          </p:cNvPr>
          <p:cNvPicPr>
            <a:picLocks noChangeAspect="1"/>
          </p:cNvPicPr>
          <p:nvPr/>
        </p:nvPicPr>
        <p:blipFill>
          <a:blip r:embed="rId4"/>
          <a:stretch>
            <a:fillRect/>
          </a:stretch>
        </p:blipFill>
        <p:spPr>
          <a:xfrm>
            <a:off x="10984832" y="93590"/>
            <a:ext cx="1027404" cy="495957"/>
          </a:xfrm>
          <a:prstGeom prst="rect">
            <a:avLst/>
          </a:prstGeom>
        </p:spPr>
      </p:pic>
      <p:sp>
        <p:nvSpPr>
          <p:cNvPr id="2" name="כותרת 1">
            <a:extLst>
              <a:ext uri="{FF2B5EF4-FFF2-40B4-BE49-F238E27FC236}">
                <a16:creationId xmlns:a16="http://schemas.microsoft.com/office/drawing/2014/main" id="{404C0DF6-AAC4-F6D9-02B9-FD1198DE1D24}"/>
              </a:ext>
            </a:extLst>
          </p:cNvPr>
          <p:cNvSpPr>
            <a:spLocks noGrp="1"/>
          </p:cNvSpPr>
          <p:nvPr>
            <p:ph type="ctrTitle"/>
          </p:nvPr>
        </p:nvSpPr>
        <p:spPr>
          <a:xfrm>
            <a:off x="1042021" y="725557"/>
            <a:ext cx="8001000" cy="1321904"/>
          </a:xfrm>
        </p:spPr>
        <p:txBody>
          <a:bodyPr>
            <a:noAutofit/>
          </a:bodyPr>
          <a:lstStyle/>
          <a:p>
            <a:pPr algn="r"/>
            <a:r>
              <a:rPr lang="he-IL" b="1" i="0" u="none" strike="noStrike" baseline="0" dirty="0">
                <a:solidFill>
                  <a:schemeClr val="bg1"/>
                </a:solidFill>
                <a:latin typeface="Arial" panose="020B0604020202020204" pitchFamily="34" charset="0"/>
                <a:cs typeface="Arial" panose="020B0604020202020204" pitchFamily="34" charset="0"/>
              </a:rPr>
              <a:t>מדע וטכנולוגיה לכיתה ד</a:t>
            </a:r>
            <a:endParaRPr lang="he-IL" b="1" dirty="0">
              <a:solidFill>
                <a:schemeClr val="bg1"/>
              </a:solidFill>
              <a:latin typeface="Arial" panose="020B0604020202020204" pitchFamily="34" charset="0"/>
              <a:cs typeface="Arial" panose="020B0604020202020204" pitchFamily="34" charset="0"/>
            </a:endParaRPr>
          </a:p>
        </p:txBody>
      </p:sp>
      <p:sp>
        <p:nvSpPr>
          <p:cNvPr id="5" name="תיבת טקסט 4">
            <a:extLst>
              <a:ext uri="{FF2B5EF4-FFF2-40B4-BE49-F238E27FC236}">
                <a16:creationId xmlns:a16="http://schemas.microsoft.com/office/drawing/2014/main" id="{D9F47CB5-7A7E-18BF-B8D6-9C3DCA883B27}"/>
              </a:ext>
            </a:extLst>
          </p:cNvPr>
          <p:cNvSpPr txBox="1"/>
          <p:nvPr/>
        </p:nvSpPr>
        <p:spPr>
          <a:xfrm>
            <a:off x="1290139" y="2317550"/>
            <a:ext cx="9161421" cy="3108543"/>
          </a:xfrm>
          <a:prstGeom prst="rect">
            <a:avLst/>
          </a:prstGeom>
          <a:noFill/>
        </p:spPr>
        <p:txBody>
          <a:bodyPr wrap="square" rtlCol="1">
            <a:spAutoFit/>
          </a:bodyPr>
          <a:lstStyle/>
          <a:p>
            <a:pPr algn="ctr"/>
            <a:r>
              <a:rPr lang="he-IL" sz="3600" b="1" dirty="0">
                <a:solidFill>
                  <a:schemeClr val="bg2">
                    <a:lumMod val="50000"/>
                  </a:schemeClr>
                </a:solidFill>
                <a:latin typeface="Arial" panose="020B0604020202020204" pitchFamily="34" charset="0"/>
                <a:cs typeface="Arial" panose="020B0604020202020204" pitchFamily="34" charset="0"/>
              </a:rPr>
              <a:t>מצגת מלווה להוראה</a:t>
            </a:r>
            <a:endParaRPr lang="he-IL" sz="5400" b="1" dirty="0">
              <a:solidFill>
                <a:schemeClr val="bg2">
                  <a:lumMod val="50000"/>
                </a:schemeClr>
              </a:solidFill>
              <a:latin typeface="Arial" panose="020B0604020202020204" pitchFamily="34" charset="0"/>
              <a:cs typeface="Arial" panose="020B0604020202020204" pitchFamily="34" charset="0"/>
            </a:endParaRPr>
          </a:p>
          <a:p>
            <a:pPr algn="ctr"/>
            <a:r>
              <a:rPr lang="he-IL" sz="4000" b="1" dirty="0">
                <a:solidFill>
                  <a:schemeClr val="bg2">
                    <a:lumMod val="75000"/>
                  </a:schemeClr>
                </a:solidFill>
                <a:latin typeface="Arial" panose="020B0604020202020204" pitchFamily="34" charset="0"/>
                <a:cs typeface="Arial" panose="020B0604020202020204" pitchFamily="34" charset="0"/>
              </a:rPr>
              <a:t>שער: אוויר ומים בארץ ובשמים</a:t>
            </a:r>
          </a:p>
          <a:p>
            <a:pPr algn="ctr"/>
            <a:endParaRPr lang="he-IL" sz="4000" b="1" dirty="0">
              <a:solidFill>
                <a:schemeClr val="bg2">
                  <a:lumMod val="75000"/>
                </a:schemeClr>
              </a:solidFill>
              <a:latin typeface="Arial" panose="020B0604020202020204" pitchFamily="34" charset="0"/>
              <a:cs typeface="Arial" panose="020B0604020202020204" pitchFamily="34" charset="0"/>
            </a:endParaRPr>
          </a:p>
          <a:p>
            <a:pPr algn="ctr"/>
            <a:r>
              <a:rPr lang="he-IL" sz="4000" b="1" dirty="0">
                <a:solidFill>
                  <a:srgbClr val="FF0000"/>
                </a:solidFill>
                <a:latin typeface="Arial" panose="020B0604020202020204" pitchFamily="34" charset="0"/>
                <a:cs typeface="Arial" panose="020B0604020202020204" pitchFamily="34" charset="0"/>
              </a:rPr>
              <a:t>פרק שלישי  </a:t>
            </a:r>
          </a:p>
          <a:p>
            <a:pPr algn="ctr"/>
            <a:r>
              <a:rPr lang="he-IL" sz="4000" b="1" dirty="0">
                <a:solidFill>
                  <a:srgbClr val="FF0000"/>
                </a:solidFill>
                <a:latin typeface="Arial" panose="020B0604020202020204" pitchFamily="34" charset="0"/>
                <a:cs typeface="Arial" panose="020B0604020202020204" pitchFamily="34" charset="0"/>
              </a:rPr>
              <a:t>מים במעגל: מחזור המים בטבע </a:t>
            </a:r>
          </a:p>
        </p:txBody>
      </p:sp>
      <p:pic>
        <p:nvPicPr>
          <p:cNvPr id="6" name="Picture 2" descr="התזת מים חינם איור טבע">
            <a:extLst>
              <a:ext uri="{FF2B5EF4-FFF2-40B4-BE49-F238E27FC236}">
                <a16:creationId xmlns:a16="http://schemas.microsoft.com/office/drawing/2014/main" id="{DE782A36-E9B0-CDA5-3546-D383C8E98B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9030" y="725556"/>
            <a:ext cx="3473206" cy="5920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150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pic>
        <p:nvPicPr>
          <p:cNvPr id="2" name="תמונה 1"/>
          <p:cNvPicPr>
            <a:picLocks noChangeAspect="1"/>
          </p:cNvPicPr>
          <p:nvPr/>
        </p:nvPicPr>
        <p:blipFill>
          <a:blip r:embed="rId5"/>
          <a:stretch>
            <a:fillRect/>
          </a:stretch>
        </p:blipFill>
        <p:spPr>
          <a:xfrm>
            <a:off x="2057283" y="770784"/>
            <a:ext cx="7157738" cy="5563514"/>
          </a:xfrm>
          <a:prstGeom prst="rect">
            <a:avLst/>
          </a:prstGeom>
        </p:spPr>
      </p:pic>
    </p:spTree>
    <p:extLst>
      <p:ext uri="{BB962C8B-B14F-4D97-AF65-F5344CB8AC3E}">
        <p14:creationId xmlns:p14="http://schemas.microsoft.com/office/powerpoint/2010/main" val="1134895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8" name="תיבת טקסט 7">
            <a:extLst>
              <a:ext uri="{FF2B5EF4-FFF2-40B4-BE49-F238E27FC236}">
                <a16:creationId xmlns:a16="http://schemas.microsoft.com/office/drawing/2014/main" id="{8C2B3EBD-5768-BCAA-418F-FC02E204B440}"/>
              </a:ext>
            </a:extLst>
          </p:cNvPr>
          <p:cNvSpPr txBox="1"/>
          <p:nvPr/>
        </p:nvSpPr>
        <p:spPr>
          <a:xfrm>
            <a:off x="2441448" y="251959"/>
            <a:ext cx="7675043" cy="584775"/>
          </a:xfrm>
          <a:prstGeom prst="rect">
            <a:avLst/>
          </a:prstGeom>
          <a:noFill/>
        </p:spPr>
        <p:txBody>
          <a:bodyPr wrap="square">
            <a:spAutoFit/>
          </a:bodyPr>
          <a:lstStyle/>
          <a:p>
            <a:pPr algn="r"/>
            <a:r>
              <a:rPr lang="he-IL" sz="3200" b="1" i="0" u="none" strike="noStrike" baseline="0" dirty="0">
                <a:solidFill>
                  <a:schemeClr val="bg1"/>
                </a:solidFill>
                <a:latin typeface="Arial" panose="020B0604020202020204" pitchFamily="34" charset="0"/>
                <a:cs typeface="Arial" panose="020B0604020202020204" pitchFamily="34" charset="0"/>
              </a:rPr>
              <a:t>משימה: </a:t>
            </a:r>
            <a:r>
              <a:rPr lang="he-IL" sz="3200" b="1" i="0" u="none" strike="noStrike" baseline="0" dirty="0">
                <a:solidFill>
                  <a:schemeClr val="bg2"/>
                </a:solidFill>
                <a:latin typeface="Arial" panose="020B0604020202020204" pitchFamily="34" charset="0"/>
                <a:cs typeface="Arial" panose="020B0604020202020204" pitchFamily="34" charset="0"/>
              </a:rPr>
              <a:t>מה קרה למים שבברֵכה? </a:t>
            </a:r>
            <a:r>
              <a:rPr lang="he-IL" sz="2400" b="1" i="0" u="none" strike="noStrike" baseline="0" dirty="0">
                <a:solidFill>
                  <a:schemeClr val="bg2"/>
                </a:solidFill>
                <a:latin typeface="Arial" panose="020B0604020202020204" pitchFamily="34" charset="0"/>
                <a:cs typeface="Arial" panose="020B0604020202020204" pitchFamily="34" charset="0"/>
              </a:rPr>
              <a:t>(עמוד 191)  </a:t>
            </a:r>
            <a:endParaRPr lang="he-IL" sz="2400" b="1" dirty="0">
              <a:solidFill>
                <a:schemeClr val="accent6"/>
              </a:solidFill>
              <a:latin typeface="Arial" panose="020B0604020202020204" pitchFamily="34" charset="0"/>
              <a:cs typeface="Arial" panose="020B0604020202020204" pitchFamily="34" charset="0"/>
            </a:endParaRPr>
          </a:p>
        </p:txBody>
      </p:sp>
      <p:sp>
        <p:nvSpPr>
          <p:cNvPr id="12" name="תיבת טקסט 11">
            <a:extLst>
              <a:ext uri="{FF2B5EF4-FFF2-40B4-BE49-F238E27FC236}">
                <a16:creationId xmlns:a16="http://schemas.microsoft.com/office/drawing/2014/main" id="{7BEDEC8D-C1FC-0A01-29FB-367F300B2283}"/>
              </a:ext>
            </a:extLst>
          </p:cNvPr>
          <p:cNvSpPr txBox="1"/>
          <p:nvPr/>
        </p:nvSpPr>
        <p:spPr>
          <a:xfrm>
            <a:off x="4861738" y="4087921"/>
            <a:ext cx="6910052" cy="1951496"/>
          </a:xfrm>
          <a:prstGeom prst="rect">
            <a:avLst/>
          </a:prstGeom>
          <a:noFill/>
        </p:spPr>
        <p:txBody>
          <a:bodyPr wrap="square">
            <a:spAutoFit/>
          </a:bodyPr>
          <a:lstStyle/>
          <a:p>
            <a:pPr algn="r">
              <a:lnSpc>
                <a:spcPct val="150000"/>
              </a:lnSpc>
            </a:pPr>
            <a:r>
              <a:rPr lang="he-IL" sz="2800" b="0" i="0" u="none" strike="noStrike" baseline="0" dirty="0">
                <a:solidFill>
                  <a:schemeClr val="bg1"/>
                </a:solidFill>
                <a:latin typeface="Arial" panose="020B0604020202020204" pitchFamily="34" charset="0"/>
                <a:cs typeface="Arial" panose="020B0604020202020204" pitchFamily="34" charset="0"/>
              </a:rPr>
              <a:t>מהי שאלת החקר ששאל איתמר?</a:t>
            </a:r>
          </a:p>
          <a:p>
            <a:pPr algn="r">
              <a:lnSpc>
                <a:spcPct val="150000"/>
              </a:lnSpc>
            </a:pPr>
            <a:r>
              <a:rPr lang="he-IL" sz="2800" b="0" i="0" u="none" strike="noStrike" baseline="0" dirty="0">
                <a:solidFill>
                  <a:schemeClr val="bg1"/>
                </a:solidFill>
                <a:latin typeface="Arial" panose="020B0604020202020204" pitchFamily="34" charset="0"/>
                <a:cs typeface="Arial" panose="020B0604020202020204" pitchFamily="34" charset="0"/>
              </a:rPr>
              <a:t>הציעו השערות לשאלת החקר ששאל איתמר.</a:t>
            </a:r>
          </a:p>
          <a:p>
            <a:pPr algn="r">
              <a:lnSpc>
                <a:spcPct val="150000"/>
              </a:lnSpc>
            </a:pPr>
            <a:r>
              <a:rPr lang="he-IL" sz="2800" b="0" i="0" u="none" strike="noStrike" baseline="0" dirty="0">
                <a:solidFill>
                  <a:schemeClr val="bg1"/>
                </a:solidFill>
                <a:latin typeface="Arial" panose="020B0604020202020204" pitchFamily="34" charset="0"/>
                <a:cs typeface="Arial" panose="020B0604020202020204" pitchFamily="34" charset="0"/>
              </a:rPr>
              <a:t>מהו המידע עזר להעלות כל השערה?</a:t>
            </a:r>
            <a:endParaRPr lang="he-IL" sz="2800" dirty="0">
              <a:solidFill>
                <a:schemeClr val="bg1"/>
              </a:solidFill>
              <a:latin typeface="Arial" panose="020B0604020202020204" pitchFamily="34" charset="0"/>
              <a:cs typeface="Arial" panose="020B0604020202020204" pitchFamily="34" charset="0"/>
            </a:endParaRPr>
          </a:p>
        </p:txBody>
      </p:sp>
      <p:pic>
        <p:nvPicPr>
          <p:cNvPr id="3076" name="Picture 4" descr="וקטור חיצוני של מי בריכה בחינם">
            <a:extLst>
              <a:ext uri="{FF2B5EF4-FFF2-40B4-BE49-F238E27FC236}">
                <a16:creationId xmlns:a16="http://schemas.microsoft.com/office/drawing/2014/main" id="{341A6D53-9E81-9315-784E-EC5B292517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33" y="3557016"/>
            <a:ext cx="5175848" cy="3209544"/>
          </a:xfrm>
          <a:prstGeom prst="rect">
            <a:avLst/>
          </a:prstGeom>
          <a:noFill/>
          <a:extLst>
            <a:ext uri="{909E8E84-426E-40DD-AFC4-6F175D3DCCD1}">
              <a14:hiddenFill xmlns:a14="http://schemas.microsoft.com/office/drawing/2010/main">
                <a:solidFill>
                  <a:srgbClr val="FFFFFF"/>
                </a:solidFill>
              </a14:hiddenFill>
            </a:ext>
          </a:extLst>
        </p:spPr>
      </p:pic>
      <p:pic>
        <p:nvPicPr>
          <p:cNvPr id="2" name="תמונה 1"/>
          <p:cNvPicPr>
            <a:picLocks noChangeAspect="1"/>
          </p:cNvPicPr>
          <p:nvPr/>
        </p:nvPicPr>
        <p:blipFill>
          <a:blip r:embed="rId6"/>
          <a:stretch>
            <a:fillRect/>
          </a:stretch>
        </p:blipFill>
        <p:spPr>
          <a:xfrm>
            <a:off x="36233" y="1146291"/>
            <a:ext cx="12096750" cy="2276475"/>
          </a:xfrm>
          <a:prstGeom prst="rect">
            <a:avLst/>
          </a:prstGeom>
        </p:spPr>
      </p:pic>
    </p:spTree>
    <p:extLst>
      <p:ext uri="{BB962C8B-B14F-4D97-AF65-F5344CB8AC3E}">
        <p14:creationId xmlns:p14="http://schemas.microsoft.com/office/powerpoint/2010/main" val="2331017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8" name="תיבת טקסט 7">
            <a:extLst>
              <a:ext uri="{FF2B5EF4-FFF2-40B4-BE49-F238E27FC236}">
                <a16:creationId xmlns:a16="http://schemas.microsoft.com/office/drawing/2014/main" id="{8C2B3EBD-5768-BCAA-418F-FC02E204B440}"/>
              </a:ext>
            </a:extLst>
          </p:cNvPr>
          <p:cNvSpPr txBox="1"/>
          <p:nvPr/>
        </p:nvSpPr>
        <p:spPr>
          <a:xfrm>
            <a:off x="2441448" y="251959"/>
            <a:ext cx="7675043" cy="584775"/>
          </a:xfrm>
          <a:prstGeom prst="rect">
            <a:avLst/>
          </a:prstGeom>
          <a:noFill/>
        </p:spPr>
        <p:txBody>
          <a:bodyPr wrap="square">
            <a:spAutoFit/>
          </a:bodyPr>
          <a:lstStyle/>
          <a:p>
            <a:pPr algn="r"/>
            <a:r>
              <a:rPr lang="he-IL" sz="3200" b="1" dirty="0">
                <a:solidFill>
                  <a:prstClr val="black"/>
                </a:solidFill>
                <a:latin typeface="Arial" panose="020B0604020202020204" pitchFamily="34" charset="0"/>
                <a:cs typeface="Arial" panose="020B0604020202020204" pitchFamily="34" charset="0"/>
              </a:rPr>
              <a:t>משימה: </a:t>
            </a:r>
            <a:r>
              <a:rPr lang="he-IL" sz="3200" b="1" dirty="0">
                <a:solidFill>
                  <a:srgbClr val="146194"/>
                </a:solidFill>
                <a:latin typeface="Arial" panose="020B0604020202020204" pitchFamily="34" charset="0"/>
                <a:cs typeface="Arial" panose="020B0604020202020204" pitchFamily="34" charset="0"/>
              </a:rPr>
              <a:t>מה קרה למים שבברֵכה? </a:t>
            </a:r>
            <a:r>
              <a:rPr lang="he-IL" sz="2400" b="1" dirty="0">
                <a:solidFill>
                  <a:srgbClr val="146194"/>
                </a:solidFill>
                <a:latin typeface="Arial" panose="020B0604020202020204" pitchFamily="34" charset="0"/>
                <a:cs typeface="Arial" panose="020B0604020202020204" pitchFamily="34" charset="0"/>
              </a:rPr>
              <a:t>(המשך)  </a:t>
            </a:r>
            <a:endParaRPr lang="he-IL" sz="2400" b="1" dirty="0">
              <a:solidFill>
                <a:srgbClr val="C62324"/>
              </a:solidFill>
              <a:latin typeface="Arial" panose="020B0604020202020204" pitchFamily="34" charset="0"/>
              <a:cs typeface="Arial" panose="020B0604020202020204" pitchFamily="34" charset="0"/>
            </a:endParaRPr>
          </a:p>
        </p:txBody>
      </p:sp>
      <p:pic>
        <p:nvPicPr>
          <p:cNvPr id="3" name="תמונה 2"/>
          <p:cNvPicPr>
            <a:picLocks noChangeAspect="1"/>
          </p:cNvPicPr>
          <p:nvPr/>
        </p:nvPicPr>
        <p:blipFill>
          <a:blip r:embed="rId5"/>
          <a:stretch>
            <a:fillRect/>
          </a:stretch>
        </p:blipFill>
        <p:spPr>
          <a:xfrm>
            <a:off x="1627045" y="1038625"/>
            <a:ext cx="9523308" cy="5819375"/>
          </a:xfrm>
          <a:prstGeom prst="rect">
            <a:avLst/>
          </a:prstGeom>
        </p:spPr>
      </p:pic>
    </p:spTree>
    <p:extLst>
      <p:ext uri="{BB962C8B-B14F-4D97-AF65-F5344CB8AC3E}">
        <p14:creationId xmlns:p14="http://schemas.microsoft.com/office/powerpoint/2010/main" val="34494286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8" name="תיבת טקסט 7">
            <a:extLst>
              <a:ext uri="{FF2B5EF4-FFF2-40B4-BE49-F238E27FC236}">
                <a16:creationId xmlns:a16="http://schemas.microsoft.com/office/drawing/2014/main" id="{8C2B3EBD-5768-BCAA-418F-FC02E204B440}"/>
              </a:ext>
            </a:extLst>
          </p:cNvPr>
          <p:cNvSpPr txBox="1"/>
          <p:nvPr/>
        </p:nvSpPr>
        <p:spPr>
          <a:xfrm>
            <a:off x="2565736" y="589547"/>
            <a:ext cx="7847771" cy="584775"/>
          </a:xfrm>
          <a:prstGeom prst="rect">
            <a:avLst/>
          </a:prstGeom>
          <a:noFill/>
        </p:spPr>
        <p:txBody>
          <a:bodyPr wrap="square">
            <a:spAutoFit/>
          </a:bodyPr>
          <a:lstStyle/>
          <a:p>
            <a:pPr algn="r"/>
            <a:r>
              <a:rPr lang="he-IL" sz="3200" b="1" dirty="0">
                <a:solidFill>
                  <a:prstClr val="black"/>
                </a:solidFill>
                <a:latin typeface="Arial" panose="020B0604020202020204" pitchFamily="34" charset="0"/>
                <a:cs typeface="Arial" panose="020B0604020202020204" pitchFamily="34" charset="0"/>
              </a:rPr>
              <a:t> </a:t>
            </a:r>
            <a:r>
              <a:rPr lang="he-IL" sz="3200" b="1" dirty="0">
                <a:solidFill>
                  <a:srgbClr val="146194"/>
                </a:solidFill>
                <a:latin typeface="Arial" panose="020B0604020202020204" pitchFamily="34" charset="0"/>
                <a:cs typeface="Arial" panose="020B0604020202020204" pitchFamily="34" charset="0"/>
              </a:rPr>
              <a:t>חושבים מדע: השערות </a:t>
            </a:r>
            <a:r>
              <a:rPr lang="he-IL" sz="2400" b="1" dirty="0">
                <a:solidFill>
                  <a:srgbClr val="146194"/>
                </a:solidFill>
                <a:latin typeface="Arial" panose="020B0604020202020204" pitchFamily="34" charset="0"/>
                <a:cs typeface="Arial" panose="020B0604020202020204" pitchFamily="34" charset="0"/>
              </a:rPr>
              <a:t>(עמוד 192)</a:t>
            </a:r>
          </a:p>
        </p:txBody>
      </p:sp>
      <p:pic>
        <p:nvPicPr>
          <p:cNvPr id="2" name="תמונה 1"/>
          <p:cNvPicPr>
            <a:picLocks noChangeAspect="1"/>
          </p:cNvPicPr>
          <p:nvPr/>
        </p:nvPicPr>
        <p:blipFill>
          <a:blip r:embed="rId5"/>
          <a:stretch>
            <a:fillRect/>
          </a:stretch>
        </p:blipFill>
        <p:spPr>
          <a:xfrm>
            <a:off x="0" y="1774013"/>
            <a:ext cx="12192000" cy="4641624"/>
          </a:xfrm>
          <a:prstGeom prst="rect">
            <a:avLst/>
          </a:prstGeom>
        </p:spPr>
      </p:pic>
    </p:spTree>
    <p:extLst>
      <p:ext uri="{BB962C8B-B14F-4D97-AF65-F5344CB8AC3E}">
        <p14:creationId xmlns:p14="http://schemas.microsoft.com/office/powerpoint/2010/main" val="3298822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8" name="תיבת טקסט 7">
            <a:extLst>
              <a:ext uri="{FF2B5EF4-FFF2-40B4-BE49-F238E27FC236}">
                <a16:creationId xmlns:a16="http://schemas.microsoft.com/office/drawing/2014/main" id="{8C2B3EBD-5768-BCAA-418F-FC02E204B440}"/>
              </a:ext>
            </a:extLst>
          </p:cNvPr>
          <p:cNvSpPr txBox="1"/>
          <p:nvPr/>
        </p:nvSpPr>
        <p:spPr>
          <a:xfrm>
            <a:off x="2565736" y="589547"/>
            <a:ext cx="7847771" cy="646331"/>
          </a:xfrm>
          <a:prstGeom prst="rect">
            <a:avLst/>
          </a:prstGeom>
          <a:noFill/>
        </p:spPr>
        <p:txBody>
          <a:bodyPr wrap="square">
            <a:spAutoFit/>
          </a:bodyPr>
          <a:lstStyle/>
          <a:p>
            <a:pPr algn="r"/>
            <a:r>
              <a:rPr lang="he-IL" sz="3600" b="1" dirty="0">
                <a:solidFill>
                  <a:srgbClr val="146194"/>
                </a:solidFill>
                <a:latin typeface="Arial" panose="020B0604020202020204" pitchFamily="34" charset="0"/>
                <a:cs typeface="Arial" panose="020B0604020202020204" pitchFamily="34" charset="0"/>
              </a:rPr>
              <a:t>השערות</a:t>
            </a:r>
          </a:p>
        </p:txBody>
      </p:sp>
      <p:pic>
        <p:nvPicPr>
          <p:cNvPr id="4" name="תמונה 3"/>
          <p:cNvPicPr>
            <a:picLocks noChangeAspect="1"/>
          </p:cNvPicPr>
          <p:nvPr/>
        </p:nvPicPr>
        <p:blipFill>
          <a:blip r:embed="rId5"/>
          <a:stretch>
            <a:fillRect/>
          </a:stretch>
        </p:blipFill>
        <p:spPr>
          <a:xfrm>
            <a:off x="71022" y="1950583"/>
            <a:ext cx="11816179" cy="4080929"/>
          </a:xfrm>
          <a:prstGeom prst="rect">
            <a:avLst/>
          </a:prstGeom>
        </p:spPr>
      </p:pic>
    </p:spTree>
    <p:extLst>
      <p:ext uri="{BB962C8B-B14F-4D97-AF65-F5344CB8AC3E}">
        <p14:creationId xmlns:p14="http://schemas.microsoft.com/office/powerpoint/2010/main" val="1842774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3" name="תיבת טקסט 2">
            <a:extLst>
              <a:ext uri="{FF2B5EF4-FFF2-40B4-BE49-F238E27FC236}">
                <a16:creationId xmlns:a16="http://schemas.microsoft.com/office/drawing/2014/main" id="{C028B1BE-C2E8-3999-E9FD-7EE5885C115E}"/>
              </a:ext>
            </a:extLst>
          </p:cNvPr>
          <p:cNvSpPr txBox="1"/>
          <p:nvPr/>
        </p:nvSpPr>
        <p:spPr>
          <a:xfrm>
            <a:off x="4570078" y="47411"/>
            <a:ext cx="4616823" cy="646331"/>
          </a:xfrm>
          <a:prstGeom prst="rect">
            <a:avLst/>
          </a:prstGeom>
          <a:noFill/>
        </p:spPr>
        <p:txBody>
          <a:bodyPr wrap="square">
            <a:spAutoFit/>
          </a:bodyPr>
          <a:lstStyle/>
          <a:p>
            <a:r>
              <a:rPr lang="he-IL" sz="3600" b="1" i="0" u="none" strike="noStrike" baseline="0" dirty="0">
                <a:solidFill>
                  <a:schemeClr val="bg2">
                    <a:lumMod val="75000"/>
                  </a:schemeClr>
                </a:solidFill>
                <a:latin typeface="Arial" panose="020B0604020202020204" pitchFamily="34" charset="0"/>
                <a:cs typeface="Arial" panose="020B0604020202020204" pitchFamily="34" charset="0"/>
              </a:rPr>
              <a:t>האם המים יספיקו?</a:t>
            </a:r>
            <a:endParaRPr lang="he-IL" sz="3600" b="1" dirty="0">
              <a:solidFill>
                <a:schemeClr val="bg2">
                  <a:lumMod val="75000"/>
                </a:schemeClr>
              </a:solidFill>
              <a:latin typeface="Arial" panose="020B0604020202020204" pitchFamily="34" charset="0"/>
              <a:cs typeface="Arial" panose="020B0604020202020204" pitchFamily="34" charset="0"/>
            </a:endParaRPr>
          </a:p>
        </p:txBody>
      </p:sp>
      <p:sp>
        <p:nvSpPr>
          <p:cNvPr id="8" name="תיבת טקסט 7">
            <a:extLst>
              <a:ext uri="{FF2B5EF4-FFF2-40B4-BE49-F238E27FC236}">
                <a16:creationId xmlns:a16="http://schemas.microsoft.com/office/drawing/2014/main" id="{16916DA5-FEB6-85BA-3342-7F9574577A51}"/>
              </a:ext>
            </a:extLst>
          </p:cNvPr>
          <p:cNvSpPr txBox="1"/>
          <p:nvPr/>
        </p:nvSpPr>
        <p:spPr>
          <a:xfrm>
            <a:off x="3415168" y="826873"/>
            <a:ext cx="5361662" cy="584775"/>
          </a:xfrm>
          <a:prstGeom prst="rect">
            <a:avLst/>
          </a:prstGeom>
          <a:noFill/>
        </p:spPr>
        <p:txBody>
          <a:bodyPr wrap="square">
            <a:spAutoFit/>
          </a:bodyPr>
          <a:lstStyle/>
          <a:p>
            <a:pPr algn="r"/>
            <a:r>
              <a:rPr lang="he-IL" sz="3200" b="1" i="0" u="none" strike="noStrike" baseline="0" dirty="0">
                <a:solidFill>
                  <a:schemeClr val="bg1"/>
                </a:solidFill>
                <a:latin typeface="Arial" panose="020B0604020202020204" pitchFamily="34" charset="0"/>
                <a:cs typeface="Arial" panose="020B0604020202020204" pitchFamily="34" charset="0"/>
              </a:rPr>
              <a:t>משימה:</a:t>
            </a:r>
            <a:r>
              <a:rPr lang="he-IL" sz="3200" b="1" i="0" u="none" strike="noStrike" baseline="0" dirty="0">
                <a:solidFill>
                  <a:schemeClr val="accent1">
                    <a:lumMod val="75000"/>
                  </a:schemeClr>
                </a:solidFill>
                <a:latin typeface="Arial" panose="020B0604020202020204" pitchFamily="34" charset="0"/>
                <a:cs typeface="Arial" panose="020B0604020202020204" pitchFamily="34" charset="0"/>
              </a:rPr>
              <a:t> מחסור במים </a:t>
            </a:r>
            <a:r>
              <a:rPr lang="he-IL" sz="2400" b="1" i="0" u="none" strike="noStrike" baseline="0" dirty="0">
                <a:solidFill>
                  <a:schemeClr val="accent1">
                    <a:lumMod val="75000"/>
                  </a:schemeClr>
                </a:solidFill>
                <a:latin typeface="Arial" panose="020B0604020202020204" pitchFamily="34" charset="0"/>
                <a:cs typeface="Arial" panose="020B0604020202020204" pitchFamily="34" charset="0"/>
              </a:rPr>
              <a:t>(עמוד 193)</a:t>
            </a:r>
            <a:endParaRPr lang="he-IL" sz="2400" b="1" dirty="0">
              <a:solidFill>
                <a:schemeClr val="accent1">
                  <a:lumMod val="75000"/>
                </a:schemeClr>
              </a:solidFill>
              <a:latin typeface="Arial" panose="020B0604020202020204" pitchFamily="34" charset="0"/>
              <a:cs typeface="Arial" panose="020B0604020202020204" pitchFamily="34" charset="0"/>
            </a:endParaRPr>
          </a:p>
        </p:txBody>
      </p:sp>
      <p:sp>
        <p:nvSpPr>
          <p:cNvPr id="12" name="תיבת טקסט 11">
            <a:extLst>
              <a:ext uri="{FF2B5EF4-FFF2-40B4-BE49-F238E27FC236}">
                <a16:creationId xmlns:a16="http://schemas.microsoft.com/office/drawing/2014/main" id="{44B3B7F1-49F6-E7C7-C259-A1EC267A7A8C}"/>
              </a:ext>
            </a:extLst>
          </p:cNvPr>
          <p:cNvSpPr txBox="1"/>
          <p:nvPr/>
        </p:nvSpPr>
        <p:spPr>
          <a:xfrm>
            <a:off x="2507802" y="1743154"/>
            <a:ext cx="9502066" cy="1685846"/>
          </a:xfrm>
          <a:prstGeom prst="rect">
            <a:avLst/>
          </a:prstGeom>
          <a:noFill/>
        </p:spPr>
        <p:txBody>
          <a:bodyPr wrap="square">
            <a:spAutoFit/>
          </a:bodyPr>
          <a:lstStyle/>
          <a:p>
            <a:pPr marL="342900" indent="-342900" algn="r" rtl="1">
              <a:lnSpc>
                <a:spcPct val="150000"/>
              </a:lnSpc>
              <a:buFont typeface="Wingdings" panose="05000000000000000000" pitchFamily="2" charset="2"/>
              <a:buChar char="§"/>
            </a:pPr>
            <a:r>
              <a:rPr lang="he-IL" sz="2400" b="0" i="0" u="none" strike="noStrike" baseline="0" dirty="0">
                <a:solidFill>
                  <a:schemeClr val="bg1"/>
                </a:solidFill>
                <a:latin typeface="Arial" panose="020B0604020202020204" pitchFamily="34" charset="0"/>
                <a:cs typeface="Arial" panose="020B0604020202020204" pitchFamily="34" charset="0"/>
              </a:rPr>
              <a:t>איזו פעולה של האדם גורמת לירידה בכמות המים שנמצאים במקורות המים?</a:t>
            </a:r>
          </a:p>
          <a:p>
            <a:pPr marL="342900" indent="-342900" algn="r" rtl="1">
              <a:lnSpc>
                <a:spcPct val="150000"/>
              </a:lnSpc>
              <a:buFont typeface="Wingdings" panose="05000000000000000000" pitchFamily="2" charset="2"/>
              <a:buChar char="§"/>
            </a:pPr>
            <a:r>
              <a:rPr lang="he-IL" sz="2400" dirty="0">
                <a:solidFill>
                  <a:schemeClr val="bg1"/>
                </a:solidFill>
                <a:latin typeface="Arial" panose="020B0604020202020204" pitchFamily="34" charset="0"/>
                <a:cs typeface="Arial" panose="020B0604020202020204" pitchFamily="34" charset="0"/>
              </a:rPr>
              <a:t>כיצד משפיעה הטמפרטורה של האוויר על כמות המים שבמקורות המים?</a:t>
            </a:r>
            <a:endParaRPr lang="en-US" sz="2400" b="0" i="0" u="none" strike="noStrike" baseline="0" dirty="0">
              <a:solidFill>
                <a:schemeClr val="bg1"/>
              </a:solidFill>
              <a:latin typeface="Arial" panose="020B0604020202020204" pitchFamily="34" charset="0"/>
              <a:cs typeface="Arial" panose="020B0604020202020204" pitchFamily="34" charset="0"/>
            </a:endParaRPr>
          </a:p>
          <a:p>
            <a:pPr marL="342900" indent="-342900" algn="r" rtl="1">
              <a:lnSpc>
                <a:spcPct val="150000"/>
              </a:lnSpc>
              <a:buFont typeface="Wingdings" panose="05000000000000000000" pitchFamily="2" charset="2"/>
              <a:buChar char="§"/>
            </a:pPr>
            <a:r>
              <a:rPr lang="he-IL" sz="2400" b="0" i="0" u="none" strike="noStrike" baseline="0" dirty="0">
                <a:solidFill>
                  <a:schemeClr val="bg1"/>
                </a:solidFill>
                <a:latin typeface="Arial" panose="020B0604020202020204" pitchFamily="34" charset="0"/>
                <a:cs typeface="Arial" panose="020B0604020202020204" pitchFamily="34" charset="0"/>
              </a:rPr>
              <a:t>כיצד עלול להיווצר מחסור במים?</a:t>
            </a:r>
            <a:endParaRPr lang="he-IL" sz="2400" dirty="0">
              <a:solidFill>
                <a:schemeClr val="bg1"/>
              </a:solidFill>
              <a:latin typeface="Arial" panose="020B0604020202020204" pitchFamily="34" charset="0"/>
              <a:cs typeface="Arial" panose="020B0604020202020204" pitchFamily="34" charset="0"/>
            </a:endParaRPr>
          </a:p>
        </p:txBody>
      </p:sp>
      <p:pic>
        <p:nvPicPr>
          <p:cNvPr id="23" name="תמונה 22">
            <a:extLst>
              <a:ext uri="{FF2B5EF4-FFF2-40B4-BE49-F238E27FC236}">
                <a16:creationId xmlns:a16="http://schemas.microsoft.com/office/drawing/2014/main" id="{BA9B3408-8738-29EF-2C74-8D319389C86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82132" y="826873"/>
            <a:ext cx="2871786" cy="3094596"/>
          </a:xfrm>
          <a:prstGeom prst="rect">
            <a:avLst/>
          </a:prstGeom>
        </p:spPr>
      </p:pic>
      <p:pic>
        <p:nvPicPr>
          <p:cNvPr id="2" name="תמונה 1"/>
          <p:cNvPicPr>
            <a:picLocks noChangeAspect="1"/>
          </p:cNvPicPr>
          <p:nvPr/>
        </p:nvPicPr>
        <p:blipFill>
          <a:blip r:embed="rId6"/>
          <a:stretch>
            <a:fillRect/>
          </a:stretch>
        </p:blipFill>
        <p:spPr>
          <a:xfrm>
            <a:off x="23812" y="3996036"/>
            <a:ext cx="12144375" cy="2838450"/>
          </a:xfrm>
          <a:prstGeom prst="rect">
            <a:avLst/>
          </a:prstGeom>
        </p:spPr>
      </p:pic>
    </p:spTree>
    <p:extLst>
      <p:ext uri="{BB962C8B-B14F-4D97-AF65-F5344CB8AC3E}">
        <p14:creationId xmlns:p14="http://schemas.microsoft.com/office/powerpoint/2010/main" val="2533048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2299317" y="950732"/>
            <a:ext cx="6791417" cy="588614"/>
          </a:xfrm>
        </p:spPr>
        <p:txBody>
          <a:bodyPr>
            <a:noAutofit/>
          </a:bodyPr>
          <a:lstStyle/>
          <a:p>
            <a:pPr algn="r"/>
            <a:r>
              <a:rPr lang="he-IL" sz="2800" b="1" dirty="0">
                <a:solidFill>
                  <a:schemeClr val="accent1">
                    <a:lumMod val="75000"/>
                  </a:schemeClr>
                </a:solidFill>
                <a:latin typeface="Arial" panose="020B0604020202020204" pitchFamily="34" charset="0"/>
                <a:cs typeface="Arial" panose="020B0604020202020204" pitchFamily="34" charset="0"/>
              </a:rPr>
              <a:t>מונעים מחסור במים (עמוד 194)</a:t>
            </a:r>
          </a:p>
        </p:txBody>
      </p:sp>
      <p:sp>
        <p:nvSpPr>
          <p:cNvPr id="2" name="תיבת טקסט 1">
            <a:extLst>
              <a:ext uri="{FF2B5EF4-FFF2-40B4-BE49-F238E27FC236}">
                <a16:creationId xmlns:a16="http://schemas.microsoft.com/office/drawing/2014/main" id="{C998AF17-21B9-DA3F-DAE5-7D582820DB27}"/>
              </a:ext>
            </a:extLst>
          </p:cNvPr>
          <p:cNvSpPr txBox="1"/>
          <p:nvPr/>
        </p:nvSpPr>
        <p:spPr>
          <a:xfrm>
            <a:off x="2169460" y="266320"/>
            <a:ext cx="7880062" cy="584775"/>
          </a:xfrm>
          <a:prstGeom prst="rect">
            <a:avLst/>
          </a:prstGeom>
          <a:noFill/>
        </p:spPr>
        <p:txBody>
          <a:bodyPr wrap="square" rtlCol="1">
            <a:spAutoFit/>
          </a:bodyPr>
          <a:lstStyle/>
          <a:p>
            <a:pPr algn="r"/>
            <a:r>
              <a:rPr lang="he-IL" sz="3200" b="1" dirty="0">
                <a:solidFill>
                  <a:schemeClr val="bg2">
                    <a:lumMod val="75000"/>
                  </a:schemeClr>
                </a:solidFill>
                <a:latin typeface="Arial" panose="020B0604020202020204" pitchFamily="34" charset="0"/>
                <a:cs typeface="Arial" panose="020B0604020202020204" pitchFamily="34" charset="0"/>
              </a:rPr>
              <a:t>שומרים על כדור הארץ- פיתוח בר קיימא</a:t>
            </a:r>
          </a:p>
        </p:txBody>
      </p:sp>
      <p:sp>
        <p:nvSpPr>
          <p:cNvPr id="3" name="תיבת טקסט 2">
            <a:extLst>
              <a:ext uri="{FF2B5EF4-FFF2-40B4-BE49-F238E27FC236}">
                <a16:creationId xmlns:a16="http://schemas.microsoft.com/office/drawing/2014/main" id="{05D6974F-15FB-6FCD-3477-3720F3CA4FB1}"/>
              </a:ext>
            </a:extLst>
          </p:cNvPr>
          <p:cNvSpPr txBox="1"/>
          <p:nvPr/>
        </p:nvSpPr>
        <p:spPr>
          <a:xfrm>
            <a:off x="5602942" y="6247904"/>
            <a:ext cx="6275294" cy="461665"/>
          </a:xfrm>
          <a:prstGeom prst="rect">
            <a:avLst/>
          </a:prstGeom>
          <a:noFill/>
        </p:spPr>
        <p:txBody>
          <a:bodyPr wrap="square" rtlCol="1">
            <a:spAutoFit/>
          </a:bodyPr>
          <a:lstStyle/>
          <a:p>
            <a:pPr algn="r"/>
            <a:r>
              <a:rPr lang="he-IL" sz="2400" dirty="0">
                <a:latin typeface="Arial" panose="020B0604020202020204" pitchFamily="34" charset="0"/>
                <a:cs typeface="Arial" panose="020B0604020202020204" pitchFamily="34" charset="0"/>
              </a:rPr>
              <a:t> סרטון </a:t>
            </a:r>
            <a:r>
              <a:rPr lang="he-IL" sz="2400" b="1" dirty="0">
                <a:latin typeface="Arial" panose="020B0604020202020204" pitchFamily="34" charset="0"/>
                <a:cs typeface="Arial" panose="020B0604020202020204" pitchFamily="34" charset="0"/>
              </a:rPr>
              <a:t>טיפה - מקורות </a:t>
            </a:r>
            <a:r>
              <a:rPr lang="he-IL" sz="2400" dirty="0">
                <a:latin typeface="Arial" panose="020B0604020202020204" pitchFamily="34" charset="0"/>
                <a:cs typeface="Arial" panose="020B0604020202020204" pitchFamily="34" charset="0"/>
              </a:rPr>
              <a:t>בקישור </a:t>
            </a:r>
            <a:r>
              <a:rPr lang="he-IL" sz="2400" dirty="0">
                <a:latin typeface="Arial" panose="020B0604020202020204" pitchFamily="34" charset="0"/>
                <a:cs typeface="Arial" panose="020B0604020202020204" pitchFamily="34" charset="0"/>
                <a:hlinkClick r:id="rId5"/>
              </a:rPr>
              <a:t>הבא</a:t>
            </a:r>
            <a:r>
              <a:rPr lang="he-IL" sz="2400" dirty="0">
                <a:latin typeface="Arial" panose="020B0604020202020204" pitchFamily="34" charset="0"/>
                <a:cs typeface="Arial" panose="020B0604020202020204" pitchFamily="34" charset="0"/>
              </a:rPr>
              <a:t> </a:t>
            </a:r>
          </a:p>
        </p:txBody>
      </p:sp>
      <p:pic>
        <p:nvPicPr>
          <p:cNvPr id="8" name="תמונה 7"/>
          <p:cNvPicPr>
            <a:picLocks noChangeAspect="1"/>
          </p:cNvPicPr>
          <p:nvPr/>
        </p:nvPicPr>
        <p:blipFill>
          <a:blip r:embed="rId6"/>
          <a:stretch>
            <a:fillRect/>
          </a:stretch>
        </p:blipFill>
        <p:spPr>
          <a:xfrm>
            <a:off x="2645808" y="1833043"/>
            <a:ext cx="6927365" cy="4288110"/>
          </a:xfrm>
          <a:prstGeom prst="rect">
            <a:avLst/>
          </a:prstGeom>
        </p:spPr>
      </p:pic>
    </p:spTree>
    <p:extLst>
      <p:ext uri="{BB962C8B-B14F-4D97-AF65-F5344CB8AC3E}">
        <p14:creationId xmlns:p14="http://schemas.microsoft.com/office/powerpoint/2010/main" val="3037271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pic>
        <p:nvPicPr>
          <p:cNvPr id="3" name="תמונה 2">
            <a:extLst>
              <a:ext uri="{FF2B5EF4-FFF2-40B4-BE49-F238E27FC236}">
                <a16:creationId xmlns:a16="http://schemas.microsoft.com/office/drawing/2014/main" id="{4354F785-933F-66C3-8CB8-5576B12E361B}"/>
              </a:ext>
            </a:extLst>
          </p:cNvPr>
          <p:cNvPicPr>
            <a:picLocks noChangeAspect="1"/>
          </p:cNvPicPr>
          <p:nvPr/>
        </p:nvPicPr>
        <p:blipFill>
          <a:blip r:embed="rId5"/>
          <a:stretch>
            <a:fillRect/>
          </a:stretch>
        </p:blipFill>
        <p:spPr>
          <a:xfrm>
            <a:off x="3786187" y="824753"/>
            <a:ext cx="4619625" cy="5733209"/>
          </a:xfrm>
          <a:prstGeom prst="rect">
            <a:avLst/>
          </a:prstGeom>
        </p:spPr>
      </p:pic>
    </p:spTree>
    <p:extLst>
      <p:ext uri="{BB962C8B-B14F-4D97-AF65-F5344CB8AC3E}">
        <p14:creationId xmlns:p14="http://schemas.microsoft.com/office/powerpoint/2010/main" val="3586665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pic>
        <p:nvPicPr>
          <p:cNvPr id="2" name="תמונה 1"/>
          <p:cNvPicPr>
            <a:picLocks noChangeAspect="1"/>
          </p:cNvPicPr>
          <p:nvPr/>
        </p:nvPicPr>
        <p:blipFill>
          <a:blip r:embed="rId5"/>
          <a:stretch>
            <a:fillRect/>
          </a:stretch>
        </p:blipFill>
        <p:spPr>
          <a:xfrm>
            <a:off x="2699212" y="589547"/>
            <a:ext cx="6754145" cy="6086461"/>
          </a:xfrm>
          <a:prstGeom prst="rect">
            <a:avLst/>
          </a:prstGeom>
        </p:spPr>
      </p:pic>
    </p:spTree>
    <p:extLst>
      <p:ext uri="{BB962C8B-B14F-4D97-AF65-F5344CB8AC3E}">
        <p14:creationId xmlns:p14="http://schemas.microsoft.com/office/powerpoint/2010/main" val="2237383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pic>
        <p:nvPicPr>
          <p:cNvPr id="2" name="תמונה 1"/>
          <p:cNvPicPr>
            <a:picLocks noChangeAspect="1"/>
          </p:cNvPicPr>
          <p:nvPr/>
        </p:nvPicPr>
        <p:blipFill>
          <a:blip r:embed="rId5"/>
          <a:stretch>
            <a:fillRect/>
          </a:stretch>
        </p:blipFill>
        <p:spPr>
          <a:xfrm>
            <a:off x="2858227" y="589547"/>
            <a:ext cx="6310399" cy="5782884"/>
          </a:xfrm>
          <a:prstGeom prst="rect">
            <a:avLst/>
          </a:prstGeom>
        </p:spPr>
      </p:pic>
    </p:spTree>
    <p:extLst>
      <p:ext uri="{BB962C8B-B14F-4D97-AF65-F5344CB8AC3E}">
        <p14:creationId xmlns:p14="http://schemas.microsoft.com/office/powerpoint/2010/main" val="3234957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pic>
        <p:nvPicPr>
          <p:cNvPr id="12" name="Picture 2" descr="וקטור קרחונים גרפי חופשי">
            <a:extLst>
              <a:ext uri="{FF2B5EF4-FFF2-40B4-BE49-F238E27FC236}">
                <a16:creationId xmlns:a16="http://schemas.microsoft.com/office/drawing/2014/main" id="{C02D01CD-5B96-3A98-585F-0E49958D8B2B}"/>
              </a:ext>
            </a:extLst>
          </p:cNvPr>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54752" y="0"/>
            <a:ext cx="6012723" cy="4177553"/>
          </a:xfrm>
          <a:prstGeom prst="rect">
            <a:avLst/>
          </a:prstGeom>
          <a:noFill/>
          <a:extLst>
            <a:ext uri="{909E8E84-426E-40DD-AFC4-6F175D3DCCD1}">
              <a14:hiddenFill xmlns:a14="http://schemas.microsoft.com/office/drawing/2010/main">
                <a:solidFill>
                  <a:srgbClr val="FFFFFF"/>
                </a:solidFill>
              </a14:hiddenFill>
            </a:ext>
          </a:extLst>
        </p:spPr>
      </p:pic>
      <p:sp>
        <p:nvSpPr>
          <p:cNvPr id="13" name="תיבת טקסט 12">
            <a:extLst>
              <a:ext uri="{FF2B5EF4-FFF2-40B4-BE49-F238E27FC236}">
                <a16:creationId xmlns:a16="http://schemas.microsoft.com/office/drawing/2014/main" id="{335F6BAD-11DE-C643-9BD0-C36A287AEB45}"/>
              </a:ext>
            </a:extLst>
          </p:cNvPr>
          <p:cNvSpPr txBox="1"/>
          <p:nvPr/>
        </p:nvSpPr>
        <p:spPr>
          <a:xfrm>
            <a:off x="5462231" y="1164993"/>
            <a:ext cx="6096000" cy="3108543"/>
          </a:xfrm>
          <a:prstGeom prst="rect">
            <a:avLst/>
          </a:prstGeom>
          <a:noFill/>
        </p:spPr>
        <p:txBody>
          <a:bodyPr wrap="square">
            <a:spAutoFit/>
          </a:bodyPr>
          <a:lstStyle/>
          <a:p>
            <a:pPr algn="r"/>
            <a:r>
              <a:rPr lang="he-IL" sz="2800" b="1" i="0" u="none" strike="noStrike" baseline="0" dirty="0">
                <a:solidFill>
                  <a:srgbClr val="FF0000"/>
                </a:solidFill>
                <a:latin typeface="Arial" panose="020B0604020202020204" pitchFamily="34" charset="0"/>
                <a:cs typeface="Arial" panose="020B0604020202020204" pitchFamily="34" charset="0"/>
              </a:rPr>
              <a:t>בחורף</a:t>
            </a:r>
          </a:p>
          <a:p>
            <a:pPr algn="r"/>
            <a:r>
              <a:rPr lang="he-IL" sz="2800" b="1" i="0" u="none" strike="noStrike" baseline="0" dirty="0">
                <a:solidFill>
                  <a:schemeClr val="bg2">
                    <a:lumMod val="75000"/>
                  </a:schemeClr>
                </a:solidFill>
                <a:latin typeface="Arial" panose="020B0604020202020204" pitchFamily="34" charset="0"/>
                <a:cs typeface="Arial" panose="020B0604020202020204" pitchFamily="34" charset="0"/>
              </a:rPr>
              <a:t>בחורף יורד גשם.</a:t>
            </a:r>
          </a:p>
          <a:p>
            <a:pPr algn="r"/>
            <a:r>
              <a:rPr lang="he-IL" sz="2800" b="1" i="0" u="none" strike="noStrike" baseline="0" dirty="0">
                <a:solidFill>
                  <a:schemeClr val="bg2">
                    <a:lumMod val="75000"/>
                  </a:schemeClr>
                </a:solidFill>
                <a:latin typeface="Arial" panose="020B0604020202020204" pitchFamily="34" charset="0"/>
                <a:cs typeface="Arial" panose="020B0604020202020204" pitchFamily="34" charset="0"/>
              </a:rPr>
              <a:t>אם ירֵד גשם רב, יספיקו המים ליצורים</a:t>
            </a:r>
          </a:p>
          <a:p>
            <a:pPr algn="r"/>
            <a:r>
              <a:rPr lang="he-IL" sz="2800" b="1" i="0" u="none" strike="noStrike" baseline="0" dirty="0">
                <a:solidFill>
                  <a:schemeClr val="bg2">
                    <a:lumMod val="75000"/>
                  </a:schemeClr>
                </a:solidFill>
                <a:latin typeface="Arial" panose="020B0604020202020204" pitchFamily="34" charset="0"/>
                <a:cs typeface="Arial" panose="020B0604020202020204" pitchFamily="34" charset="0"/>
              </a:rPr>
              <a:t>החיים ולצרכים השונים של בני האדם.</a:t>
            </a:r>
          </a:p>
          <a:p>
            <a:pPr algn="r"/>
            <a:r>
              <a:rPr lang="he-IL" sz="2800" b="1" i="0" u="none" strike="noStrike" baseline="0" dirty="0">
                <a:solidFill>
                  <a:schemeClr val="bg2">
                    <a:lumMod val="75000"/>
                  </a:schemeClr>
                </a:solidFill>
                <a:latin typeface="Arial" panose="020B0604020202020204" pitchFamily="34" charset="0"/>
                <a:cs typeface="Arial" panose="020B0604020202020204" pitchFamily="34" charset="0"/>
              </a:rPr>
              <a:t>בחורף מאגרי המים מתחדשים.</a:t>
            </a:r>
          </a:p>
          <a:p>
            <a:pPr algn="r"/>
            <a:r>
              <a:rPr lang="he-IL" sz="2800" b="1" i="0" u="none" strike="noStrike" baseline="0" dirty="0">
                <a:solidFill>
                  <a:schemeClr val="bg2">
                    <a:lumMod val="75000"/>
                  </a:schemeClr>
                </a:solidFill>
                <a:latin typeface="Arial" panose="020B0604020202020204" pitchFamily="34" charset="0"/>
                <a:cs typeface="Arial" panose="020B0604020202020204" pitchFamily="34" charset="0"/>
              </a:rPr>
              <a:t>אם לא ירֵד מספיק גשם תהיה שנת בצורת</a:t>
            </a:r>
            <a:r>
              <a:rPr lang="he-IL" sz="2400" b="0" i="0" u="none" strike="noStrike" baseline="0" dirty="0">
                <a:latin typeface="Arial" panose="020B0604020202020204" pitchFamily="34" charset="0"/>
                <a:cs typeface="Arial" panose="020B0604020202020204" pitchFamily="34" charset="0"/>
              </a:rPr>
              <a:t>.</a:t>
            </a:r>
            <a:endParaRPr lang="he-IL" sz="2400" dirty="0">
              <a:latin typeface="Arial" panose="020B0604020202020204" pitchFamily="34" charset="0"/>
              <a:cs typeface="Arial" panose="020B0604020202020204" pitchFamily="34" charset="0"/>
            </a:endParaRPr>
          </a:p>
        </p:txBody>
      </p:sp>
      <p:pic>
        <p:nvPicPr>
          <p:cNvPr id="2050" name="Picture 2" descr="שמש חופשית קיץ מופשט וקטור">
            <a:extLst>
              <a:ext uri="{FF2B5EF4-FFF2-40B4-BE49-F238E27FC236}">
                <a16:creationId xmlns:a16="http://schemas.microsoft.com/office/drawing/2014/main" id="{24C519C2-FC9C-962D-97B1-B1A172E9240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Effect>
                      <a14:saturation sat="33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4525" y="-11088"/>
            <a:ext cx="5531223" cy="4253700"/>
          </a:xfrm>
          <a:prstGeom prst="rect">
            <a:avLst/>
          </a:prstGeom>
          <a:noFill/>
          <a:extLst>
            <a:ext uri="{909E8E84-426E-40DD-AFC4-6F175D3DCCD1}">
              <a14:hiddenFill xmlns:a14="http://schemas.microsoft.com/office/drawing/2010/main">
                <a:solidFill>
                  <a:srgbClr val="FFFFFF"/>
                </a:solidFill>
              </a14:hiddenFill>
            </a:ext>
          </a:extLst>
        </p:spPr>
      </p:pic>
      <p:pic>
        <p:nvPicPr>
          <p:cNvPr id="18" name="תמונה 17">
            <a:extLst>
              <a:ext uri="{FF2B5EF4-FFF2-40B4-BE49-F238E27FC236}">
                <a16:creationId xmlns:a16="http://schemas.microsoft.com/office/drawing/2014/main" id="{56DAFB03-3167-2FB2-522F-CB9981BC618B}"/>
              </a:ext>
            </a:extLst>
          </p:cNvPr>
          <p:cNvPicPr>
            <a:picLocks noChangeAspect="1"/>
          </p:cNvPicPr>
          <p:nvPr/>
        </p:nvPicPr>
        <p:blipFill>
          <a:blip r:embed="rId7"/>
          <a:stretch>
            <a:fillRect/>
          </a:stretch>
        </p:blipFill>
        <p:spPr>
          <a:xfrm>
            <a:off x="10984832" y="93590"/>
            <a:ext cx="1027404" cy="495957"/>
          </a:xfrm>
          <a:prstGeom prst="rect">
            <a:avLst/>
          </a:prstGeom>
        </p:spPr>
      </p:pic>
      <p:sp>
        <p:nvSpPr>
          <p:cNvPr id="21" name="תיבת טקסט 20">
            <a:extLst>
              <a:ext uri="{FF2B5EF4-FFF2-40B4-BE49-F238E27FC236}">
                <a16:creationId xmlns:a16="http://schemas.microsoft.com/office/drawing/2014/main" id="{FC59D5C9-4B20-202C-7485-73F045ECEDF1}"/>
              </a:ext>
            </a:extLst>
          </p:cNvPr>
          <p:cNvSpPr txBox="1"/>
          <p:nvPr/>
        </p:nvSpPr>
        <p:spPr>
          <a:xfrm>
            <a:off x="-1806513" y="1052998"/>
            <a:ext cx="6669740" cy="2677656"/>
          </a:xfrm>
          <a:prstGeom prst="rect">
            <a:avLst/>
          </a:prstGeom>
          <a:noFill/>
        </p:spPr>
        <p:txBody>
          <a:bodyPr wrap="square">
            <a:spAutoFit/>
          </a:bodyPr>
          <a:lstStyle/>
          <a:p>
            <a:pPr algn="r"/>
            <a:r>
              <a:rPr lang="he-IL" sz="2800" b="1" i="0" u="none" strike="noStrike" baseline="0" dirty="0">
                <a:solidFill>
                  <a:srgbClr val="FF0000"/>
                </a:solidFill>
                <a:latin typeface="Arial" panose="020B0604020202020204" pitchFamily="34" charset="0"/>
                <a:cs typeface="Arial" panose="020B0604020202020204" pitchFamily="34" charset="0"/>
              </a:rPr>
              <a:t>בקיץ</a:t>
            </a:r>
          </a:p>
          <a:p>
            <a:pPr algn="r"/>
            <a:r>
              <a:rPr lang="he-IL" sz="2800" b="1" i="0" u="none" strike="noStrike" baseline="0" dirty="0">
                <a:solidFill>
                  <a:schemeClr val="bg2">
                    <a:lumMod val="75000"/>
                  </a:schemeClr>
                </a:solidFill>
                <a:latin typeface="Arial" panose="020B0604020202020204" pitchFamily="34" charset="0"/>
                <a:cs typeface="Arial" panose="020B0604020202020204" pitchFamily="34" charset="0"/>
              </a:rPr>
              <a:t>בקיץ לא יורד גשם.</a:t>
            </a:r>
          </a:p>
          <a:p>
            <a:pPr algn="r"/>
            <a:r>
              <a:rPr lang="he-IL" sz="2800" b="1" i="0" u="none" strike="noStrike" baseline="0" dirty="0">
                <a:solidFill>
                  <a:schemeClr val="bg2">
                    <a:lumMod val="75000"/>
                  </a:schemeClr>
                </a:solidFill>
                <a:latin typeface="Arial" panose="020B0604020202020204" pitchFamily="34" charset="0"/>
                <a:cs typeface="Arial" panose="020B0604020202020204" pitchFamily="34" charset="0"/>
              </a:rPr>
              <a:t>האדמה יבְֵשָׁה ולעתים אפילו</a:t>
            </a:r>
          </a:p>
          <a:p>
            <a:pPr algn="r"/>
            <a:r>
              <a:rPr lang="he-IL" sz="2800" b="1" i="0" u="none" strike="noStrike" baseline="0" dirty="0">
                <a:solidFill>
                  <a:schemeClr val="bg2">
                    <a:lumMod val="75000"/>
                  </a:schemeClr>
                </a:solidFill>
                <a:latin typeface="Arial" panose="020B0604020202020204" pitchFamily="34" charset="0"/>
                <a:cs typeface="Arial" panose="020B0604020202020204" pitchFamily="34" charset="0"/>
              </a:rPr>
              <a:t>מתבקעת.</a:t>
            </a:r>
          </a:p>
          <a:p>
            <a:pPr algn="r"/>
            <a:r>
              <a:rPr lang="he-IL" sz="2800" b="1" i="0" u="none" strike="noStrike" baseline="0" dirty="0">
                <a:solidFill>
                  <a:schemeClr val="bg2">
                    <a:lumMod val="75000"/>
                  </a:schemeClr>
                </a:solidFill>
                <a:latin typeface="Arial" panose="020B0604020202020204" pitchFamily="34" charset="0"/>
                <a:cs typeface="Arial" panose="020B0604020202020204" pitchFamily="34" charset="0"/>
              </a:rPr>
              <a:t>בסוף הקיץ נדמה כי הכול סביב</a:t>
            </a:r>
          </a:p>
          <a:p>
            <a:pPr algn="r"/>
            <a:r>
              <a:rPr lang="he-IL" sz="2800" b="1" i="0" u="none" strike="noStrike" baseline="0" dirty="0">
                <a:solidFill>
                  <a:schemeClr val="bg2">
                    <a:lumMod val="75000"/>
                  </a:schemeClr>
                </a:solidFill>
                <a:latin typeface="Arial" panose="020B0604020202020204" pitchFamily="34" charset="0"/>
                <a:cs typeface="Arial" panose="020B0604020202020204" pitchFamily="34" charset="0"/>
              </a:rPr>
              <a:t>צועק: </a:t>
            </a:r>
            <a:r>
              <a:rPr lang="he-IL" sz="2800" b="1" i="0" u="none" strike="noStrike" baseline="0" dirty="0" err="1">
                <a:solidFill>
                  <a:schemeClr val="bg2">
                    <a:lumMod val="75000"/>
                  </a:schemeClr>
                </a:solidFill>
                <a:latin typeface="Arial" panose="020B0604020202020204" pitchFamily="34" charset="0"/>
                <a:cs typeface="Arial" panose="020B0604020202020204" pitchFamily="34" charset="0"/>
              </a:rPr>
              <a:t>הבו</a:t>
            </a:r>
            <a:r>
              <a:rPr lang="he-IL" sz="2800" b="1" i="0" u="none" strike="noStrike" baseline="0" dirty="0">
                <a:solidFill>
                  <a:schemeClr val="bg2">
                    <a:lumMod val="75000"/>
                  </a:schemeClr>
                </a:solidFill>
                <a:latin typeface="Arial" panose="020B0604020202020204" pitchFamily="34" charset="0"/>
                <a:cs typeface="Arial" panose="020B0604020202020204" pitchFamily="34" charset="0"/>
              </a:rPr>
              <a:t> לנו מים ונחיה!</a:t>
            </a:r>
            <a:endParaRPr lang="he-IL" sz="2800" b="1" dirty="0">
              <a:solidFill>
                <a:schemeClr val="bg2">
                  <a:lumMod val="75000"/>
                </a:schemeClr>
              </a:solidFill>
              <a:latin typeface="Arial" panose="020B0604020202020204" pitchFamily="34" charset="0"/>
              <a:cs typeface="Arial" panose="020B0604020202020204" pitchFamily="34" charset="0"/>
            </a:endParaRPr>
          </a:p>
        </p:txBody>
      </p:sp>
      <p:sp>
        <p:nvSpPr>
          <p:cNvPr id="22" name="תיבת טקסט 21">
            <a:extLst>
              <a:ext uri="{FF2B5EF4-FFF2-40B4-BE49-F238E27FC236}">
                <a16:creationId xmlns:a16="http://schemas.microsoft.com/office/drawing/2014/main" id="{491F088D-1A55-F051-17C9-5CEF1034299C}"/>
              </a:ext>
            </a:extLst>
          </p:cNvPr>
          <p:cNvSpPr txBox="1"/>
          <p:nvPr/>
        </p:nvSpPr>
        <p:spPr>
          <a:xfrm>
            <a:off x="3099335" y="4480121"/>
            <a:ext cx="6794174" cy="1077218"/>
          </a:xfrm>
          <a:prstGeom prst="rect">
            <a:avLst/>
          </a:prstGeom>
          <a:noFill/>
        </p:spPr>
        <p:txBody>
          <a:bodyPr wrap="square">
            <a:spAutoFit/>
          </a:bodyPr>
          <a:lstStyle/>
          <a:p>
            <a:pPr algn="r"/>
            <a:r>
              <a:rPr lang="he-IL" sz="3200" b="1" i="0" u="none" strike="noStrike" baseline="0" dirty="0">
                <a:latin typeface="Arial" panose="020B0604020202020204" pitchFamily="34" charset="0"/>
                <a:cs typeface="Arial" panose="020B0604020202020204" pitchFamily="34" charset="0"/>
              </a:rPr>
              <a:t>אם בחורף מאגרי המים מתמלאים,</a:t>
            </a:r>
          </a:p>
          <a:p>
            <a:pPr algn="r"/>
            <a:r>
              <a:rPr lang="he-IL" sz="3200" b="1" i="0" u="none" strike="noStrike" baseline="0" dirty="0">
                <a:latin typeface="Arial" panose="020B0604020202020204" pitchFamily="34" charset="0"/>
                <a:cs typeface="Arial" panose="020B0604020202020204" pitchFamily="34" charset="0"/>
              </a:rPr>
              <a:t>אז למה אומרים שיש מחסור במים</a:t>
            </a:r>
            <a:r>
              <a:rPr lang="he-IL" sz="2800" b="1" i="0" u="none" strike="noStrike" baseline="0" dirty="0">
                <a:latin typeface="Arial" panose="020B0604020202020204" pitchFamily="34" charset="0"/>
                <a:cs typeface="Arial" panose="020B0604020202020204" pitchFamily="34" charset="0"/>
              </a:rPr>
              <a:t>?</a:t>
            </a:r>
            <a:endParaRPr lang="he-IL" sz="2800" b="1" dirty="0">
              <a:latin typeface="Arial" panose="020B0604020202020204" pitchFamily="34" charset="0"/>
              <a:cs typeface="Arial" panose="020B0604020202020204" pitchFamily="34" charset="0"/>
            </a:endParaRPr>
          </a:p>
        </p:txBody>
      </p:sp>
      <p:pic>
        <p:nvPicPr>
          <p:cNvPr id="2054" name="Picture 6" descr="ילד בלונדיני חינם וקטור מצויר">
            <a:extLst>
              <a:ext uri="{FF2B5EF4-FFF2-40B4-BE49-F238E27FC236}">
                <a16:creationId xmlns:a16="http://schemas.microsoft.com/office/drawing/2014/main" id="{45DE91C7-E522-11CB-E36C-EED83F137D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2727" y="4177553"/>
            <a:ext cx="1841238" cy="24733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218198" y="5850384"/>
            <a:ext cx="1686757" cy="461665"/>
          </a:xfrm>
          <a:prstGeom prst="rect">
            <a:avLst/>
          </a:prstGeom>
          <a:noFill/>
        </p:spPr>
        <p:txBody>
          <a:bodyPr wrap="square" rtlCol="0">
            <a:spAutoFit/>
          </a:bodyPr>
          <a:lstStyle/>
          <a:p>
            <a:pPr algn="r" rtl="1"/>
            <a:r>
              <a:rPr lang="he-IL" sz="2400" b="1" dirty="0"/>
              <a:t>עמוד  182 </a:t>
            </a:r>
            <a:r>
              <a:rPr lang="he-IL" dirty="0"/>
              <a:t>  </a:t>
            </a:r>
            <a:endParaRPr lang="en-US" dirty="0"/>
          </a:p>
        </p:txBody>
      </p:sp>
    </p:spTree>
    <p:extLst>
      <p:ext uri="{BB962C8B-B14F-4D97-AF65-F5344CB8AC3E}">
        <p14:creationId xmlns:p14="http://schemas.microsoft.com/office/powerpoint/2010/main" val="27058121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1751012" y="685916"/>
            <a:ext cx="8001000" cy="461683"/>
          </a:xfrm>
        </p:spPr>
        <p:txBody>
          <a:bodyPr>
            <a:noAutofit/>
          </a:bodyPr>
          <a:lstStyle/>
          <a:p>
            <a:pPr algn="r"/>
            <a:r>
              <a:rPr lang="he-IL" sz="3200" b="1" dirty="0">
                <a:solidFill>
                  <a:schemeClr val="bg2">
                    <a:lumMod val="75000"/>
                  </a:schemeClr>
                </a:solidFill>
                <a:latin typeface="Arial" panose="020B0604020202020204" pitchFamily="34" charset="0"/>
                <a:cs typeface="Arial" panose="020B0604020202020204" pitchFamily="34" charset="0"/>
              </a:rPr>
              <a:t>סיכום:</a:t>
            </a:r>
            <a:r>
              <a:rPr lang="en-US" sz="3200" b="1" dirty="0">
                <a:solidFill>
                  <a:schemeClr val="bg2">
                    <a:lumMod val="75000"/>
                  </a:schemeClr>
                </a:solidFill>
                <a:latin typeface="Arial" panose="020B0604020202020204" pitchFamily="34" charset="0"/>
                <a:cs typeface="Arial" panose="020B0604020202020204" pitchFamily="34" charset="0"/>
              </a:rPr>
              <a:t> </a:t>
            </a:r>
            <a:r>
              <a:rPr lang="he-IL" sz="3200" b="1" dirty="0">
                <a:solidFill>
                  <a:schemeClr val="bg2">
                    <a:lumMod val="75000"/>
                  </a:schemeClr>
                </a:solidFill>
                <a:latin typeface="Arial" panose="020B0604020202020204" pitchFamily="34" charset="0"/>
                <a:cs typeface="Arial" panose="020B0604020202020204" pitchFamily="34" charset="0"/>
              </a:rPr>
              <a:t>בפרק זה למדנו ש... (עמוד 196)</a:t>
            </a:r>
          </a:p>
        </p:txBody>
      </p:sp>
      <p:pic>
        <p:nvPicPr>
          <p:cNvPr id="2" name="תמונה 1"/>
          <p:cNvPicPr>
            <a:picLocks noChangeAspect="1"/>
          </p:cNvPicPr>
          <p:nvPr/>
        </p:nvPicPr>
        <p:blipFill>
          <a:blip r:embed="rId5"/>
          <a:stretch>
            <a:fillRect/>
          </a:stretch>
        </p:blipFill>
        <p:spPr>
          <a:xfrm>
            <a:off x="1751012" y="1289462"/>
            <a:ext cx="8637973" cy="5248942"/>
          </a:xfrm>
          <a:prstGeom prst="rect">
            <a:avLst/>
          </a:prstGeom>
        </p:spPr>
      </p:pic>
    </p:spTree>
    <p:extLst>
      <p:ext uri="{BB962C8B-B14F-4D97-AF65-F5344CB8AC3E}">
        <p14:creationId xmlns:p14="http://schemas.microsoft.com/office/powerpoint/2010/main" val="39808308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6566262" y="685916"/>
            <a:ext cx="3185749" cy="461683"/>
          </a:xfrm>
        </p:spPr>
        <p:txBody>
          <a:bodyPr>
            <a:noAutofit/>
          </a:bodyPr>
          <a:lstStyle/>
          <a:p>
            <a:pPr algn="r"/>
            <a:r>
              <a:rPr lang="he-IL" sz="3200" b="1" dirty="0">
                <a:solidFill>
                  <a:schemeClr val="bg2">
                    <a:lumMod val="75000"/>
                  </a:schemeClr>
                </a:solidFill>
                <a:latin typeface="Arial" panose="020B0604020202020204" pitchFamily="34" charset="0"/>
                <a:cs typeface="Arial" panose="020B0604020202020204" pitchFamily="34" charset="0"/>
              </a:rPr>
              <a:t>מיומנויות חשיבה </a:t>
            </a:r>
          </a:p>
        </p:txBody>
      </p:sp>
      <p:pic>
        <p:nvPicPr>
          <p:cNvPr id="8" name="תמונה 7">
            <a:extLst>
              <a:ext uri="{FF2B5EF4-FFF2-40B4-BE49-F238E27FC236}">
                <a16:creationId xmlns:a16="http://schemas.microsoft.com/office/drawing/2014/main" id="{2122E8F6-1EBB-8AF0-F4E6-3A57A965EB98}"/>
              </a:ext>
            </a:extLst>
          </p:cNvPr>
          <p:cNvPicPr>
            <a:picLocks noChangeAspect="1"/>
          </p:cNvPicPr>
          <p:nvPr/>
        </p:nvPicPr>
        <p:blipFill>
          <a:blip r:embed="rId5"/>
          <a:stretch>
            <a:fillRect/>
          </a:stretch>
        </p:blipFill>
        <p:spPr>
          <a:xfrm>
            <a:off x="3436892" y="1906089"/>
            <a:ext cx="6572250" cy="2209800"/>
          </a:xfrm>
          <a:prstGeom prst="rect">
            <a:avLst/>
          </a:prstGeom>
          <a:ln w="12700">
            <a:solidFill>
              <a:schemeClr val="bg2">
                <a:lumMod val="75000"/>
              </a:schemeClr>
            </a:solidFill>
          </a:ln>
        </p:spPr>
      </p:pic>
    </p:spTree>
    <p:extLst>
      <p:ext uri="{BB962C8B-B14F-4D97-AF65-F5344CB8AC3E}">
        <p14:creationId xmlns:p14="http://schemas.microsoft.com/office/powerpoint/2010/main" val="11307118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2929632" y="148632"/>
            <a:ext cx="7466120" cy="756784"/>
          </a:xfrm>
        </p:spPr>
        <p:txBody>
          <a:bodyPr>
            <a:noAutofit/>
          </a:bodyPr>
          <a:lstStyle/>
          <a:p>
            <a:pPr algn="r"/>
            <a:r>
              <a:rPr lang="he-IL" sz="3600" b="1" dirty="0">
                <a:solidFill>
                  <a:schemeClr val="bg2">
                    <a:lumMod val="75000"/>
                  </a:schemeClr>
                </a:solidFill>
                <a:latin typeface="Arial" panose="020B0604020202020204" pitchFamily="34" charset="0"/>
                <a:cs typeface="Arial" panose="020B0604020202020204" pitchFamily="34" charset="0"/>
              </a:rPr>
              <a:t>במבט חוזר: משימת סיכום </a:t>
            </a:r>
            <a:r>
              <a:rPr lang="he-IL" sz="2400" b="1" dirty="0">
                <a:solidFill>
                  <a:schemeClr val="bg2">
                    <a:lumMod val="75000"/>
                  </a:schemeClr>
                </a:solidFill>
                <a:latin typeface="Arial" panose="020B0604020202020204" pitchFamily="34" charset="0"/>
                <a:cs typeface="Arial" panose="020B0604020202020204" pitchFamily="34" charset="0"/>
              </a:rPr>
              <a:t>(עמוד 197)</a:t>
            </a:r>
          </a:p>
        </p:txBody>
      </p:sp>
      <p:pic>
        <p:nvPicPr>
          <p:cNvPr id="8194" name="Picture 2" descr="שדה חופשי תמונה ותמונה כפרית">
            <a:extLst>
              <a:ext uri="{FF2B5EF4-FFF2-40B4-BE49-F238E27FC236}">
                <a16:creationId xmlns:a16="http://schemas.microsoft.com/office/drawing/2014/main" id="{4FD697F7-221F-7635-D1D6-31CD29CD31D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3255408" y="3507707"/>
            <a:ext cx="6373906" cy="35853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תמונה 1"/>
          <p:cNvPicPr>
            <a:picLocks noChangeAspect="1"/>
          </p:cNvPicPr>
          <p:nvPr/>
        </p:nvPicPr>
        <p:blipFill>
          <a:blip r:embed="rId7"/>
          <a:stretch>
            <a:fillRect/>
          </a:stretch>
        </p:blipFill>
        <p:spPr>
          <a:xfrm>
            <a:off x="0" y="1343939"/>
            <a:ext cx="12192000" cy="2163768"/>
          </a:xfrm>
          <a:prstGeom prst="rect">
            <a:avLst/>
          </a:prstGeom>
        </p:spPr>
      </p:pic>
    </p:spTree>
    <p:extLst>
      <p:ext uri="{BB962C8B-B14F-4D97-AF65-F5344CB8AC3E}">
        <p14:creationId xmlns:p14="http://schemas.microsoft.com/office/powerpoint/2010/main" val="25892529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1882066" y="497150"/>
            <a:ext cx="7412854" cy="861133"/>
          </a:xfrm>
        </p:spPr>
        <p:txBody>
          <a:bodyPr>
            <a:normAutofit/>
          </a:bodyPr>
          <a:lstStyle/>
          <a:p>
            <a:pPr algn="r"/>
            <a:r>
              <a:rPr lang="he-IL" sz="4000" b="1" dirty="0">
                <a:solidFill>
                  <a:schemeClr val="bg2">
                    <a:lumMod val="75000"/>
                  </a:schemeClr>
                </a:solidFill>
                <a:latin typeface="Arial" panose="020B0604020202020204" pitchFamily="34" charset="0"/>
                <a:cs typeface="Arial" panose="020B0604020202020204" pitchFamily="34" charset="0"/>
              </a:rPr>
              <a:t>יש לנו אתגר! </a:t>
            </a:r>
            <a:r>
              <a:rPr lang="he-IL" sz="2400" b="1" dirty="0">
                <a:solidFill>
                  <a:schemeClr val="bg2">
                    <a:lumMod val="75000"/>
                  </a:schemeClr>
                </a:solidFill>
                <a:latin typeface="Arial" panose="020B0604020202020204" pitchFamily="34" charset="0"/>
                <a:cs typeface="Arial" panose="020B0604020202020204" pitchFamily="34" charset="0"/>
              </a:rPr>
              <a:t>(198 – 199)</a:t>
            </a:r>
          </a:p>
        </p:txBody>
      </p:sp>
      <p:pic>
        <p:nvPicPr>
          <p:cNvPr id="3" name="תמונה 2"/>
          <p:cNvPicPr>
            <a:picLocks noChangeAspect="1"/>
          </p:cNvPicPr>
          <p:nvPr/>
        </p:nvPicPr>
        <p:blipFill>
          <a:blip r:embed="rId5"/>
          <a:stretch>
            <a:fillRect/>
          </a:stretch>
        </p:blipFill>
        <p:spPr>
          <a:xfrm>
            <a:off x="0" y="1756545"/>
            <a:ext cx="12192000" cy="4978400"/>
          </a:xfrm>
          <a:prstGeom prst="rect">
            <a:avLst/>
          </a:prstGeom>
        </p:spPr>
      </p:pic>
    </p:spTree>
    <p:extLst>
      <p:ext uri="{BB962C8B-B14F-4D97-AF65-F5344CB8AC3E}">
        <p14:creationId xmlns:p14="http://schemas.microsoft.com/office/powerpoint/2010/main" val="42328857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pic>
        <p:nvPicPr>
          <p:cNvPr id="2" name="תמונה 1"/>
          <p:cNvPicPr>
            <a:picLocks noChangeAspect="1"/>
          </p:cNvPicPr>
          <p:nvPr/>
        </p:nvPicPr>
        <p:blipFill>
          <a:blip r:embed="rId5"/>
          <a:stretch>
            <a:fillRect/>
          </a:stretch>
        </p:blipFill>
        <p:spPr>
          <a:xfrm>
            <a:off x="2699797" y="324676"/>
            <a:ext cx="6186752" cy="6246496"/>
          </a:xfrm>
          <a:prstGeom prst="rect">
            <a:avLst/>
          </a:prstGeom>
        </p:spPr>
      </p:pic>
      <p:sp>
        <p:nvSpPr>
          <p:cNvPr id="4" name="TextBox 3"/>
          <p:cNvSpPr txBox="1"/>
          <p:nvPr/>
        </p:nvSpPr>
        <p:spPr>
          <a:xfrm>
            <a:off x="-204186" y="1597981"/>
            <a:ext cx="2476869" cy="523220"/>
          </a:xfrm>
          <a:prstGeom prst="rect">
            <a:avLst/>
          </a:prstGeom>
          <a:noFill/>
        </p:spPr>
        <p:txBody>
          <a:bodyPr wrap="square" rtlCol="0">
            <a:spAutoFit/>
          </a:bodyPr>
          <a:lstStyle/>
          <a:p>
            <a:pPr algn="r"/>
            <a:r>
              <a:rPr lang="he-IL" sz="2800" b="1" dirty="0">
                <a:solidFill>
                  <a:schemeClr val="bg1"/>
                </a:solidFill>
              </a:rPr>
              <a:t>עמוד</a:t>
            </a:r>
            <a:r>
              <a:rPr lang="he-IL" sz="2800" dirty="0">
                <a:solidFill>
                  <a:schemeClr val="bg1"/>
                </a:solidFill>
              </a:rPr>
              <a:t>  </a:t>
            </a:r>
            <a:r>
              <a:rPr lang="he-IL" sz="2800" b="1" dirty="0">
                <a:solidFill>
                  <a:schemeClr val="bg1"/>
                </a:solidFill>
              </a:rPr>
              <a:t>199   </a:t>
            </a:r>
            <a:endParaRPr lang="en-US" sz="2800" b="1" dirty="0">
              <a:solidFill>
                <a:schemeClr val="bg1"/>
              </a:solidFill>
            </a:endParaRPr>
          </a:p>
        </p:txBody>
      </p:sp>
    </p:spTree>
    <p:extLst>
      <p:ext uri="{BB962C8B-B14F-4D97-AF65-F5344CB8AC3E}">
        <p14:creationId xmlns:p14="http://schemas.microsoft.com/office/powerpoint/2010/main" val="28404258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6666"/>
            <a:ext cx="1042021" cy="588614"/>
          </a:xfrm>
          <a:prstGeom prst="rect">
            <a:avLst/>
          </a:prstGeom>
        </p:spPr>
      </p:pic>
      <p:sp>
        <p:nvSpPr>
          <p:cNvPr id="4" name="תיבת טקסט 3">
            <a:extLst>
              <a:ext uri="{FF2B5EF4-FFF2-40B4-BE49-F238E27FC236}">
                <a16:creationId xmlns:a16="http://schemas.microsoft.com/office/drawing/2014/main" id="{5F92C3DF-F137-A95E-29EA-A7AD9FD7358B}"/>
              </a:ext>
            </a:extLst>
          </p:cNvPr>
          <p:cNvSpPr txBox="1"/>
          <p:nvPr/>
        </p:nvSpPr>
        <p:spPr>
          <a:xfrm>
            <a:off x="1963024" y="2448299"/>
            <a:ext cx="7447175" cy="1200329"/>
          </a:xfrm>
          <a:prstGeom prst="rect">
            <a:avLst/>
          </a:prstGeom>
          <a:noFill/>
        </p:spPr>
        <p:txBody>
          <a:bodyPr wrap="square">
            <a:spAutoFit/>
          </a:bodyPr>
          <a:lstStyle/>
          <a:p>
            <a:pPr marL="0" indent="0" algn="ctr">
              <a:buNone/>
            </a:pPr>
            <a:r>
              <a:rPr lang="he-IL" sz="3200" b="1" dirty="0">
                <a:solidFill>
                  <a:schemeClr val="bg1"/>
                </a:solidFill>
              </a:rPr>
              <a:t>מצגת מלווה להוראה</a:t>
            </a:r>
          </a:p>
          <a:p>
            <a:pPr marL="0" indent="0" algn="ctr">
              <a:buNone/>
            </a:pPr>
            <a:r>
              <a:rPr lang="he-IL" sz="4000" b="1" dirty="0">
                <a:solidFill>
                  <a:srgbClr val="B31013"/>
                </a:solidFill>
              </a:rPr>
              <a:t> </a:t>
            </a:r>
            <a:r>
              <a:rPr lang="he-IL" sz="4000" b="1" dirty="0">
                <a:solidFill>
                  <a:schemeClr val="bg2">
                    <a:lumMod val="75000"/>
                  </a:schemeClr>
                </a:solidFill>
              </a:rPr>
              <a:t>עוברים לשער הלימוד הבא</a:t>
            </a:r>
          </a:p>
        </p:txBody>
      </p:sp>
      <p:sp>
        <p:nvSpPr>
          <p:cNvPr id="5" name="כותרת 1">
            <a:extLst>
              <a:ext uri="{FF2B5EF4-FFF2-40B4-BE49-F238E27FC236}">
                <a16:creationId xmlns:a16="http://schemas.microsoft.com/office/drawing/2014/main" id="{A19163CB-D96D-D090-4885-36A514AC1C92}"/>
              </a:ext>
            </a:extLst>
          </p:cNvPr>
          <p:cNvSpPr txBox="1">
            <a:spLocks/>
          </p:cNvSpPr>
          <p:nvPr/>
        </p:nvSpPr>
        <p:spPr>
          <a:xfrm>
            <a:off x="1963024" y="667417"/>
            <a:ext cx="7886700" cy="1325562"/>
          </a:xfrm>
          <a:prstGeom prst="rect">
            <a:avLst/>
          </a:prstGeom>
          <a:effectLst/>
        </p:spPr>
        <p:txBody>
          <a:bodyPr vert="horz" lIns="91440" tIns="45720" rIns="91440" bIns="45720" rtlCol="0" anchor="b">
            <a:normAutofit/>
          </a:bodyPr>
          <a:lstStyle>
            <a:lvl1pPr algn="l" defTabSz="457200" rtl="1" eaLnBrk="1" latinLnBrk="0" hangingPunct="1">
              <a:spcBef>
                <a:spcPct val="0"/>
              </a:spcBef>
              <a:buNone/>
              <a:defRPr sz="4800" kern="1200" cap="all">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he-IL" b="1" dirty="0">
                <a:solidFill>
                  <a:srgbClr val="FF0000"/>
                </a:solidFill>
                <a:cs typeface="+mn-cs"/>
              </a:rPr>
              <a:t>תם ולא נשלם</a:t>
            </a:r>
            <a:endParaRPr lang="en-US" b="1" dirty="0">
              <a:solidFill>
                <a:srgbClr val="FF0000"/>
              </a:solidFill>
              <a:cs typeface="+mn-cs"/>
            </a:endParaRPr>
          </a:p>
        </p:txBody>
      </p:sp>
      <p:pic>
        <p:nvPicPr>
          <p:cNvPr id="2" name="תמונה 1"/>
          <p:cNvPicPr>
            <a:picLocks noChangeAspect="1"/>
          </p:cNvPicPr>
          <p:nvPr/>
        </p:nvPicPr>
        <p:blipFill>
          <a:blip r:embed="rId5"/>
          <a:stretch>
            <a:fillRect/>
          </a:stretch>
        </p:blipFill>
        <p:spPr>
          <a:xfrm>
            <a:off x="3279523" y="3757213"/>
            <a:ext cx="4905690" cy="3024674"/>
          </a:xfrm>
          <a:prstGeom prst="rect">
            <a:avLst/>
          </a:prstGeom>
        </p:spPr>
      </p:pic>
    </p:spTree>
    <p:extLst>
      <p:ext uri="{BB962C8B-B14F-4D97-AF65-F5344CB8AC3E}">
        <p14:creationId xmlns:p14="http://schemas.microsoft.com/office/powerpoint/2010/main" val="4063462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2725271" y="36677"/>
            <a:ext cx="6951389" cy="797824"/>
          </a:xfrm>
        </p:spPr>
        <p:txBody>
          <a:bodyPr>
            <a:noAutofit/>
          </a:bodyPr>
          <a:lstStyle/>
          <a:p>
            <a:pPr algn="r"/>
            <a:r>
              <a:rPr lang="he-IL" sz="3600" b="1" i="0" u="none" strike="noStrike" baseline="0" dirty="0">
                <a:solidFill>
                  <a:schemeClr val="bg2">
                    <a:lumMod val="75000"/>
                  </a:schemeClr>
                </a:solidFill>
                <a:latin typeface="Arial" panose="020B0604020202020204" pitchFamily="34" charset="0"/>
                <a:cs typeface="Arial" panose="020B0604020202020204" pitchFamily="34" charset="0"/>
              </a:rPr>
              <a:t>מַצְּבֵי צְבִירָה בארץ ובשמיים</a:t>
            </a:r>
            <a:endParaRPr lang="he-IL" sz="7200" b="1" dirty="0">
              <a:solidFill>
                <a:schemeClr val="bg2">
                  <a:lumMod val="75000"/>
                </a:schemeClr>
              </a:solidFill>
              <a:latin typeface="Arial" panose="020B0604020202020204" pitchFamily="34" charset="0"/>
              <a:cs typeface="Arial" panose="020B0604020202020204" pitchFamily="34" charset="0"/>
            </a:endParaRPr>
          </a:p>
        </p:txBody>
      </p:sp>
      <p:sp>
        <p:nvSpPr>
          <p:cNvPr id="5" name="תיבת טקסט 4">
            <a:extLst>
              <a:ext uri="{FF2B5EF4-FFF2-40B4-BE49-F238E27FC236}">
                <a16:creationId xmlns:a16="http://schemas.microsoft.com/office/drawing/2014/main" id="{891DBE80-D57A-2CD0-467D-AC785478F287}"/>
              </a:ext>
            </a:extLst>
          </p:cNvPr>
          <p:cNvSpPr txBox="1"/>
          <p:nvPr/>
        </p:nvSpPr>
        <p:spPr>
          <a:xfrm>
            <a:off x="2904949" y="1083077"/>
            <a:ext cx="8627144" cy="954107"/>
          </a:xfrm>
          <a:prstGeom prst="rect">
            <a:avLst/>
          </a:prstGeom>
          <a:noFill/>
        </p:spPr>
        <p:txBody>
          <a:bodyPr wrap="square">
            <a:spAutoFit/>
          </a:bodyPr>
          <a:lstStyle/>
          <a:p>
            <a:pPr algn="r"/>
            <a:r>
              <a:rPr lang="he-IL" sz="3200" b="1" i="0" u="none" strike="noStrike" baseline="0" dirty="0">
                <a:solidFill>
                  <a:schemeClr val="bg1"/>
                </a:solidFill>
                <a:latin typeface="Arial" panose="020B0604020202020204" pitchFamily="34" charset="0"/>
                <a:cs typeface="Arial" panose="020B0604020202020204" pitchFamily="34" charset="0"/>
              </a:rPr>
              <a:t>משימה:</a:t>
            </a:r>
            <a:r>
              <a:rPr lang="he-IL" sz="3200" b="1" i="0" u="none" strike="noStrike" baseline="0" dirty="0">
                <a:solidFill>
                  <a:schemeClr val="accent1">
                    <a:lumMod val="75000"/>
                  </a:schemeClr>
                </a:solidFill>
                <a:latin typeface="Arial" panose="020B0604020202020204" pitchFamily="34" charset="0"/>
                <a:cs typeface="Arial" panose="020B0604020202020204" pitchFamily="34" charset="0"/>
              </a:rPr>
              <a:t> </a:t>
            </a:r>
            <a:r>
              <a:rPr lang="he-IL" sz="3200" b="1" i="0" u="none" strike="noStrike" baseline="0" dirty="0">
                <a:solidFill>
                  <a:schemeClr val="bg2">
                    <a:lumMod val="75000"/>
                  </a:schemeClr>
                </a:solidFill>
                <a:latin typeface="Arial" panose="020B0604020202020204" pitchFamily="34" charset="0"/>
                <a:cs typeface="Arial" panose="020B0604020202020204" pitchFamily="34" charset="0"/>
              </a:rPr>
              <a:t>ממים למים – ניסוי בהדגמה</a:t>
            </a:r>
            <a:r>
              <a:rPr lang="he-IL" sz="3200" b="1" i="0" u="none" strike="noStrike" dirty="0">
                <a:solidFill>
                  <a:schemeClr val="bg2">
                    <a:lumMod val="75000"/>
                  </a:schemeClr>
                </a:solidFill>
                <a:latin typeface="Arial" panose="020B0604020202020204" pitchFamily="34" charset="0"/>
                <a:cs typeface="Arial" panose="020B0604020202020204" pitchFamily="34" charset="0"/>
              </a:rPr>
              <a:t> </a:t>
            </a:r>
          </a:p>
          <a:p>
            <a:pPr algn="r"/>
            <a:r>
              <a:rPr lang="he-IL" sz="2400" b="1" i="0" u="none" strike="noStrike" dirty="0">
                <a:solidFill>
                  <a:schemeClr val="bg2">
                    <a:lumMod val="75000"/>
                  </a:schemeClr>
                </a:solidFill>
                <a:latin typeface="Arial" panose="020B0604020202020204" pitchFamily="34" charset="0"/>
                <a:cs typeface="Arial" panose="020B0604020202020204" pitchFamily="34" charset="0"/>
              </a:rPr>
              <a:t>(עמוד 184)</a:t>
            </a:r>
            <a:endParaRPr lang="he-IL" sz="2400" b="1" dirty="0">
              <a:solidFill>
                <a:schemeClr val="bg2">
                  <a:lumMod val="75000"/>
                </a:schemeClr>
              </a:solidFill>
              <a:latin typeface="Arial" panose="020B0604020202020204" pitchFamily="34" charset="0"/>
              <a:cs typeface="Arial" panose="020B0604020202020204" pitchFamily="34" charset="0"/>
            </a:endParaRPr>
          </a:p>
        </p:txBody>
      </p:sp>
      <p:pic>
        <p:nvPicPr>
          <p:cNvPr id="2" name="תמונה 1"/>
          <p:cNvPicPr>
            <a:picLocks noChangeAspect="1"/>
          </p:cNvPicPr>
          <p:nvPr/>
        </p:nvPicPr>
        <p:blipFill>
          <a:blip r:embed="rId5"/>
          <a:stretch>
            <a:fillRect/>
          </a:stretch>
        </p:blipFill>
        <p:spPr>
          <a:xfrm>
            <a:off x="199296" y="589547"/>
            <a:ext cx="3544417" cy="6023499"/>
          </a:xfrm>
          <a:prstGeom prst="rect">
            <a:avLst/>
          </a:prstGeom>
        </p:spPr>
      </p:pic>
      <p:pic>
        <p:nvPicPr>
          <p:cNvPr id="3" name="תמונה 2"/>
          <p:cNvPicPr>
            <a:picLocks noChangeAspect="1"/>
          </p:cNvPicPr>
          <p:nvPr/>
        </p:nvPicPr>
        <p:blipFill>
          <a:blip r:embed="rId6"/>
          <a:stretch>
            <a:fillRect/>
          </a:stretch>
        </p:blipFill>
        <p:spPr>
          <a:xfrm>
            <a:off x="4168280" y="3205316"/>
            <a:ext cx="7843956" cy="2811847"/>
          </a:xfrm>
          <a:prstGeom prst="rect">
            <a:avLst/>
          </a:prstGeom>
        </p:spPr>
      </p:pic>
      <p:sp>
        <p:nvSpPr>
          <p:cNvPr id="8" name="TextBox 7"/>
          <p:cNvSpPr txBox="1"/>
          <p:nvPr/>
        </p:nvSpPr>
        <p:spPr>
          <a:xfrm>
            <a:off x="4722920" y="4918229"/>
            <a:ext cx="1766657" cy="461665"/>
          </a:xfrm>
          <a:prstGeom prst="rect">
            <a:avLst/>
          </a:prstGeom>
          <a:noFill/>
        </p:spPr>
        <p:txBody>
          <a:bodyPr wrap="square" rtlCol="0">
            <a:spAutoFit/>
          </a:bodyPr>
          <a:lstStyle/>
          <a:p>
            <a:r>
              <a:rPr lang="he-IL" dirty="0" err="1"/>
              <a:t>עמ</a:t>
            </a:r>
            <a:r>
              <a:rPr lang="he-IL" sz="2400" b="1" dirty="0" err="1">
                <a:solidFill>
                  <a:schemeClr val="bg1"/>
                </a:solidFill>
              </a:rPr>
              <a:t>עמוד</a:t>
            </a:r>
            <a:r>
              <a:rPr lang="he-IL" sz="2400" b="1" dirty="0">
                <a:solidFill>
                  <a:schemeClr val="bg1"/>
                </a:solidFill>
              </a:rPr>
              <a:t> 185</a:t>
            </a:r>
            <a:endParaRPr lang="en-US" sz="2400" b="1" dirty="0"/>
          </a:p>
        </p:txBody>
      </p:sp>
    </p:spTree>
    <p:extLst>
      <p:ext uri="{BB962C8B-B14F-4D97-AF65-F5344CB8AC3E}">
        <p14:creationId xmlns:p14="http://schemas.microsoft.com/office/powerpoint/2010/main" val="3051774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pic>
        <p:nvPicPr>
          <p:cNvPr id="14" name="תמונה 13">
            <a:extLst>
              <a:ext uri="{FF2B5EF4-FFF2-40B4-BE49-F238E27FC236}">
                <a16:creationId xmlns:a16="http://schemas.microsoft.com/office/drawing/2014/main" id="{F6F16B07-B7EB-30F3-C858-CEA4A542C751}"/>
              </a:ext>
            </a:extLst>
          </p:cNvPr>
          <p:cNvPicPr>
            <a:picLocks noChangeAspect="1"/>
          </p:cNvPicPr>
          <p:nvPr/>
        </p:nvPicPr>
        <p:blipFill>
          <a:blip r:embed="rId3"/>
          <a:stretch>
            <a:fillRect/>
          </a:stretch>
        </p:blipFill>
        <p:spPr>
          <a:xfrm>
            <a:off x="10984832" y="68975"/>
            <a:ext cx="1027404" cy="495957"/>
          </a:xfrm>
          <a:prstGeom prst="rect">
            <a:avLst/>
          </a:prstGeom>
        </p:spPr>
      </p:pic>
      <p:pic>
        <p:nvPicPr>
          <p:cNvPr id="15" name="תמונה 14">
            <a:extLst>
              <a:ext uri="{FF2B5EF4-FFF2-40B4-BE49-F238E27FC236}">
                <a16:creationId xmlns:a16="http://schemas.microsoft.com/office/drawing/2014/main" id="{89D72944-71D8-23A4-57D2-EEA8AA3A56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505" y="22646"/>
            <a:ext cx="1042021" cy="588614"/>
          </a:xfrm>
          <a:prstGeom prst="rect">
            <a:avLst/>
          </a:prstGeom>
        </p:spPr>
      </p:pic>
      <p:sp>
        <p:nvSpPr>
          <p:cNvPr id="21" name="תיבת טקסט 20">
            <a:extLst>
              <a:ext uri="{FF2B5EF4-FFF2-40B4-BE49-F238E27FC236}">
                <a16:creationId xmlns:a16="http://schemas.microsoft.com/office/drawing/2014/main" id="{099A33BF-372D-2EB9-1FD2-1BBB22C50FB4}"/>
              </a:ext>
            </a:extLst>
          </p:cNvPr>
          <p:cNvSpPr txBox="1"/>
          <p:nvPr/>
        </p:nvSpPr>
        <p:spPr>
          <a:xfrm>
            <a:off x="2467992" y="405079"/>
            <a:ext cx="8516840" cy="646331"/>
          </a:xfrm>
          <a:prstGeom prst="rect">
            <a:avLst/>
          </a:prstGeom>
          <a:noFill/>
        </p:spPr>
        <p:txBody>
          <a:bodyPr wrap="square">
            <a:spAutoFit/>
          </a:bodyPr>
          <a:lstStyle/>
          <a:p>
            <a:pPr algn="r"/>
            <a:r>
              <a:rPr lang="he-IL" sz="3600" b="1" i="0" u="none" strike="noStrike" baseline="0" dirty="0">
                <a:solidFill>
                  <a:schemeClr val="bg1"/>
                </a:solidFill>
                <a:latin typeface="Arial" panose="020B0604020202020204" pitchFamily="34" charset="0"/>
                <a:cs typeface="Arial" panose="020B0604020202020204" pitchFamily="34" charset="0"/>
              </a:rPr>
              <a:t>משימה: </a:t>
            </a:r>
            <a:r>
              <a:rPr lang="he-IL" sz="3600" b="1" i="0" u="none" strike="noStrike" baseline="0" dirty="0">
                <a:solidFill>
                  <a:schemeClr val="bg2">
                    <a:lumMod val="75000"/>
                  </a:schemeClr>
                </a:solidFill>
                <a:latin typeface="Arial" panose="020B0604020202020204" pitchFamily="34" charset="0"/>
                <a:cs typeface="Arial" panose="020B0604020202020204" pitchFamily="34" charset="0"/>
              </a:rPr>
              <a:t>ממים למים</a:t>
            </a:r>
            <a:r>
              <a:rPr lang="he-IL" sz="3600" b="1" i="0" u="none" strike="noStrike" dirty="0">
                <a:solidFill>
                  <a:schemeClr val="bg2">
                    <a:lumMod val="75000"/>
                  </a:schemeClr>
                </a:solidFill>
                <a:latin typeface="Arial" panose="020B0604020202020204" pitchFamily="34" charset="0"/>
                <a:cs typeface="Arial" panose="020B0604020202020204" pitchFamily="34" charset="0"/>
              </a:rPr>
              <a:t> – סיכום </a:t>
            </a:r>
            <a:r>
              <a:rPr lang="he-IL" sz="2400" b="1" i="0" u="none" strike="noStrike" dirty="0">
                <a:solidFill>
                  <a:schemeClr val="bg2">
                    <a:lumMod val="75000"/>
                  </a:schemeClr>
                </a:solidFill>
                <a:latin typeface="Arial" panose="020B0604020202020204" pitchFamily="34" charset="0"/>
                <a:cs typeface="Arial" panose="020B0604020202020204" pitchFamily="34" charset="0"/>
              </a:rPr>
              <a:t>(עמוד 185)</a:t>
            </a:r>
            <a:endParaRPr lang="he-IL" sz="2400" dirty="0"/>
          </a:p>
        </p:txBody>
      </p:sp>
      <p:pic>
        <p:nvPicPr>
          <p:cNvPr id="2" name="תמונה 1"/>
          <p:cNvPicPr>
            <a:picLocks noChangeAspect="1"/>
          </p:cNvPicPr>
          <p:nvPr/>
        </p:nvPicPr>
        <p:blipFill>
          <a:blip r:embed="rId5"/>
          <a:stretch>
            <a:fillRect/>
          </a:stretch>
        </p:blipFill>
        <p:spPr>
          <a:xfrm>
            <a:off x="0" y="2166688"/>
            <a:ext cx="12192000" cy="3394635"/>
          </a:xfrm>
          <a:prstGeom prst="rect">
            <a:avLst/>
          </a:prstGeom>
        </p:spPr>
      </p:pic>
    </p:spTree>
    <p:extLst>
      <p:ext uri="{BB962C8B-B14F-4D97-AF65-F5344CB8AC3E}">
        <p14:creationId xmlns:p14="http://schemas.microsoft.com/office/powerpoint/2010/main" val="3895814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2" name="כותרת 3">
            <a:extLst>
              <a:ext uri="{FF2B5EF4-FFF2-40B4-BE49-F238E27FC236}">
                <a16:creationId xmlns:a16="http://schemas.microsoft.com/office/drawing/2014/main" id="{1C7E30C4-4666-FA7C-3C10-A9432C629F7E}"/>
              </a:ext>
            </a:extLst>
          </p:cNvPr>
          <p:cNvSpPr>
            <a:spLocks noGrp="1"/>
          </p:cNvSpPr>
          <p:nvPr>
            <p:ph type="ctrTitle"/>
          </p:nvPr>
        </p:nvSpPr>
        <p:spPr>
          <a:xfrm>
            <a:off x="2839966" y="221856"/>
            <a:ext cx="4937966" cy="524435"/>
          </a:xfrm>
        </p:spPr>
        <p:txBody>
          <a:bodyPr>
            <a:noAutofit/>
          </a:bodyPr>
          <a:lstStyle/>
          <a:p>
            <a:pPr algn="r"/>
            <a:r>
              <a:rPr lang="he-IL" sz="3600" b="1" i="0" u="none" strike="noStrike" baseline="0" dirty="0">
                <a:solidFill>
                  <a:schemeClr val="bg2">
                    <a:lumMod val="75000"/>
                  </a:schemeClr>
                </a:solidFill>
                <a:latin typeface="Arial" panose="020B0604020202020204" pitchFamily="34" charset="0"/>
                <a:cs typeface="Arial" panose="020B0604020202020204" pitchFamily="34" charset="0"/>
              </a:rPr>
              <a:t>מים משאב טבע מתחדש</a:t>
            </a:r>
            <a:endParaRPr lang="he-IL" sz="7200" b="1" dirty="0">
              <a:solidFill>
                <a:schemeClr val="bg2">
                  <a:lumMod val="75000"/>
                </a:schemeClr>
              </a:solidFill>
              <a:latin typeface="Arial" panose="020B0604020202020204" pitchFamily="34" charset="0"/>
              <a:cs typeface="Arial" panose="020B0604020202020204" pitchFamily="34" charset="0"/>
            </a:endParaRPr>
          </a:p>
        </p:txBody>
      </p:sp>
      <p:sp>
        <p:nvSpPr>
          <p:cNvPr id="3" name="כותרת 3">
            <a:extLst>
              <a:ext uri="{FF2B5EF4-FFF2-40B4-BE49-F238E27FC236}">
                <a16:creationId xmlns:a16="http://schemas.microsoft.com/office/drawing/2014/main" id="{0822EDC3-22B5-D213-A977-FD02E973FB20}"/>
              </a:ext>
            </a:extLst>
          </p:cNvPr>
          <p:cNvSpPr txBox="1">
            <a:spLocks/>
          </p:cNvSpPr>
          <p:nvPr/>
        </p:nvSpPr>
        <p:spPr>
          <a:xfrm>
            <a:off x="1279962" y="1012055"/>
            <a:ext cx="9845238" cy="488272"/>
          </a:xfrm>
          <a:prstGeom prst="rect">
            <a:avLst/>
          </a:prstGeom>
          <a:effectLst/>
        </p:spPr>
        <p:txBody>
          <a:bodyPr vert="horz" lIns="91440" tIns="45720" rIns="91440" bIns="45720" rtlCol="0" anchor="b">
            <a:noAutofit/>
          </a:bodyPr>
          <a:lstStyle>
            <a:lvl1pPr algn="l" defTabSz="457200" rtl="1" eaLnBrk="1" latinLnBrk="0" hangingPunct="1">
              <a:spcBef>
                <a:spcPct val="0"/>
              </a:spcBef>
              <a:buNone/>
              <a:defRPr sz="4800" kern="1200" cap="all">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endParaRPr lang="he-IL" sz="3200" b="1" dirty="0">
              <a:solidFill>
                <a:schemeClr val="bg1"/>
              </a:solidFill>
              <a:latin typeface="Arial" panose="020B0604020202020204" pitchFamily="34" charset="0"/>
              <a:cs typeface="Arial" panose="020B0604020202020204" pitchFamily="34" charset="0"/>
            </a:endParaRPr>
          </a:p>
          <a:p>
            <a:pPr algn="r"/>
            <a:endParaRPr lang="he-IL" sz="3200" b="1" dirty="0">
              <a:solidFill>
                <a:schemeClr val="bg1"/>
              </a:solidFill>
              <a:latin typeface="Arial" panose="020B0604020202020204" pitchFamily="34" charset="0"/>
              <a:cs typeface="Arial" panose="020B0604020202020204" pitchFamily="34" charset="0"/>
            </a:endParaRPr>
          </a:p>
          <a:p>
            <a:pPr algn="r"/>
            <a:r>
              <a:rPr lang="he-IL" sz="3200" b="1" dirty="0">
                <a:solidFill>
                  <a:schemeClr val="bg1"/>
                </a:solidFill>
                <a:latin typeface="Arial" panose="020B0604020202020204" pitchFamily="34" charset="0"/>
                <a:cs typeface="Arial" panose="020B0604020202020204" pitchFamily="34" charset="0"/>
              </a:rPr>
              <a:t>משימה: </a:t>
            </a:r>
            <a:r>
              <a:rPr lang="he-IL" sz="3200" b="1" dirty="0">
                <a:solidFill>
                  <a:schemeClr val="bg2">
                    <a:lumMod val="75000"/>
                  </a:schemeClr>
                </a:solidFill>
                <a:latin typeface="Arial" panose="020B0604020202020204" pitchFamily="34" charset="0"/>
                <a:cs typeface="Arial" panose="020B0604020202020204" pitchFamily="34" charset="0"/>
              </a:rPr>
              <a:t>מים עוברים מסביבה לסביבה </a:t>
            </a:r>
            <a:r>
              <a:rPr lang="he-IL" sz="2400" b="1" dirty="0">
                <a:solidFill>
                  <a:schemeClr val="bg2">
                    <a:lumMod val="75000"/>
                  </a:schemeClr>
                </a:solidFill>
                <a:latin typeface="Arial" panose="020B0604020202020204" pitchFamily="34" charset="0"/>
                <a:cs typeface="Arial" panose="020B0604020202020204" pitchFamily="34" charset="0"/>
              </a:rPr>
              <a:t>(עמודים 188-186)</a:t>
            </a:r>
          </a:p>
        </p:txBody>
      </p:sp>
      <p:pic>
        <p:nvPicPr>
          <p:cNvPr id="4" name="תמונה 3"/>
          <p:cNvPicPr>
            <a:picLocks noChangeAspect="1"/>
          </p:cNvPicPr>
          <p:nvPr/>
        </p:nvPicPr>
        <p:blipFill>
          <a:blip r:embed="rId5"/>
          <a:stretch>
            <a:fillRect/>
          </a:stretch>
        </p:blipFill>
        <p:spPr>
          <a:xfrm>
            <a:off x="8764664" y="1766091"/>
            <a:ext cx="2662849" cy="5178823"/>
          </a:xfrm>
          <a:prstGeom prst="rect">
            <a:avLst/>
          </a:prstGeom>
        </p:spPr>
      </p:pic>
      <p:pic>
        <p:nvPicPr>
          <p:cNvPr id="9" name="תמונה 8"/>
          <p:cNvPicPr>
            <a:picLocks noChangeAspect="1"/>
          </p:cNvPicPr>
          <p:nvPr/>
        </p:nvPicPr>
        <p:blipFill>
          <a:blip r:embed="rId6"/>
          <a:stretch>
            <a:fillRect/>
          </a:stretch>
        </p:blipFill>
        <p:spPr>
          <a:xfrm>
            <a:off x="5308949" y="1766091"/>
            <a:ext cx="2552360" cy="5091356"/>
          </a:xfrm>
          <a:prstGeom prst="rect">
            <a:avLst/>
          </a:prstGeom>
        </p:spPr>
      </p:pic>
      <p:pic>
        <p:nvPicPr>
          <p:cNvPr id="11" name="תמונה 10"/>
          <p:cNvPicPr>
            <a:picLocks noChangeAspect="1"/>
          </p:cNvPicPr>
          <p:nvPr/>
        </p:nvPicPr>
        <p:blipFill>
          <a:blip r:embed="rId7"/>
          <a:stretch>
            <a:fillRect/>
          </a:stretch>
        </p:blipFill>
        <p:spPr>
          <a:xfrm>
            <a:off x="550173" y="2942203"/>
            <a:ext cx="3855421" cy="2739131"/>
          </a:xfrm>
          <a:prstGeom prst="rect">
            <a:avLst/>
          </a:prstGeom>
        </p:spPr>
      </p:pic>
    </p:spTree>
    <p:extLst>
      <p:ext uri="{BB962C8B-B14F-4D97-AF65-F5344CB8AC3E}">
        <p14:creationId xmlns:p14="http://schemas.microsoft.com/office/powerpoint/2010/main" val="1651784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3586579" y="195309"/>
            <a:ext cx="5193437" cy="606096"/>
          </a:xfrm>
        </p:spPr>
        <p:txBody>
          <a:bodyPr>
            <a:noAutofit/>
          </a:bodyPr>
          <a:lstStyle/>
          <a:p>
            <a:pPr algn="r"/>
            <a:r>
              <a:rPr lang="he-IL" sz="3600" b="1" dirty="0">
                <a:solidFill>
                  <a:schemeClr val="bg2">
                    <a:lumMod val="75000"/>
                  </a:schemeClr>
                </a:solidFill>
                <a:latin typeface="Arial" panose="020B0604020202020204" pitchFamily="34" charset="0"/>
                <a:cs typeface="Arial" panose="020B0604020202020204" pitchFamily="34" charset="0"/>
              </a:rPr>
              <a:t>מחזור המים בטבע </a:t>
            </a:r>
            <a:r>
              <a:rPr lang="he-IL" sz="2400" b="1" dirty="0">
                <a:solidFill>
                  <a:schemeClr val="bg2">
                    <a:lumMod val="75000"/>
                  </a:schemeClr>
                </a:solidFill>
                <a:latin typeface="Arial" panose="020B0604020202020204" pitchFamily="34" charset="0"/>
                <a:cs typeface="Arial" panose="020B0604020202020204" pitchFamily="34" charset="0"/>
              </a:rPr>
              <a:t>(עמוד 188)</a:t>
            </a:r>
          </a:p>
        </p:txBody>
      </p:sp>
      <p:sp>
        <p:nvSpPr>
          <p:cNvPr id="10" name="תיבת טקסט 9">
            <a:extLst>
              <a:ext uri="{FF2B5EF4-FFF2-40B4-BE49-F238E27FC236}">
                <a16:creationId xmlns:a16="http://schemas.microsoft.com/office/drawing/2014/main" id="{397F6678-5DD6-FD45-34E2-AAABC6DBFD0E}"/>
              </a:ext>
            </a:extLst>
          </p:cNvPr>
          <p:cNvSpPr txBox="1"/>
          <p:nvPr/>
        </p:nvSpPr>
        <p:spPr>
          <a:xfrm>
            <a:off x="1550894" y="6132443"/>
            <a:ext cx="8444753" cy="369332"/>
          </a:xfrm>
          <a:prstGeom prst="rect">
            <a:avLst/>
          </a:prstGeom>
          <a:noFill/>
        </p:spPr>
        <p:txBody>
          <a:bodyPr wrap="square">
            <a:spAutoFit/>
          </a:bodyPr>
          <a:lstStyle/>
          <a:p>
            <a:pPr algn="l"/>
            <a:r>
              <a:rPr lang="he-IL" sz="1800" b="0" i="0" u="none" strike="noStrike" baseline="0" dirty="0">
                <a:latin typeface="Bnarkisim"/>
              </a:rPr>
              <a:t>.</a:t>
            </a:r>
            <a:endParaRPr lang="he-IL" dirty="0"/>
          </a:p>
        </p:txBody>
      </p:sp>
      <p:sp>
        <p:nvSpPr>
          <p:cNvPr id="12" name="תיבת טקסט 11">
            <a:extLst>
              <a:ext uri="{FF2B5EF4-FFF2-40B4-BE49-F238E27FC236}">
                <a16:creationId xmlns:a16="http://schemas.microsoft.com/office/drawing/2014/main" id="{DAC4A465-0074-ABE7-277E-33C0B133161B}"/>
              </a:ext>
            </a:extLst>
          </p:cNvPr>
          <p:cNvSpPr txBox="1"/>
          <p:nvPr/>
        </p:nvSpPr>
        <p:spPr>
          <a:xfrm>
            <a:off x="1165412" y="875963"/>
            <a:ext cx="8639220" cy="646331"/>
          </a:xfrm>
          <a:prstGeom prst="rect">
            <a:avLst/>
          </a:prstGeom>
          <a:noFill/>
        </p:spPr>
        <p:txBody>
          <a:bodyPr wrap="square">
            <a:spAutoFit/>
          </a:bodyPr>
          <a:lstStyle/>
          <a:p>
            <a:pPr algn="r"/>
            <a:r>
              <a:rPr lang="he-IL" sz="3600" b="1" i="0" u="none" strike="noStrike" baseline="0" dirty="0">
                <a:solidFill>
                  <a:schemeClr val="bg1"/>
                </a:solidFill>
                <a:latin typeface="Arial" panose="020B0604020202020204" pitchFamily="34" charset="0"/>
                <a:cs typeface="Arial" panose="020B0604020202020204" pitchFamily="34" charset="0"/>
              </a:rPr>
              <a:t>מדוע המים נחשבים למשאב טבע מתחדש?</a:t>
            </a:r>
            <a:endParaRPr lang="he-IL" sz="3600" b="1" dirty="0">
              <a:solidFill>
                <a:schemeClr val="bg1"/>
              </a:solidFill>
              <a:latin typeface="Arial" panose="020B0604020202020204" pitchFamily="34" charset="0"/>
              <a:cs typeface="Arial" panose="020B0604020202020204" pitchFamily="34" charset="0"/>
            </a:endParaRPr>
          </a:p>
        </p:txBody>
      </p:sp>
      <p:sp>
        <p:nvSpPr>
          <p:cNvPr id="2" name="תיבת טקסט 1">
            <a:extLst>
              <a:ext uri="{FF2B5EF4-FFF2-40B4-BE49-F238E27FC236}">
                <a16:creationId xmlns:a16="http://schemas.microsoft.com/office/drawing/2014/main" id="{7130DB13-AC25-5A5C-81F7-1039B173C75A}"/>
              </a:ext>
            </a:extLst>
          </p:cNvPr>
          <p:cNvSpPr txBox="1"/>
          <p:nvPr/>
        </p:nvSpPr>
        <p:spPr>
          <a:xfrm>
            <a:off x="3755254" y="5907741"/>
            <a:ext cx="6330040" cy="461665"/>
          </a:xfrm>
          <a:prstGeom prst="rect">
            <a:avLst/>
          </a:prstGeom>
          <a:noFill/>
        </p:spPr>
        <p:txBody>
          <a:bodyPr wrap="square" rtlCol="1">
            <a:spAutoFit/>
          </a:bodyPr>
          <a:lstStyle/>
          <a:p>
            <a:pPr algn="r"/>
            <a:r>
              <a:rPr lang="he-IL" sz="2400" dirty="0">
                <a:latin typeface="Arial" panose="020B0604020202020204" pitchFamily="34" charset="0"/>
                <a:cs typeface="Arial" panose="020B0604020202020204" pitchFamily="34" charset="0"/>
              </a:rPr>
              <a:t>סרטון </a:t>
            </a:r>
            <a:r>
              <a:rPr lang="he-IL" sz="2400" b="1" dirty="0">
                <a:latin typeface="Arial" panose="020B0604020202020204" pitchFamily="34" charset="0"/>
                <a:cs typeface="Arial" panose="020B0604020202020204" pitchFamily="34" charset="0"/>
              </a:rPr>
              <a:t>מחזור המים בטבע: </a:t>
            </a:r>
            <a:r>
              <a:rPr lang="he-IL" sz="2400" dirty="0">
                <a:latin typeface="Arial" panose="020B0604020202020204" pitchFamily="34" charset="0"/>
                <a:cs typeface="Arial" panose="020B0604020202020204" pitchFamily="34" charset="0"/>
              </a:rPr>
              <a:t>היכנסו לקישור </a:t>
            </a:r>
            <a:r>
              <a:rPr lang="he-IL" sz="2400" dirty="0">
                <a:latin typeface="Arial" panose="020B0604020202020204" pitchFamily="34" charset="0"/>
                <a:cs typeface="Arial" panose="020B0604020202020204" pitchFamily="34" charset="0"/>
                <a:hlinkClick r:id="rId5"/>
              </a:rPr>
              <a:t>הבא</a:t>
            </a:r>
            <a:endParaRPr lang="he-IL" sz="2400" dirty="0">
              <a:latin typeface="Arial" panose="020B0604020202020204" pitchFamily="34" charset="0"/>
              <a:cs typeface="Arial" panose="020B0604020202020204" pitchFamily="34" charset="0"/>
            </a:endParaRPr>
          </a:p>
        </p:txBody>
      </p:sp>
      <p:pic>
        <p:nvPicPr>
          <p:cNvPr id="3" name="תמונה 2"/>
          <p:cNvPicPr>
            <a:picLocks noChangeAspect="1"/>
          </p:cNvPicPr>
          <p:nvPr/>
        </p:nvPicPr>
        <p:blipFill>
          <a:blip r:embed="rId6"/>
          <a:stretch>
            <a:fillRect/>
          </a:stretch>
        </p:blipFill>
        <p:spPr>
          <a:xfrm>
            <a:off x="2787588" y="1691777"/>
            <a:ext cx="6516209" cy="4103614"/>
          </a:xfrm>
          <a:prstGeom prst="rect">
            <a:avLst/>
          </a:prstGeom>
        </p:spPr>
      </p:pic>
    </p:spTree>
    <p:extLst>
      <p:ext uri="{BB962C8B-B14F-4D97-AF65-F5344CB8AC3E}">
        <p14:creationId xmlns:p14="http://schemas.microsoft.com/office/powerpoint/2010/main" val="317706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pic>
        <p:nvPicPr>
          <p:cNvPr id="3" name="תמונה 2">
            <a:extLst>
              <a:ext uri="{FF2B5EF4-FFF2-40B4-BE49-F238E27FC236}">
                <a16:creationId xmlns:a16="http://schemas.microsoft.com/office/drawing/2014/main" id="{F49175D1-8A60-8B86-2FAB-BA89DDA41234}"/>
              </a:ext>
            </a:extLst>
          </p:cNvPr>
          <p:cNvPicPr>
            <a:picLocks noChangeAspect="1"/>
          </p:cNvPicPr>
          <p:nvPr/>
        </p:nvPicPr>
        <p:blipFill>
          <a:blip r:embed="rId5"/>
          <a:stretch>
            <a:fillRect/>
          </a:stretch>
        </p:blipFill>
        <p:spPr>
          <a:xfrm>
            <a:off x="3339353" y="676893"/>
            <a:ext cx="5764305" cy="5777695"/>
          </a:xfrm>
          <a:prstGeom prst="rect">
            <a:avLst/>
          </a:prstGeom>
        </p:spPr>
      </p:pic>
    </p:spTree>
    <p:extLst>
      <p:ext uri="{BB962C8B-B14F-4D97-AF65-F5344CB8AC3E}">
        <p14:creationId xmlns:p14="http://schemas.microsoft.com/office/powerpoint/2010/main" val="3941157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pic>
        <p:nvPicPr>
          <p:cNvPr id="3" name="תמונה 2">
            <a:extLst>
              <a:ext uri="{FF2B5EF4-FFF2-40B4-BE49-F238E27FC236}">
                <a16:creationId xmlns:a16="http://schemas.microsoft.com/office/drawing/2014/main" id="{9C093815-CDB1-2E74-7B0B-A2F0D651F8DC}"/>
              </a:ext>
            </a:extLst>
          </p:cNvPr>
          <p:cNvPicPr>
            <a:picLocks noChangeAspect="1"/>
          </p:cNvPicPr>
          <p:nvPr/>
        </p:nvPicPr>
        <p:blipFill>
          <a:blip r:embed="rId5"/>
          <a:stretch>
            <a:fillRect/>
          </a:stretch>
        </p:blipFill>
        <p:spPr>
          <a:xfrm>
            <a:off x="2690813" y="788894"/>
            <a:ext cx="6327682" cy="5859556"/>
          </a:xfrm>
          <a:prstGeom prst="rect">
            <a:avLst/>
          </a:prstGeom>
        </p:spPr>
      </p:pic>
    </p:spTree>
    <p:extLst>
      <p:ext uri="{BB962C8B-B14F-4D97-AF65-F5344CB8AC3E}">
        <p14:creationId xmlns:p14="http://schemas.microsoft.com/office/powerpoint/2010/main" val="3255036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pic>
        <p:nvPicPr>
          <p:cNvPr id="2" name="תמונה 1"/>
          <p:cNvPicPr>
            <a:picLocks noChangeAspect="1"/>
          </p:cNvPicPr>
          <p:nvPr/>
        </p:nvPicPr>
        <p:blipFill>
          <a:blip r:embed="rId5"/>
          <a:stretch>
            <a:fillRect/>
          </a:stretch>
        </p:blipFill>
        <p:spPr>
          <a:xfrm>
            <a:off x="2402019" y="589547"/>
            <a:ext cx="6795248" cy="5805519"/>
          </a:xfrm>
          <a:prstGeom prst="rect">
            <a:avLst/>
          </a:prstGeom>
        </p:spPr>
      </p:pic>
    </p:spTree>
    <p:extLst>
      <p:ext uri="{BB962C8B-B14F-4D97-AF65-F5344CB8AC3E}">
        <p14:creationId xmlns:p14="http://schemas.microsoft.com/office/powerpoint/2010/main" val="4135242665"/>
      </p:ext>
    </p:extLst>
  </p:cSld>
  <p:clrMapOvr>
    <a:masterClrMapping/>
  </p:clrMapOvr>
</p:sld>
</file>

<file path=ppt/theme/theme1.xml><?xml version="1.0" encoding="utf-8"?>
<a:theme xmlns:a="http://schemas.openxmlformats.org/drawingml/2006/main" name="פרוסה">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4637</TotalTime>
  <Words>1461</Words>
  <Application>Microsoft Office PowerPoint</Application>
  <PresentationFormat>מסך רחב</PresentationFormat>
  <Paragraphs>134</Paragraphs>
  <Slides>25</Slides>
  <Notes>25</Notes>
  <HiddenSlides>0</HiddenSlides>
  <MMClips>0</MMClips>
  <ScaleCrop>false</ScaleCrop>
  <HeadingPairs>
    <vt:vector size="6" baseType="variant">
      <vt:variant>
        <vt:lpstr>גופנים בשימוש</vt:lpstr>
      </vt:variant>
      <vt:variant>
        <vt:i4>8</vt:i4>
      </vt:variant>
      <vt:variant>
        <vt:lpstr>ערכת נושא</vt:lpstr>
      </vt:variant>
      <vt:variant>
        <vt:i4>1</vt:i4>
      </vt:variant>
      <vt:variant>
        <vt:lpstr>כותרות שקופיות</vt:lpstr>
      </vt:variant>
      <vt:variant>
        <vt:i4>25</vt:i4>
      </vt:variant>
    </vt:vector>
  </HeadingPairs>
  <TitlesOfParts>
    <vt:vector size="34" baseType="lpstr">
      <vt:lpstr>Arial</vt:lpstr>
      <vt:lpstr>Bnarkisim</vt:lpstr>
      <vt:lpstr>Calibri</vt:lpstr>
      <vt:lpstr>Century Gothic</vt:lpstr>
      <vt:lpstr>NarkisimMFO</vt:lpstr>
      <vt:lpstr>NarkisimMFOBold</vt:lpstr>
      <vt:lpstr>Wingdings</vt:lpstr>
      <vt:lpstr>Wingdings 3</vt:lpstr>
      <vt:lpstr>פרוסה</vt:lpstr>
      <vt:lpstr>מדע וטכנולוגיה לכיתה ד</vt:lpstr>
      <vt:lpstr>מצגת של PowerPoint‏</vt:lpstr>
      <vt:lpstr>מַצְּבֵי צְבִירָה בארץ ובשמיים</vt:lpstr>
      <vt:lpstr>מצגת של PowerPoint‏</vt:lpstr>
      <vt:lpstr>מים משאב טבע מתחדש</vt:lpstr>
      <vt:lpstr>מחזור המים בטבע (עמוד 188)</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מונעים מחסור במים (עמוד 194)</vt:lpstr>
      <vt:lpstr>מצגת של PowerPoint‏</vt:lpstr>
      <vt:lpstr>מצגת של PowerPoint‏</vt:lpstr>
      <vt:lpstr>מצגת של PowerPoint‏</vt:lpstr>
      <vt:lpstr>סיכום: בפרק זה למדנו ש... (עמוד 196)</vt:lpstr>
      <vt:lpstr>מיומנויות חשיבה </vt:lpstr>
      <vt:lpstr>במבט חוזר: משימת סיכום (עמוד 197)</vt:lpstr>
      <vt:lpstr>יש לנו אתגר! (198 – 199)</vt:lpstr>
      <vt:lpstr>מצגת של PowerPoint‏</vt:lpstr>
      <vt:lpstr>מצגת של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noga mishan</dc:creator>
  <cp:lastModifiedBy>noga mishan</cp:lastModifiedBy>
  <cp:revision>14</cp:revision>
  <dcterms:created xsi:type="dcterms:W3CDTF">2023-11-21T08:24:12Z</dcterms:created>
  <dcterms:modified xsi:type="dcterms:W3CDTF">2023-12-21T14:42:15Z</dcterms:modified>
</cp:coreProperties>
</file>