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7"/>
  </p:notesMasterIdLst>
  <p:sldIdLst>
    <p:sldId id="329" r:id="rId2"/>
    <p:sldId id="388" r:id="rId3"/>
    <p:sldId id="398" r:id="rId4"/>
    <p:sldId id="389" r:id="rId5"/>
    <p:sldId id="390" r:id="rId6"/>
    <p:sldId id="397" r:id="rId7"/>
    <p:sldId id="399" r:id="rId8"/>
    <p:sldId id="391" r:id="rId9"/>
    <p:sldId id="394" r:id="rId10"/>
    <p:sldId id="392" r:id="rId11"/>
    <p:sldId id="393" r:id="rId12"/>
    <p:sldId id="395" r:id="rId13"/>
    <p:sldId id="402" r:id="rId14"/>
    <p:sldId id="403" r:id="rId15"/>
    <p:sldId id="38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8" autoAdjust="0"/>
    <p:restoredTop sz="84795" autoAdjust="0"/>
  </p:normalViewPr>
  <p:slideViewPr>
    <p:cSldViewPr snapToGrid="0" showGuides="1">
      <p:cViewPr varScale="1">
        <p:scale>
          <a:sx n="94" d="100"/>
          <a:sy n="94" d="100"/>
        </p:scale>
        <p:origin x="1692" y="78"/>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י"ב/טבת/תשפ"ד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תת הפרק השלישי </a:t>
            </a:r>
            <a:r>
              <a:rPr lang="he-IL" sz="1400" b="1" i="0" u="none" strike="noStrike" baseline="0" dirty="0">
                <a:latin typeface="FontbitDavid"/>
              </a:rPr>
              <a:t>צמחים ובעלי חיים בחורף </a:t>
            </a:r>
            <a:r>
              <a:rPr lang="he-IL" sz="1400" b="0" i="0" u="none" strike="noStrike" baseline="0" dirty="0">
                <a:latin typeface="FontbitDavid"/>
              </a:rPr>
              <a:t>עוסק בתופעות הקשורות בהתנהגות בעלי חיים ובצמחים בעונת החורף.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NarkisimMFO"/>
              </a:rPr>
              <a:t>במצגת זו נתמקד בצמחים בחורף.</a:t>
            </a:r>
          </a:p>
          <a:p>
            <a:pPr algn="r"/>
            <a:endParaRPr lang="he-IL" sz="1800" b="0" i="0" u="none" strike="noStrike" baseline="0" dirty="0">
              <a:latin typeface="NarkisimMFO"/>
            </a:endParaRPr>
          </a:p>
          <a:p>
            <a:pPr algn="r"/>
            <a:endParaRPr lang="he-IL" sz="1400" b="1" i="0" u="none" strike="noStrike" baseline="0" dirty="0">
              <a:solidFill>
                <a:srgbClr val="FF0000"/>
              </a:solidFill>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1360750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בספר הדיגיטלי, משימה: </a:t>
            </a:r>
            <a:r>
              <a:rPr lang="he-IL" b="1" dirty="0"/>
              <a:t>מי פורח בחורף?, </a:t>
            </a:r>
            <a:r>
              <a:rPr lang="he-IL" dirty="0"/>
              <a:t>עמוד 73</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743929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בחורף חלק מהעצים נותנים פרי כמו עצי הדר.</a:t>
            </a:r>
          </a:p>
          <a:p>
            <a:r>
              <a:rPr lang="he-IL" dirty="0"/>
              <a:t>באתר במבט מקוון, יחידת תוכן (חורף), משימה: </a:t>
            </a:r>
            <a:r>
              <a:rPr lang="he-IL" b="1" dirty="0"/>
              <a:t>פרי הדר - בריא גם נהדר</a:t>
            </a:r>
            <a:r>
              <a:rPr lang="he-IL" dirty="0"/>
              <a:t>.</a:t>
            </a:r>
          </a:p>
          <a:p>
            <a:r>
              <a:rPr lang="he-IL" b="0" i="0" dirty="0">
                <a:effectLst/>
                <a:latin typeface="Almoni Neue DL 4.0 AAA"/>
              </a:rPr>
              <a:t>המשימה מזמנת עריכת תצפיות וניסוי שמטרתם לחקור את פירות ההדר, עורכים השוואה על הדומה והשונה ומסיקים מסקנות.</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156735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בעזרת היגדי הסיכום שבתבנית </a:t>
            </a:r>
            <a:r>
              <a:rPr lang="he-IL" b="1" dirty="0"/>
              <a:t>מה למדנו?</a:t>
            </a:r>
          </a:p>
          <a:p>
            <a:pPr algn="r"/>
            <a:r>
              <a:rPr lang="he-IL" b="0"/>
              <a:t>מקריאים את </a:t>
            </a:r>
            <a:r>
              <a:rPr lang="he-IL" b="0" dirty="0"/>
              <a:t>ההיגדים </a:t>
            </a:r>
            <a:r>
              <a:rPr lang="he-IL" b="0" baseline="0" dirty="0"/>
              <a:t>ומבקשים מהתלמידים להשלים בקול רם מילים חסרות. ראו דוגמה.</a:t>
            </a:r>
            <a:endParaRPr lang="he-IL" b="0" dirty="0"/>
          </a:p>
          <a:p>
            <a:pPr algn="r" rtl="1"/>
            <a:r>
              <a:rPr lang="he-IL" dirty="0">
                <a:solidFill>
                  <a:srgbClr val="000000"/>
                </a:solidFill>
                <a:latin typeface="MF_FrankRuhl-Regular"/>
              </a:rPr>
              <a:t>בַּחרֶֹף נוֹבְטִים בִּשְׂדוֹת הַבַּר _______ רַבִּים.</a:t>
            </a:r>
          </a:p>
          <a:p>
            <a:pPr algn="r" rtl="1"/>
            <a:r>
              <a:rPr lang="he-IL" dirty="0">
                <a:solidFill>
                  <a:srgbClr val="000000"/>
                </a:solidFill>
                <a:latin typeface="MF_FrankRuhl-Regular"/>
              </a:rPr>
              <a:t>נְבָטִים הֵם ______ צְעִירִים.</a:t>
            </a:r>
          </a:p>
          <a:p>
            <a:pPr algn="r" rtl="1"/>
            <a:r>
              <a:rPr lang="he-IL" dirty="0">
                <a:solidFill>
                  <a:srgbClr val="000000"/>
                </a:solidFill>
                <a:latin typeface="MF_FrankRuhl-Regular"/>
              </a:rPr>
              <a:t>בַּחֹרֶף פּוֹרְחִים צְמָחִים בִּשְׂדוֹת הַ_____.</a:t>
            </a:r>
          </a:p>
          <a:p>
            <a:pPr algn="r" rtl="1"/>
            <a:r>
              <a:rPr lang="he-IL" dirty="0">
                <a:solidFill>
                  <a:srgbClr val="000000"/>
                </a:solidFill>
                <a:latin typeface="MF_FrankRuhl-Regular"/>
              </a:rPr>
              <a:t>חֵלֶק מֵהַצְמָחִים מוּגַנִים.</a:t>
            </a:r>
          </a:p>
          <a:p>
            <a:pPr algn="r" rtl="1"/>
            <a:r>
              <a:rPr lang="he-IL" dirty="0">
                <a:solidFill>
                  <a:srgbClr val="000000"/>
                </a:solidFill>
                <a:latin typeface="MF_FrankRuhl-Regular"/>
              </a:rPr>
              <a:t>צִמְחֵי בַּר ______ אָסוּר </a:t>
            </a:r>
            <a:r>
              <a:rPr lang="he-IL" dirty="0" err="1">
                <a:solidFill>
                  <a:srgbClr val="000000"/>
                </a:solidFill>
                <a:latin typeface="MF_FrankRuhl-Regular"/>
              </a:rPr>
              <a:t>לִקְטֹף</a:t>
            </a:r>
            <a:r>
              <a:rPr lang="he-IL" dirty="0">
                <a:solidFill>
                  <a:srgbClr val="000000"/>
                </a:solidFill>
                <a:latin typeface="MF_FrankRuhl-Regular"/>
              </a:rPr>
              <a:t>.</a:t>
            </a:r>
            <a:endParaRPr lang="en-US"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312158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הסיור</a:t>
            </a:r>
            <a:r>
              <a:rPr lang="he-IL" baseline="0" dirty="0"/>
              <a:t> נועד להתרשמות </a:t>
            </a:r>
            <a:r>
              <a:rPr lang="he-IL" dirty="0"/>
              <a:t>מהתופעות העונתיות האופייניות לצמחים, כמו נביטת צמחים.</a:t>
            </a:r>
          </a:p>
          <a:p>
            <a:r>
              <a:rPr lang="he-IL" dirty="0"/>
              <a:t>ופריחה של צמחים מסוימים. בסיור אפשר להתרשם גם מתופעות אופייניות לבעלי החיים בעונה זו, כמו</a:t>
            </a:r>
          </a:p>
          <a:p>
            <a:r>
              <a:rPr lang="he-IL" dirty="0"/>
              <a:t>בעלי חיים שפעילים דווקא בחורף (שבלול השדה, שַלשוֹל וחולד) ובהתאמותיהם למזג האוויר החורפי.</a:t>
            </a:r>
          </a:p>
          <a:p>
            <a:r>
              <a:rPr lang="he-IL" dirty="0"/>
              <a:t>כשיוצאים לסיור נתרשם </a:t>
            </a:r>
            <a:r>
              <a:rPr lang="he-IL" b="1" dirty="0"/>
              <a:t>מכל </a:t>
            </a:r>
            <a:r>
              <a:rPr lang="he-IL" dirty="0"/>
              <a:t>התופעות שנפגוש. למרות שבשיעורים הבאים נתמקד בצמחים לא נוכל ולא נכון להתעלם מתופעות הקשורות בבעלי חיים.</a:t>
            </a:r>
          </a:p>
          <a:p>
            <a:r>
              <a:rPr lang="he-IL" dirty="0"/>
              <a:t>לפני הסיור מקיימים שיח לגבי מה שהם מצפים לפגוש בשדה. לפני הסיור מומלץ לשיר עם הילדים את השיר לטיול יצאנו.</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a:t>
            </a:fld>
            <a:endParaRPr lang="x-none">
              <a:solidFill>
                <a:prstClr val="black"/>
              </a:solidFill>
            </a:endParaRPr>
          </a:p>
        </p:txBody>
      </p:sp>
    </p:spTree>
    <p:extLst>
      <p:ext uri="{BB962C8B-B14F-4D97-AF65-F5344CB8AC3E}">
        <p14:creationId xmlns:p14="http://schemas.microsoft.com/office/powerpoint/2010/main" val="295762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אחד ממאפייני עונת החורף הוא נביטת </a:t>
            </a:r>
            <a:r>
              <a:rPr lang="he-IL" baseline="0" dirty="0"/>
              <a:t>זרעים של צמחי בר</a:t>
            </a:r>
            <a:r>
              <a:rPr lang="he-IL" dirty="0"/>
              <a:t>. נביטה היא תהליך שבו זרעים עוברים ממצב תרדמה למצב של פעילות, ומתחילה צמיחה.</a:t>
            </a:r>
            <a:r>
              <a:rPr lang="he-IL" baseline="0" dirty="0"/>
              <a:t>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127646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baseline="0" dirty="0">
                <a:latin typeface="FontbitDavid"/>
              </a:rPr>
              <a:t>מטרת הפעילות להכיר את איברי הנבט. כדי להכיר את אברי הנבט צריך להנביט זרעים (ראו הנחיות בחוברת).</a:t>
            </a:r>
            <a:endParaRPr lang="he-IL" dirty="0"/>
          </a:p>
          <a:p>
            <a:r>
              <a:rPr lang="he-IL" dirty="0"/>
              <a:t>התלמידים עורכים תצפית (בעזרת מגדלת) על נבטים, מכירים את שמות אברי הנבט ואחר כך מיישמים ידע בציור ובשיום האיברים.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337037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לביצוע המשימה </a:t>
            </a:r>
            <a:r>
              <a:rPr lang="he-IL" dirty="0"/>
              <a:t>מומלץ להשתמש בזרעי צנוניות או עדשים שחורים, שנובטים וגדלים במהירות. הזרעים האלה קטנים ואין צורך להתפיח אותם לפני הזריעה. מומלץ שכול תלמיד ותלמידה יכינו "גינה זעירה" משלהם כדי שיוכלו לקחת אותה הביתה ולהמשיך לטפל בה. </a:t>
            </a:r>
          </a:p>
          <a:p>
            <a:endParaRPr lang="he-IL" dirty="0"/>
          </a:p>
          <a:p>
            <a:r>
              <a:rPr lang="he-IL" dirty="0"/>
              <a:t>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214451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צופים בסרטון תהליך הנביטה. אפשר להמחיש את התופעה</a:t>
            </a:r>
            <a:r>
              <a:rPr lang="he-IL" baseline="0" dirty="0"/>
              <a:t> באמצעות תנועה:</a:t>
            </a:r>
            <a:endParaRPr lang="he-IL" dirty="0"/>
          </a:p>
          <a:p>
            <a:pPr algn="r"/>
            <a:r>
              <a:rPr lang="he-IL" sz="1800" b="0" i="0" u="none" strike="noStrike" baseline="0" dirty="0">
                <a:latin typeface="FontbitDavid"/>
              </a:rPr>
              <a:t>מבקשים מהתלמידים להתכדר כמו כדור (זרע), אומרים להם "כעת יורד גשם". מבקשים</a:t>
            </a:r>
          </a:p>
          <a:p>
            <a:pPr algn="r"/>
            <a:r>
              <a:rPr lang="he-IL" sz="1800" b="0" i="0" u="none" strike="noStrike" baseline="0" dirty="0">
                <a:latin typeface="FontbitDavid"/>
              </a:rPr>
              <a:t>מהם להראות בתנועה את צמיחת הנבט תוך מעבר מהתכדרות לצמיחת </a:t>
            </a:r>
            <a:r>
              <a:rPr lang="he-IL" sz="1800" b="0" i="0" u="none" strike="noStrike" baseline="0" dirty="0" err="1">
                <a:latin typeface="FontbitDavid"/>
              </a:rPr>
              <a:t>שורשון</a:t>
            </a:r>
            <a:r>
              <a:rPr lang="he-IL" sz="1800" b="0" i="0" u="none" strike="noStrike" baseline="0" dirty="0">
                <a:latin typeface="FontbitDavid"/>
              </a:rPr>
              <a:t> (לדוגמה: שליחת רגל) ואחר כך לצמיחת </a:t>
            </a:r>
            <a:r>
              <a:rPr lang="he-IL" sz="1800" b="0" i="0" u="none" strike="noStrike" baseline="0" dirty="0" err="1">
                <a:latin typeface="FontbitDavid"/>
              </a:rPr>
              <a:t>הנצרון</a:t>
            </a:r>
            <a:r>
              <a:rPr lang="he-IL" sz="1800" b="0" i="0" u="none" strike="noStrike" baseline="0" dirty="0">
                <a:latin typeface="FontbitDavid"/>
              </a:rPr>
              <a:t> (לדוגמה:  עמידה זקופה).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725569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יחידת תוכן (חורף), משימה: </a:t>
            </a:r>
            <a:r>
              <a:rPr lang="he-IL" b="1" dirty="0"/>
              <a:t>נביט בנביטה - תצפית</a:t>
            </a:r>
          </a:p>
          <a:p>
            <a:r>
              <a:rPr lang="he-IL" b="0" i="0" dirty="0">
                <a:effectLst/>
                <a:latin typeface="Almoni Neue DL 4.0 AAA"/>
              </a:rPr>
              <a:t>במשימה  התלמידים מנביטים זרעים ועוקבים אחר התפתחות הנבטים ואחר הגורמים לנביטה.</a:t>
            </a:r>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25294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צמחי בר בשדה </a:t>
            </a:r>
            <a:r>
              <a:rPr lang="he-IL" b="0" dirty="0"/>
              <a:t>(שקופיות 12-9): </a:t>
            </a:r>
            <a:r>
              <a:rPr lang="he-IL" dirty="0"/>
              <a:t>בעונת החורף יש  פריחה מעטה של מיני צמחים, אך יש צמחים שפורחים בעונה זו: כלניות, נרקיסים, רקפות וסביונים. קוראים את קטע המידע ומקיימים שיח על תוכנו.</a:t>
            </a:r>
          </a:p>
          <a:p>
            <a:r>
              <a:rPr lang="he-IL" dirty="0"/>
              <a:t>שואלים:</a:t>
            </a:r>
          </a:p>
          <a:p>
            <a:pPr marL="171450" indent="-171450">
              <a:buFont typeface="Arial" panose="020B0604020202020204" pitchFamily="34" charset="0"/>
              <a:buChar char="•"/>
            </a:pPr>
            <a:r>
              <a:rPr lang="he-IL" dirty="0"/>
              <a:t>אילו צמחים פורחים בחורף?</a:t>
            </a:r>
          </a:p>
          <a:p>
            <a:pPr marL="171450" indent="-171450">
              <a:buFont typeface="Arial" panose="020B0604020202020204" pitchFamily="34" charset="0"/>
              <a:buChar char="•"/>
            </a:pPr>
            <a:r>
              <a:rPr lang="he-IL" dirty="0"/>
              <a:t>כיצד הם נקראים?</a:t>
            </a:r>
          </a:p>
          <a:p>
            <a:pPr marL="171450" indent="-171450">
              <a:buFont typeface="Arial" panose="020B0604020202020204" pitchFamily="34" charset="0"/>
              <a:buChar char="•"/>
            </a:pPr>
            <a:r>
              <a:rPr lang="he-IL" dirty="0"/>
              <a:t>מדוע הם נקראים כך? להם?</a:t>
            </a:r>
          </a:p>
          <a:p>
            <a:pPr marL="171450" indent="-171450">
              <a:buFont typeface="Arial" panose="020B0604020202020204" pitchFamily="34" charset="0"/>
              <a:buChar char="•"/>
            </a:pPr>
            <a:r>
              <a:rPr lang="he-IL" dirty="0"/>
              <a:t>מהו צמח מוגן?</a:t>
            </a:r>
          </a:p>
          <a:p>
            <a:pPr marL="171450" indent="-171450">
              <a:buFont typeface="Arial" panose="020B0604020202020204" pitchFamily="34" charset="0"/>
              <a:buChar char="•"/>
            </a:pPr>
            <a:r>
              <a:rPr lang="he-IL" dirty="0"/>
              <a:t>מדוע ומפני מי צריך להגן עליהם?</a:t>
            </a:r>
          </a:p>
          <a:p>
            <a:r>
              <a:rPr lang="he-IL" dirty="0"/>
              <a:t>מציגים את תמונות הצמחים בשקופיות 12-9.</a:t>
            </a:r>
          </a:p>
          <a:p>
            <a:r>
              <a:rPr lang="he-IL" dirty="0"/>
              <a:t>זאת ההזדמנות גם להכיר את המושג </a:t>
            </a:r>
            <a:r>
              <a:rPr lang="he-IL" b="1" dirty="0"/>
              <a:t>צמחים מוגנים, </a:t>
            </a:r>
            <a:r>
              <a:rPr lang="he-IL" dirty="0"/>
              <a:t>שאסור לקטוף אותם. הכרת המושג פרחים מוגנים מאפשרת לדון עם התלמידים על שמירת הסביבה ובמקרה זה על שמירת מגוון הצמחים בטבע.</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191027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12773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s://www.youtube.com/watch?v=q28B1swPfu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qw0NI4Z1arQ"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Mq6lbAxdyvM"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s://www.youtube.com/watch?v=kK2JsdtoPr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hyperlink" Target="https://vimeo.com/72013404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s://www.youtube.com/watch?v=kK2JsdtoPr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p:txBody>
          <a:bodyPr>
            <a:normAutofit fontScale="85000" lnSpcReduction="20000"/>
          </a:bodyPr>
          <a:lstStyle/>
          <a:p>
            <a:pPr marL="0" indent="0" algn="ctr" rtl="1">
              <a:buNone/>
            </a:pPr>
            <a:r>
              <a:rPr lang="he-IL" sz="4800" b="1" dirty="0">
                <a:solidFill>
                  <a:srgbClr val="00A9EA"/>
                </a:solidFill>
                <a:latin typeface="EnzoagadaMF-Bold"/>
              </a:rPr>
              <a:t>מַדָּע וְטְֶכְנוֹלוֹגְיָּה לְכִתָּה א</a:t>
            </a:r>
          </a:p>
          <a:p>
            <a:pPr marL="0" indent="0" algn="ctr" rtl="1">
              <a:buNone/>
            </a:pPr>
            <a:r>
              <a:rPr lang="he-IL" sz="4800" b="1" dirty="0">
                <a:solidFill>
                  <a:srgbClr val="00A9EA"/>
                </a:solidFill>
                <a:latin typeface="EnzoagadaMF-Bold"/>
              </a:rPr>
              <a:t>מַעְגַּל עוֹנוֹת הַשָּׁנָה</a:t>
            </a:r>
          </a:p>
          <a:p>
            <a:pPr marL="0" indent="0" algn="ctr" rtl="1">
              <a:buNone/>
            </a:pPr>
            <a:r>
              <a:rPr lang="he-IL" sz="4800" b="1" dirty="0">
                <a:solidFill>
                  <a:srgbClr val="00A9EA"/>
                </a:solidFill>
                <a:latin typeface="EnzoagadaMF-Bold"/>
              </a:rPr>
              <a:t> </a:t>
            </a:r>
          </a:p>
          <a:p>
            <a:pPr marL="0" indent="0" algn="ctr" rtl="1">
              <a:buNone/>
            </a:pPr>
            <a:r>
              <a:rPr lang="he-IL" sz="3600" b="1" dirty="0">
                <a:latin typeface="EnzoagadaMF-Bold"/>
              </a:rPr>
              <a:t>פֶּרֶק שֵׁנִי: הַחֹרֶף הִגִּיעַ</a:t>
            </a:r>
          </a:p>
          <a:p>
            <a:pPr marL="0" indent="0" algn="ctr" rtl="1">
              <a:buNone/>
            </a:pPr>
            <a:r>
              <a:rPr lang="en-US" sz="3600" b="1" dirty="0">
                <a:solidFill>
                  <a:srgbClr val="FF0000"/>
                </a:solidFill>
                <a:latin typeface="EnzoagadaMF-Bold"/>
              </a:rPr>
              <a:t> </a:t>
            </a:r>
            <a:r>
              <a:rPr lang="he-IL" sz="3600" b="1" dirty="0">
                <a:solidFill>
                  <a:srgbClr val="FF0000"/>
                </a:solidFill>
                <a:latin typeface="EnzoagadaMF-Bold"/>
              </a:rPr>
              <a:t>צמחים</a:t>
            </a:r>
            <a:endParaRPr lang="en-GB" sz="3600" b="1" dirty="0">
              <a:solidFill>
                <a:srgbClr val="FF0000"/>
              </a:solidFill>
              <a:latin typeface="EnzoagadaMF-Bold"/>
            </a:endParaRPr>
          </a:p>
          <a:p>
            <a:pPr marL="0" indent="0" algn="ctr" rtl="1">
              <a:buNone/>
            </a:pPr>
            <a:endParaRPr lang="en-GB" sz="3600" b="1" dirty="0">
              <a:solidFill>
                <a:srgbClr val="FF0000"/>
              </a:solidFill>
              <a:latin typeface="EnzoagadaMF-Bold"/>
            </a:endParaRPr>
          </a:p>
          <a:p>
            <a:pPr marL="0" indent="0" algn="ctr" rtl="1">
              <a:buNone/>
            </a:pPr>
            <a:r>
              <a:rPr lang="he-IL" sz="3600" b="1" dirty="0">
                <a:latin typeface="EnzoagadaMF-Bold"/>
              </a:rPr>
              <a:t>התמונות באדיבות </a:t>
            </a:r>
            <a:r>
              <a:rPr lang="en-US" sz="3600" b="1" dirty="0" err="1">
                <a:latin typeface="EnzoagadaMF-Bold"/>
              </a:rPr>
              <a:t>pixabay</a:t>
            </a:r>
            <a:endParaRPr lang="he-IL" sz="3600" b="1" dirty="0">
              <a:latin typeface="EnzoagadaMF-Bold"/>
            </a:endParaRPr>
          </a:p>
          <a:p>
            <a:pPr marL="0" indent="0" algn="ctr" rtl="1">
              <a:buNone/>
            </a:pP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52666" y="256971"/>
            <a:ext cx="7886700" cy="1325563"/>
          </a:xfrm>
        </p:spPr>
        <p:txBody>
          <a:bodyPr>
            <a:normAutofit/>
          </a:bodyPr>
          <a:lstStyle/>
          <a:p>
            <a:pPr algn="r"/>
            <a:r>
              <a:rPr lang="he-IL" sz="5400" b="1" dirty="0">
                <a:solidFill>
                  <a:srgbClr val="EA81B2"/>
                </a:solidFill>
                <a:latin typeface="MF_FrankRuhl-Bold"/>
                <a:cs typeface="+mn-cs"/>
              </a:rPr>
              <a:t>רַקֶּפֶת</a:t>
            </a:r>
            <a:endParaRPr lang="en-US" sz="5400"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2281" y="1357657"/>
            <a:ext cx="8053069" cy="4873264"/>
          </a:xfrm>
          <a:prstGeom prst="rect">
            <a:avLst/>
          </a:prstGeom>
        </p:spPr>
      </p:pic>
      <p:sp>
        <p:nvSpPr>
          <p:cNvPr id="3" name="תיבת טקסט 2">
            <a:extLst>
              <a:ext uri="{FF2B5EF4-FFF2-40B4-BE49-F238E27FC236}">
                <a16:creationId xmlns:a16="http://schemas.microsoft.com/office/drawing/2014/main" id="{9D7D9D39-08BF-5DF9-B3D5-98BFDBCC5A2E}"/>
              </a:ext>
            </a:extLst>
          </p:cNvPr>
          <p:cNvSpPr txBox="1"/>
          <p:nvPr/>
        </p:nvSpPr>
        <p:spPr>
          <a:xfrm>
            <a:off x="7639665" y="6492874"/>
            <a:ext cx="1347019" cy="369332"/>
          </a:xfrm>
          <a:prstGeom prst="rect">
            <a:avLst/>
          </a:prstGeom>
          <a:noFill/>
        </p:spPr>
        <p:txBody>
          <a:bodyPr wrap="square" rtlCol="1">
            <a:spAutoFit/>
          </a:bodyPr>
          <a:lstStyle/>
          <a:p>
            <a:r>
              <a:rPr lang="he-IL" dirty="0"/>
              <a:t>השיר: </a:t>
            </a:r>
            <a:r>
              <a:rPr lang="he-IL" dirty="0">
                <a:hlinkClick r:id="rId4"/>
              </a:rPr>
              <a:t>רקפת</a:t>
            </a:r>
            <a:endParaRPr lang="he-IL" dirty="0"/>
          </a:p>
        </p:txBody>
      </p:sp>
      <p:pic>
        <p:nvPicPr>
          <p:cNvPr id="5" name="תמונה 4">
            <a:extLst>
              <a:ext uri="{FF2B5EF4-FFF2-40B4-BE49-F238E27FC236}">
                <a16:creationId xmlns:a16="http://schemas.microsoft.com/office/drawing/2014/main" id="{E8ABF59E-A761-DA41-B30F-B60AFB5243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6" name="תמונה 5">
            <a:extLst>
              <a:ext uri="{FF2B5EF4-FFF2-40B4-BE49-F238E27FC236}">
                <a16:creationId xmlns:a16="http://schemas.microsoft.com/office/drawing/2014/main" id="{96033BDE-6691-52CE-FAF2-2F741B3804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56957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02112" y="123797"/>
            <a:ext cx="7886700" cy="1325563"/>
          </a:xfrm>
        </p:spPr>
        <p:txBody>
          <a:bodyPr>
            <a:normAutofit/>
          </a:bodyPr>
          <a:lstStyle/>
          <a:p>
            <a:pPr algn="r"/>
            <a:r>
              <a:rPr lang="he-IL" sz="4800" b="1" dirty="0">
                <a:solidFill>
                  <a:srgbClr val="FAB600"/>
                </a:solidFill>
                <a:latin typeface="MF_FrankRuhl-Bold"/>
                <a:cs typeface="+mn-cs"/>
              </a:rPr>
              <a:t>נַרְקיִס</a:t>
            </a:r>
            <a:endParaRPr lang="en-US" sz="4800" dirty="0">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55158" y="1179871"/>
            <a:ext cx="7495327" cy="5069652"/>
          </a:xfrm>
          <a:prstGeom prst="rect">
            <a:avLst/>
          </a:prstGeom>
        </p:spPr>
      </p:pic>
      <p:sp>
        <p:nvSpPr>
          <p:cNvPr id="3" name="תיבת טקסט 2">
            <a:extLst>
              <a:ext uri="{FF2B5EF4-FFF2-40B4-BE49-F238E27FC236}">
                <a16:creationId xmlns:a16="http://schemas.microsoft.com/office/drawing/2014/main" id="{D2A0FE42-A046-67A4-2A81-5CB2EBBA622B}"/>
              </a:ext>
            </a:extLst>
          </p:cNvPr>
          <p:cNvSpPr txBox="1"/>
          <p:nvPr/>
        </p:nvSpPr>
        <p:spPr>
          <a:xfrm>
            <a:off x="6253317" y="6404200"/>
            <a:ext cx="1907458" cy="369332"/>
          </a:xfrm>
          <a:prstGeom prst="rect">
            <a:avLst/>
          </a:prstGeom>
          <a:noFill/>
        </p:spPr>
        <p:txBody>
          <a:bodyPr wrap="square" rtlCol="1">
            <a:spAutoFit/>
          </a:bodyPr>
          <a:lstStyle/>
          <a:p>
            <a:r>
              <a:rPr lang="he-IL" dirty="0">
                <a:hlinkClick r:id="rId3"/>
              </a:rPr>
              <a:t>הנרקיס מלך הביצה</a:t>
            </a:r>
            <a:endParaRPr lang="he-IL" dirty="0"/>
          </a:p>
        </p:txBody>
      </p:sp>
      <p:pic>
        <p:nvPicPr>
          <p:cNvPr id="5" name="תמונה 4">
            <a:extLst>
              <a:ext uri="{FF2B5EF4-FFF2-40B4-BE49-F238E27FC236}">
                <a16:creationId xmlns:a16="http://schemas.microsoft.com/office/drawing/2014/main" id="{49AE26D8-0BE2-E837-04EB-E753A22FA9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768129"/>
          </a:xfrm>
          <a:prstGeom prst="rect">
            <a:avLst/>
          </a:prstGeom>
        </p:spPr>
      </p:pic>
      <p:pic>
        <p:nvPicPr>
          <p:cNvPr id="6" name="תמונה 5">
            <a:extLst>
              <a:ext uri="{FF2B5EF4-FFF2-40B4-BE49-F238E27FC236}">
                <a16:creationId xmlns:a16="http://schemas.microsoft.com/office/drawing/2014/main" id="{A91C4961-36E6-D4CA-771C-CFB33E4BF1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32494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67531" y="500062"/>
            <a:ext cx="7886700" cy="1325563"/>
          </a:xfrm>
        </p:spPr>
        <p:txBody>
          <a:bodyPr>
            <a:normAutofit/>
          </a:bodyPr>
          <a:lstStyle/>
          <a:p>
            <a:pPr algn="r"/>
            <a:r>
              <a:rPr lang="he-IL" sz="5400" b="1" dirty="0">
                <a:solidFill>
                  <a:srgbClr val="FAB600"/>
                </a:solidFill>
                <a:latin typeface="MF_FrankRuhl-Bold"/>
                <a:cs typeface="+mn-cs"/>
              </a:rPr>
              <a:t>סַבְיוֹן</a:t>
            </a:r>
            <a:endParaRPr lang="en-US" sz="5400" dirty="0">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04144" y="1825625"/>
            <a:ext cx="7735712" cy="4351338"/>
          </a:xfrm>
          <a:prstGeom prst="rect">
            <a:avLst/>
          </a:prstGeom>
        </p:spPr>
      </p:pic>
      <p:sp>
        <p:nvSpPr>
          <p:cNvPr id="3" name="תיבת טקסט 2">
            <a:extLst>
              <a:ext uri="{FF2B5EF4-FFF2-40B4-BE49-F238E27FC236}">
                <a16:creationId xmlns:a16="http://schemas.microsoft.com/office/drawing/2014/main" id="{D38E96FC-12F9-5BC7-67A1-997ABA3F90A7}"/>
              </a:ext>
            </a:extLst>
          </p:cNvPr>
          <p:cNvSpPr txBox="1"/>
          <p:nvPr/>
        </p:nvSpPr>
        <p:spPr>
          <a:xfrm>
            <a:off x="6735097" y="6479458"/>
            <a:ext cx="1406013" cy="369332"/>
          </a:xfrm>
          <a:prstGeom prst="rect">
            <a:avLst/>
          </a:prstGeom>
          <a:noFill/>
        </p:spPr>
        <p:txBody>
          <a:bodyPr wrap="square" rtlCol="1">
            <a:spAutoFit/>
          </a:bodyPr>
          <a:lstStyle/>
          <a:p>
            <a:r>
              <a:rPr lang="he-IL" dirty="0"/>
              <a:t>שיר </a:t>
            </a:r>
            <a:r>
              <a:rPr lang="he-IL" dirty="0">
                <a:hlinkClick r:id="rId3"/>
              </a:rPr>
              <a:t>הסביון</a:t>
            </a:r>
            <a:endParaRPr lang="he-IL" dirty="0"/>
          </a:p>
        </p:txBody>
      </p:sp>
      <p:pic>
        <p:nvPicPr>
          <p:cNvPr id="5" name="תמונה 4">
            <a:extLst>
              <a:ext uri="{FF2B5EF4-FFF2-40B4-BE49-F238E27FC236}">
                <a16:creationId xmlns:a16="http://schemas.microsoft.com/office/drawing/2014/main" id="{6807800A-5053-0F77-B991-1ECE0DDFD6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6" name="תמונה 5">
            <a:extLst>
              <a:ext uri="{FF2B5EF4-FFF2-40B4-BE49-F238E27FC236}">
                <a16:creationId xmlns:a16="http://schemas.microsoft.com/office/drawing/2014/main" id="{79E30035-52AF-9417-B6E8-7004C8A8C7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3613001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D2194A8-997A-34DA-4A34-FED441ACB9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20291"/>
            <a:ext cx="9144000" cy="4617417"/>
          </a:xfrm>
          <a:prstGeom prst="rect">
            <a:avLst/>
          </a:prstGeom>
        </p:spPr>
      </p:pic>
      <p:pic>
        <p:nvPicPr>
          <p:cNvPr id="4" name="תמונה 3">
            <a:extLst>
              <a:ext uri="{FF2B5EF4-FFF2-40B4-BE49-F238E27FC236}">
                <a16:creationId xmlns:a16="http://schemas.microsoft.com/office/drawing/2014/main" id="{35255B3B-5263-FBE4-B5C2-6F4817D7F8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659974"/>
          </a:xfrm>
          <a:prstGeom prst="rect">
            <a:avLst/>
          </a:prstGeom>
        </p:spPr>
      </p:pic>
      <p:pic>
        <p:nvPicPr>
          <p:cNvPr id="5" name="תמונה 4">
            <a:extLst>
              <a:ext uri="{FF2B5EF4-FFF2-40B4-BE49-F238E27FC236}">
                <a16:creationId xmlns:a16="http://schemas.microsoft.com/office/drawing/2014/main" id="{87D2C7EB-5BFF-7972-9DCC-A07DE886B0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9738"/>
            <a:ext cx="1688260" cy="955815"/>
          </a:xfrm>
          <a:prstGeom prst="rect">
            <a:avLst/>
          </a:prstGeom>
        </p:spPr>
      </p:pic>
    </p:spTree>
    <p:extLst>
      <p:ext uri="{BB962C8B-B14F-4D97-AF65-F5344CB8AC3E}">
        <p14:creationId xmlns:p14="http://schemas.microsoft.com/office/powerpoint/2010/main" val="3349416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00F4F0EC-EC8A-B78F-F6C3-D495D3172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087" y="904568"/>
            <a:ext cx="6981825" cy="5667682"/>
          </a:xfrm>
          <a:prstGeom prst="rect">
            <a:avLst/>
          </a:prstGeom>
        </p:spPr>
      </p:pic>
      <p:pic>
        <p:nvPicPr>
          <p:cNvPr id="4" name="תמונה 3">
            <a:extLst>
              <a:ext uri="{FF2B5EF4-FFF2-40B4-BE49-F238E27FC236}">
                <a16:creationId xmlns:a16="http://schemas.microsoft.com/office/drawing/2014/main" id="{280C0BFB-9B4F-EA7F-2587-6EB4CD238B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659974"/>
          </a:xfrm>
          <a:prstGeom prst="rect">
            <a:avLst/>
          </a:prstGeom>
        </p:spPr>
      </p:pic>
      <p:pic>
        <p:nvPicPr>
          <p:cNvPr id="5" name="תמונה 4">
            <a:extLst>
              <a:ext uri="{FF2B5EF4-FFF2-40B4-BE49-F238E27FC236}">
                <a16:creationId xmlns:a16="http://schemas.microsoft.com/office/drawing/2014/main" id="{5D66E736-6A76-9C24-838F-83324EDD2B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9738"/>
            <a:ext cx="1688260" cy="955815"/>
          </a:xfrm>
          <a:prstGeom prst="rect">
            <a:avLst/>
          </a:prstGeom>
        </p:spPr>
      </p:pic>
    </p:spTree>
    <p:extLst>
      <p:ext uri="{BB962C8B-B14F-4D97-AF65-F5344CB8AC3E}">
        <p14:creationId xmlns:p14="http://schemas.microsoft.com/office/powerpoint/2010/main" val="258166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915" y="393701"/>
            <a:ext cx="7886700" cy="1325563"/>
          </a:xfrm>
        </p:spPr>
        <p:txBody>
          <a:bodyPr/>
          <a:lstStyle/>
          <a:p>
            <a:pPr algn="r"/>
            <a:r>
              <a:rPr lang="he-IL" b="1" dirty="0">
                <a:latin typeface="MF_FrankRuhl-Regular"/>
                <a:cs typeface="+mn-cs"/>
              </a:rPr>
              <a:t>מָה לָמַדְנוּ?</a:t>
            </a:r>
            <a:endParaRPr lang="en-US" b="1" dirty="0">
              <a:cs typeface="+mn-cs"/>
            </a:endParaRPr>
          </a:p>
        </p:txBody>
      </p:sp>
      <p:sp>
        <p:nvSpPr>
          <p:cNvPr id="3" name="מציין מיקום תוכן 2"/>
          <p:cNvSpPr>
            <a:spLocks noGrp="1"/>
          </p:cNvSpPr>
          <p:nvPr>
            <p:ph idx="1"/>
          </p:nvPr>
        </p:nvSpPr>
        <p:spPr/>
        <p:txBody>
          <a:bodyPr/>
          <a:lstStyle/>
          <a:p>
            <a:pPr algn="r" rtl="1"/>
            <a:r>
              <a:rPr lang="he-IL" dirty="0">
                <a:solidFill>
                  <a:srgbClr val="000000"/>
                </a:solidFill>
                <a:latin typeface="MF_FrankRuhl-Regular"/>
              </a:rPr>
              <a:t>בַּחרֶֹף נוֹבְטִים בִּשְׂדוֹת הַבַּר נבְָטִים רַבִּים.</a:t>
            </a:r>
          </a:p>
          <a:p>
            <a:pPr algn="r" rtl="1"/>
            <a:r>
              <a:rPr lang="he-IL" dirty="0">
                <a:solidFill>
                  <a:srgbClr val="000000"/>
                </a:solidFill>
                <a:latin typeface="MF_FrankRuhl-Regular"/>
              </a:rPr>
              <a:t>נְבָטִים הֵם צְמָחִים צְעִירִים.</a:t>
            </a:r>
          </a:p>
          <a:p>
            <a:pPr algn="r" rtl="1"/>
            <a:r>
              <a:rPr lang="he-IL" dirty="0">
                <a:solidFill>
                  <a:srgbClr val="000000"/>
                </a:solidFill>
                <a:latin typeface="MF_FrankRuhl-Regular"/>
              </a:rPr>
              <a:t>בַּחֹרֶף פּוֹרְחִים צְמָחִים בִּשְׂדוֹת הַבַּר.</a:t>
            </a:r>
          </a:p>
          <a:p>
            <a:pPr algn="r" rtl="1"/>
            <a:r>
              <a:rPr lang="he-IL" dirty="0">
                <a:solidFill>
                  <a:srgbClr val="000000"/>
                </a:solidFill>
                <a:latin typeface="MF_FrankRuhl-Regular"/>
              </a:rPr>
              <a:t>חֵלֶק מֵהַצְמָחִים מוּגַנִים.</a:t>
            </a:r>
          </a:p>
          <a:p>
            <a:pPr algn="r" rtl="1"/>
            <a:r>
              <a:rPr lang="he-IL" dirty="0">
                <a:solidFill>
                  <a:srgbClr val="000000"/>
                </a:solidFill>
                <a:latin typeface="MF_FrankRuhl-Regular"/>
              </a:rPr>
              <a:t>צִמְחֵי בַּר מוּגַנִּים אָסוּר </a:t>
            </a:r>
            <a:r>
              <a:rPr lang="he-IL" dirty="0" err="1">
                <a:solidFill>
                  <a:srgbClr val="000000"/>
                </a:solidFill>
                <a:latin typeface="MF_FrankRuhl-Regular"/>
              </a:rPr>
              <a:t>לִקְטֹף</a:t>
            </a:r>
            <a:r>
              <a:rPr lang="he-IL" dirty="0">
                <a:solidFill>
                  <a:srgbClr val="000000"/>
                </a:solidFill>
                <a:latin typeface="MF_FrankRuhl-Regular"/>
              </a:rPr>
              <a:t>.</a:t>
            </a: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871" y="4001632"/>
            <a:ext cx="3482564" cy="2611923"/>
          </a:xfrm>
          <a:prstGeom prst="rect">
            <a:avLst/>
          </a:prstGeom>
        </p:spPr>
      </p:pic>
      <p:pic>
        <p:nvPicPr>
          <p:cNvPr id="6" name="תמונה 5">
            <a:extLst>
              <a:ext uri="{FF2B5EF4-FFF2-40B4-BE49-F238E27FC236}">
                <a16:creationId xmlns:a16="http://schemas.microsoft.com/office/drawing/2014/main" id="{0715BE73-21A8-4A0B-3135-B57E22088480}"/>
              </a:ext>
            </a:extLst>
          </p:cNvPr>
          <p:cNvPicPr>
            <a:picLocks noChangeAspect="1"/>
          </p:cNvPicPr>
          <p:nvPr/>
        </p:nvPicPr>
        <p:blipFill>
          <a:blip r:embed="rId4"/>
          <a:stretch>
            <a:fillRect/>
          </a:stretch>
        </p:blipFill>
        <p:spPr>
          <a:xfrm>
            <a:off x="6221669" y="5550096"/>
            <a:ext cx="2000250" cy="495300"/>
          </a:xfrm>
          <a:prstGeom prst="rect">
            <a:avLst/>
          </a:prstGeom>
        </p:spPr>
      </p:pic>
      <p:pic>
        <p:nvPicPr>
          <p:cNvPr id="8" name="תמונה 7">
            <a:extLst>
              <a:ext uri="{FF2B5EF4-FFF2-40B4-BE49-F238E27FC236}">
                <a16:creationId xmlns:a16="http://schemas.microsoft.com/office/drawing/2014/main" id="{AC5BB62E-EAC5-B269-AE19-AE222B37058C}"/>
              </a:ext>
            </a:extLst>
          </p:cNvPr>
          <p:cNvPicPr>
            <a:picLocks noChangeAspect="1"/>
          </p:cNvPicPr>
          <p:nvPr/>
        </p:nvPicPr>
        <p:blipFill>
          <a:blip r:embed="rId5"/>
          <a:stretch>
            <a:fillRect/>
          </a:stretch>
        </p:blipFill>
        <p:spPr>
          <a:xfrm>
            <a:off x="5173918" y="6283324"/>
            <a:ext cx="3181350" cy="419100"/>
          </a:xfrm>
          <a:prstGeom prst="rect">
            <a:avLst/>
          </a:prstGeom>
        </p:spPr>
      </p:pic>
      <p:sp>
        <p:nvSpPr>
          <p:cNvPr id="9" name="כותרת 13">
            <a:extLst>
              <a:ext uri="{FF2B5EF4-FFF2-40B4-BE49-F238E27FC236}">
                <a16:creationId xmlns:a16="http://schemas.microsoft.com/office/drawing/2014/main" id="{79E3FFFB-4EF4-392A-9F26-0F5F568FA8D2}"/>
              </a:ext>
            </a:extLst>
          </p:cNvPr>
          <p:cNvSpPr txBox="1">
            <a:spLocks/>
          </p:cNvSpPr>
          <p:nvPr/>
        </p:nvSpPr>
        <p:spPr>
          <a:xfrm>
            <a:off x="6289873" y="4823200"/>
            <a:ext cx="1863842" cy="484393"/>
          </a:xfrm>
          <a:prstGeom prst="rect">
            <a:avLst/>
          </a:prstGeom>
          <a:ln w="19050">
            <a:solidFill>
              <a:srgbClr val="00B0F0"/>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highlight>
                  <a:srgbClr val="F6FAFE"/>
                </a:highlight>
                <a:latin typeface="MF_FrankRuhl-Regular"/>
              </a:rPr>
              <a:t>מֻשָּׂגִים שֶׁלָּמַדְנוּ</a:t>
            </a:r>
            <a:endParaRPr lang="he-IL" dirty="0">
              <a:highlight>
                <a:srgbClr val="F6FAFE"/>
              </a:highlight>
            </a:endParaRPr>
          </a:p>
        </p:txBody>
      </p:sp>
      <p:pic>
        <p:nvPicPr>
          <p:cNvPr id="10" name="תמונה 9">
            <a:extLst>
              <a:ext uri="{FF2B5EF4-FFF2-40B4-BE49-F238E27FC236}">
                <a16:creationId xmlns:a16="http://schemas.microsoft.com/office/drawing/2014/main" id="{C673AC75-D60B-EF23-416E-773364263C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11" name="תמונה 10">
            <a:extLst>
              <a:ext uri="{FF2B5EF4-FFF2-40B4-BE49-F238E27FC236}">
                <a16:creationId xmlns:a16="http://schemas.microsoft.com/office/drawing/2014/main" id="{9BD00621-718C-09AD-786B-EA0285D50C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57106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schemeClr val="accent5"/>
                </a:solidFill>
                <a:cs typeface="+mn-cs"/>
              </a:rPr>
              <a:t>צְמָחִים וּבַעֲלֵי חַיִּים בַּחֹרֶף</a:t>
            </a:r>
            <a:endParaRPr lang="en-US" b="1" dirty="0">
              <a:solidFill>
                <a:schemeClr val="accent5"/>
              </a:solidFill>
              <a:cs typeface="+mn-cs"/>
            </a:endParaRPr>
          </a:p>
        </p:txBody>
      </p:sp>
      <p:sp>
        <p:nvSpPr>
          <p:cNvPr id="3" name="מציין מיקום תוכן 2"/>
          <p:cNvSpPr>
            <a:spLocks noGrp="1"/>
          </p:cNvSpPr>
          <p:nvPr>
            <p:ph idx="1"/>
          </p:nvPr>
        </p:nvSpPr>
        <p:spPr/>
        <p:txBody>
          <a:bodyPr>
            <a:normAutofit/>
          </a:bodyPr>
          <a:lstStyle/>
          <a:p>
            <a:pPr marL="0" indent="0" algn="r" rtl="1">
              <a:buNone/>
            </a:pPr>
            <a:r>
              <a:rPr lang="he-IL" sz="3200" b="1" dirty="0"/>
              <a:t>מְשִׂימָה (סיור): מַרְאֵה הַסְּבִיבָה בַּחֹרֶף </a:t>
            </a:r>
            <a:r>
              <a:rPr lang="he-IL" b="1" dirty="0"/>
              <a:t>(עמוד 69)</a:t>
            </a:r>
          </a:p>
          <a:p>
            <a:pPr marL="0" indent="0" algn="r" rtl="1">
              <a:buNone/>
            </a:pPr>
            <a:endParaRPr lang="he-IL" sz="3200" b="1" dirty="0"/>
          </a:p>
          <a:p>
            <a:pPr marL="0" indent="0" algn="r" rtl="1">
              <a:buNone/>
            </a:pPr>
            <a:endParaRPr lang="en-US" sz="3200" b="1" dirty="0"/>
          </a:p>
        </p:txBody>
      </p:sp>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28" y="2648838"/>
            <a:ext cx="9144000" cy="4131508"/>
          </a:xfrm>
          <a:prstGeom prst="rect">
            <a:avLst/>
          </a:prstGeom>
        </p:spPr>
      </p:pic>
      <p:sp>
        <p:nvSpPr>
          <p:cNvPr id="4" name="תיבת טקסט 3">
            <a:extLst>
              <a:ext uri="{FF2B5EF4-FFF2-40B4-BE49-F238E27FC236}">
                <a16:creationId xmlns:a16="http://schemas.microsoft.com/office/drawing/2014/main" id="{E000CA03-664F-0426-2AD5-C2FE90669021}"/>
              </a:ext>
            </a:extLst>
          </p:cNvPr>
          <p:cNvSpPr txBox="1"/>
          <p:nvPr/>
        </p:nvSpPr>
        <p:spPr>
          <a:xfrm>
            <a:off x="7580671" y="6176963"/>
            <a:ext cx="1337187" cy="369332"/>
          </a:xfrm>
          <a:prstGeom prst="rect">
            <a:avLst/>
          </a:prstGeom>
          <a:solidFill>
            <a:schemeClr val="bg1"/>
          </a:solidFill>
        </p:spPr>
        <p:txBody>
          <a:bodyPr wrap="square" rtlCol="1">
            <a:spAutoFit/>
          </a:bodyPr>
          <a:lstStyle/>
          <a:p>
            <a:r>
              <a:rPr lang="he-IL" dirty="0">
                <a:hlinkClick r:id="rId4"/>
              </a:rPr>
              <a:t>לטיול יצאנו </a:t>
            </a:r>
            <a:endParaRPr lang="he-IL" dirty="0"/>
          </a:p>
        </p:txBody>
      </p:sp>
      <p:pic>
        <p:nvPicPr>
          <p:cNvPr id="5" name="תמונה 4">
            <a:extLst>
              <a:ext uri="{FF2B5EF4-FFF2-40B4-BE49-F238E27FC236}">
                <a16:creationId xmlns:a16="http://schemas.microsoft.com/office/drawing/2014/main" id="{C0959AEB-4C97-DFB8-A85B-5C5B23CB54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7" name="תמונה 6">
            <a:extLst>
              <a:ext uri="{FF2B5EF4-FFF2-40B4-BE49-F238E27FC236}">
                <a16:creationId xmlns:a16="http://schemas.microsoft.com/office/drawing/2014/main" id="{91D11592-0753-C1CD-035E-FB13D237BC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397293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5557" y="353851"/>
            <a:ext cx="7886700" cy="1325563"/>
          </a:xfrm>
        </p:spPr>
        <p:txBody>
          <a:bodyPr/>
          <a:lstStyle/>
          <a:p>
            <a:pPr algn="r"/>
            <a:r>
              <a:rPr lang="he-IL" b="1" dirty="0">
                <a:solidFill>
                  <a:schemeClr val="accent5"/>
                </a:solidFill>
                <a:latin typeface="MF_FrankRuhl-Regular"/>
                <a:cs typeface="+mn-cs"/>
              </a:rPr>
              <a:t>צְמְָחִים בַּחרֶֹף: נְבְָטִים</a:t>
            </a:r>
            <a:endParaRPr lang="en-US" b="1" dirty="0">
              <a:solidFill>
                <a:schemeClr val="accent5"/>
              </a:solidFill>
              <a:cs typeface="+mn-cs"/>
            </a:endParaRPr>
          </a:p>
        </p:txBody>
      </p:sp>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5379" y="1533204"/>
            <a:ext cx="6833242" cy="5188993"/>
          </a:xfrm>
          <a:prstGeom prst="rect">
            <a:avLst/>
          </a:prstGeom>
        </p:spPr>
      </p:pic>
      <p:pic>
        <p:nvPicPr>
          <p:cNvPr id="4" name="תמונה 3">
            <a:extLst>
              <a:ext uri="{FF2B5EF4-FFF2-40B4-BE49-F238E27FC236}">
                <a16:creationId xmlns:a16="http://schemas.microsoft.com/office/drawing/2014/main" id="{0924DD3A-D72C-C3E8-2164-5B5DAB5D37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49484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7837" y="1041215"/>
            <a:ext cx="7886700" cy="1325563"/>
          </a:xfrm>
        </p:spPr>
        <p:txBody>
          <a:bodyPr>
            <a:normAutofit fontScale="90000"/>
          </a:bodyPr>
          <a:lstStyle/>
          <a:p>
            <a:pPr algn="r"/>
            <a:r>
              <a:rPr lang="he-IL" b="1" dirty="0">
                <a:cs typeface="+mn-cs"/>
              </a:rPr>
              <a:t>מְשִׂימָה: מַכִּירִים נְבָטִים שֶׁל צְמָחִים </a:t>
            </a:r>
            <a:r>
              <a:rPr lang="he-IL" sz="3100" b="1" dirty="0">
                <a:cs typeface="+mn-cs"/>
              </a:rPr>
              <a:t>(עמודים 70-71</a:t>
            </a:r>
            <a:r>
              <a:rPr lang="he-IL" b="1" dirty="0">
                <a:cs typeface="+mn-cs"/>
              </a:rPr>
              <a:t>)</a:t>
            </a:r>
            <a:br>
              <a:rPr lang="he-IL" b="1" dirty="0">
                <a:cs typeface="+mn-cs"/>
              </a:rPr>
            </a:br>
            <a:endParaRPr lang="en-US" b="1" dirty="0">
              <a:solidFill>
                <a:schemeClr val="accent5"/>
              </a:solidFill>
              <a:cs typeface="+mn-cs"/>
            </a:endParaRPr>
          </a:p>
        </p:txBody>
      </p:sp>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2345" y="2489703"/>
            <a:ext cx="3287937" cy="4277762"/>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5593" y="2489703"/>
            <a:ext cx="2582134" cy="4110859"/>
          </a:xfrm>
          <a:prstGeom prst="rect">
            <a:avLst/>
          </a:prstGeom>
        </p:spPr>
      </p:pic>
      <p:pic>
        <p:nvPicPr>
          <p:cNvPr id="6" name="תמונה 5">
            <a:extLst>
              <a:ext uri="{FF2B5EF4-FFF2-40B4-BE49-F238E27FC236}">
                <a16:creationId xmlns:a16="http://schemas.microsoft.com/office/drawing/2014/main" id="{81E18476-6E46-F3B4-973E-B35D610849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56103"/>
            <a:ext cx="1621677" cy="659974"/>
          </a:xfrm>
          <a:prstGeom prst="rect">
            <a:avLst/>
          </a:prstGeom>
        </p:spPr>
      </p:pic>
      <p:pic>
        <p:nvPicPr>
          <p:cNvPr id="7" name="תמונה 6">
            <a:extLst>
              <a:ext uri="{FF2B5EF4-FFF2-40B4-BE49-F238E27FC236}">
                <a16:creationId xmlns:a16="http://schemas.microsoft.com/office/drawing/2014/main" id="{5E19A08C-3D81-4E04-2EB1-8F3C9B167A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2"/>
            <a:ext cx="1688260" cy="743985"/>
          </a:xfrm>
          <a:prstGeom prst="rect">
            <a:avLst/>
          </a:prstGeom>
        </p:spPr>
      </p:pic>
    </p:spTree>
    <p:extLst>
      <p:ext uri="{BB962C8B-B14F-4D97-AF65-F5344CB8AC3E}">
        <p14:creationId xmlns:p14="http://schemas.microsoft.com/office/powerpoint/2010/main" val="54339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srgbClr val="437BBE"/>
                </a:solidFill>
                <a:latin typeface="MF_FrankRuhl-Regular"/>
                <a:cs typeface="+mn-cs"/>
              </a:rPr>
              <a:t>מְשִׂימָה: </a:t>
            </a:r>
            <a:r>
              <a:rPr lang="he-IL" b="1" dirty="0">
                <a:solidFill>
                  <a:srgbClr val="000000"/>
                </a:solidFill>
                <a:latin typeface="MF_FrankRuhl-Regular"/>
                <a:cs typeface="+mn-cs"/>
              </a:rPr>
              <a:t>הַגִּנָּה הַזְּעִירָה שֶׁלִּי </a:t>
            </a:r>
            <a:r>
              <a:rPr lang="he-IL" sz="2800" b="1" dirty="0">
                <a:solidFill>
                  <a:srgbClr val="000000"/>
                </a:solidFill>
                <a:latin typeface="MF_FrankRuhl-Regular"/>
                <a:cs typeface="+mn-cs"/>
              </a:rPr>
              <a:t>(עמוד 72)</a:t>
            </a:r>
            <a:endParaRPr lang="en-US" sz="2800" b="1"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3206062" y="1545833"/>
            <a:ext cx="3590432" cy="5167311"/>
          </a:xfrm>
          <a:prstGeom prst="rect">
            <a:avLst/>
          </a:prstGeom>
        </p:spPr>
      </p:pic>
      <p:pic>
        <p:nvPicPr>
          <p:cNvPr id="3" name="תמונה 2">
            <a:extLst>
              <a:ext uri="{FF2B5EF4-FFF2-40B4-BE49-F238E27FC236}">
                <a16:creationId xmlns:a16="http://schemas.microsoft.com/office/drawing/2014/main" id="{F47E43EE-6B45-EE07-AC40-7A041FA262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473162"/>
          </a:xfrm>
          <a:prstGeom prst="rect">
            <a:avLst/>
          </a:prstGeom>
        </p:spPr>
      </p:pic>
      <p:pic>
        <p:nvPicPr>
          <p:cNvPr id="5" name="תמונה 4">
            <a:extLst>
              <a:ext uri="{FF2B5EF4-FFF2-40B4-BE49-F238E27FC236}">
                <a16:creationId xmlns:a16="http://schemas.microsoft.com/office/drawing/2014/main" id="{F4CA832C-8143-B665-38BB-148236BD49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852140"/>
          </a:xfrm>
          <a:prstGeom prst="rect">
            <a:avLst/>
          </a:prstGeom>
        </p:spPr>
      </p:pic>
    </p:spTree>
    <p:extLst>
      <p:ext uri="{BB962C8B-B14F-4D97-AF65-F5344CB8AC3E}">
        <p14:creationId xmlns:p14="http://schemas.microsoft.com/office/powerpoint/2010/main" val="124090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2664" y="1160853"/>
            <a:ext cx="8209731" cy="5327815"/>
          </a:xfrm>
          <a:prstGeom prst="rect">
            <a:avLst/>
          </a:prstGeom>
          <a:solidFill>
            <a:schemeClr val="bg1"/>
          </a:solidFill>
        </p:spPr>
      </p:pic>
      <p:sp>
        <p:nvSpPr>
          <p:cNvPr id="3" name="תיבת טקסט 2">
            <a:extLst>
              <a:ext uri="{FF2B5EF4-FFF2-40B4-BE49-F238E27FC236}">
                <a16:creationId xmlns:a16="http://schemas.microsoft.com/office/drawing/2014/main" id="{45D3461B-F8B9-F13C-FAA3-69AE6444044F}"/>
              </a:ext>
            </a:extLst>
          </p:cNvPr>
          <p:cNvSpPr txBox="1"/>
          <p:nvPr/>
        </p:nvSpPr>
        <p:spPr>
          <a:xfrm>
            <a:off x="7430703" y="6488668"/>
            <a:ext cx="1539424" cy="369332"/>
          </a:xfrm>
          <a:prstGeom prst="rect">
            <a:avLst/>
          </a:prstGeom>
          <a:noFill/>
        </p:spPr>
        <p:txBody>
          <a:bodyPr wrap="square" rtlCol="1">
            <a:spAutoFit/>
          </a:bodyPr>
          <a:lstStyle/>
          <a:p>
            <a:pPr algn="r"/>
            <a:r>
              <a:rPr lang="he-IL" dirty="0"/>
              <a:t>קישור </a:t>
            </a:r>
            <a:r>
              <a:rPr lang="he-IL" dirty="0">
                <a:hlinkClick r:id="rId4"/>
              </a:rPr>
              <a:t>לסרטון </a:t>
            </a:r>
            <a:endParaRPr lang="he-IL" dirty="0"/>
          </a:p>
        </p:txBody>
      </p:sp>
      <p:pic>
        <p:nvPicPr>
          <p:cNvPr id="5" name="תמונה 4">
            <a:extLst>
              <a:ext uri="{FF2B5EF4-FFF2-40B4-BE49-F238E27FC236}">
                <a16:creationId xmlns:a16="http://schemas.microsoft.com/office/drawing/2014/main" id="{F3BF537C-7EB0-72D6-B225-B51AC8C48C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56103"/>
            <a:ext cx="1621677" cy="709136"/>
          </a:xfrm>
          <a:prstGeom prst="rect">
            <a:avLst/>
          </a:prstGeom>
        </p:spPr>
      </p:pic>
      <p:pic>
        <p:nvPicPr>
          <p:cNvPr id="6" name="תמונה 5">
            <a:extLst>
              <a:ext uri="{FF2B5EF4-FFF2-40B4-BE49-F238E27FC236}">
                <a16:creationId xmlns:a16="http://schemas.microsoft.com/office/drawing/2014/main" id="{DB1B8A23-6A4F-F633-BBAD-345973E0C0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409100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A76F3F6D-F40F-ABFE-D3A1-75C9B4D8117D}"/>
              </a:ext>
            </a:extLst>
          </p:cNvPr>
          <p:cNvPicPr>
            <a:picLocks noChangeAspect="1"/>
          </p:cNvPicPr>
          <p:nvPr/>
        </p:nvPicPr>
        <p:blipFill>
          <a:blip r:embed="rId3"/>
          <a:stretch>
            <a:fillRect/>
          </a:stretch>
        </p:blipFill>
        <p:spPr>
          <a:xfrm>
            <a:off x="209550" y="428625"/>
            <a:ext cx="8724900" cy="6000750"/>
          </a:xfrm>
          <a:prstGeom prst="rect">
            <a:avLst/>
          </a:prstGeom>
        </p:spPr>
      </p:pic>
      <p:pic>
        <p:nvPicPr>
          <p:cNvPr id="6" name="תמונה 5">
            <a:extLst>
              <a:ext uri="{FF2B5EF4-FFF2-40B4-BE49-F238E27FC236}">
                <a16:creationId xmlns:a16="http://schemas.microsoft.com/office/drawing/2014/main" id="{72E4706F-F597-8EEB-CD33-F0F495B124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7" name="תמונה 6">
            <a:extLst>
              <a:ext uri="{FF2B5EF4-FFF2-40B4-BE49-F238E27FC236}">
                <a16:creationId xmlns:a16="http://schemas.microsoft.com/office/drawing/2014/main" id="{681004B2-1B48-ABDD-DFD5-43DE32E0D8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264464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8266" y="500062"/>
            <a:ext cx="7886700" cy="1325563"/>
          </a:xfrm>
        </p:spPr>
        <p:txBody>
          <a:bodyPr>
            <a:normAutofit/>
          </a:bodyPr>
          <a:lstStyle/>
          <a:p>
            <a:pPr algn="r"/>
            <a:r>
              <a:rPr lang="he-IL" b="1" dirty="0">
                <a:solidFill>
                  <a:schemeClr val="accent5"/>
                </a:solidFill>
                <a:latin typeface="MF_FrankRuhl-Regular"/>
                <a:cs typeface="+mn-cs"/>
              </a:rPr>
              <a:t>צִמְחֵי בַּר בַּשָּדֶה </a:t>
            </a:r>
            <a:r>
              <a:rPr lang="he-IL" sz="2800" b="1" dirty="0">
                <a:latin typeface="MF_FrankRuhl-Regular"/>
                <a:cs typeface="+mn-cs"/>
              </a:rPr>
              <a:t>(עמוד 73)</a:t>
            </a:r>
            <a:endParaRPr lang="en-US" sz="2800" b="1" dirty="0">
              <a:cs typeface="+mn-cs"/>
            </a:endParaRPr>
          </a:p>
        </p:txBody>
      </p:sp>
      <p:sp>
        <p:nvSpPr>
          <p:cNvPr id="3" name="מציין מיקום תוכן 2"/>
          <p:cNvSpPr>
            <a:spLocks noGrp="1"/>
          </p:cNvSpPr>
          <p:nvPr>
            <p:ph idx="1"/>
          </p:nvPr>
        </p:nvSpPr>
        <p:spPr/>
        <p:txBody>
          <a:bodyPr/>
          <a:lstStyle/>
          <a:p>
            <a:pPr marL="0" indent="0" algn="r">
              <a:buNone/>
            </a:pPr>
            <a:endParaRPr lang="he-IL" dirty="0"/>
          </a:p>
          <a:p>
            <a:pPr marL="0" indent="0" algn="r">
              <a:buNone/>
            </a:pP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520" y="1446142"/>
            <a:ext cx="8120959" cy="5411858"/>
          </a:xfrm>
          <a:prstGeom prst="rect">
            <a:avLst/>
          </a:prstGeom>
        </p:spPr>
      </p:pic>
      <p:pic>
        <p:nvPicPr>
          <p:cNvPr id="5" name="תמונה 4">
            <a:extLst>
              <a:ext uri="{FF2B5EF4-FFF2-40B4-BE49-F238E27FC236}">
                <a16:creationId xmlns:a16="http://schemas.microsoft.com/office/drawing/2014/main" id="{7FC7852B-31A4-28C1-4173-E309B5015A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6" name="תמונה 5">
            <a:extLst>
              <a:ext uri="{FF2B5EF4-FFF2-40B4-BE49-F238E27FC236}">
                <a16:creationId xmlns:a16="http://schemas.microsoft.com/office/drawing/2014/main" id="{4B866889-85E8-AB67-A981-B965D67066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1928848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21260" y="428385"/>
            <a:ext cx="7886700" cy="1325563"/>
          </a:xfrm>
        </p:spPr>
        <p:txBody>
          <a:bodyPr>
            <a:normAutofit/>
          </a:bodyPr>
          <a:lstStyle/>
          <a:p>
            <a:pPr algn="r"/>
            <a:r>
              <a:rPr lang="en-US" b="1" dirty="0">
                <a:solidFill>
                  <a:schemeClr val="accent5"/>
                </a:solidFill>
                <a:latin typeface="MF_FrankRuhl-Regular"/>
                <a:cs typeface="+mn-cs"/>
              </a:rPr>
              <a:t> </a:t>
            </a:r>
            <a:r>
              <a:rPr lang="he-IL" b="1" dirty="0">
                <a:solidFill>
                  <a:schemeClr val="accent5"/>
                </a:solidFill>
                <a:latin typeface="MF_FrankRuhl-Regular"/>
                <a:cs typeface="+mn-cs"/>
              </a:rPr>
              <a:t> </a:t>
            </a:r>
            <a:r>
              <a:rPr lang="he-IL" sz="5400" b="1" dirty="0">
                <a:solidFill>
                  <a:srgbClr val="DF0022"/>
                </a:solidFill>
                <a:latin typeface="MF_FrankRuhl-Bold"/>
                <a:cs typeface="+mn-cs"/>
              </a:rPr>
              <a:t>כַּלָּנִית</a:t>
            </a:r>
            <a:r>
              <a:rPr lang="en-US" sz="5400" b="1" dirty="0">
                <a:solidFill>
                  <a:srgbClr val="DF0022"/>
                </a:solidFill>
                <a:latin typeface="MF_FrankRuhl-Bold"/>
                <a:cs typeface="+mn-cs"/>
              </a:rPr>
              <a:t>  </a:t>
            </a:r>
            <a:endParaRPr lang="en-US" sz="5400" b="1" dirty="0">
              <a:cs typeface="+mn-cs"/>
            </a:endParaRPr>
          </a:p>
        </p:txBody>
      </p:sp>
      <p:sp>
        <p:nvSpPr>
          <p:cNvPr id="3" name="מציין מיקום תוכן 2"/>
          <p:cNvSpPr>
            <a:spLocks noGrp="1"/>
          </p:cNvSpPr>
          <p:nvPr>
            <p:ph idx="1"/>
          </p:nvPr>
        </p:nvSpPr>
        <p:spPr/>
        <p:txBody>
          <a:bodyPr/>
          <a:lstStyle/>
          <a:p>
            <a:pPr marL="0" indent="0" algn="r">
              <a:buNone/>
            </a:pPr>
            <a:endParaRPr lang="he-IL" dirty="0"/>
          </a:p>
          <a:p>
            <a:pPr marL="0" indent="0" algn="r">
              <a:buNone/>
            </a:pP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046" y="1460499"/>
            <a:ext cx="7507304" cy="4716464"/>
          </a:xfrm>
          <a:prstGeom prst="rect">
            <a:avLst/>
          </a:prstGeom>
        </p:spPr>
      </p:pic>
      <p:sp>
        <p:nvSpPr>
          <p:cNvPr id="6" name="תיבת טקסט 5">
            <a:extLst>
              <a:ext uri="{FF2B5EF4-FFF2-40B4-BE49-F238E27FC236}">
                <a16:creationId xmlns:a16="http://schemas.microsoft.com/office/drawing/2014/main" id="{9C8067E1-9FB5-1D35-FF2D-F52D3D0A6B0B}"/>
              </a:ext>
            </a:extLst>
          </p:cNvPr>
          <p:cNvSpPr txBox="1"/>
          <p:nvPr/>
        </p:nvSpPr>
        <p:spPr>
          <a:xfrm>
            <a:off x="7353915" y="6357423"/>
            <a:ext cx="1288640" cy="369332"/>
          </a:xfrm>
          <a:prstGeom prst="rect">
            <a:avLst/>
          </a:prstGeom>
          <a:noFill/>
        </p:spPr>
        <p:txBody>
          <a:bodyPr wrap="square" rtlCol="1">
            <a:spAutoFit/>
          </a:bodyPr>
          <a:lstStyle/>
          <a:p>
            <a:r>
              <a:rPr lang="he-IL" dirty="0">
                <a:hlinkClick r:id="rId4"/>
              </a:rPr>
              <a:t>כלניות</a:t>
            </a:r>
            <a:endParaRPr lang="he-IL" dirty="0"/>
          </a:p>
        </p:txBody>
      </p:sp>
      <p:pic>
        <p:nvPicPr>
          <p:cNvPr id="8" name="תמונה 7">
            <a:extLst>
              <a:ext uri="{FF2B5EF4-FFF2-40B4-BE49-F238E27FC236}">
                <a16:creationId xmlns:a16="http://schemas.microsoft.com/office/drawing/2014/main" id="{C380AEB7-F6CC-F9F6-C418-66C74B9992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9" name="תמונה 8">
            <a:extLst>
              <a:ext uri="{FF2B5EF4-FFF2-40B4-BE49-F238E27FC236}">
                <a16:creationId xmlns:a16="http://schemas.microsoft.com/office/drawing/2014/main" id="{04DD2E76-A0B4-8140-E6C0-5F785C1314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1613265243"/>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1716</TotalTime>
  <Words>659</Words>
  <Application>Microsoft Office PowerPoint</Application>
  <PresentationFormat>‫הצגה על המסך (4:3)</PresentationFormat>
  <Paragraphs>87</Paragraphs>
  <Slides>15</Slides>
  <Notes>13</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15</vt:i4>
      </vt:variant>
    </vt:vector>
  </HeadingPairs>
  <TitlesOfParts>
    <vt:vector size="25" baseType="lpstr">
      <vt:lpstr>Almoni Neue DL 4.0 AAA</vt:lpstr>
      <vt:lpstr>Arial</vt:lpstr>
      <vt:lpstr>Calibri</vt:lpstr>
      <vt:lpstr>Calibri Light</vt:lpstr>
      <vt:lpstr>EnzoagadaMF-Bold</vt:lpstr>
      <vt:lpstr>FontbitDavid</vt:lpstr>
      <vt:lpstr>MF_FrankRuhl-Bold</vt:lpstr>
      <vt:lpstr>MF_FrankRuhl-Regular</vt:lpstr>
      <vt:lpstr>NarkisimMFO</vt:lpstr>
      <vt:lpstr>ערכת נושא Office</vt:lpstr>
      <vt:lpstr>מצגת מלווה לשיעורים</vt:lpstr>
      <vt:lpstr>צְמָחִים וּבַעֲלֵי חַיִּים בַּחֹרֶף</vt:lpstr>
      <vt:lpstr>צְמְָחִים בַּחרֶֹף: נְבְָטִים</vt:lpstr>
      <vt:lpstr>מְשִׂימָה: מַכִּירִים נְבָטִים שֶׁל צְמָחִים (עמודים 70-71) </vt:lpstr>
      <vt:lpstr>מְשִׂימָה: הַגִּנָּה הַזְּעִירָה שֶׁלִּי (עמוד 72)</vt:lpstr>
      <vt:lpstr>מצגת של PowerPoint‏</vt:lpstr>
      <vt:lpstr>מצגת של PowerPoint‏</vt:lpstr>
      <vt:lpstr>צִמְחֵי בַּר בַּשָּדֶה (עמוד 73)</vt:lpstr>
      <vt:lpstr>  כַּלָּנִית  </vt:lpstr>
      <vt:lpstr>רַקֶּפֶת</vt:lpstr>
      <vt:lpstr>נַרְקיִס</vt:lpstr>
      <vt:lpstr>סַבְיוֹן</vt:lpstr>
      <vt:lpstr>מצגת של PowerPoint‏</vt:lpstr>
      <vt:lpstr>מצגת של PowerPoint‏</vt:lpstr>
      <vt:lpstr>מָה לָמַדְנוּ?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226</cp:revision>
  <dcterms:created xsi:type="dcterms:W3CDTF">2019-05-25T18:59:51Z</dcterms:created>
  <dcterms:modified xsi:type="dcterms:W3CDTF">2023-12-24T07:39:46Z</dcterms:modified>
</cp:coreProperties>
</file>