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7"/>
  </p:notesMasterIdLst>
  <p:sldIdLst>
    <p:sldId id="329" r:id="rId2"/>
    <p:sldId id="388" r:id="rId3"/>
    <p:sldId id="398" r:id="rId4"/>
    <p:sldId id="389" r:id="rId5"/>
    <p:sldId id="390" r:id="rId6"/>
    <p:sldId id="397" r:id="rId7"/>
    <p:sldId id="399" r:id="rId8"/>
    <p:sldId id="391" r:id="rId9"/>
    <p:sldId id="394" r:id="rId10"/>
    <p:sldId id="392" r:id="rId11"/>
    <p:sldId id="393" r:id="rId12"/>
    <p:sldId id="395" r:id="rId13"/>
    <p:sldId id="402" r:id="rId14"/>
    <p:sldId id="403" r:id="rId15"/>
    <p:sldId id="38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B31114"/>
    <a:srgbClr val="6EB14D"/>
    <a:srgbClr val="F6FAFE"/>
    <a:srgbClr val="0066A6"/>
    <a:srgbClr val="0067A3"/>
    <a:srgbClr val="6FB14D"/>
    <a:srgbClr val="B31013"/>
    <a:srgbClr val="5A5EAE"/>
    <a:srgbClr val="F6CC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378" autoAdjust="0"/>
    <p:restoredTop sz="84795" autoAdjust="0"/>
  </p:normalViewPr>
  <p:slideViewPr>
    <p:cSldViewPr snapToGrid="0" showGuides="1">
      <p:cViewPr varScale="1">
        <p:scale>
          <a:sx n="94" d="100"/>
          <a:sy n="94" d="100"/>
        </p:scale>
        <p:origin x="1692" y="78"/>
      </p:cViewPr>
      <p:guideLst>
        <p:guide orient="horz" pos="220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י"ב/טבת/תשפ"ד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תת הפרק השלישי </a:t>
            </a:r>
            <a:r>
              <a:rPr lang="he-IL" sz="1400" b="1" i="0" u="none" strike="noStrike" baseline="0" dirty="0">
                <a:latin typeface="FontbitDavid"/>
              </a:rPr>
              <a:t>צמחים ובעלי חיים בחורף </a:t>
            </a:r>
            <a:r>
              <a:rPr lang="he-IL" sz="1400" b="0" i="0" u="none" strike="noStrike" baseline="0" dirty="0">
                <a:latin typeface="FontbitDavid"/>
              </a:rPr>
              <a:t>עוסק בתופעות הקשורות בהתנהגות בעלי חיים ובצמחים בעונת החורף.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baseline="0" dirty="0">
                <a:latin typeface="NarkisimMFO"/>
              </a:rPr>
              <a:t>במצגת זו נתמקד בצמחים בחורף.</a:t>
            </a:r>
          </a:p>
          <a:p>
            <a:pPr algn="r"/>
            <a:endParaRPr lang="he-IL" sz="1800" b="0" i="0" u="none" strike="noStrike" baseline="0" dirty="0">
              <a:latin typeface="NarkisimMFO"/>
            </a:endParaRPr>
          </a:p>
          <a:p>
            <a:pPr algn="r"/>
            <a:endParaRPr lang="he-IL" sz="1400" b="1" i="0" u="none" strike="noStrike" baseline="0" dirty="0">
              <a:solidFill>
                <a:srgbClr val="FF0000"/>
              </a:solidFill>
              <a:latin typeface="FontbitDavid"/>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 </a:t>
            </a:r>
            <a:endParaRPr lang="en-US" sz="1400"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319351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1360750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במבט מקוון, בספר הדיגיטלי, משימה: </a:t>
            </a:r>
            <a:r>
              <a:rPr lang="he-IL" b="1" dirty="0"/>
              <a:t>מי פורח בחורף?, </a:t>
            </a:r>
            <a:r>
              <a:rPr lang="he-IL" dirty="0"/>
              <a:t>עמוד 73</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13</a:t>
            </a:fld>
            <a:endParaRPr lang="x-none"/>
          </a:p>
        </p:txBody>
      </p:sp>
    </p:spTree>
    <p:extLst>
      <p:ext uri="{BB962C8B-B14F-4D97-AF65-F5344CB8AC3E}">
        <p14:creationId xmlns:p14="http://schemas.microsoft.com/office/powerpoint/2010/main" val="743929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בחורף חלק מהעצים נותנים פרי כמו עצי הדר.</a:t>
            </a:r>
          </a:p>
          <a:p>
            <a:r>
              <a:rPr lang="he-IL" dirty="0"/>
              <a:t>באתר במבט מקוון, יחידת תוכן (חורף), משימה: </a:t>
            </a:r>
            <a:r>
              <a:rPr lang="he-IL" b="1" dirty="0"/>
              <a:t>פרי הדר - בריא גם נהדר</a:t>
            </a:r>
            <a:r>
              <a:rPr lang="he-IL" dirty="0"/>
              <a:t>.</a:t>
            </a:r>
          </a:p>
          <a:p>
            <a:r>
              <a:rPr lang="he-IL" b="0" i="0" dirty="0">
                <a:effectLst/>
                <a:latin typeface="Almoni Neue DL 4.0 AAA"/>
              </a:rPr>
              <a:t>המשימה מזמנת עריכת תצפיות וניסוי שמטרתם לחקור את פירות ההדר, עורכים השוואה על הדומה והשונה ומסיקים מסקנות.</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14</a:t>
            </a:fld>
            <a:endParaRPr lang="x-none"/>
          </a:p>
        </p:txBody>
      </p:sp>
    </p:spTree>
    <p:extLst>
      <p:ext uri="{BB962C8B-B14F-4D97-AF65-F5344CB8AC3E}">
        <p14:creationId xmlns:p14="http://schemas.microsoft.com/office/powerpoint/2010/main" val="1567356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מסכמים בעזרת היגדי הסיכום שבתבנית </a:t>
            </a:r>
            <a:r>
              <a:rPr lang="he-IL" b="1" dirty="0"/>
              <a:t>מה למדנו?</a:t>
            </a:r>
          </a:p>
          <a:p>
            <a:pPr algn="r"/>
            <a:r>
              <a:rPr lang="he-IL" b="0"/>
              <a:t>מקריאים את </a:t>
            </a:r>
            <a:r>
              <a:rPr lang="he-IL" b="0" dirty="0"/>
              <a:t>ההיגדים </a:t>
            </a:r>
            <a:r>
              <a:rPr lang="he-IL" b="0" baseline="0" dirty="0"/>
              <a:t>ומבקשים מהתלמידים להשלים בקול רם מילים חסרות. ראו דוגמה.</a:t>
            </a:r>
            <a:endParaRPr lang="he-IL" b="0" dirty="0"/>
          </a:p>
          <a:p>
            <a:pPr algn="r" rtl="1"/>
            <a:r>
              <a:rPr lang="he-IL" dirty="0">
                <a:solidFill>
                  <a:srgbClr val="000000"/>
                </a:solidFill>
                <a:latin typeface="MF_FrankRuhl-Regular"/>
              </a:rPr>
              <a:t>בַּחרֶֹף נוֹבְטִים בִּשְׂדוֹת הַבַּר _______ רַבִּים.</a:t>
            </a:r>
          </a:p>
          <a:p>
            <a:pPr algn="r" rtl="1"/>
            <a:r>
              <a:rPr lang="he-IL" dirty="0">
                <a:solidFill>
                  <a:srgbClr val="000000"/>
                </a:solidFill>
                <a:latin typeface="MF_FrankRuhl-Regular"/>
              </a:rPr>
              <a:t>נְבָטִים הֵם ______ צְעִירִים.</a:t>
            </a:r>
          </a:p>
          <a:p>
            <a:pPr algn="r" rtl="1"/>
            <a:r>
              <a:rPr lang="he-IL" dirty="0">
                <a:solidFill>
                  <a:srgbClr val="000000"/>
                </a:solidFill>
                <a:latin typeface="MF_FrankRuhl-Regular"/>
              </a:rPr>
              <a:t>בַּחֹרֶף פּוֹרְחִים צְמָחִים בִּשְׂדוֹת הַ_____.</a:t>
            </a:r>
          </a:p>
          <a:p>
            <a:pPr algn="r" rtl="1"/>
            <a:r>
              <a:rPr lang="he-IL" dirty="0">
                <a:solidFill>
                  <a:srgbClr val="000000"/>
                </a:solidFill>
                <a:latin typeface="MF_FrankRuhl-Regular"/>
              </a:rPr>
              <a:t>חֵלֶק מֵהַצְמָחִים מוּגַנִים.</a:t>
            </a:r>
          </a:p>
          <a:p>
            <a:pPr algn="r" rtl="1"/>
            <a:r>
              <a:rPr lang="he-IL" dirty="0">
                <a:solidFill>
                  <a:srgbClr val="000000"/>
                </a:solidFill>
                <a:latin typeface="MF_FrankRuhl-Regular"/>
              </a:rPr>
              <a:t>צִמְחֵי בַּר ______ אָסוּר </a:t>
            </a:r>
            <a:r>
              <a:rPr lang="he-IL" dirty="0" err="1">
                <a:solidFill>
                  <a:srgbClr val="000000"/>
                </a:solidFill>
                <a:latin typeface="MF_FrankRuhl-Regular"/>
              </a:rPr>
              <a:t>לִקְטֹף</a:t>
            </a:r>
            <a:r>
              <a:rPr lang="he-IL" dirty="0">
                <a:solidFill>
                  <a:srgbClr val="000000"/>
                </a:solidFill>
                <a:latin typeface="MF_FrankRuhl-Regular"/>
              </a:rPr>
              <a:t>.</a:t>
            </a:r>
            <a:endParaRPr lang="en-US" dirty="0"/>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15</a:t>
            </a:fld>
            <a:endParaRPr lang="x-none"/>
          </a:p>
        </p:txBody>
      </p:sp>
    </p:spTree>
    <p:extLst>
      <p:ext uri="{BB962C8B-B14F-4D97-AF65-F5344CB8AC3E}">
        <p14:creationId xmlns:p14="http://schemas.microsoft.com/office/powerpoint/2010/main" val="3121583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הסיור</a:t>
            </a:r>
            <a:r>
              <a:rPr lang="he-IL" baseline="0" dirty="0"/>
              <a:t> נועד להתרשמות </a:t>
            </a:r>
            <a:r>
              <a:rPr lang="he-IL" dirty="0"/>
              <a:t>מהתופעות העונתיות האופייניות לצמחים, כמו נביטת צמחים.</a:t>
            </a:r>
          </a:p>
          <a:p>
            <a:r>
              <a:rPr lang="he-IL" dirty="0"/>
              <a:t>ופריחה של צמחים מסוימים. בסיור אפשר להתרשם גם מתופעות אופייניות לבעלי החיים בעונה זו, כמו</a:t>
            </a:r>
          </a:p>
          <a:p>
            <a:r>
              <a:rPr lang="he-IL" dirty="0"/>
              <a:t>בעלי חיים שפעילים דווקא בחורף (שבלול השדה, שַלשוֹל וחולד) ובהתאמותיהם למזג האוויר החורפי.</a:t>
            </a:r>
          </a:p>
          <a:p>
            <a:r>
              <a:rPr lang="he-IL" dirty="0"/>
              <a:t>כשיוצאים לסיור נתרשם </a:t>
            </a:r>
            <a:r>
              <a:rPr lang="he-IL" b="1" dirty="0"/>
              <a:t>מכל </a:t>
            </a:r>
            <a:r>
              <a:rPr lang="he-IL" dirty="0"/>
              <a:t>התופעות שנפגוש. למרות שבשיעורים הבאים נתמקד בצמחים לא נוכל ולא נכון להתעלם מתופעות הקשורות בבעלי חיים.</a:t>
            </a:r>
          </a:p>
          <a:p>
            <a:r>
              <a:rPr lang="he-IL" dirty="0"/>
              <a:t>לפני הסיור מקיימים שיח לגבי מה שהם מצפים לפגוש בשדה. לפני הסיור מומלץ לשיר עם הילדים את השיר לטיול יצאנו.</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2</a:t>
            </a:fld>
            <a:endParaRPr lang="x-none">
              <a:solidFill>
                <a:prstClr val="black"/>
              </a:solidFill>
            </a:endParaRPr>
          </a:p>
        </p:txBody>
      </p:sp>
    </p:spTree>
    <p:extLst>
      <p:ext uri="{BB962C8B-B14F-4D97-AF65-F5344CB8AC3E}">
        <p14:creationId xmlns:p14="http://schemas.microsoft.com/office/powerpoint/2010/main" val="2957628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אחד ממאפייני עונת החורף הוא נביטת </a:t>
            </a:r>
            <a:r>
              <a:rPr lang="he-IL" baseline="0" dirty="0"/>
              <a:t>זרעים של צמחי בר</a:t>
            </a:r>
            <a:r>
              <a:rPr lang="he-IL" dirty="0"/>
              <a:t>. נביטה היא תהליך שבו זרעים עוברים ממצב תרדמה למצב של פעילות, ומתחילה צמיחה.</a:t>
            </a:r>
            <a:r>
              <a:rPr lang="he-IL" baseline="0" dirty="0"/>
              <a:t> </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127646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0" i="0" u="none" strike="noStrike" baseline="0" dirty="0">
                <a:latin typeface="FontbitDavid"/>
              </a:rPr>
              <a:t>מטרת הפעילות להכיר את איברי הנבט. כדי להכיר את אברי הנבט צריך להנביט זרעים (ראו הנחיות בחוברת).</a:t>
            </a:r>
            <a:endParaRPr lang="he-IL" dirty="0"/>
          </a:p>
          <a:p>
            <a:r>
              <a:rPr lang="he-IL" dirty="0"/>
              <a:t>התלמידים עורכים תצפית (בעזרת מגדלת) על נבטים, מכירים את שמות אברי הנבט ואחר כך מיישמים ידע בציור ובשיום האיברים.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4</a:t>
            </a:fld>
            <a:endParaRPr lang="x-none"/>
          </a:p>
        </p:txBody>
      </p:sp>
    </p:spTree>
    <p:extLst>
      <p:ext uri="{BB962C8B-B14F-4D97-AF65-F5344CB8AC3E}">
        <p14:creationId xmlns:p14="http://schemas.microsoft.com/office/powerpoint/2010/main" val="3370379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dirty="0"/>
              <a:t>לביצוע המשימה </a:t>
            </a:r>
            <a:r>
              <a:rPr lang="he-IL" dirty="0"/>
              <a:t>מומלץ להשתמש בזרעי צנוניות או עדשים שחורים, שנובטים וגדלים במהירות. הזרעים האלה קטנים ואין צורך להתפיח אותם לפני הזריעה. מומלץ שכול תלמיד ותלמידה יכינו "גינה זעירה" משלהם כדי שיוכלו לקחת אותה הביתה ולהמשיך לטפל בה. </a:t>
            </a:r>
          </a:p>
          <a:p>
            <a:endParaRPr lang="he-IL" dirty="0"/>
          </a:p>
          <a:p>
            <a:r>
              <a:rPr lang="he-IL" dirty="0"/>
              <a:t> </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2144519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צופים בסרטון תהליך הנביטה. אפשר להמחיש את התופעה</a:t>
            </a:r>
            <a:r>
              <a:rPr lang="he-IL" baseline="0" dirty="0"/>
              <a:t> באמצעות תנועה:</a:t>
            </a:r>
            <a:endParaRPr lang="he-IL" dirty="0"/>
          </a:p>
          <a:p>
            <a:pPr algn="r"/>
            <a:r>
              <a:rPr lang="he-IL" sz="1800" b="0" i="0" u="none" strike="noStrike" baseline="0" dirty="0">
                <a:latin typeface="FontbitDavid"/>
              </a:rPr>
              <a:t>מבקשים מהתלמידים להתכדר כמו כדור (זרע), אומרים להם "כעת יורד גשם". מבקשים</a:t>
            </a:r>
          </a:p>
          <a:p>
            <a:pPr algn="r"/>
            <a:r>
              <a:rPr lang="he-IL" sz="1800" b="0" i="0" u="none" strike="noStrike" baseline="0" dirty="0">
                <a:latin typeface="FontbitDavid"/>
              </a:rPr>
              <a:t>מהם להראות בתנועה את צמיחת הנבט תוך מעבר מהתכדרות לצמיחת </a:t>
            </a:r>
            <a:r>
              <a:rPr lang="he-IL" sz="1800" b="0" i="0" u="none" strike="noStrike" baseline="0" dirty="0" err="1">
                <a:latin typeface="FontbitDavid"/>
              </a:rPr>
              <a:t>שורשון</a:t>
            </a:r>
            <a:r>
              <a:rPr lang="he-IL" sz="1800" b="0" i="0" u="none" strike="noStrike" baseline="0" dirty="0">
                <a:latin typeface="FontbitDavid"/>
              </a:rPr>
              <a:t> (לדוגמה: שליחת רגל) ואחר כך לצמיחת </a:t>
            </a:r>
            <a:r>
              <a:rPr lang="he-IL" sz="1800" b="0" i="0" u="none" strike="noStrike" baseline="0" dirty="0" err="1">
                <a:latin typeface="FontbitDavid"/>
              </a:rPr>
              <a:t>הנצרון</a:t>
            </a:r>
            <a:r>
              <a:rPr lang="he-IL" sz="1800" b="0" i="0" u="none" strike="noStrike" baseline="0" dirty="0">
                <a:latin typeface="FontbitDavid"/>
              </a:rPr>
              <a:t> (לדוגמה:  עמידה זקופה).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725569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מקוון</a:t>
            </a:r>
            <a:r>
              <a:rPr lang="he-IL" dirty="0"/>
              <a:t>, יחידת תוכן (חורף), משימה: </a:t>
            </a:r>
            <a:r>
              <a:rPr lang="he-IL" b="1" dirty="0"/>
              <a:t>נביט בנביטה - תצפית</a:t>
            </a:r>
          </a:p>
          <a:p>
            <a:r>
              <a:rPr lang="he-IL" b="0" i="0" dirty="0">
                <a:effectLst/>
                <a:latin typeface="Almoni Neue DL 4.0 AAA"/>
              </a:rPr>
              <a:t>במשימה  התלמידים מנביטים זרעים ועוקבים אחר התפתחות הנבטים ואחר הגורמים לנביטה.</a:t>
            </a:r>
            <a:endParaRPr lang="he-IL" b="1"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2252944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צמחי בר בשדה </a:t>
            </a:r>
            <a:r>
              <a:rPr lang="he-IL" b="0" dirty="0"/>
              <a:t>(שקופיות 12-9): </a:t>
            </a:r>
            <a:r>
              <a:rPr lang="he-IL" dirty="0"/>
              <a:t>בעונת החורף יש  פריחה מעטה של מיני צמחים, אך יש צמחים שפורחים בעונה זו: כלניות, נרקיסים, רקפות וסביונים. קוראים את קטע המידע ומקיימים שיח על תוכנו.</a:t>
            </a:r>
          </a:p>
          <a:p>
            <a:r>
              <a:rPr lang="he-IL" dirty="0"/>
              <a:t>שואלים:</a:t>
            </a:r>
          </a:p>
          <a:p>
            <a:pPr marL="171450" indent="-171450">
              <a:buFont typeface="Arial" panose="020B0604020202020204" pitchFamily="34" charset="0"/>
              <a:buChar char="•"/>
            </a:pPr>
            <a:r>
              <a:rPr lang="he-IL" dirty="0"/>
              <a:t>אילו צמחים פורחים בחורף?</a:t>
            </a:r>
          </a:p>
          <a:p>
            <a:pPr marL="171450" indent="-171450">
              <a:buFont typeface="Arial" panose="020B0604020202020204" pitchFamily="34" charset="0"/>
              <a:buChar char="•"/>
            </a:pPr>
            <a:r>
              <a:rPr lang="he-IL" dirty="0"/>
              <a:t>כיצד הם נקראים?</a:t>
            </a:r>
          </a:p>
          <a:p>
            <a:pPr marL="171450" indent="-171450">
              <a:buFont typeface="Arial" panose="020B0604020202020204" pitchFamily="34" charset="0"/>
              <a:buChar char="•"/>
            </a:pPr>
            <a:r>
              <a:rPr lang="he-IL" dirty="0"/>
              <a:t>מדוע הם נקראים כך? להם?</a:t>
            </a:r>
          </a:p>
          <a:p>
            <a:pPr marL="171450" indent="-171450">
              <a:buFont typeface="Arial" panose="020B0604020202020204" pitchFamily="34" charset="0"/>
              <a:buChar char="•"/>
            </a:pPr>
            <a:r>
              <a:rPr lang="he-IL" dirty="0"/>
              <a:t>מהו צמח מוגן?</a:t>
            </a:r>
          </a:p>
          <a:p>
            <a:pPr marL="171450" indent="-171450">
              <a:buFont typeface="Arial" panose="020B0604020202020204" pitchFamily="34" charset="0"/>
              <a:buChar char="•"/>
            </a:pPr>
            <a:r>
              <a:rPr lang="he-IL" dirty="0"/>
              <a:t>מדוע ומפני מי צריך להגן עליהם?</a:t>
            </a:r>
          </a:p>
          <a:p>
            <a:r>
              <a:rPr lang="he-IL" dirty="0"/>
              <a:t>מציגים את תמונות הצמחים בשקופיות 12-9.</a:t>
            </a:r>
          </a:p>
          <a:p>
            <a:r>
              <a:rPr lang="he-IL" dirty="0"/>
              <a:t>זאת ההזדמנות גם להכיר את המושג </a:t>
            </a:r>
            <a:r>
              <a:rPr lang="he-IL" b="1" dirty="0"/>
              <a:t>צמחים מוגנים, </a:t>
            </a:r>
            <a:r>
              <a:rPr lang="he-IL" dirty="0"/>
              <a:t>שאסור לקטוף אותם. הכרת המושג פרחים מוגנים מאפשרת לדון עם התלמידים על שמירת הסביבה ובמקרה זה על שמירת מגוון הצמחים בטבע.</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1910272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3127736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youtube.com/watch?v=q28B1swPfu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qw0NI4Z1arQ" TargetMode="Externa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Mq6lbAxdyvM"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youtube.com/watch?v=kK2JsdtoPr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vimeo.com/72013404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youtube.com/watch?v=kK2JsdtoPr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ar-SA" b="1">
                <a:cs typeface="+mn-cs"/>
              </a:rPr>
              <a:t>عارِضَةٌ مُرافِقَةٌ لِلدُّروسِ</a:t>
            </a:r>
            <a:endParaRPr lang="en-US" b="1" dirty="0">
              <a:cs typeface="+mn-cs"/>
            </a:endParaRPr>
          </a:p>
        </p:txBody>
      </p:sp>
      <p:sp>
        <p:nvSpPr>
          <p:cNvPr id="3" name="מציין מיקום תוכן 2"/>
          <p:cNvSpPr>
            <a:spLocks noGrp="1"/>
          </p:cNvSpPr>
          <p:nvPr>
            <p:ph idx="1"/>
          </p:nvPr>
        </p:nvSpPr>
        <p:spPr/>
        <p:txBody>
          <a:bodyPr>
            <a:normAutofit fontScale="85000" lnSpcReduction="20000"/>
          </a:bodyPr>
          <a:lstStyle/>
          <a:p>
            <a:pPr marL="0" indent="0" algn="ctr" rtl="1">
              <a:buNone/>
            </a:pPr>
            <a:r>
              <a:rPr lang="he-IL" sz="4800" b="1" dirty="0">
                <a:solidFill>
                  <a:srgbClr val="00A9EA"/>
                </a:solidFill>
                <a:latin typeface="EnzoagadaMF-Bold"/>
              </a:rPr>
              <a:t> </a:t>
            </a:r>
            <a:r>
              <a:rPr lang="ar-SA" sz="4800" b="1" dirty="0">
                <a:solidFill>
                  <a:srgbClr val="00A9EA"/>
                </a:solidFill>
                <a:latin typeface="EnzoagadaMF-Bold"/>
              </a:rPr>
              <a:t>نَتَعَلَّمُ الْعُلُوْمَ وَالتِّكْنُولُوجيا</a:t>
            </a:r>
          </a:p>
          <a:p>
            <a:pPr marL="0" indent="0" algn="ctr" rtl="1">
              <a:buNone/>
            </a:pPr>
            <a:r>
              <a:rPr lang="ar-SA" sz="4800" b="1" dirty="0">
                <a:solidFill>
                  <a:srgbClr val="00A9EA"/>
                </a:solidFill>
                <a:latin typeface="EnzoagadaMF-Bold"/>
              </a:rPr>
              <a:t>الصَّفُّ الأوَّلُ </a:t>
            </a:r>
          </a:p>
          <a:p>
            <a:pPr marL="0" indent="0" algn="ctr" rtl="1">
              <a:buNone/>
            </a:pPr>
            <a:r>
              <a:rPr lang="ar-SA" sz="4800" b="1" dirty="0">
                <a:solidFill>
                  <a:srgbClr val="00A9EA"/>
                </a:solidFill>
                <a:latin typeface="EnzoagadaMF-Bold"/>
              </a:rPr>
              <a:t>دَورَةُ فُصولِ </a:t>
            </a:r>
            <a:r>
              <a:rPr lang="ar-SA" sz="4800" b="1" dirty="0" err="1">
                <a:solidFill>
                  <a:srgbClr val="00A9EA"/>
                </a:solidFill>
                <a:latin typeface="EnzoagadaMF-Bold"/>
              </a:rPr>
              <a:t>ٱلسَّنَةِ</a:t>
            </a:r>
            <a:endParaRPr lang="ar-SA" sz="4800" b="1" dirty="0">
              <a:solidFill>
                <a:srgbClr val="00A9EA"/>
              </a:solidFill>
              <a:latin typeface="EnzoagadaMF-Bold"/>
            </a:endParaRPr>
          </a:p>
          <a:p>
            <a:pPr marL="0" indent="0" algn="ctr" rtl="1">
              <a:buNone/>
            </a:pPr>
            <a:endParaRPr lang="he-IL" sz="4800" b="1" dirty="0">
              <a:solidFill>
                <a:srgbClr val="00A9EA"/>
              </a:solidFill>
              <a:latin typeface="EnzoagadaMF-Bold"/>
            </a:endParaRPr>
          </a:p>
          <a:p>
            <a:pPr marL="0" indent="0" algn="ctr" rtl="1">
              <a:buNone/>
            </a:pPr>
            <a:r>
              <a:rPr lang="ar-SA" sz="3600" b="1" dirty="0">
                <a:latin typeface="EnzoagadaMF-Bold"/>
              </a:rPr>
              <a:t>اَلفَصْلُ </a:t>
            </a:r>
            <a:r>
              <a:rPr lang="ar-SA" sz="3600" b="1" dirty="0" err="1">
                <a:latin typeface="EnzoagadaMF-Bold"/>
              </a:rPr>
              <a:t>ٱلثِّاني</a:t>
            </a:r>
            <a:r>
              <a:rPr lang="ar-SA" sz="3600" b="1" dirty="0">
                <a:latin typeface="EnzoagadaMF-Bold"/>
              </a:rPr>
              <a:t> : جاءَ </a:t>
            </a:r>
            <a:r>
              <a:rPr lang="ar-SA" sz="3600" b="1" dirty="0" err="1">
                <a:latin typeface="EnzoagadaMF-Bold"/>
              </a:rPr>
              <a:t>ٱلشِّتاءُ</a:t>
            </a:r>
            <a:r>
              <a:rPr lang="ar-SA" sz="3600" b="1" dirty="0">
                <a:latin typeface="EnzoagadaMF-Bold"/>
              </a:rPr>
              <a:t> </a:t>
            </a:r>
          </a:p>
          <a:p>
            <a:pPr marL="0" indent="0" algn="ctr" rtl="1">
              <a:buNone/>
            </a:pPr>
            <a:r>
              <a:rPr lang="en-US" sz="3600" b="1" dirty="0">
                <a:solidFill>
                  <a:srgbClr val="FF0000"/>
                </a:solidFill>
                <a:latin typeface="EnzoagadaMF-Bold"/>
              </a:rPr>
              <a:t> </a:t>
            </a:r>
            <a:r>
              <a:rPr lang="ar-SA" sz="3600" b="1" dirty="0">
                <a:solidFill>
                  <a:srgbClr val="FF0000"/>
                </a:solidFill>
                <a:latin typeface="EnzoagadaMF-Bold"/>
              </a:rPr>
              <a:t>النباتات</a:t>
            </a:r>
            <a:endParaRPr lang="en-GB" sz="3600" b="1" dirty="0">
              <a:solidFill>
                <a:srgbClr val="FF0000"/>
              </a:solidFill>
              <a:latin typeface="EnzoagadaMF-Bold"/>
            </a:endParaRPr>
          </a:p>
          <a:p>
            <a:pPr marL="0" indent="0" algn="ctr" rtl="1">
              <a:buNone/>
            </a:pPr>
            <a:r>
              <a:rPr lang="ar-SA" sz="3600" b="1" dirty="0">
                <a:latin typeface="EnzoagadaMF-Bold"/>
              </a:rPr>
              <a:t>الصور برعاية </a:t>
            </a:r>
            <a:r>
              <a:rPr lang="en-US" sz="3600" b="1" dirty="0" err="1">
                <a:latin typeface="EnzoagadaMF-Bold"/>
              </a:rPr>
              <a:t>pixabay</a:t>
            </a:r>
            <a:endParaRPr lang="he-IL" sz="3600" b="1" dirty="0">
              <a:latin typeface="EnzoagadaMF-Bold"/>
            </a:endParaRPr>
          </a:p>
          <a:p>
            <a:pPr marL="0" indent="0" algn="ctr" rtl="1">
              <a:buNone/>
            </a:pPr>
            <a:r>
              <a:rPr lang="he-IL" b="1" dirty="0">
                <a:latin typeface="EnzoagadaMF-Bold"/>
              </a:rPr>
              <a:t> </a:t>
            </a:r>
            <a:endParaRPr lang="en-US"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4" name="תמונה 3">
            <a:extLst>
              <a:ext uri="{FF2B5EF4-FFF2-40B4-BE49-F238E27FC236}">
                <a16:creationId xmlns:a16="http://schemas.microsoft.com/office/drawing/2014/main" id="{11880DFC-BA5F-8C79-E1D4-9CDC3DA8D4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2019" y="0"/>
            <a:ext cx="1261981" cy="835224"/>
          </a:xfrm>
          <a:prstGeom prst="rect">
            <a:avLst/>
          </a:prstGeom>
        </p:spPr>
      </p:pic>
    </p:spTree>
    <p:extLst>
      <p:ext uri="{BB962C8B-B14F-4D97-AF65-F5344CB8AC3E}">
        <p14:creationId xmlns:p14="http://schemas.microsoft.com/office/powerpoint/2010/main" val="283998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52666" y="256971"/>
            <a:ext cx="7886700" cy="1325563"/>
          </a:xfrm>
        </p:spPr>
        <p:txBody>
          <a:bodyPr>
            <a:normAutofit/>
          </a:bodyPr>
          <a:lstStyle/>
          <a:p>
            <a:pPr algn="r"/>
            <a:r>
              <a:rPr lang="ar-SA" sz="5400" b="1" dirty="0">
                <a:solidFill>
                  <a:srgbClr val="FF6699"/>
                </a:solidFill>
                <a:cs typeface="+mn-cs"/>
              </a:rPr>
              <a:t>عَصَا </a:t>
            </a:r>
            <a:r>
              <a:rPr lang="ar-SA" sz="5400" b="1" dirty="0" err="1">
                <a:solidFill>
                  <a:srgbClr val="FF6699"/>
                </a:solidFill>
                <a:cs typeface="+mn-cs"/>
              </a:rPr>
              <a:t>ٱلرَّاعي</a:t>
            </a:r>
            <a:endParaRPr lang="en-US" sz="5400" b="1" dirty="0">
              <a:solidFill>
                <a:srgbClr val="FF6699"/>
              </a:solidFill>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62281" y="1357657"/>
            <a:ext cx="8053069" cy="4873264"/>
          </a:xfrm>
          <a:prstGeom prst="rect">
            <a:avLst/>
          </a:prstGeom>
        </p:spPr>
      </p:pic>
      <p:sp>
        <p:nvSpPr>
          <p:cNvPr id="3" name="תיבת טקסט 2">
            <a:extLst>
              <a:ext uri="{FF2B5EF4-FFF2-40B4-BE49-F238E27FC236}">
                <a16:creationId xmlns:a16="http://schemas.microsoft.com/office/drawing/2014/main" id="{9D7D9D39-08BF-5DF9-B3D5-98BFDBCC5A2E}"/>
              </a:ext>
            </a:extLst>
          </p:cNvPr>
          <p:cNvSpPr txBox="1"/>
          <p:nvPr/>
        </p:nvSpPr>
        <p:spPr>
          <a:xfrm>
            <a:off x="7305869" y="6492874"/>
            <a:ext cx="1680815" cy="369332"/>
          </a:xfrm>
          <a:prstGeom prst="rect">
            <a:avLst/>
          </a:prstGeom>
          <a:noFill/>
        </p:spPr>
        <p:txBody>
          <a:bodyPr wrap="square" rtlCol="1">
            <a:spAutoFit/>
          </a:bodyPr>
          <a:lstStyle/>
          <a:p>
            <a:r>
              <a:rPr lang="ar-SA" dirty="0"/>
              <a:t>اغنية </a:t>
            </a:r>
            <a:r>
              <a:rPr lang="he-IL" dirty="0"/>
              <a:t>: </a:t>
            </a:r>
            <a:r>
              <a:rPr lang="ar-SA" dirty="0">
                <a:hlinkClick r:id="rId4"/>
              </a:rPr>
              <a:t>عَصَا </a:t>
            </a:r>
            <a:r>
              <a:rPr lang="ar-SA" dirty="0" err="1">
                <a:hlinkClick r:id="rId4"/>
              </a:rPr>
              <a:t>ٱلرَّاعي</a:t>
            </a:r>
            <a:endParaRPr lang="he-IL" dirty="0"/>
          </a:p>
        </p:txBody>
      </p:sp>
      <p:pic>
        <p:nvPicPr>
          <p:cNvPr id="6" name="תמונה 5">
            <a:extLst>
              <a:ext uri="{FF2B5EF4-FFF2-40B4-BE49-F238E27FC236}">
                <a16:creationId xmlns:a16="http://schemas.microsoft.com/office/drawing/2014/main" id="{96033BDE-6691-52CE-FAF2-2F741B3804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7" name="תמונה 6">
            <a:extLst>
              <a:ext uri="{FF2B5EF4-FFF2-40B4-BE49-F238E27FC236}">
                <a16:creationId xmlns:a16="http://schemas.microsoft.com/office/drawing/2014/main" id="{86F2FBDD-48DE-4B3F-0CEE-9F81E547F4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86700" y="0"/>
            <a:ext cx="1261981" cy="835224"/>
          </a:xfrm>
          <a:prstGeom prst="rect">
            <a:avLst/>
          </a:prstGeom>
        </p:spPr>
      </p:pic>
    </p:spTree>
    <p:extLst>
      <p:ext uri="{BB962C8B-B14F-4D97-AF65-F5344CB8AC3E}">
        <p14:creationId xmlns:p14="http://schemas.microsoft.com/office/powerpoint/2010/main" val="569570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002112" y="123797"/>
            <a:ext cx="7886700" cy="1325563"/>
          </a:xfrm>
        </p:spPr>
        <p:txBody>
          <a:bodyPr>
            <a:normAutofit/>
          </a:bodyPr>
          <a:lstStyle/>
          <a:p>
            <a:pPr algn="r"/>
            <a:r>
              <a:rPr lang="ar-SA" sz="4800" b="1" dirty="0" err="1">
                <a:solidFill>
                  <a:schemeClr val="accent4">
                    <a:lumMod val="60000"/>
                    <a:lumOff val="40000"/>
                  </a:schemeClr>
                </a:solidFill>
                <a:cs typeface="+mn-cs"/>
              </a:rPr>
              <a:t>ٱلنَّرْجِسُ</a:t>
            </a:r>
            <a:endParaRPr lang="en-US" sz="4800" b="1" dirty="0">
              <a:solidFill>
                <a:schemeClr val="accent4">
                  <a:lumMod val="60000"/>
                  <a:lumOff val="40000"/>
                </a:schemeClr>
              </a:solidFill>
              <a:cs typeface="+mn-cs"/>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55158" y="1179871"/>
            <a:ext cx="7495327" cy="5069652"/>
          </a:xfrm>
          <a:prstGeom prst="rect">
            <a:avLst/>
          </a:prstGeom>
        </p:spPr>
      </p:pic>
      <p:sp>
        <p:nvSpPr>
          <p:cNvPr id="3" name="תיבת טקסט 2">
            <a:extLst>
              <a:ext uri="{FF2B5EF4-FFF2-40B4-BE49-F238E27FC236}">
                <a16:creationId xmlns:a16="http://schemas.microsoft.com/office/drawing/2014/main" id="{D2A0FE42-A046-67A4-2A81-5CB2EBBA622B}"/>
              </a:ext>
            </a:extLst>
          </p:cNvPr>
          <p:cNvSpPr txBox="1"/>
          <p:nvPr/>
        </p:nvSpPr>
        <p:spPr>
          <a:xfrm>
            <a:off x="6253317" y="6404200"/>
            <a:ext cx="1907458" cy="369332"/>
          </a:xfrm>
          <a:prstGeom prst="rect">
            <a:avLst/>
          </a:prstGeom>
          <a:noFill/>
        </p:spPr>
        <p:txBody>
          <a:bodyPr wrap="square" rtlCol="1">
            <a:spAutoFit/>
          </a:bodyPr>
          <a:lstStyle/>
          <a:p>
            <a:r>
              <a:rPr lang="ar-SA" dirty="0">
                <a:hlinkClick r:id="rId3"/>
              </a:rPr>
              <a:t>النرجس</a:t>
            </a:r>
            <a:endParaRPr lang="he-IL" dirty="0"/>
          </a:p>
        </p:txBody>
      </p:sp>
      <p:pic>
        <p:nvPicPr>
          <p:cNvPr id="6" name="תמונה 5">
            <a:extLst>
              <a:ext uri="{FF2B5EF4-FFF2-40B4-BE49-F238E27FC236}">
                <a16:creationId xmlns:a16="http://schemas.microsoft.com/office/drawing/2014/main" id="{A91C4961-36E6-D4CA-771C-CFB33E4BF1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7" name="תמונה 6">
            <a:extLst>
              <a:ext uri="{FF2B5EF4-FFF2-40B4-BE49-F238E27FC236}">
                <a16:creationId xmlns:a16="http://schemas.microsoft.com/office/drawing/2014/main" id="{08F306E2-5342-D9C3-3EF5-F878E713E65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2019" y="0"/>
            <a:ext cx="1261981" cy="835224"/>
          </a:xfrm>
          <a:prstGeom prst="rect">
            <a:avLst/>
          </a:prstGeom>
        </p:spPr>
      </p:pic>
    </p:spTree>
    <p:extLst>
      <p:ext uri="{BB962C8B-B14F-4D97-AF65-F5344CB8AC3E}">
        <p14:creationId xmlns:p14="http://schemas.microsoft.com/office/powerpoint/2010/main" val="324942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67531" y="500062"/>
            <a:ext cx="7886700" cy="1325563"/>
          </a:xfrm>
        </p:spPr>
        <p:txBody>
          <a:bodyPr>
            <a:normAutofit/>
          </a:bodyPr>
          <a:lstStyle/>
          <a:p>
            <a:pPr algn="r"/>
            <a:r>
              <a:rPr lang="ar-SA" sz="5400" b="1" dirty="0" err="1">
                <a:solidFill>
                  <a:srgbClr val="FAB600"/>
                </a:solidFill>
                <a:latin typeface="MF_FrankRuhl-Bold"/>
                <a:cs typeface="+mn-cs"/>
              </a:rPr>
              <a:t>ٱلصُّفَّيْرُ</a:t>
            </a:r>
            <a:endParaRPr lang="en-US" sz="5400" dirty="0">
              <a:cs typeface="+mn-cs"/>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04144" y="1825625"/>
            <a:ext cx="7735712" cy="4351338"/>
          </a:xfrm>
          <a:prstGeom prst="rect">
            <a:avLst/>
          </a:prstGeom>
        </p:spPr>
      </p:pic>
      <p:sp>
        <p:nvSpPr>
          <p:cNvPr id="3" name="תיבת טקסט 2">
            <a:extLst>
              <a:ext uri="{FF2B5EF4-FFF2-40B4-BE49-F238E27FC236}">
                <a16:creationId xmlns:a16="http://schemas.microsoft.com/office/drawing/2014/main" id="{D38E96FC-12F9-5BC7-67A1-997ABA3F90A7}"/>
              </a:ext>
            </a:extLst>
          </p:cNvPr>
          <p:cNvSpPr txBox="1"/>
          <p:nvPr/>
        </p:nvSpPr>
        <p:spPr>
          <a:xfrm>
            <a:off x="6735097" y="6479458"/>
            <a:ext cx="1406013" cy="369332"/>
          </a:xfrm>
          <a:prstGeom prst="rect">
            <a:avLst/>
          </a:prstGeom>
          <a:noFill/>
        </p:spPr>
        <p:txBody>
          <a:bodyPr wrap="square" rtlCol="1">
            <a:spAutoFit/>
          </a:bodyPr>
          <a:lstStyle/>
          <a:p>
            <a:r>
              <a:rPr lang="ar-SA" dirty="0"/>
              <a:t>اغنية </a:t>
            </a:r>
            <a:r>
              <a:rPr lang="he-IL" dirty="0"/>
              <a:t> </a:t>
            </a:r>
            <a:r>
              <a:rPr lang="ar-SA" dirty="0" err="1">
                <a:hlinkClick r:id="rId3"/>
              </a:rPr>
              <a:t>ٱلصُّفَّيْرُ</a:t>
            </a:r>
            <a:endParaRPr lang="he-IL" dirty="0"/>
          </a:p>
        </p:txBody>
      </p:sp>
      <p:pic>
        <p:nvPicPr>
          <p:cNvPr id="6" name="תמונה 5">
            <a:extLst>
              <a:ext uri="{FF2B5EF4-FFF2-40B4-BE49-F238E27FC236}">
                <a16:creationId xmlns:a16="http://schemas.microsoft.com/office/drawing/2014/main" id="{79E30035-52AF-9417-B6E8-7004C8A8C7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7" name="תמונה 6">
            <a:extLst>
              <a:ext uri="{FF2B5EF4-FFF2-40B4-BE49-F238E27FC236}">
                <a16:creationId xmlns:a16="http://schemas.microsoft.com/office/drawing/2014/main" id="{7BF92178-0501-C11F-6050-B40E889C97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2019" y="9210"/>
            <a:ext cx="1261981" cy="835224"/>
          </a:xfrm>
          <a:prstGeom prst="rect">
            <a:avLst/>
          </a:prstGeom>
        </p:spPr>
      </p:pic>
    </p:spTree>
    <p:extLst>
      <p:ext uri="{BB962C8B-B14F-4D97-AF65-F5344CB8AC3E}">
        <p14:creationId xmlns:p14="http://schemas.microsoft.com/office/powerpoint/2010/main" val="3613001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87D2C7EB-5BFF-7972-9DCC-A07DE886B0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9738"/>
            <a:ext cx="1688260" cy="955815"/>
          </a:xfrm>
          <a:prstGeom prst="rect">
            <a:avLst/>
          </a:prstGeom>
        </p:spPr>
      </p:pic>
      <p:pic>
        <p:nvPicPr>
          <p:cNvPr id="2" name="תמונה 1">
            <a:extLst>
              <a:ext uri="{FF2B5EF4-FFF2-40B4-BE49-F238E27FC236}">
                <a16:creationId xmlns:a16="http://schemas.microsoft.com/office/drawing/2014/main" id="{A8E3F7C7-2110-79A9-3DB4-FC685D5A01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2019" y="0"/>
            <a:ext cx="1261981" cy="835224"/>
          </a:xfrm>
          <a:prstGeom prst="rect">
            <a:avLst/>
          </a:prstGeom>
        </p:spPr>
      </p:pic>
      <p:pic>
        <p:nvPicPr>
          <p:cNvPr id="6" name="תמונה 5">
            <a:extLst>
              <a:ext uri="{FF2B5EF4-FFF2-40B4-BE49-F238E27FC236}">
                <a16:creationId xmlns:a16="http://schemas.microsoft.com/office/drawing/2014/main" id="{7EC2EFDB-9B9C-08C1-7DCB-458766535BF0}"/>
              </a:ext>
            </a:extLst>
          </p:cNvPr>
          <p:cNvPicPr>
            <a:picLocks noChangeAspect="1"/>
          </p:cNvPicPr>
          <p:nvPr/>
        </p:nvPicPr>
        <p:blipFill>
          <a:blip r:embed="rId5"/>
          <a:stretch>
            <a:fillRect/>
          </a:stretch>
        </p:blipFill>
        <p:spPr>
          <a:xfrm>
            <a:off x="429209" y="1543050"/>
            <a:ext cx="8090904" cy="4549840"/>
          </a:xfrm>
          <a:prstGeom prst="rect">
            <a:avLst/>
          </a:prstGeom>
        </p:spPr>
      </p:pic>
    </p:spTree>
    <p:extLst>
      <p:ext uri="{BB962C8B-B14F-4D97-AF65-F5344CB8AC3E}">
        <p14:creationId xmlns:p14="http://schemas.microsoft.com/office/powerpoint/2010/main" val="3349416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5D66E736-6A76-9C24-838F-83324EDD2B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9738"/>
            <a:ext cx="1688260" cy="955815"/>
          </a:xfrm>
          <a:prstGeom prst="rect">
            <a:avLst/>
          </a:prstGeom>
        </p:spPr>
      </p:pic>
      <p:pic>
        <p:nvPicPr>
          <p:cNvPr id="2" name="תמונה 1">
            <a:extLst>
              <a:ext uri="{FF2B5EF4-FFF2-40B4-BE49-F238E27FC236}">
                <a16:creationId xmlns:a16="http://schemas.microsoft.com/office/drawing/2014/main" id="{A114EB10-6E87-D80D-6CB6-4339626879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2019" y="0"/>
            <a:ext cx="1261981" cy="835224"/>
          </a:xfrm>
          <a:prstGeom prst="rect">
            <a:avLst/>
          </a:prstGeom>
        </p:spPr>
      </p:pic>
      <p:pic>
        <p:nvPicPr>
          <p:cNvPr id="6" name="תמונה 5">
            <a:extLst>
              <a:ext uri="{FF2B5EF4-FFF2-40B4-BE49-F238E27FC236}">
                <a16:creationId xmlns:a16="http://schemas.microsoft.com/office/drawing/2014/main" id="{59754CD6-5F33-9781-71FD-24B7666EBC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1537" y="1502229"/>
            <a:ext cx="7400925" cy="5217658"/>
          </a:xfrm>
          <a:prstGeom prst="rect">
            <a:avLst/>
          </a:prstGeom>
        </p:spPr>
      </p:pic>
    </p:spTree>
    <p:extLst>
      <p:ext uri="{BB962C8B-B14F-4D97-AF65-F5344CB8AC3E}">
        <p14:creationId xmlns:p14="http://schemas.microsoft.com/office/powerpoint/2010/main" val="2581662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3915" y="393701"/>
            <a:ext cx="7886700" cy="1325563"/>
          </a:xfrm>
        </p:spPr>
        <p:txBody>
          <a:bodyPr/>
          <a:lstStyle/>
          <a:p>
            <a:pPr algn="r"/>
            <a:r>
              <a:rPr lang="ar-SA" b="1" dirty="0">
                <a:latin typeface="MF_FrankRuhl-Regular"/>
                <a:cs typeface="+mn-cs"/>
              </a:rPr>
              <a:t>ماذّا تَعَلَّمْنا؟</a:t>
            </a:r>
            <a:endParaRPr lang="en-US" b="1" dirty="0">
              <a:cs typeface="+mn-cs"/>
            </a:endParaRPr>
          </a:p>
        </p:txBody>
      </p:sp>
      <p:pic>
        <p:nvPicPr>
          <p:cNvPr id="13" name="מציין מיקום תוכן 12">
            <a:extLst>
              <a:ext uri="{FF2B5EF4-FFF2-40B4-BE49-F238E27FC236}">
                <a16:creationId xmlns:a16="http://schemas.microsoft.com/office/drawing/2014/main" id="{13C8006E-006A-3B94-A89D-E4183FABEA33}"/>
              </a:ext>
            </a:extLst>
          </p:cNvPr>
          <p:cNvPicPr>
            <a:picLocks noGrp="1" noChangeAspect="1"/>
          </p:cNvPicPr>
          <p:nvPr>
            <p:ph idx="1"/>
          </p:nvPr>
        </p:nvPicPr>
        <p:blipFill>
          <a:blip r:embed="rId3"/>
          <a:stretch>
            <a:fillRect/>
          </a:stretch>
        </p:blipFill>
        <p:spPr>
          <a:xfrm>
            <a:off x="2463282" y="1816765"/>
            <a:ext cx="5570375" cy="2184867"/>
          </a:xfrm>
        </p:spPr>
      </p:pic>
      <p:pic>
        <p:nvPicPr>
          <p:cNvPr id="4" name="תמונה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871" y="4001632"/>
            <a:ext cx="3482564" cy="2611923"/>
          </a:xfrm>
          <a:prstGeom prst="rect">
            <a:avLst/>
          </a:prstGeom>
        </p:spPr>
      </p:pic>
      <p:sp>
        <p:nvSpPr>
          <p:cNvPr id="9" name="כותרת 13">
            <a:extLst>
              <a:ext uri="{FF2B5EF4-FFF2-40B4-BE49-F238E27FC236}">
                <a16:creationId xmlns:a16="http://schemas.microsoft.com/office/drawing/2014/main" id="{79E3FFFB-4EF4-392A-9F26-0F5F568FA8D2}"/>
              </a:ext>
            </a:extLst>
          </p:cNvPr>
          <p:cNvSpPr txBox="1">
            <a:spLocks/>
          </p:cNvSpPr>
          <p:nvPr/>
        </p:nvSpPr>
        <p:spPr>
          <a:xfrm>
            <a:off x="5779222" y="4823200"/>
            <a:ext cx="2107478" cy="484393"/>
          </a:xfrm>
          <a:prstGeom prst="rect">
            <a:avLst/>
          </a:prstGeom>
          <a:ln w="19050">
            <a:solidFill>
              <a:srgbClr val="00B0F0"/>
            </a:solidFill>
          </a:ln>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SA" b="1" dirty="0">
                <a:highlight>
                  <a:srgbClr val="F6FAFE"/>
                </a:highlight>
                <a:latin typeface="MF_FrankRuhl-Regular"/>
              </a:rPr>
              <a:t>المُصطَلَحات التي تَعَلَّمناها </a:t>
            </a:r>
            <a:endParaRPr lang="he-IL" dirty="0">
              <a:highlight>
                <a:srgbClr val="F6FAFE"/>
              </a:highlight>
            </a:endParaRPr>
          </a:p>
        </p:txBody>
      </p:sp>
      <p:pic>
        <p:nvPicPr>
          <p:cNvPr id="11" name="תמונה 10">
            <a:extLst>
              <a:ext uri="{FF2B5EF4-FFF2-40B4-BE49-F238E27FC236}">
                <a16:creationId xmlns:a16="http://schemas.microsoft.com/office/drawing/2014/main" id="{9BD00621-718C-09AD-786B-EA0285D50C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5" name="תמונה 4">
            <a:extLst>
              <a:ext uri="{FF2B5EF4-FFF2-40B4-BE49-F238E27FC236}">
                <a16:creationId xmlns:a16="http://schemas.microsoft.com/office/drawing/2014/main" id="{52C143FA-4A4F-FE26-28E7-D0CA3C0E57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86700" y="0"/>
            <a:ext cx="1261981" cy="835224"/>
          </a:xfrm>
          <a:prstGeom prst="rect">
            <a:avLst/>
          </a:prstGeom>
        </p:spPr>
      </p:pic>
      <p:pic>
        <p:nvPicPr>
          <p:cNvPr id="10" name="תמונה 9">
            <a:extLst>
              <a:ext uri="{FF2B5EF4-FFF2-40B4-BE49-F238E27FC236}">
                <a16:creationId xmlns:a16="http://schemas.microsoft.com/office/drawing/2014/main" id="{9B352B22-9837-6781-EA76-F91AF15EBC25}"/>
              </a:ext>
            </a:extLst>
          </p:cNvPr>
          <p:cNvPicPr>
            <a:picLocks noChangeAspect="1"/>
          </p:cNvPicPr>
          <p:nvPr/>
        </p:nvPicPr>
        <p:blipFill>
          <a:blip r:embed="rId7"/>
          <a:stretch>
            <a:fillRect/>
          </a:stretch>
        </p:blipFill>
        <p:spPr>
          <a:xfrm>
            <a:off x="5248469" y="5365809"/>
            <a:ext cx="3377680" cy="714375"/>
          </a:xfrm>
          <a:prstGeom prst="rect">
            <a:avLst/>
          </a:prstGeom>
        </p:spPr>
      </p:pic>
      <p:pic>
        <p:nvPicPr>
          <p:cNvPr id="15" name="תמונה 14">
            <a:extLst>
              <a:ext uri="{FF2B5EF4-FFF2-40B4-BE49-F238E27FC236}">
                <a16:creationId xmlns:a16="http://schemas.microsoft.com/office/drawing/2014/main" id="{1713D830-7BEE-F2AD-0AB1-49CF358D31E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72000" y="6176963"/>
            <a:ext cx="4305300" cy="681037"/>
          </a:xfrm>
          <a:prstGeom prst="rect">
            <a:avLst/>
          </a:prstGeom>
        </p:spPr>
      </p:pic>
    </p:spTree>
    <p:extLst>
      <p:ext uri="{BB962C8B-B14F-4D97-AF65-F5344CB8AC3E}">
        <p14:creationId xmlns:p14="http://schemas.microsoft.com/office/powerpoint/2010/main" val="57106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ar-SA" b="1" dirty="0">
                <a:solidFill>
                  <a:schemeClr val="accent5"/>
                </a:solidFill>
                <a:cs typeface="+mn-cs"/>
              </a:rPr>
              <a:t>اَلنَباتاتُ والكائناتُ </a:t>
            </a:r>
            <a:r>
              <a:rPr lang="ar-SA" b="1" dirty="0" err="1">
                <a:solidFill>
                  <a:schemeClr val="accent5"/>
                </a:solidFill>
                <a:cs typeface="+mn-cs"/>
              </a:rPr>
              <a:t>ٱلحيَّةُ</a:t>
            </a:r>
            <a:r>
              <a:rPr lang="ar-SA" b="1" dirty="0">
                <a:solidFill>
                  <a:schemeClr val="accent5"/>
                </a:solidFill>
                <a:cs typeface="+mn-cs"/>
              </a:rPr>
              <a:t> في </a:t>
            </a:r>
            <a:r>
              <a:rPr lang="ar-SA" b="1" dirty="0" err="1">
                <a:solidFill>
                  <a:schemeClr val="accent5"/>
                </a:solidFill>
                <a:cs typeface="+mn-cs"/>
              </a:rPr>
              <a:t>ٱلشِّتاءِ</a:t>
            </a:r>
            <a:endParaRPr lang="en-US" b="1" dirty="0">
              <a:solidFill>
                <a:schemeClr val="accent5"/>
              </a:solidFill>
              <a:cs typeface="+mn-cs"/>
            </a:endParaRPr>
          </a:p>
        </p:txBody>
      </p:sp>
      <p:sp>
        <p:nvSpPr>
          <p:cNvPr id="3" name="מציין מיקום תוכן 2"/>
          <p:cNvSpPr>
            <a:spLocks noGrp="1"/>
          </p:cNvSpPr>
          <p:nvPr>
            <p:ph idx="1"/>
          </p:nvPr>
        </p:nvSpPr>
        <p:spPr/>
        <p:txBody>
          <a:bodyPr>
            <a:normAutofit/>
          </a:bodyPr>
          <a:lstStyle/>
          <a:p>
            <a:pPr marL="0" indent="0" algn="r" rtl="1">
              <a:buNone/>
            </a:pPr>
            <a:r>
              <a:rPr lang="ar-SA" sz="3200" b="1" dirty="0"/>
              <a:t>مَهَمَّةٌ</a:t>
            </a:r>
            <a:r>
              <a:rPr lang="he-IL" sz="3200" b="1" dirty="0"/>
              <a:t>(</a:t>
            </a:r>
            <a:r>
              <a:rPr lang="ar-SA" sz="3200" b="1" dirty="0"/>
              <a:t>جولة</a:t>
            </a:r>
            <a:r>
              <a:rPr lang="he-IL" sz="3200" b="1" dirty="0"/>
              <a:t>): </a:t>
            </a:r>
            <a:r>
              <a:rPr lang="ar-SA" sz="3200" b="1" dirty="0"/>
              <a:t>مَنْظَرُ </a:t>
            </a:r>
            <a:r>
              <a:rPr lang="ar-SA" sz="3200" b="1" dirty="0" err="1"/>
              <a:t>ٱلبيئَةِ</a:t>
            </a:r>
            <a:r>
              <a:rPr lang="ar-SA" sz="3200" b="1" dirty="0"/>
              <a:t> في </a:t>
            </a:r>
            <a:r>
              <a:rPr lang="ar-SA" sz="3200" b="1" dirty="0" err="1"/>
              <a:t>ٱلشِّتاءِ</a:t>
            </a:r>
            <a:r>
              <a:rPr lang="he-IL" sz="3200" b="1" dirty="0"/>
              <a:t> </a:t>
            </a:r>
            <a:r>
              <a:rPr lang="he-IL" b="1" dirty="0"/>
              <a:t>(</a:t>
            </a:r>
            <a:r>
              <a:rPr lang="ar-SA" b="1" dirty="0"/>
              <a:t>صفحة </a:t>
            </a:r>
            <a:r>
              <a:rPr lang="he-IL" b="1" dirty="0"/>
              <a:t>69)</a:t>
            </a:r>
          </a:p>
          <a:p>
            <a:pPr marL="0" indent="0" algn="r" rtl="1">
              <a:buNone/>
            </a:pPr>
            <a:endParaRPr lang="he-IL" sz="3200" b="1" dirty="0"/>
          </a:p>
          <a:p>
            <a:pPr marL="0" indent="0" algn="r" rtl="1">
              <a:buNone/>
            </a:pPr>
            <a:endParaRPr lang="en-US" sz="3200" b="1" dirty="0"/>
          </a:p>
        </p:txBody>
      </p:sp>
      <p:pic>
        <p:nvPicPr>
          <p:cNvPr id="6" name="תמונה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28" y="2648838"/>
            <a:ext cx="9144000" cy="4131508"/>
          </a:xfrm>
          <a:prstGeom prst="rect">
            <a:avLst/>
          </a:prstGeom>
        </p:spPr>
      </p:pic>
      <p:sp>
        <p:nvSpPr>
          <p:cNvPr id="4" name="תיבת טקסט 3">
            <a:extLst>
              <a:ext uri="{FF2B5EF4-FFF2-40B4-BE49-F238E27FC236}">
                <a16:creationId xmlns:a16="http://schemas.microsoft.com/office/drawing/2014/main" id="{E000CA03-664F-0426-2AD5-C2FE90669021}"/>
              </a:ext>
            </a:extLst>
          </p:cNvPr>
          <p:cNvSpPr txBox="1"/>
          <p:nvPr/>
        </p:nvSpPr>
        <p:spPr>
          <a:xfrm>
            <a:off x="7580671" y="6176963"/>
            <a:ext cx="1337187" cy="369332"/>
          </a:xfrm>
          <a:prstGeom prst="rect">
            <a:avLst/>
          </a:prstGeom>
          <a:solidFill>
            <a:schemeClr val="bg1"/>
          </a:solidFill>
        </p:spPr>
        <p:txBody>
          <a:bodyPr wrap="square" rtlCol="1">
            <a:spAutoFit/>
          </a:bodyPr>
          <a:lstStyle/>
          <a:p>
            <a:r>
              <a:rPr lang="ar-SA" dirty="0">
                <a:hlinkClick r:id="rId4"/>
              </a:rPr>
              <a:t>جولة</a:t>
            </a:r>
            <a:endParaRPr lang="he-IL" dirty="0"/>
          </a:p>
        </p:txBody>
      </p:sp>
      <p:pic>
        <p:nvPicPr>
          <p:cNvPr id="7" name="תמונה 6">
            <a:extLst>
              <a:ext uri="{FF2B5EF4-FFF2-40B4-BE49-F238E27FC236}">
                <a16:creationId xmlns:a16="http://schemas.microsoft.com/office/drawing/2014/main" id="{91D11592-0753-C1CD-035E-FB13D237BC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8" name="תמונה 7">
            <a:extLst>
              <a:ext uri="{FF2B5EF4-FFF2-40B4-BE49-F238E27FC236}">
                <a16:creationId xmlns:a16="http://schemas.microsoft.com/office/drawing/2014/main" id="{1B826A02-04C9-E1ED-6C26-59739F4393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82019" y="0"/>
            <a:ext cx="1261981" cy="835224"/>
          </a:xfrm>
          <a:prstGeom prst="rect">
            <a:avLst/>
          </a:prstGeom>
        </p:spPr>
      </p:pic>
    </p:spTree>
    <p:extLst>
      <p:ext uri="{BB962C8B-B14F-4D97-AF65-F5344CB8AC3E}">
        <p14:creationId xmlns:p14="http://schemas.microsoft.com/office/powerpoint/2010/main" val="3972932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55557" y="353851"/>
            <a:ext cx="7886700" cy="1325563"/>
          </a:xfrm>
        </p:spPr>
        <p:txBody>
          <a:bodyPr/>
          <a:lstStyle/>
          <a:p>
            <a:pPr algn="r"/>
            <a:r>
              <a:rPr lang="ar-SA" b="1" dirty="0">
                <a:solidFill>
                  <a:schemeClr val="accent5"/>
                </a:solidFill>
                <a:latin typeface="MF_FrankRuhl-Regular"/>
                <a:cs typeface="+mn-cs"/>
              </a:rPr>
              <a:t>اَلنَباتاتُ في </a:t>
            </a:r>
            <a:r>
              <a:rPr lang="ar-SA" b="1" dirty="0" err="1">
                <a:solidFill>
                  <a:schemeClr val="accent5"/>
                </a:solidFill>
                <a:latin typeface="MF_FrankRuhl-Regular"/>
                <a:cs typeface="+mn-cs"/>
              </a:rPr>
              <a:t>ٱلشِّتاءِ</a:t>
            </a:r>
            <a:r>
              <a:rPr lang="he-IL" b="1" dirty="0">
                <a:solidFill>
                  <a:schemeClr val="accent5"/>
                </a:solidFill>
                <a:latin typeface="MF_FrankRuhl-Regular"/>
                <a:cs typeface="+mn-cs"/>
              </a:rPr>
              <a:t>:</a:t>
            </a:r>
            <a:r>
              <a:rPr lang="ar-SA" b="1" dirty="0">
                <a:solidFill>
                  <a:schemeClr val="accent5"/>
                </a:solidFill>
                <a:latin typeface="MF_FrankRuhl-Regular"/>
                <a:cs typeface="+mn-cs"/>
              </a:rPr>
              <a:t> </a:t>
            </a:r>
            <a:r>
              <a:rPr lang="ar-SA" b="1" dirty="0" err="1">
                <a:solidFill>
                  <a:schemeClr val="accent5"/>
                </a:solidFill>
                <a:latin typeface="MF_FrankRuhl-Regular"/>
                <a:cs typeface="+mn-cs"/>
              </a:rPr>
              <a:t>بادِراتٌ</a:t>
            </a:r>
            <a:endParaRPr lang="en-US" b="1" dirty="0">
              <a:solidFill>
                <a:schemeClr val="accent5"/>
              </a:solidFill>
              <a:cs typeface="+mn-cs"/>
            </a:endParaRPr>
          </a:p>
        </p:txBody>
      </p:sp>
      <p:sp>
        <p:nvSpPr>
          <p:cNvPr id="3" name="מציין מיקום תוכן 2"/>
          <p:cNvSpPr>
            <a:spLocks noGrp="1"/>
          </p:cNvSpPr>
          <p:nvPr>
            <p:ph idx="1"/>
          </p:nvPr>
        </p:nvSpPr>
        <p:spPr>
          <a:xfrm>
            <a:off x="628649" y="1825625"/>
            <a:ext cx="8424815" cy="4351338"/>
          </a:xfrm>
        </p:spPr>
        <p:txBody>
          <a:bodyPr>
            <a:normAutofit/>
          </a:bodyPr>
          <a:lstStyle/>
          <a:p>
            <a:pPr marL="0" indent="0" algn="r">
              <a:buNone/>
            </a:pPr>
            <a:endParaRPr lang="he-IL" b="1" dirty="0"/>
          </a:p>
          <a:p>
            <a:pPr marL="0" indent="0" algn="r">
              <a:buNone/>
            </a:pPr>
            <a:endParaRPr lang="en-US" b="1" dirty="0"/>
          </a:p>
        </p:txBody>
      </p:sp>
      <p:pic>
        <p:nvPicPr>
          <p:cNvPr id="6" name="תמונה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5379" y="1533204"/>
            <a:ext cx="6833242" cy="5188993"/>
          </a:xfrm>
          <a:prstGeom prst="rect">
            <a:avLst/>
          </a:prstGeom>
        </p:spPr>
      </p:pic>
      <p:pic>
        <p:nvPicPr>
          <p:cNvPr id="5" name="תמונה 4">
            <a:extLst>
              <a:ext uri="{FF2B5EF4-FFF2-40B4-BE49-F238E27FC236}">
                <a16:creationId xmlns:a16="http://schemas.microsoft.com/office/drawing/2014/main" id="{21352223-52BE-9D1D-EEFD-5B16F6F354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7" name="תמונה 6">
            <a:extLst>
              <a:ext uri="{FF2B5EF4-FFF2-40B4-BE49-F238E27FC236}">
                <a16:creationId xmlns:a16="http://schemas.microsoft.com/office/drawing/2014/main" id="{DB1FDE80-4D62-5B7F-D25B-A2CD1ABAE2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2019" y="27720"/>
            <a:ext cx="1261981" cy="835224"/>
          </a:xfrm>
          <a:prstGeom prst="rect">
            <a:avLst/>
          </a:prstGeom>
        </p:spPr>
      </p:pic>
    </p:spTree>
    <p:extLst>
      <p:ext uri="{BB962C8B-B14F-4D97-AF65-F5344CB8AC3E}">
        <p14:creationId xmlns:p14="http://schemas.microsoft.com/office/powerpoint/2010/main" val="494846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17837" y="816077"/>
            <a:ext cx="7886700" cy="1550701"/>
          </a:xfrm>
        </p:spPr>
        <p:txBody>
          <a:bodyPr>
            <a:normAutofit/>
          </a:bodyPr>
          <a:lstStyle/>
          <a:p>
            <a:pPr algn="r"/>
            <a:r>
              <a:rPr lang="ar-SA" b="1" dirty="0">
                <a:cs typeface="+mn-cs"/>
              </a:rPr>
              <a:t>مَهَمَّةٌ</a:t>
            </a:r>
            <a:r>
              <a:rPr lang="he-IL" b="1" dirty="0">
                <a:cs typeface="+mn-cs"/>
              </a:rPr>
              <a:t>: </a:t>
            </a:r>
            <a:r>
              <a:rPr lang="ar-SA" b="1" dirty="0">
                <a:cs typeface="+mn-cs"/>
              </a:rPr>
              <a:t>نَتَعَرَّفُ عَلى </a:t>
            </a:r>
            <a:r>
              <a:rPr lang="ar-SA" b="1" dirty="0" err="1">
                <a:cs typeface="+mn-cs"/>
              </a:rPr>
              <a:t>بادِراتِ</a:t>
            </a:r>
            <a:r>
              <a:rPr lang="ar-SA" b="1" dirty="0">
                <a:cs typeface="+mn-cs"/>
              </a:rPr>
              <a:t> </a:t>
            </a:r>
            <a:r>
              <a:rPr lang="ar-SA" b="1" dirty="0" err="1">
                <a:cs typeface="+mn-cs"/>
              </a:rPr>
              <a:t>ٱلنَّباتاتِ</a:t>
            </a:r>
            <a:r>
              <a:rPr lang="ar-SA" b="1" dirty="0">
                <a:cs typeface="+mn-cs"/>
              </a:rPr>
              <a:t> </a:t>
            </a:r>
            <a:r>
              <a:rPr lang="he-IL" sz="1600" b="1" dirty="0">
                <a:cs typeface="+mn-cs"/>
              </a:rPr>
              <a:t>(</a:t>
            </a:r>
            <a:r>
              <a:rPr lang="ar-SA" sz="1600" b="1" dirty="0">
                <a:cs typeface="+mn-cs"/>
              </a:rPr>
              <a:t>الصفحات</a:t>
            </a:r>
            <a:r>
              <a:rPr lang="he-IL" sz="1600" b="1" dirty="0">
                <a:cs typeface="+mn-cs"/>
              </a:rPr>
              <a:t> 70-71)</a:t>
            </a:r>
            <a:br>
              <a:rPr lang="he-IL" sz="1600" b="1" dirty="0">
                <a:cs typeface="+mn-cs"/>
              </a:rPr>
            </a:br>
            <a:endParaRPr lang="en-US" sz="1600" b="1" dirty="0">
              <a:solidFill>
                <a:schemeClr val="accent5"/>
              </a:solidFill>
              <a:cs typeface="+mn-cs"/>
            </a:endParaRPr>
          </a:p>
        </p:txBody>
      </p:sp>
      <p:sp>
        <p:nvSpPr>
          <p:cNvPr id="3" name="מציין מיקום תוכן 2"/>
          <p:cNvSpPr>
            <a:spLocks noGrp="1"/>
          </p:cNvSpPr>
          <p:nvPr>
            <p:ph idx="1"/>
          </p:nvPr>
        </p:nvSpPr>
        <p:spPr>
          <a:xfrm>
            <a:off x="628649" y="1825625"/>
            <a:ext cx="8424815" cy="4351338"/>
          </a:xfrm>
        </p:spPr>
        <p:txBody>
          <a:bodyPr>
            <a:normAutofit/>
          </a:bodyPr>
          <a:lstStyle/>
          <a:p>
            <a:pPr marL="0" indent="0" algn="r">
              <a:buNone/>
            </a:pPr>
            <a:endParaRPr lang="he-IL" b="1" dirty="0"/>
          </a:p>
          <a:p>
            <a:pPr marL="0" indent="0" algn="r">
              <a:buNone/>
            </a:pPr>
            <a:endParaRPr lang="en-US" b="1"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5593" y="2489703"/>
            <a:ext cx="2582134" cy="4110859"/>
          </a:xfrm>
          <a:prstGeom prst="rect">
            <a:avLst/>
          </a:prstGeom>
        </p:spPr>
      </p:pic>
      <p:pic>
        <p:nvPicPr>
          <p:cNvPr id="7" name="תמונה 6">
            <a:extLst>
              <a:ext uri="{FF2B5EF4-FFF2-40B4-BE49-F238E27FC236}">
                <a16:creationId xmlns:a16="http://schemas.microsoft.com/office/drawing/2014/main" id="{5E19A08C-3D81-4E04-2EB1-8F3C9B167A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743985"/>
          </a:xfrm>
          <a:prstGeom prst="rect">
            <a:avLst/>
          </a:prstGeom>
        </p:spPr>
      </p:pic>
      <p:pic>
        <p:nvPicPr>
          <p:cNvPr id="8" name="תמונה 7">
            <a:extLst>
              <a:ext uri="{FF2B5EF4-FFF2-40B4-BE49-F238E27FC236}">
                <a16:creationId xmlns:a16="http://schemas.microsoft.com/office/drawing/2014/main" id="{0702EC46-C18F-B484-3B73-D2896EDE39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2019" y="-19147"/>
            <a:ext cx="1261981" cy="835224"/>
          </a:xfrm>
          <a:prstGeom prst="rect">
            <a:avLst/>
          </a:prstGeom>
        </p:spPr>
      </p:pic>
      <p:pic>
        <p:nvPicPr>
          <p:cNvPr id="11" name="תמונה 10" descr="תמונה שמכילה ירק&#10;&#10;התיאור נוצר באופן אוטומטי">
            <a:extLst>
              <a:ext uri="{FF2B5EF4-FFF2-40B4-BE49-F238E27FC236}">
                <a16:creationId xmlns:a16="http://schemas.microsoft.com/office/drawing/2014/main" id="{1F84AB8F-F981-DD1F-8A3B-44B8436FCF6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10136" y="2366777"/>
            <a:ext cx="3212237" cy="3810185"/>
          </a:xfrm>
          <a:prstGeom prst="rect">
            <a:avLst/>
          </a:prstGeom>
        </p:spPr>
      </p:pic>
    </p:spTree>
    <p:extLst>
      <p:ext uri="{BB962C8B-B14F-4D97-AF65-F5344CB8AC3E}">
        <p14:creationId xmlns:p14="http://schemas.microsoft.com/office/powerpoint/2010/main" val="543392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ar-SA" b="1" dirty="0">
                <a:solidFill>
                  <a:srgbClr val="437BBE"/>
                </a:solidFill>
                <a:latin typeface="MF_FrankRuhl-Regular"/>
                <a:cs typeface="+mn-cs"/>
              </a:rPr>
              <a:t>مَهَمَّةٌ</a:t>
            </a:r>
            <a:r>
              <a:rPr lang="he-IL" b="1" dirty="0">
                <a:solidFill>
                  <a:srgbClr val="437BBE"/>
                </a:solidFill>
                <a:latin typeface="MF_FrankRuhl-Regular"/>
                <a:cs typeface="+mn-cs"/>
              </a:rPr>
              <a:t>: </a:t>
            </a:r>
            <a:r>
              <a:rPr lang="ar-SA" b="1" dirty="0">
                <a:solidFill>
                  <a:srgbClr val="437BBE"/>
                </a:solidFill>
                <a:latin typeface="MF_FrankRuhl-Regular"/>
                <a:cs typeface="+mn-cs"/>
              </a:rPr>
              <a:t>حَديقَتي </a:t>
            </a:r>
            <a:r>
              <a:rPr lang="ar-SA" b="1" dirty="0" err="1">
                <a:solidFill>
                  <a:srgbClr val="437BBE"/>
                </a:solidFill>
                <a:latin typeface="MF_FrankRuhl-Regular"/>
                <a:cs typeface="+mn-cs"/>
              </a:rPr>
              <a:t>ٱلصَّغيرة</a:t>
            </a:r>
            <a:r>
              <a:rPr lang="he-IL" b="1" dirty="0">
                <a:solidFill>
                  <a:srgbClr val="437BBE"/>
                </a:solidFill>
                <a:latin typeface="MF_FrankRuhl-Regular"/>
                <a:cs typeface="+mn-cs"/>
              </a:rPr>
              <a:t> </a:t>
            </a:r>
            <a:r>
              <a:rPr lang="he-IL" sz="2800" b="1" dirty="0">
                <a:solidFill>
                  <a:srgbClr val="000000"/>
                </a:solidFill>
                <a:latin typeface="MF_FrankRuhl-Regular"/>
                <a:cs typeface="+mn-cs"/>
              </a:rPr>
              <a:t>(</a:t>
            </a:r>
            <a:r>
              <a:rPr lang="ar-SA" sz="2800" b="1" dirty="0">
                <a:solidFill>
                  <a:srgbClr val="000000"/>
                </a:solidFill>
                <a:latin typeface="MF_FrankRuhl-Regular"/>
                <a:cs typeface="+mn-cs"/>
              </a:rPr>
              <a:t>صفحة</a:t>
            </a:r>
            <a:r>
              <a:rPr lang="he-IL" sz="2800" b="1" dirty="0">
                <a:solidFill>
                  <a:srgbClr val="000000"/>
                </a:solidFill>
                <a:latin typeface="MF_FrankRuhl-Regular"/>
                <a:cs typeface="+mn-cs"/>
              </a:rPr>
              <a:t> 72)</a:t>
            </a:r>
            <a:endParaRPr lang="en-US" sz="2800" b="1" dirty="0">
              <a:cs typeface="+mn-cs"/>
            </a:endParaRPr>
          </a:p>
        </p:txBody>
      </p:sp>
      <p:pic>
        <p:nvPicPr>
          <p:cNvPr id="5" name="תמונה 4">
            <a:extLst>
              <a:ext uri="{FF2B5EF4-FFF2-40B4-BE49-F238E27FC236}">
                <a16:creationId xmlns:a16="http://schemas.microsoft.com/office/drawing/2014/main" id="{F4CA832C-8143-B665-38BB-148236BD49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3"/>
            <a:ext cx="1688260" cy="852140"/>
          </a:xfrm>
          <a:prstGeom prst="rect">
            <a:avLst/>
          </a:prstGeom>
        </p:spPr>
      </p:pic>
      <p:pic>
        <p:nvPicPr>
          <p:cNvPr id="6" name="תמונה 5">
            <a:extLst>
              <a:ext uri="{FF2B5EF4-FFF2-40B4-BE49-F238E27FC236}">
                <a16:creationId xmlns:a16="http://schemas.microsoft.com/office/drawing/2014/main" id="{00C9F2FA-45E0-BB21-0B91-5A9A4F89F7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2019" y="0"/>
            <a:ext cx="1261981" cy="718457"/>
          </a:xfrm>
          <a:prstGeom prst="rect">
            <a:avLst/>
          </a:prstGeom>
        </p:spPr>
      </p:pic>
      <p:pic>
        <p:nvPicPr>
          <p:cNvPr id="9" name="מציין מיקום תוכן 8">
            <a:extLst>
              <a:ext uri="{FF2B5EF4-FFF2-40B4-BE49-F238E27FC236}">
                <a16:creationId xmlns:a16="http://schemas.microsoft.com/office/drawing/2014/main" id="{2F78408B-069F-3018-2A08-5AE279A0A1B8}"/>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3110397" y="1825624"/>
            <a:ext cx="2923206" cy="4667249"/>
          </a:xfrm>
        </p:spPr>
      </p:pic>
    </p:spTree>
    <p:extLst>
      <p:ext uri="{BB962C8B-B14F-4D97-AF65-F5344CB8AC3E}">
        <p14:creationId xmlns:p14="http://schemas.microsoft.com/office/powerpoint/2010/main" val="1240904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62664" y="1160853"/>
            <a:ext cx="8209731" cy="5327815"/>
          </a:xfrm>
          <a:prstGeom prst="rect">
            <a:avLst/>
          </a:prstGeom>
          <a:solidFill>
            <a:schemeClr val="bg1"/>
          </a:solidFill>
        </p:spPr>
      </p:pic>
      <p:sp>
        <p:nvSpPr>
          <p:cNvPr id="3" name="תיבת טקסט 2">
            <a:extLst>
              <a:ext uri="{FF2B5EF4-FFF2-40B4-BE49-F238E27FC236}">
                <a16:creationId xmlns:a16="http://schemas.microsoft.com/office/drawing/2014/main" id="{45D3461B-F8B9-F13C-FAA3-69AE6444044F}"/>
              </a:ext>
            </a:extLst>
          </p:cNvPr>
          <p:cNvSpPr txBox="1"/>
          <p:nvPr/>
        </p:nvSpPr>
        <p:spPr>
          <a:xfrm>
            <a:off x="7430703" y="6488668"/>
            <a:ext cx="1539424" cy="369332"/>
          </a:xfrm>
          <a:prstGeom prst="rect">
            <a:avLst/>
          </a:prstGeom>
          <a:noFill/>
        </p:spPr>
        <p:txBody>
          <a:bodyPr wrap="square" rtlCol="1">
            <a:spAutoFit/>
          </a:bodyPr>
          <a:lstStyle/>
          <a:p>
            <a:pPr algn="r"/>
            <a:r>
              <a:rPr lang="ar-SA" dirty="0">
                <a:hlinkClick r:id="rId4"/>
              </a:rPr>
              <a:t>رابط لفيلم </a:t>
            </a:r>
            <a:endParaRPr lang="he-IL" dirty="0"/>
          </a:p>
        </p:txBody>
      </p:sp>
      <p:pic>
        <p:nvPicPr>
          <p:cNvPr id="6" name="תמונה 5">
            <a:extLst>
              <a:ext uri="{FF2B5EF4-FFF2-40B4-BE49-F238E27FC236}">
                <a16:creationId xmlns:a16="http://schemas.microsoft.com/office/drawing/2014/main" id="{DB1B8A23-6A4F-F633-BBAD-345973E0C0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2" name="תמונה 1">
            <a:extLst>
              <a:ext uri="{FF2B5EF4-FFF2-40B4-BE49-F238E27FC236}">
                <a16:creationId xmlns:a16="http://schemas.microsoft.com/office/drawing/2014/main" id="{4A0C321E-5D75-0E48-64F7-F351C995AA7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82019" y="16946"/>
            <a:ext cx="1261981" cy="835224"/>
          </a:xfrm>
          <a:prstGeom prst="rect">
            <a:avLst/>
          </a:prstGeom>
        </p:spPr>
      </p:pic>
    </p:spTree>
    <p:extLst>
      <p:ext uri="{BB962C8B-B14F-4D97-AF65-F5344CB8AC3E}">
        <p14:creationId xmlns:p14="http://schemas.microsoft.com/office/powerpoint/2010/main" val="4091009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681004B2-1B48-ABDD-DFD5-43DE32E0D8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2" name="תמונה 1">
            <a:extLst>
              <a:ext uri="{FF2B5EF4-FFF2-40B4-BE49-F238E27FC236}">
                <a16:creationId xmlns:a16="http://schemas.microsoft.com/office/drawing/2014/main" id="{0C0A9E28-82BA-84D3-A93C-FB9EC3B0D6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2019" y="11013"/>
            <a:ext cx="1261981" cy="835224"/>
          </a:xfrm>
          <a:prstGeom prst="rect">
            <a:avLst/>
          </a:prstGeom>
        </p:spPr>
      </p:pic>
      <p:pic>
        <p:nvPicPr>
          <p:cNvPr id="4" name="תמונה 3">
            <a:extLst>
              <a:ext uri="{FF2B5EF4-FFF2-40B4-BE49-F238E27FC236}">
                <a16:creationId xmlns:a16="http://schemas.microsoft.com/office/drawing/2014/main" id="{6FAC9F8A-9969-44D1-A58E-4E4E4F5633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500" y="1101012"/>
            <a:ext cx="8001000" cy="5456950"/>
          </a:xfrm>
          <a:prstGeom prst="rect">
            <a:avLst/>
          </a:prstGeom>
        </p:spPr>
      </p:pic>
    </p:spTree>
    <p:extLst>
      <p:ext uri="{BB962C8B-B14F-4D97-AF65-F5344CB8AC3E}">
        <p14:creationId xmlns:p14="http://schemas.microsoft.com/office/powerpoint/2010/main" val="2644647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8266" y="500062"/>
            <a:ext cx="7886700" cy="1325563"/>
          </a:xfrm>
        </p:spPr>
        <p:txBody>
          <a:bodyPr>
            <a:normAutofit/>
          </a:bodyPr>
          <a:lstStyle/>
          <a:p>
            <a:pPr algn="r"/>
            <a:r>
              <a:rPr lang="ar-SA" sz="2800" b="1" dirty="0">
                <a:latin typeface="MF_FrankRuhl-Regular"/>
                <a:cs typeface="+mn-cs"/>
              </a:rPr>
              <a:t>اَلنَّبَاتاتُ </a:t>
            </a:r>
            <a:r>
              <a:rPr lang="ar-SA" sz="2800" b="1" dirty="0" err="1">
                <a:latin typeface="MF_FrankRuhl-Regular"/>
                <a:cs typeface="+mn-cs"/>
              </a:rPr>
              <a:t>ٱلبورُ</a:t>
            </a:r>
            <a:r>
              <a:rPr lang="ar-SA" sz="2800" b="1" dirty="0">
                <a:latin typeface="MF_FrankRuhl-Regular"/>
                <a:cs typeface="+mn-cs"/>
              </a:rPr>
              <a:t> في </a:t>
            </a:r>
            <a:r>
              <a:rPr lang="ar-SA" sz="2800" b="1" dirty="0" err="1">
                <a:latin typeface="MF_FrankRuhl-Regular"/>
                <a:cs typeface="+mn-cs"/>
              </a:rPr>
              <a:t>ٱلحَقْلِ</a:t>
            </a:r>
            <a:r>
              <a:rPr lang="ar-SA" sz="2800" b="1" dirty="0">
                <a:latin typeface="MF_FrankRuhl-Regular"/>
                <a:cs typeface="+mn-cs"/>
              </a:rPr>
              <a:t> </a:t>
            </a:r>
            <a:r>
              <a:rPr lang="he-IL" sz="2800" b="1" dirty="0">
                <a:latin typeface="MF_FrankRuhl-Regular"/>
                <a:cs typeface="+mn-cs"/>
              </a:rPr>
              <a:t>(</a:t>
            </a:r>
            <a:r>
              <a:rPr lang="ar-SA" sz="2800" b="1" dirty="0">
                <a:latin typeface="MF_FrankRuhl-Regular"/>
                <a:cs typeface="+mn-cs"/>
              </a:rPr>
              <a:t>صفحة</a:t>
            </a:r>
            <a:r>
              <a:rPr lang="he-IL" sz="2800" b="1" dirty="0">
                <a:latin typeface="MF_FrankRuhl-Regular"/>
                <a:cs typeface="+mn-cs"/>
              </a:rPr>
              <a:t> 73)</a:t>
            </a:r>
            <a:endParaRPr lang="en-US" sz="2800" b="1" dirty="0">
              <a:cs typeface="+mn-cs"/>
            </a:endParaRPr>
          </a:p>
        </p:txBody>
      </p:sp>
      <p:sp>
        <p:nvSpPr>
          <p:cNvPr id="3" name="מציין מיקום תוכן 2"/>
          <p:cNvSpPr>
            <a:spLocks noGrp="1"/>
          </p:cNvSpPr>
          <p:nvPr>
            <p:ph idx="1"/>
          </p:nvPr>
        </p:nvSpPr>
        <p:spPr/>
        <p:txBody>
          <a:bodyPr/>
          <a:lstStyle/>
          <a:p>
            <a:pPr marL="0" indent="0" algn="r">
              <a:buNone/>
            </a:pPr>
            <a:endParaRPr lang="he-IL" dirty="0"/>
          </a:p>
          <a:p>
            <a:pPr marL="0" indent="0" algn="r">
              <a:buNone/>
            </a:pPr>
            <a:endParaRPr lang="en-US"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520" y="1446142"/>
            <a:ext cx="8120959" cy="5411858"/>
          </a:xfrm>
          <a:prstGeom prst="rect">
            <a:avLst/>
          </a:prstGeom>
        </p:spPr>
      </p:pic>
      <p:pic>
        <p:nvPicPr>
          <p:cNvPr id="6" name="תמונה 5">
            <a:extLst>
              <a:ext uri="{FF2B5EF4-FFF2-40B4-BE49-F238E27FC236}">
                <a16:creationId xmlns:a16="http://schemas.microsoft.com/office/drawing/2014/main" id="{4B866889-85E8-AB67-A981-B965D67066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7" name="תמונה 6">
            <a:extLst>
              <a:ext uri="{FF2B5EF4-FFF2-40B4-BE49-F238E27FC236}">
                <a16:creationId xmlns:a16="http://schemas.microsoft.com/office/drawing/2014/main" id="{984ADFAE-DC0E-6CBE-8AC7-BD5A6C0C9E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2019" y="3565"/>
            <a:ext cx="1261981" cy="835224"/>
          </a:xfrm>
          <a:prstGeom prst="rect">
            <a:avLst/>
          </a:prstGeom>
        </p:spPr>
      </p:pic>
    </p:spTree>
    <p:extLst>
      <p:ext uri="{BB962C8B-B14F-4D97-AF65-F5344CB8AC3E}">
        <p14:creationId xmlns:p14="http://schemas.microsoft.com/office/powerpoint/2010/main" val="1928848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21260" y="428385"/>
            <a:ext cx="7886700" cy="1325563"/>
          </a:xfrm>
        </p:spPr>
        <p:txBody>
          <a:bodyPr>
            <a:normAutofit/>
          </a:bodyPr>
          <a:lstStyle/>
          <a:p>
            <a:pPr algn="r"/>
            <a:r>
              <a:rPr lang="ar-SA" b="1" dirty="0">
                <a:solidFill>
                  <a:srgbClr val="FF0000"/>
                </a:solidFill>
                <a:latin typeface="MF_FrankRuhl-Regular"/>
                <a:cs typeface="+mn-cs"/>
              </a:rPr>
              <a:t>شَقائِقُ </a:t>
            </a:r>
            <a:r>
              <a:rPr lang="ar-SA" b="1" dirty="0" err="1">
                <a:solidFill>
                  <a:srgbClr val="FF0000"/>
                </a:solidFill>
                <a:latin typeface="MF_FrankRuhl-Regular"/>
                <a:cs typeface="+mn-cs"/>
              </a:rPr>
              <a:t>ٱلنُّعمَانِ</a:t>
            </a:r>
            <a:endParaRPr lang="en-US" sz="5400" b="1" dirty="0">
              <a:solidFill>
                <a:srgbClr val="FF0000"/>
              </a:solidFill>
              <a:cs typeface="+mn-cs"/>
            </a:endParaRPr>
          </a:p>
        </p:txBody>
      </p:sp>
      <p:sp>
        <p:nvSpPr>
          <p:cNvPr id="3" name="מציין מיקום תוכן 2"/>
          <p:cNvSpPr>
            <a:spLocks noGrp="1"/>
          </p:cNvSpPr>
          <p:nvPr>
            <p:ph idx="1"/>
          </p:nvPr>
        </p:nvSpPr>
        <p:spPr/>
        <p:txBody>
          <a:bodyPr/>
          <a:lstStyle/>
          <a:p>
            <a:pPr marL="0" indent="0" algn="r">
              <a:buNone/>
            </a:pPr>
            <a:endParaRPr lang="he-IL" dirty="0"/>
          </a:p>
          <a:p>
            <a:pPr marL="0" indent="0" algn="r">
              <a:buNone/>
            </a:pPr>
            <a:endParaRPr lang="en-US"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8046" y="1460499"/>
            <a:ext cx="7507304" cy="4716464"/>
          </a:xfrm>
          <a:prstGeom prst="rect">
            <a:avLst/>
          </a:prstGeom>
        </p:spPr>
      </p:pic>
      <p:sp>
        <p:nvSpPr>
          <p:cNvPr id="6" name="תיבת טקסט 5">
            <a:extLst>
              <a:ext uri="{FF2B5EF4-FFF2-40B4-BE49-F238E27FC236}">
                <a16:creationId xmlns:a16="http://schemas.microsoft.com/office/drawing/2014/main" id="{9C8067E1-9FB5-1D35-FF2D-F52D3D0A6B0B}"/>
              </a:ext>
            </a:extLst>
          </p:cNvPr>
          <p:cNvSpPr txBox="1"/>
          <p:nvPr/>
        </p:nvSpPr>
        <p:spPr>
          <a:xfrm>
            <a:off x="7353915" y="6357423"/>
            <a:ext cx="1288640" cy="369332"/>
          </a:xfrm>
          <a:prstGeom prst="rect">
            <a:avLst/>
          </a:prstGeom>
          <a:noFill/>
        </p:spPr>
        <p:txBody>
          <a:bodyPr wrap="square" rtlCol="1">
            <a:spAutoFit/>
          </a:bodyPr>
          <a:lstStyle/>
          <a:p>
            <a:r>
              <a:rPr lang="ar-SA" dirty="0">
                <a:hlinkClick r:id="rId4"/>
              </a:rPr>
              <a:t>شَقائِقُ </a:t>
            </a:r>
            <a:r>
              <a:rPr lang="ar-SA" dirty="0" err="1">
                <a:hlinkClick r:id="rId4"/>
              </a:rPr>
              <a:t>ٱلنُّعمَانِ</a:t>
            </a:r>
            <a:endParaRPr lang="he-IL" dirty="0"/>
          </a:p>
        </p:txBody>
      </p:sp>
      <p:pic>
        <p:nvPicPr>
          <p:cNvPr id="9" name="תמונה 8">
            <a:extLst>
              <a:ext uri="{FF2B5EF4-FFF2-40B4-BE49-F238E27FC236}">
                <a16:creationId xmlns:a16="http://schemas.microsoft.com/office/drawing/2014/main" id="{04DD2E76-A0B4-8140-E6C0-5F785C1314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5" name="תמונה 4">
            <a:extLst>
              <a:ext uri="{FF2B5EF4-FFF2-40B4-BE49-F238E27FC236}">
                <a16:creationId xmlns:a16="http://schemas.microsoft.com/office/drawing/2014/main" id="{0A0A67B5-069F-C949-5347-B5AF797EA75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82019" y="25100"/>
            <a:ext cx="1261981" cy="835224"/>
          </a:xfrm>
          <a:prstGeom prst="rect">
            <a:avLst/>
          </a:prstGeom>
        </p:spPr>
      </p:pic>
    </p:spTree>
    <p:extLst>
      <p:ext uri="{BB962C8B-B14F-4D97-AF65-F5344CB8AC3E}">
        <p14:creationId xmlns:p14="http://schemas.microsoft.com/office/powerpoint/2010/main" val="1613265243"/>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1837</TotalTime>
  <Words>636</Words>
  <Application>Microsoft Office PowerPoint</Application>
  <PresentationFormat>‫הצגה על המסך (4:3)</PresentationFormat>
  <Paragraphs>81</Paragraphs>
  <Slides>15</Slides>
  <Notes>13</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15</vt:i4>
      </vt:variant>
    </vt:vector>
  </HeadingPairs>
  <TitlesOfParts>
    <vt:vector size="25" baseType="lpstr">
      <vt:lpstr>Almoni Neue DL 4.0 AAA</vt:lpstr>
      <vt:lpstr>Arial</vt:lpstr>
      <vt:lpstr>Calibri</vt:lpstr>
      <vt:lpstr>Calibri Light</vt:lpstr>
      <vt:lpstr>EnzoagadaMF-Bold</vt:lpstr>
      <vt:lpstr>FontbitDavid</vt:lpstr>
      <vt:lpstr>MF_FrankRuhl-Bold</vt:lpstr>
      <vt:lpstr>MF_FrankRuhl-Regular</vt:lpstr>
      <vt:lpstr>NarkisimMFO</vt:lpstr>
      <vt:lpstr>ערכת נושא Office</vt:lpstr>
      <vt:lpstr>عارِضَةٌ مُرافِقَةٌ لِلدُّروسِ</vt:lpstr>
      <vt:lpstr>اَلنَباتاتُ والكائناتُ ٱلحيَّةُ في ٱلشِّتاءِ</vt:lpstr>
      <vt:lpstr>اَلنَباتاتُ في ٱلشِّتاءِ: بادِراتٌ</vt:lpstr>
      <vt:lpstr>مَهَمَّةٌ: نَتَعَرَّفُ عَلى بادِراتِ ٱلنَّباتاتِ (الصفحات 70-71) </vt:lpstr>
      <vt:lpstr>مَهَمَّةٌ: حَديقَتي ٱلصَّغيرة (صفحة 72)</vt:lpstr>
      <vt:lpstr>מצגת של PowerPoint‏</vt:lpstr>
      <vt:lpstr>מצגת של PowerPoint‏</vt:lpstr>
      <vt:lpstr>اَلنَّبَاتاتُ ٱلبورُ في ٱلحَقْلِ (صفحة 73)</vt:lpstr>
      <vt:lpstr>شَقائِقُ ٱلنُّعمَانِ</vt:lpstr>
      <vt:lpstr>عَصَا ٱلرَّاعي</vt:lpstr>
      <vt:lpstr>ٱلنَّرْجِسُ</vt:lpstr>
      <vt:lpstr>ٱلصُّفَّيْرُ</vt:lpstr>
      <vt:lpstr>מצגת של PowerPoint‏</vt:lpstr>
      <vt:lpstr>מצגת של PowerPoint‏</vt:lpstr>
      <vt:lpstr>ماذّا تَعَلَّمْنا؟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243</cp:revision>
  <dcterms:created xsi:type="dcterms:W3CDTF">2019-05-25T18:59:51Z</dcterms:created>
  <dcterms:modified xsi:type="dcterms:W3CDTF">2023-12-24T09:53:22Z</dcterms:modified>
</cp:coreProperties>
</file>