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96" r:id="rId2"/>
  </p:sldMasterIdLst>
  <p:notesMasterIdLst>
    <p:notesMasterId r:id="rId27"/>
  </p:notesMasterIdLst>
  <p:sldIdLst>
    <p:sldId id="351" r:id="rId3"/>
    <p:sldId id="289" r:id="rId4"/>
    <p:sldId id="334" r:id="rId5"/>
    <p:sldId id="350" r:id="rId6"/>
    <p:sldId id="353" r:id="rId7"/>
    <p:sldId id="336" r:id="rId8"/>
    <p:sldId id="346" r:id="rId9"/>
    <p:sldId id="345" r:id="rId10"/>
    <p:sldId id="341" r:id="rId11"/>
    <p:sldId id="340" r:id="rId12"/>
    <p:sldId id="337" r:id="rId13"/>
    <p:sldId id="339" r:id="rId14"/>
    <p:sldId id="338" r:id="rId15"/>
    <p:sldId id="360" r:id="rId16"/>
    <p:sldId id="361" r:id="rId17"/>
    <p:sldId id="356" r:id="rId18"/>
    <p:sldId id="359" r:id="rId19"/>
    <p:sldId id="354" r:id="rId20"/>
    <p:sldId id="355" r:id="rId21"/>
    <p:sldId id="347" r:id="rId22"/>
    <p:sldId id="357" r:id="rId23"/>
    <p:sldId id="358" r:id="rId24"/>
    <p:sldId id="343" r:id="rId25"/>
    <p:sldId id="35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013"/>
    <a:srgbClr val="B31114"/>
    <a:srgbClr val="6EB14D"/>
    <a:srgbClr val="F6FAFE"/>
    <a:srgbClr val="0066A6"/>
    <a:srgbClr val="0067A3"/>
    <a:srgbClr val="6FB14D"/>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79684" autoAdjust="0"/>
  </p:normalViewPr>
  <p:slideViewPr>
    <p:cSldViewPr snapToGrid="0" showGuides="1">
      <p:cViewPr varScale="1">
        <p:scale>
          <a:sx n="61" d="100"/>
          <a:sy n="61" d="100"/>
        </p:scale>
        <p:origin x="102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ה'/טבת/תשפ"ד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הפרק עוסק בשלב </a:t>
            </a:r>
            <a:r>
              <a:rPr kumimoji="0" lang="he-IL" sz="1200" b="1" i="0" u="none" strike="noStrike" kern="1200" cap="none" spc="0" normalizeH="0" baseline="0" noProof="0" dirty="0">
                <a:ln>
                  <a:noFill/>
                </a:ln>
                <a:solidFill>
                  <a:prstClr val="black"/>
                </a:solidFill>
                <a:effectLst/>
                <a:uLnTx/>
                <a:uFillTx/>
                <a:latin typeface="+mn-lt"/>
                <a:ea typeface="+mn-ea"/>
                <a:cs typeface="+mn-cs"/>
              </a:rPr>
              <a:t>הנביטה </a:t>
            </a:r>
            <a:r>
              <a:rPr kumimoji="0" lang="he-IL" sz="1200" b="0" i="0" u="none" strike="noStrike" kern="1200" cap="none" spc="0" normalizeH="0" baseline="0" noProof="0" dirty="0">
                <a:ln>
                  <a:noFill/>
                </a:ln>
                <a:solidFill>
                  <a:prstClr val="black"/>
                </a:solidFill>
                <a:effectLst/>
                <a:uLnTx/>
                <a:uFillTx/>
                <a:latin typeface="+mn-lt"/>
                <a:ea typeface="+mn-ea"/>
                <a:cs typeface="+mn-cs"/>
              </a:rPr>
              <a:t>במחזור החיים של הצמחים. התלמידים מתוודעים בתהליכי </a:t>
            </a:r>
            <a:r>
              <a:rPr kumimoji="0" lang="he-IL" sz="1200" b="1" i="0" u="none" strike="noStrike" kern="1200" cap="none" spc="0" normalizeH="0" baseline="0" noProof="0" dirty="0">
                <a:ln>
                  <a:noFill/>
                </a:ln>
                <a:solidFill>
                  <a:prstClr val="black"/>
                </a:solidFill>
                <a:effectLst/>
                <a:uLnTx/>
                <a:uFillTx/>
                <a:latin typeface="+mn-lt"/>
                <a:ea typeface="+mn-ea"/>
                <a:cs typeface="+mn-cs"/>
              </a:rPr>
              <a:t>חקר מדעי </a:t>
            </a:r>
            <a:r>
              <a:rPr kumimoji="0" lang="he-IL" sz="1200" b="0" i="0" u="none" strike="noStrike" kern="1200" cap="none" spc="0" normalizeH="0" baseline="0" noProof="0" dirty="0">
                <a:ln>
                  <a:noFill/>
                </a:ln>
                <a:solidFill>
                  <a:prstClr val="black"/>
                </a:solidFill>
                <a:effectLst/>
                <a:uLnTx/>
                <a:uFillTx/>
                <a:latin typeface="+mn-lt"/>
                <a:ea typeface="+mn-ea"/>
                <a:cs typeface="+mn-cs"/>
              </a:rPr>
              <a:t>למבנה הזרע, לתנאים הדרושים לנביטה ולתהליכי ההתפתחות של הנבט מן הזרע.</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1299747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הפרק מזמן </a:t>
            </a:r>
            <a:r>
              <a:rPr lang="he-IL" b="1" dirty="0"/>
              <a:t>הוראה מפורשת </a:t>
            </a:r>
            <a:r>
              <a:rPr lang="he-IL" dirty="0"/>
              <a:t>של כלי החקר המדעי </a:t>
            </a:r>
            <a:r>
              <a:rPr lang="he-IL" b="1" dirty="0"/>
              <a:t>ניסוי</a:t>
            </a:r>
            <a:r>
              <a:rPr lang="he-IL" dirty="0"/>
              <a:t>. בפרק זה התלמידים מתנסים בניסוי פשוט (ללא בידוד משתנים) במטרה להתמקד בתהליך הנביטה עצמו ובנחיצות המים לקיומו. בחלק א של המשימה מבצעים ניסוי שמטרתו לבדוק מה קורה לזרעים לאחר שמרטיבים אותם במים.</a:t>
            </a:r>
          </a:p>
          <a:p>
            <a:pPr algn="r"/>
            <a:r>
              <a:rPr lang="he-IL" dirty="0"/>
              <a:t>התלמידים מתנסים בביצוע ניסוי באמצעות הוראה מפורשת של מיומנות החקר המדעי על פי השלבים הבאים: ניסוח השערה, עריכת ניסוי, תיאור תוצאות והסקת</a:t>
            </a:r>
          </a:p>
          <a:p>
            <a:pPr algn="r"/>
            <a:r>
              <a:rPr lang="he-IL" dirty="0"/>
              <a:t>מסקנות. מומלץ להקרין את השקף ולהציג את התמונה של מערכת הניסוי.</a:t>
            </a:r>
          </a:p>
          <a:p>
            <a:pPr algn="r"/>
            <a:endParaRPr lang="he-IL" dirty="0"/>
          </a:p>
          <a:p>
            <a:pPr algn="r"/>
            <a:r>
              <a:rPr lang="he-IL" dirty="0"/>
              <a:t>המטרה של הוראה מפורשת של מיומנויות היא להביא את התלמידים למודעות אודות המיומנויות שהופעלו בהיבטים הבאים: מהי המטרה של המיומנויות? מתי משתמשים במיומנות? כיצד מבצעים את המיומנות? כיצד תורמת המיומנות ללמידה?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155830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בחלק זה של המשימה הלומדים מתבקשים לערוך מעקב אחר המתרחש במערכת הניסוי ולתעד את התוצאות </a:t>
            </a:r>
            <a:r>
              <a:rPr lang="he-IL" b="1" dirty="0"/>
              <a:t>בטבלת מעקב</a:t>
            </a:r>
            <a:r>
              <a:rPr lang="he-IL" dirty="0"/>
              <a:t>. בחלק זה חשוב להקפיד שהלומדים מבחינים בין תוצאות (מה רואים?) ומסקנות (מה לומדים מהתוצאות?). </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81104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dirty="0"/>
              <a:t>חזרות בתצפיות וניסויים חשובות כדי למנוע שגיאות מדידה והפרעות לא צפויות וכדי לוודא שהתוצאות אינן מקריות. </a:t>
            </a:r>
          </a:p>
          <a:p>
            <a:pPr algn="r"/>
            <a:r>
              <a:rPr lang="he-IL" sz="1800" b="1" dirty="0"/>
              <a:t>פיתוח חשיבה</a:t>
            </a:r>
            <a:r>
              <a:rPr lang="he-IL" sz="1800" b="1" baseline="0" dirty="0"/>
              <a:t> מדעית</a:t>
            </a:r>
            <a:endParaRPr lang="he-IL" sz="1800" b="1" dirty="0"/>
          </a:p>
          <a:p>
            <a:pPr algn="r"/>
            <a:r>
              <a:rPr lang="he-IL" sz="1800" dirty="0"/>
              <a:t>חזרות אפשר לבצע במספר אופנים: </a:t>
            </a:r>
          </a:p>
          <a:p>
            <a:pPr algn="r"/>
            <a:r>
              <a:rPr lang="he-IL" sz="1800" dirty="0"/>
              <a:t>א. חזרה על ביצוע המדידה במספר פעמים, בתנאים זהים וחישוב ממוצע המדידות; </a:t>
            </a:r>
          </a:p>
          <a:p>
            <a:pPr algn="r"/>
            <a:r>
              <a:rPr lang="he-IL" sz="1800" dirty="0"/>
              <a:t>ב. ריבוי פריטים: מודדים פריטים אחדים בתנאים זהים ומחשבים את הממוצע בין המדידות; </a:t>
            </a:r>
          </a:p>
          <a:p>
            <a:pPr algn="r"/>
            <a:r>
              <a:rPr lang="he-IL" sz="1800" dirty="0"/>
              <a:t>ג. הדירות: מבצעים את הניסוי/תצפית פעם נוספת, בתנאים זהים ומחשבים את הממוצע בין התוצאות בשני הניסויים.</a:t>
            </a:r>
          </a:p>
          <a:p>
            <a:pPr algn="r"/>
            <a:r>
              <a:rPr lang="he-IL" sz="1800" dirty="0"/>
              <a:t>אם יש הבדלים ביניהם מבצעים פעם שלישית ומחשבים את הממוצע בין שלושתם.</a:t>
            </a:r>
            <a:endParaRPr lang="en-US" sz="18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80296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קטע המידע והשאלות הנלוות אליו נועדו לסייע בהמשגת תהליך הנביטה ולניסוח הקשר שבין תהליך הנביטה למרכיב הסביבתי מים.</a:t>
            </a:r>
          </a:p>
          <a:p>
            <a:pPr algn="r"/>
            <a:r>
              <a:rPr lang="he-IL" dirty="0"/>
              <a:t>אפשר לבקש מהילדים להתאים את המשפטים המתארים את תהליך הנביטה בקטע המידע לאיורים.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349745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תמונת נבט להמחשה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4229635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תמונה של תהליך</a:t>
            </a:r>
            <a:r>
              <a:rPr lang="he-IL" baseline="0" dirty="0"/>
              <a:t> הנביטה</a:t>
            </a:r>
            <a:r>
              <a:rPr lang="he-IL" dirty="0"/>
              <a:t> להמחשה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121678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מומלץ לסכם את המשימה באמצעות</a:t>
            </a:r>
            <a:r>
              <a:rPr lang="he-IL" b="0" baseline="0" dirty="0"/>
              <a:t> הקרנת ה</a:t>
            </a:r>
            <a:r>
              <a:rPr lang="he-IL" b="0" dirty="0"/>
              <a:t>סרטון הממחיש את תהליך הנביטה. </a:t>
            </a:r>
            <a:endParaRPr lang="en-US" b="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16</a:t>
            </a:fld>
            <a:endParaRPr lang="x-none">
              <a:solidFill>
                <a:prstClr val="black"/>
              </a:solidFill>
            </a:endParaRPr>
          </a:p>
        </p:txBody>
      </p:sp>
    </p:spTree>
    <p:extLst>
      <p:ext uri="{BB962C8B-B14F-4D97-AF65-F5344CB8AC3E}">
        <p14:creationId xmlns:p14="http://schemas.microsoft.com/office/powerpoint/2010/main" val="2670780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a:t>
            </a:r>
            <a:r>
              <a:rPr lang="en-US" dirty="0"/>
              <a:t> </a:t>
            </a:r>
            <a:r>
              <a:rPr lang="he-IL" dirty="0"/>
              <a:t>באתר </a:t>
            </a:r>
            <a:r>
              <a:rPr lang="he-IL" b="1" dirty="0"/>
              <a:t>במבט מקוון</a:t>
            </a:r>
            <a:r>
              <a:rPr lang="he-IL" dirty="0"/>
              <a:t>, בספר הדיגיטלי, בעמוד 117, משימה מתוקשבת </a:t>
            </a:r>
            <a:r>
              <a:rPr lang="he-IL" b="1" dirty="0"/>
              <a:t>זרעים נובטים</a:t>
            </a:r>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17</a:t>
            </a:fld>
            <a:endParaRPr lang="x-none">
              <a:solidFill>
                <a:prstClr val="black"/>
              </a:solidFill>
            </a:endParaRPr>
          </a:p>
        </p:txBody>
      </p:sp>
    </p:spTree>
    <p:extLst>
      <p:ext uri="{BB962C8B-B14F-4D97-AF65-F5344CB8AC3E}">
        <p14:creationId xmlns:p14="http://schemas.microsoft.com/office/powerpoint/2010/main" val="2919948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החלק</a:t>
            </a:r>
            <a:r>
              <a:rPr lang="he-IL" baseline="0" dirty="0"/>
              <a:t> הראשון נועד להציג את השימושים שאנו עושים בזרעים. חלקם אנו אוכלים ללא עיבוד (לדוגמה: אגוזים, שקדים), חלקם צריך לעבד על ידי בישול (לדוגמה: אורז, חיטה, חמצה, עדשים), חלקם צריך לטחון (לדוגמה: חיטה, שעורה, תירס). מומלץ לערוך בכיתה תערוכה של זרעי מאכל על פי צורת העיבוד.</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18</a:t>
            </a:fld>
            <a:endParaRPr lang="x-none">
              <a:solidFill>
                <a:prstClr val="black"/>
              </a:solidFill>
            </a:endParaRPr>
          </a:p>
        </p:txBody>
      </p:sp>
    </p:spTree>
    <p:extLst>
      <p:ext uri="{BB962C8B-B14F-4D97-AF65-F5344CB8AC3E}">
        <p14:creationId xmlns:p14="http://schemas.microsoft.com/office/powerpoint/2010/main" val="93453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בפעילות זו התלמידים מתבקשים לתכנן מנבטה לגידול נבטים למאכל על בסיס הידע המדעי שרכשו אודות התנאים הדרושים לגידול צמחים.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חשוב ללוות את תהליך התכנון והיצירה בשאלות, כגון: אילו סוגי זרעים תנביטו? באילו כלים וחומרים תשתמשו? מהו התפקיד של כל מרכיב? מה תספקו לזרעים כדי שינבטו? האם המנבטה שבניתם עונה על התפקיד שהגדרתם? האם תרצו לשפר את המנבטה?.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זוהי דוגמה ליחסי גומלין בין מדע וטכנולוגיה.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305141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האירוע הפותח את הפרק מציג תופעה מוכרת החוזרת על עצמה בשדות הבר של האקלים הים התיכוני (שקופית 2). </a:t>
            </a:r>
          </a:p>
          <a:p>
            <a:pPr algn="r"/>
            <a:r>
              <a:rPr lang="he-IL" dirty="0"/>
              <a:t>בחורף ובאביב מעטרים את השדות שלל צמחים (ירוקים ופורחים), ואילו בקיץ רוב הצמחים קמלים ומתייבשים, וחוזר חלילה. </a:t>
            </a:r>
          </a:p>
          <a:p>
            <a:pPr algn="r"/>
            <a:r>
              <a:rPr lang="he-IL" dirty="0"/>
              <a:t>סיפורם של ורד ואלון נועד לעורר תהייה כיצד ייתכן שלפתע צמחו צמחים רבים בשדה שהיה ריק למדי חודשים אחדים קודם לכן.</a:t>
            </a:r>
          </a:p>
          <a:p>
            <a:pPr algn="r"/>
            <a:r>
              <a:rPr lang="he-IL" dirty="0"/>
              <a:t>הדיון בשאלה זו עתיד לחשוף את הידע ואת התפיסות של הלומדים ביחס למושגים התרבות צמחים, זרעים ונביטה.</a:t>
            </a:r>
          </a:p>
          <a:p>
            <a:pPr algn="r"/>
            <a:endParaRPr lang="he-IL" dirty="0"/>
          </a:p>
          <a:p>
            <a:pPr algn="r"/>
            <a:r>
              <a:rPr lang="he-IL" dirty="0"/>
              <a:t>מומלץ</a:t>
            </a:r>
            <a:r>
              <a:rPr lang="he-IL" baseline="0" dirty="0"/>
              <a:t> להקריא את הסיפור ולאחר מכן להציג את שקופית 3 ולקיים שיח באמצעות שאלות כגון: כיצד נראה השדה בקיץ? כיצד נראה השדה בחורף? מהו ההסבר האפשרי להבדלים? – כאשר שקופית 4 מוקרנת.</a:t>
            </a: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לכיתה ג (עולם היצורים החיים).</a:t>
            </a:r>
          </a:p>
          <a:p>
            <a:pPr algn="r"/>
            <a:r>
              <a:rPr lang="he-IL" b="0" i="0" dirty="0">
                <a:effectLst/>
                <a:latin typeface="Almoni Neue DL 4.0 AAA"/>
              </a:rPr>
              <a:t>במשימה </a:t>
            </a:r>
            <a:r>
              <a:rPr lang="he-IL" b="1" i="0" dirty="0">
                <a:effectLst/>
                <a:latin typeface="Almoni Neue DL 4.0 AAA"/>
              </a:rPr>
              <a:t>בואו נגדל נבטים! </a:t>
            </a:r>
            <a:r>
              <a:rPr lang="he-IL" b="0" i="0" dirty="0">
                <a:effectLst/>
                <a:latin typeface="Almoni Neue DL 4.0 AAA"/>
              </a:rPr>
              <a:t>התלמידים מנביטים זרעי מאכל שונים ועוקבים אחר התפתחות הנבטים.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02506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מסכמים את הפרק באמצעות היגדי הסיכום. מומלץ להפוך את היגדי הסיכום למשפטי השלמה. ראו דוגמה.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זרעים שונים זה מזה בתכונות שונות, כגון: __________, __________, __________, __________, 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לזרעים יש איברים דומים: __________, __________, 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לעובר יש : __________, __________.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זרעים זקוקים ל__________, לתהליך הנביטה.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בשלב הראשון של תהליך הנביטה הזרע 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כאשר הזרע __________, </a:t>
            </a:r>
            <a:r>
              <a:rPr kumimoji="0" lang="he-IL" sz="1200" b="0" i="0" u="none" strike="noStrike" kern="1200" cap="none" spc="0" normalizeH="0" baseline="0" noProof="0" dirty="0" err="1">
                <a:ln>
                  <a:noFill/>
                </a:ln>
                <a:solidFill>
                  <a:prstClr val="black"/>
                </a:solidFill>
                <a:effectLst/>
                <a:uLnTx/>
                <a:uFillTx/>
                <a:latin typeface="+mn-lt"/>
                <a:ea typeface="+mn-ea"/>
                <a:cs typeface="+mn-cs"/>
              </a:rPr>
              <a:t>השורשון</a:t>
            </a:r>
            <a:r>
              <a:rPr kumimoji="0" lang="he-IL" sz="1200" b="0" i="0" u="none" strike="noStrike" kern="1200" cap="none" spc="0" normalizeH="0" baseline="0" noProof="0" dirty="0">
                <a:ln>
                  <a:noFill/>
                </a:ln>
                <a:solidFill>
                  <a:prstClr val="black"/>
                </a:solidFill>
                <a:effectLst/>
                <a:uLnTx/>
                <a:uFillTx/>
                <a:latin typeface="+mn-lt"/>
                <a:ea typeface="+mn-ea"/>
                <a:cs typeface="+mn-cs"/>
              </a:rPr>
              <a:t> מתפתח ל__________, </a:t>
            </a:r>
            <a:r>
              <a:rPr kumimoji="0" lang="he-IL" sz="1200" b="0" i="0" u="none" strike="noStrike" kern="1200" cap="none" spc="0" normalizeH="0" baseline="0" noProof="0" dirty="0" err="1">
                <a:ln>
                  <a:noFill/>
                </a:ln>
                <a:solidFill>
                  <a:prstClr val="black"/>
                </a:solidFill>
                <a:effectLst/>
                <a:uLnTx/>
                <a:uFillTx/>
                <a:latin typeface="+mn-lt"/>
                <a:ea typeface="+mn-ea"/>
                <a:cs typeface="+mn-cs"/>
              </a:rPr>
              <a:t>והנצרון</a:t>
            </a:r>
            <a:r>
              <a:rPr kumimoji="0" lang="he-IL" sz="1200" b="0" i="0" u="none" strike="noStrike" kern="1200" cap="none" spc="0" normalizeH="0" baseline="0" noProof="0" dirty="0">
                <a:ln>
                  <a:noFill/>
                </a:ln>
                <a:solidFill>
                  <a:prstClr val="black"/>
                </a:solidFill>
                <a:effectLst/>
                <a:uLnTx/>
                <a:uFillTx/>
                <a:latin typeface="+mn-lt"/>
                <a:ea typeface="+mn-ea"/>
                <a:cs typeface="+mn-cs"/>
              </a:rPr>
              <a:t> מתפתח לגבעול עם 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אנחנו משתמשים ב__________, למזון, לתיבול מזון, לגידול צמחי נוי ועוד.</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57354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a:t>
            </a:r>
            <a:r>
              <a:rPr lang="he-IL" baseline="0" dirty="0"/>
              <a:t> את התלמידים למודעות אודות המיומנויות שנלמדו ולציין את ההקשר של השימוש במיומנויות.</a:t>
            </a:r>
          </a:p>
          <a:p>
            <a:r>
              <a:rPr lang="he-IL" baseline="0" dirty="0"/>
              <a:t>דוגמאות:</a:t>
            </a:r>
          </a:p>
          <a:p>
            <a:r>
              <a:rPr lang="he-IL" baseline="0" dirty="0"/>
              <a:t>מיינו זרעים וערכנו השוואה ביניהם למציאת הדומה והשונה.</a:t>
            </a:r>
          </a:p>
          <a:p>
            <a:r>
              <a:rPr lang="he-IL" baseline="0" dirty="0"/>
              <a:t>הסקנו מסקנות מתוצאות הניסוי.</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383439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השאלות בתבנית זו נועדו לבדוק</a:t>
            </a:r>
            <a:r>
              <a:rPr lang="he-IL" baseline="0" dirty="0"/>
              <a:t> ביצועי הבנה של הלומדים אודות מה שנלמד בפרק.</a:t>
            </a:r>
            <a:endParaRPr lang="he-IL" dirty="0"/>
          </a:p>
          <a:p>
            <a:pPr algn="r"/>
            <a:r>
              <a:rPr lang="he-IL" dirty="0"/>
              <a:t>אפשר להשתמש בשאלות/המשימות שמופיעות בתבנית </a:t>
            </a:r>
            <a:r>
              <a:rPr lang="he-IL" b="1" dirty="0"/>
              <a:t>במבט חוזר </a:t>
            </a:r>
            <a:r>
              <a:rPr lang="he-IL" dirty="0"/>
              <a:t>למטרות של הערכה מעצבת.</a:t>
            </a:r>
          </a:p>
          <a:p>
            <a:pPr algn="r"/>
            <a:r>
              <a:rPr lang="he-IL" dirty="0"/>
              <a:t>בניגוד להערכה מסכמת שהיא הערכה לצורך סיכום שלב הלמידה.</a:t>
            </a:r>
          </a:p>
          <a:p>
            <a:pPr algn="r"/>
            <a:r>
              <a:rPr lang="he-IL" dirty="0"/>
              <a:t> הערכה מעצבת היא הערכה שבמסגרתה קיים משוב מתמיד ומתחולל תהליך למידה מתמשך.</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355754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לאחר הקראת הסיפור (שקופית</a:t>
            </a:r>
            <a:r>
              <a:rPr lang="he-IL" baseline="0" dirty="0"/>
              <a:t> 2))</a:t>
            </a:r>
            <a:r>
              <a:rPr lang="he-IL" dirty="0"/>
              <a:t> מקרינים את שקופית 3 ומקיימים שיח באמצעות שאלות כגון: כיצד נראה השדה בקיץ? כיצד נראה השדה בחורף? מהו ההסבר האפשרי להבדלים? – כאשר שקופית 4 מוקרנת.</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65721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המשימה מרחיבה את משמעות העיקרון הביולוגי </a:t>
            </a:r>
            <a:r>
              <a:rPr kumimoji="0" lang="he-IL" sz="1200" b="1" i="0" u="none" strike="noStrike" kern="1200" cap="none" spc="0" normalizeH="0" baseline="0" noProof="0" dirty="0">
                <a:ln>
                  <a:noFill/>
                </a:ln>
                <a:solidFill>
                  <a:prstClr val="black"/>
                </a:solidFill>
                <a:effectLst/>
                <a:uLnTx/>
                <a:uFillTx/>
                <a:latin typeface="+mn-lt"/>
                <a:ea typeface="+mn-ea"/>
                <a:cs typeface="+mn-cs"/>
              </a:rPr>
              <a:t>אחידות ושוני </a:t>
            </a:r>
            <a:r>
              <a:rPr kumimoji="0" lang="he-IL" sz="1200" b="0" i="0" u="none" strike="noStrike" kern="1200" cap="none" spc="0" normalizeH="0" baseline="0" noProof="0" dirty="0">
                <a:ln>
                  <a:noFill/>
                </a:ln>
                <a:solidFill>
                  <a:prstClr val="black"/>
                </a:solidFill>
                <a:effectLst/>
                <a:uLnTx/>
                <a:uFillTx/>
                <a:latin typeface="+mn-lt"/>
                <a:ea typeface="+mn-ea"/>
                <a:cs typeface="+mn-cs"/>
              </a:rPr>
              <a:t>בהקשר לזרעים. התצפית מכוּונת לשאלת חקירה נוספת: מה הקשר בין מבנה הזרעים לבין ההתרבות של הצמחים?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במשימה שלושה חלקים. החלק הראשון עוסק בהכרת תכונות של זרעים, החלקים השני והשלישי מוקדשים להכרת מבנה הזרע ותפקודי אבריו.</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lgn="r"/>
            <a:r>
              <a:rPr lang="he-IL" dirty="0"/>
              <a:t>המשימה מזמנת חקירה של תכונות הזרעים ומבנה הזרעים באמצעות תצפית והוראה מפורשת של מיומנות החשיבה מיון. התלמידים ממיינים זרעים שונים ומגיעים למסקנות אודות המגוון. חשוב להביא את הלומדים למודעות אודות החשיבות שיש לשימוש במיומנות החשיבה מיון להבניית הכללות במדע. </a:t>
            </a:r>
          </a:p>
          <a:p>
            <a:pPr algn="r"/>
            <a:r>
              <a:rPr lang="he-IL" dirty="0"/>
              <a:t>מיון הזרעים בכל פעם על פי תכונה אחרת ממחיש שלזרעים יש תכונות אחדות, וכי כל זרע יכול להשתייך לקבוצת מיון אחרת בהתאם</a:t>
            </a:r>
          </a:p>
          <a:p>
            <a:pPr algn="r"/>
            <a:r>
              <a:rPr lang="he-IL" dirty="0"/>
              <a:t>לתכונה שהמיון נערך על פיה. בעקבות תהליכי המיון חשוב לוודא שהלומדים הגיעו למסקנות המתבקשות בדבר הדומה והשונה בין זרעים.</a:t>
            </a:r>
          </a:p>
          <a:p>
            <a:pPr algn="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97116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a:t>
            </a:r>
            <a:r>
              <a:rPr lang="he-IL" baseline="0" dirty="0"/>
              <a:t> מוצגת דוגמה של מארגן גרפי (תרשים) של מיומנות החשיבה מיון ודוגמה למיון זרעים שנקודת המוצא שלו הוא המרקם של זרעים.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71728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לפני עריכת התצפית חשוב להציג לתלמידים את האיורים</a:t>
            </a:r>
            <a:r>
              <a:rPr lang="he-IL" baseline="0" dirty="0"/>
              <a:t> של מבנה הזרע.</a:t>
            </a:r>
          </a:p>
          <a:p>
            <a:pPr algn="r"/>
            <a:r>
              <a:rPr lang="he-IL" baseline="0" dirty="0"/>
              <a:t>הידע המוקדם עתיד לסייע להם לזהות את אברי הזרע בתצפית.</a:t>
            </a:r>
            <a:endParaRPr lang="he-IL" dirty="0"/>
          </a:p>
          <a:p>
            <a:pPr algn="r"/>
            <a:r>
              <a:rPr lang="he-IL" dirty="0"/>
              <a:t>לאחר הקריאה התלמידים מוזמנים</a:t>
            </a:r>
            <a:r>
              <a:rPr lang="he-IL" baseline="0" dirty="0"/>
              <a:t> לערוך </a:t>
            </a:r>
            <a:r>
              <a:rPr lang="he-IL" dirty="0"/>
              <a:t>תצפית על זרעים שונים ולזהות את אברי הזרע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62801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תרגול</a:t>
            </a:r>
            <a:r>
              <a:rPr lang="he-IL" dirty="0"/>
              <a:t>:</a:t>
            </a:r>
            <a:r>
              <a:rPr lang="en-US" dirty="0"/>
              <a:t> </a:t>
            </a:r>
            <a:r>
              <a:rPr lang="he-IL" dirty="0"/>
              <a:t>באתר </a:t>
            </a:r>
            <a:r>
              <a:rPr lang="he-IL" b="1" dirty="0"/>
              <a:t>במבט מקוון</a:t>
            </a:r>
            <a:r>
              <a:rPr lang="he-IL" dirty="0"/>
              <a:t>, בספר הדיגיטלי, בעמוד 113, משימה מתוקשבת </a:t>
            </a:r>
            <a:r>
              <a:rPr lang="he-IL" b="1" dirty="0"/>
              <a:t>מבנה הזרע</a:t>
            </a:r>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14179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חקירת מבנה הזרע בזרעים שונים מביאה להבניית </a:t>
            </a:r>
            <a:r>
              <a:rPr lang="he-IL" b="1" dirty="0"/>
              <a:t>עקרון האחידות </a:t>
            </a:r>
            <a:r>
              <a:rPr lang="he-IL" dirty="0"/>
              <a:t>במבנה הזרעים (קליפה ועובר).</a:t>
            </a:r>
          </a:p>
          <a:p>
            <a:pPr algn="r"/>
            <a:r>
              <a:rPr lang="he-IL" dirty="0"/>
              <a:t>במשימה זו הלומדים חוקרים באמצעות תצפית מונחית את מבנה הזרע. לביצוע המשימה יש להשרות את הזרעים במים כדי לרכך אותם. הכרת אברי הזרע נעשית מבחוץ כלפי פנים: תחילה מזהים את קליפת הזרע העוטפת את הזרע; מתחת ל</a:t>
            </a:r>
            <a:r>
              <a:rPr lang="he-IL" b="1" dirty="0"/>
              <a:t>קליפה</a:t>
            </a:r>
            <a:r>
              <a:rPr lang="he-IL" dirty="0"/>
              <a:t> מתגלה </a:t>
            </a:r>
            <a:r>
              <a:rPr lang="he-IL" b="1" dirty="0"/>
              <a:t>מלאי המזון</a:t>
            </a:r>
            <a:r>
              <a:rPr lang="he-IL" dirty="0"/>
              <a:t>; לידו נמצא הע</a:t>
            </a:r>
            <a:r>
              <a:rPr lang="he-IL" b="1" dirty="0"/>
              <a:t>ובר</a:t>
            </a:r>
            <a:r>
              <a:rPr lang="he-IL" dirty="0"/>
              <a:t>; ואם נתבונן בעובר בעזרת מגדלת, נוכל להבחין </a:t>
            </a:r>
            <a:r>
              <a:rPr lang="he-IL" b="1" dirty="0" err="1"/>
              <a:t>בשורשון</a:t>
            </a:r>
            <a:r>
              <a:rPr lang="he-IL" b="1" dirty="0"/>
              <a:t> </a:t>
            </a:r>
            <a:r>
              <a:rPr lang="he-IL" b="1" dirty="0" err="1"/>
              <a:t>ובנצרון</a:t>
            </a:r>
            <a:r>
              <a:rPr lang="he-IL" dirty="0"/>
              <a:t>. לצורך יצירת הכללה בדבר המבנה של זרעים (עקרון האחידות) ובדבר השוני ביניהם חשוב לבצע את התצפית בזרעים שונים, לערוך השוואה ולהסיק על הדומה (אילו איברים יש בכל הזרעים שבדקנו) ועל השונה (במה הזרעים ואיבריהם שונים זה מזה).</a:t>
            </a:r>
          </a:p>
          <a:p>
            <a:pPr algn="r"/>
            <a:r>
              <a:rPr lang="he-IL" dirty="0"/>
              <a:t>שימו לב: חשוב להביא את הלומדים למודעות מדוע חשובה עריכת התצפית על זרעים אחדים ולא להסתפק בעריכת תצפית על זרע אחד.</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17490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i="0" dirty="0">
                <a:effectLst/>
                <a:latin typeface="Almoni Neue DL 4.0 AAA"/>
              </a:rPr>
              <a:t>תרגול והמחשה</a:t>
            </a:r>
            <a:r>
              <a:rPr lang="he-IL" b="0" i="0" dirty="0">
                <a:effectLst/>
                <a:latin typeface="Almoni Neue DL 4.0 AAA"/>
              </a:rPr>
              <a:t>:</a:t>
            </a:r>
            <a:r>
              <a:rPr lang="en-US" b="0" i="0" dirty="0">
                <a:effectLst/>
                <a:latin typeface="Almoni Neue DL 4.0 AAA"/>
              </a:rPr>
              <a:t> </a:t>
            </a: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לכיתה ג (עולם היצורים החיים). </a:t>
            </a:r>
          </a:p>
          <a:p>
            <a:pPr algn="r"/>
            <a:r>
              <a:rPr lang="he-IL" b="0" i="0" dirty="0">
                <a:effectLst/>
                <a:latin typeface="Almoni Neue DL 4.0 AAA"/>
              </a:rPr>
              <a:t>המשימה </a:t>
            </a:r>
            <a:r>
              <a:rPr lang="he-IL" b="1" i="0" dirty="0">
                <a:effectLst/>
                <a:latin typeface="Almoni Neue DL 4.0 AAA"/>
              </a:rPr>
              <a:t>זרעים סביב </a:t>
            </a:r>
            <a:r>
              <a:rPr lang="he-IL" b="0" i="0" dirty="0">
                <a:effectLst/>
                <a:latin typeface="Almoni Neue DL 4.0 AAA"/>
              </a:rPr>
              <a:t>עוסקת במבנה הזרע, בדמיון ובשוני בין זרעים מסוגים שונים.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11541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526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24000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02258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78896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170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11275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87160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x-none">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394254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x-none">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1209662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x-none">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62751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1082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608141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25584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16547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53309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49054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2116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138465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35853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1043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84735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ה'/טבת/תשפ"ד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8188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3000">
              <a:schemeClr val="accent6">
                <a:lumMod val="20000"/>
                <a:lumOff val="8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t>ה'/טבת/תשפ"ד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17768848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3000">
              <a:schemeClr val="accent6">
                <a:lumMod val="20000"/>
                <a:lumOff val="8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solidFill>
                  <a:prstClr val="black">
                    <a:lumMod val="65000"/>
                    <a:lumOff val="35000"/>
                  </a:prstClr>
                </a:solidFill>
              </a:rPr>
              <a:pPr/>
              <a:t>ה'/טבת/תשפ"ד</a:t>
            </a:fld>
            <a:endParaRPr lang="x-none">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361852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0.png"/><Relationship Id="rId7"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s://vimeo.com/726919721"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cs typeface="+mn-cs"/>
              </a:rPr>
              <a:t>מדע וטכנולוגיה לכיתה ג</a:t>
            </a:r>
            <a:endParaRPr lang="en-US" sz="4800" b="1" dirty="0">
              <a:cs typeface="+mn-cs"/>
            </a:endParaRPr>
          </a:p>
        </p:txBody>
      </p:sp>
      <p:sp>
        <p:nvSpPr>
          <p:cNvPr id="3" name="מציין מיקום תוכן 2"/>
          <p:cNvSpPr>
            <a:spLocks noGrp="1"/>
          </p:cNvSpPr>
          <p:nvPr>
            <p:ph idx="1"/>
          </p:nvPr>
        </p:nvSpPr>
        <p:spPr/>
        <p:txBody>
          <a:bodyPr>
            <a:normAutofit/>
          </a:bodyPr>
          <a:lstStyle/>
          <a:p>
            <a:pPr marL="0" indent="0" algn="ctr">
              <a:buNone/>
            </a:pPr>
            <a:r>
              <a:rPr lang="he-IL" sz="4000" b="1" dirty="0"/>
              <a:t>מצגת מלווה להוראה</a:t>
            </a:r>
          </a:p>
          <a:p>
            <a:pPr marL="0" indent="0" algn="ctr">
              <a:buNone/>
            </a:pPr>
            <a:endParaRPr lang="he-IL" sz="4000" b="1" dirty="0"/>
          </a:p>
          <a:p>
            <a:pPr marL="0" indent="0" algn="ctr">
              <a:buNone/>
            </a:pPr>
            <a:r>
              <a:rPr lang="he-IL" sz="4800" b="1" dirty="0">
                <a:solidFill>
                  <a:srgbClr val="B31013"/>
                </a:solidFill>
              </a:rPr>
              <a:t>שער: מפגשים </a:t>
            </a:r>
            <a:r>
              <a:rPr lang="he-IL" sz="4800" b="1">
                <a:solidFill>
                  <a:srgbClr val="B31013"/>
                </a:solidFill>
              </a:rPr>
              <a:t>עם צמחים</a:t>
            </a:r>
            <a:endParaRPr lang="he-IL" sz="4800" b="1" dirty="0">
              <a:solidFill>
                <a:srgbClr val="B31013"/>
              </a:solidFill>
            </a:endParaRPr>
          </a:p>
          <a:p>
            <a:pPr marL="0" indent="0" algn="ctr">
              <a:buNone/>
            </a:pPr>
            <a:r>
              <a:rPr lang="he-IL" sz="4800" b="1" dirty="0">
                <a:solidFill>
                  <a:srgbClr val="B31013"/>
                </a:solidFill>
              </a:rPr>
              <a:t>פרק שני: צמח חדש בא לעולם</a:t>
            </a:r>
            <a:endParaRPr lang="en-US" sz="4800" b="1" dirty="0">
              <a:solidFill>
                <a:srgbClr val="B31013"/>
              </a:solidFill>
            </a:endParaRPr>
          </a:p>
        </p:txBody>
      </p:sp>
      <p:pic>
        <p:nvPicPr>
          <p:cNvPr id="4" name="תמונה 3"/>
          <p:cNvPicPr>
            <a:picLocks noChangeAspect="1"/>
          </p:cNvPicPr>
          <p:nvPr/>
        </p:nvPicPr>
        <p:blipFill>
          <a:blip r:embed="rId3"/>
          <a:stretch>
            <a:fillRect/>
          </a:stretch>
        </p:blipFill>
        <p:spPr>
          <a:xfrm>
            <a:off x="7857633" y="9113"/>
            <a:ext cx="1286367" cy="713294"/>
          </a:xfrm>
          <a:prstGeom prst="rect">
            <a:avLst/>
          </a:prstGeom>
        </p:spPr>
      </p:pic>
      <p:pic>
        <p:nvPicPr>
          <p:cNvPr id="5" name="תמונה 4"/>
          <p:cNvPicPr>
            <a:picLocks noChangeAspect="1"/>
          </p:cNvPicPr>
          <p:nvPr/>
        </p:nvPicPr>
        <p:blipFill>
          <a:blip r:embed="rId4"/>
          <a:stretch>
            <a:fillRect/>
          </a:stretch>
        </p:blipFill>
        <p:spPr>
          <a:xfrm>
            <a:off x="0" y="39596"/>
            <a:ext cx="1274174" cy="682811"/>
          </a:xfrm>
          <a:prstGeom prst="rect">
            <a:avLst/>
          </a:prstGeom>
        </p:spPr>
      </p:pic>
      <p:pic>
        <p:nvPicPr>
          <p:cNvPr id="6" name="תמונה 5"/>
          <p:cNvPicPr>
            <a:picLocks noChangeAspect="1"/>
          </p:cNvPicPr>
          <p:nvPr/>
        </p:nvPicPr>
        <p:blipFill>
          <a:blip r:embed="rId5"/>
          <a:stretch>
            <a:fillRect/>
          </a:stretch>
        </p:blipFill>
        <p:spPr>
          <a:xfrm>
            <a:off x="5195" y="4737171"/>
            <a:ext cx="9144000" cy="2512247"/>
          </a:xfrm>
          <a:prstGeom prst="rect">
            <a:avLst/>
          </a:prstGeom>
        </p:spPr>
      </p:pic>
    </p:spTree>
    <p:extLst>
      <p:ext uri="{BB962C8B-B14F-4D97-AF65-F5344CB8AC3E}">
        <p14:creationId xmlns:p14="http://schemas.microsoft.com/office/powerpoint/2010/main" val="3146558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10" name="תיבת טקסט 9">
            <a:extLst>
              <a:ext uri="{FF2B5EF4-FFF2-40B4-BE49-F238E27FC236}">
                <a16:creationId xmlns:a16="http://schemas.microsoft.com/office/drawing/2014/main" id="{6C23B9F8-EEB5-215F-7703-57CA72C16CF9}"/>
              </a:ext>
            </a:extLst>
          </p:cNvPr>
          <p:cNvSpPr txBox="1"/>
          <p:nvPr/>
        </p:nvSpPr>
        <p:spPr>
          <a:xfrm>
            <a:off x="2786254" y="344578"/>
            <a:ext cx="4247390" cy="646331"/>
          </a:xfrm>
          <a:prstGeom prst="rect">
            <a:avLst/>
          </a:prstGeom>
          <a:noFill/>
        </p:spPr>
        <p:txBody>
          <a:bodyPr wrap="square">
            <a:spAutoFit/>
          </a:bodyPr>
          <a:lstStyle/>
          <a:p>
            <a:pPr algn="r"/>
            <a:r>
              <a:rPr lang="he-IL" sz="3600" b="1" i="0" u="none" strike="noStrike" baseline="0" dirty="0">
                <a:solidFill>
                  <a:schemeClr val="accent6">
                    <a:lumMod val="50000"/>
                  </a:schemeClr>
                </a:solidFill>
                <a:latin typeface="Narkisim" panose="020E0502050101010101" pitchFamily="34" charset="-79"/>
              </a:rPr>
              <a:t>מזרעים לנבטים </a:t>
            </a:r>
          </a:p>
        </p:txBody>
      </p:sp>
      <p:sp>
        <p:nvSpPr>
          <p:cNvPr id="32" name="תיבת טקסט 31">
            <a:extLst>
              <a:ext uri="{FF2B5EF4-FFF2-40B4-BE49-F238E27FC236}">
                <a16:creationId xmlns:a16="http://schemas.microsoft.com/office/drawing/2014/main" id="{693831EF-F7C4-1411-173C-92A49735DDF8}"/>
              </a:ext>
            </a:extLst>
          </p:cNvPr>
          <p:cNvSpPr txBox="1"/>
          <p:nvPr/>
        </p:nvSpPr>
        <p:spPr>
          <a:xfrm>
            <a:off x="1011185" y="1371600"/>
            <a:ext cx="1057645" cy="537210"/>
          </a:xfrm>
          <a:prstGeom prst="rect">
            <a:avLst/>
          </a:prstGeom>
          <a:noFill/>
        </p:spPr>
        <p:txBody>
          <a:bodyPr wrap="square" rtlCol="1">
            <a:spAutoFit/>
          </a:bodyPr>
          <a:lstStyle/>
          <a:p>
            <a:endParaRPr lang="he-IL" dirty="0"/>
          </a:p>
        </p:txBody>
      </p:sp>
      <p:sp>
        <p:nvSpPr>
          <p:cNvPr id="33" name="תיבת טקסט 32">
            <a:extLst>
              <a:ext uri="{FF2B5EF4-FFF2-40B4-BE49-F238E27FC236}">
                <a16:creationId xmlns:a16="http://schemas.microsoft.com/office/drawing/2014/main" id="{011D52FA-DF75-F6B7-0014-B7F619BF9229}"/>
              </a:ext>
            </a:extLst>
          </p:cNvPr>
          <p:cNvSpPr txBox="1"/>
          <p:nvPr/>
        </p:nvSpPr>
        <p:spPr>
          <a:xfrm>
            <a:off x="1163585" y="1524000"/>
            <a:ext cx="1057645" cy="537210"/>
          </a:xfrm>
          <a:prstGeom prst="rect">
            <a:avLst/>
          </a:prstGeom>
          <a:noFill/>
        </p:spPr>
        <p:txBody>
          <a:bodyPr wrap="square" rtlCol="1">
            <a:spAutoFit/>
          </a:bodyPr>
          <a:lstStyle/>
          <a:p>
            <a:endParaRPr lang="he-IL" dirty="0"/>
          </a:p>
        </p:txBody>
      </p:sp>
      <p:sp>
        <p:nvSpPr>
          <p:cNvPr id="2" name="תיבת טקסט 1">
            <a:extLst>
              <a:ext uri="{FF2B5EF4-FFF2-40B4-BE49-F238E27FC236}">
                <a16:creationId xmlns:a16="http://schemas.microsoft.com/office/drawing/2014/main" id="{DD091990-7DF9-4678-F24F-88B3C80EBE65}"/>
              </a:ext>
            </a:extLst>
          </p:cNvPr>
          <p:cNvSpPr txBox="1"/>
          <p:nvPr/>
        </p:nvSpPr>
        <p:spPr>
          <a:xfrm>
            <a:off x="854765" y="1311084"/>
            <a:ext cx="8161070" cy="707886"/>
          </a:xfrm>
          <a:prstGeom prst="rect">
            <a:avLst/>
          </a:prstGeom>
          <a:noFill/>
        </p:spPr>
        <p:txBody>
          <a:bodyPr wrap="square" rtlCol="1">
            <a:spAutoFit/>
          </a:bodyPr>
          <a:lstStyle/>
          <a:p>
            <a:pPr algn="r"/>
            <a:r>
              <a:rPr lang="he-IL" sz="4000" b="1" dirty="0"/>
              <a:t>משימה:</a:t>
            </a:r>
            <a:r>
              <a:rPr lang="he-IL" sz="4000" dirty="0"/>
              <a:t> </a:t>
            </a:r>
            <a:r>
              <a:rPr lang="he-IL" sz="4000" b="1" dirty="0">
                <a:solidFill>
                  <a:schemeClr val="accent6">
                    <a:lumMod val="50000"/>
                  </a:schemeClr>
                </a:solidFill>
              </a:rPr>
              <a:t>מים ונביטה</a:t>
            </a:r>
          </a:p>
        </p:txBody>
      </p:sp>
      <p:sp>
        <p:nvSpPr>
          <p:cNvPr id="4" name="תיבת טקסט 3">
            <a:extLst>
              <a:ext uri="{FF2B5EF4-FFF2-40B4-BE49-F238E27FC236}">
                <a16:creationId xmlns:a16="http://schemas.microsoft.com/office/drawing/2014/main" id="{EDC6129D-714F-55CC-21D0-BD0842BF54E2}"/>
              </a:ext>
            </a:extLst>
          </p:cNvPr>
          <p:cNvSpPr txBox="1"/>
          <p:nvPr/>
        </p:nvSpPr>
        <p:spPr>
          <a:xfrm>
            <a:off x="239974" y="2213610"/>
            <a:ext cx="8756941" cy="1077218"/>
          </a:xfrm>
          <a:prstGeom prst="rect">
            <a:avLst/>
          </a:prstGeom>
          <a:noFill/>
        </p:spPr>
        <p:txBody>
          <a:bodyPr wrap="square" rtlCol="1">
            <a:spAutoFit/>
          </a:bodyPr>
          <a:lstStyle/>
          <a:p>
            <a:pPr algn="r"/>
            <a:r>
              <a:rPr lang="he-IL" sz="3200" b="1" dirty="0"/>
              <a:t>חלק א:</a:t>
            </a:r>
            <a:r>
              <a:rPr lang="he-IL" sz="3200" dirty="0"/>
              <a:t> </a:t>
            </a:r>
            <a:r>
              <a:rPr lang="he-IL" sz="3200" b="1" dirty="0">
                <a:solidFill>
                  <a:schemeClr val="accent6">
                    <a:lumMod val="50000"/>
                  </a:schemeClr>
                </a:solidFill>
              </a:rPr>
              <a:t>מה קורה לזרעים כאשר מרטיבים אותם במים? (עמוד 115)</a:t>
            </a:r>
          </a:p>
        </p:txBody>
      </p:sp>
      <p:pic>
        <p:nvPicPr>
          <p:cNvPr id="7" name="תמונה 6">
            <a:extLst>
              <a:ext uri="{FF2B5EF4-FFF2-40B4-BE49-F238E27FC236}">
                <a16:creationId xmlns:a16="http://schemas.microsoft.com/office/drawing/2014/main" id="{63FB6D8F-2CCE-1E92-3787-28C82EA16D49}"/>
              </a:ext>
            </a:extLst>
          </p:cNvPr>
          <p:cNvPicPr>
            <a:picLocks noChangeAspect="1"/>
          </p:cNvPicPr>
          <p:nvPr/>
        </p:nvPicPr>
        <p:blipFill>
          <a:blip r:embed="rId5"/>
          <a:stretch>
            <a:fillRect/>
          </a:stretch>
        </p:blipFill>
        <p:spPr>
          <a:xfrm>
            <a:off x="6847111" y="4003030"/>
            <a:ext cx="2168724" cy="2575860"/>
          </a:xfrm>
          <a:prstGeom prst="rect">
            <a:avLst/>
          </a:prstGeom>
        </p:spPr>
      </p:pic>
      <p:pic>
        <p:nvPicPr>
          <p:cNvPr id="9" name="תמונה 8">
            <a:extLst>
              <a:ext uri="{FF2B5EF4-FFF2-40B4-BE49-F238E27FC236}">
                <a16:creationId xmlns:a16="http://schemas.microsoft.com/office/drawing/2014/main" id="{6548B29B-6B3C-DFA7-0D92-561B583E6758}"/>
              </a:ext>
            </a:extLst>
          </p:cNvPr>
          <p:cNvPicPr>
            <a:picLocks noChangeAspect="1"/>
          </p:cNvPicPr>
          <p:nvPr/>
        </p:nvPicPr>
        <p:blipFill>
          <a:blip r:embed="rId6"/>
          <a:stretch>
            <a:fillRect/>
          </a:stretch>
        </p:blipFill>
        <p:spPr>
          <a:xfrm>
            <a:off x="4608791" y="3982226"/>
            <a:ext cx="2162133" cy="2596664"/>
          </a:xfrm>
          <a:prstGeom prst="rect">
            <a:avLst/>
          </a:prstGeom>
        </p:spPr>
      </p:pic>
      <p:pic>
        <p:nvPicPr>
          <p:cNvPr id="12" name="תמונה 11">
            <a:extLst>
              <a:ext uri="{FF2B5EF4-FFF2-40B4-BE49-F238E27FC236}">
                <a16:creationId xmlns:a16="http://schemas.microsoft.com/office/drawing/2014/main" id="{37F85C3B-4BE2-EE9E-F7CF-CC73AE75C7CA}"/>
              </a:ext>
            </a:extLst>
          </p:cNvPr>
          <p:cNvPicPr>
            <a:picLocks noChangeAspect="1"/>
          </p:cNvPicPr>
          <p:nvPr/>
        </p:nvPicPr>
        <p:blipFill>
          <a:blip r:embed="rId7"/>
          <a:stretch>
            <a:fillRect/>
          </a:stretch>
        </p:blipFill>
        <p:spPr>
          <a:xfrm>
            <a:off x="128166" y="4003030"/>
            <a:ext cx="2162134" cy="2596664"/>
          </a:xfrm>
          <a:prstGeom prst="rect">
            <a:avLst/>
          </a:prstGeom>
        </p:spPr>
      </p:pic>
      <p:pic>
        <p:nvPicPr>
          <p:cNvPr id="14" name="תמונה 13">
            <a:extLst>
              <a:ext uri="{FF2B5EF4-FFF2-40B4-BE49-F238E27FC236}">
                <a16:creationId xmlns:a16="http://schemas.microsoft.com/office/drawing/2014/main" id="{9D737AD0-42AF-AAB5-6C35-7EC7EA8288C9}"/>
              </a:ext>
            </a:extLst>
          </p:cNvPr>
          <p:cNvPicPr>
            <a:picLocks noChangeAspect="1"/>
          </p:cNvPicPr>
          <p:nvPr/>
        </p:nvPicPr>
        <p:blipFill>
          <a:blip r:embed="rId8"/>
          <a:stretch>
            <a:fillRect/>
          </a:stretch>
        </p:blipFill>
        <p:spPr>
          <a:xfrm>
            <a:off x="2378320" y="3982226"/>
            <a:ext cx="2154285" cy="2617468"/>
          </a:xfrm>
          <a:prstGeom prst="rect">
            <a:avLst/>
          </a:prstGeom>
        </p:spPr>
      </p:pic>
      <p:sp>
        <p:nvSpPr>
          <p:cNvPr id="6" name="TextBox 5"/>
          <p:cNvSpPr txBox="1"/>
          <p:nvPr/>
        </p:nvSpPr>
        <p:spPr>
          <a:xfrm>
            <a:off x="6940377" y="3405214"/>
            <a:ext cx="1982191" cy="646331"/>
          </a:xfrm>
          <a:prstGeom prst="rect">
            <a:avLst/>
          </a:prstGeom>
          <a:noFill/>
        </p:spPr>
        <p:txBody>
          <a:bodyPr wrap="square" rtlCol="0">
            <a:spAutoFit/>
          </a:bodyPr>
          <a:lstStyle/>
          <a:p>
            <a:pPr algn="r"/>
            <a:r>
              <a:rPr lang="he-IL" sz="3600" b="1" dirty="0">
                <a:solidFill>
                  <a:srgbClr val="FF0000"/>
                </a:solidFill>
              </a:rPr>
              <a:t>ניסוי</a:t>
            </a:r>
            <a:endParaRPr lang="en-US" sz="3600" b="1" dirty="0">
              <a:solidFill>
                <a:srgbClr val="FF0000"/>
              </a:solidFill>
            </a:endParaRPr>
          </a:p>
        </p:txBody>
      </p:sp>
    </p:spTree>
    <p:extLst>
      <p:ext uri="{BB962C8B-B14F-4D97-AF65-F5344CB8AC3E}">
        <p14:creationId xmlns:p14="http://schemas.microsoft.com/office/powerpoint/2010/main" val="85984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667" y="343381"/>
            <a:ext cx="1294089" cy="695625"/>
          </a:xfrm>
          <a:prstGeom prst="rect">
            <a:avLst/>
          </a:prstGeom>
        </p:spPr>
      </p:pic>
      <p:pic>
        <p:nvPicPr>
          <p:cNvPr id="5" name="תמונה 4"/>
          <p:cNvPicPr>
            <a:picLocks noChangeAspect="1"/>
          </p:cNvPicPr>
          <p:nvPr/>
        </p:nvPicPr>
        <p:blipFill>
          <a:blip r:embed="rId4"/>
          <a:stretch>
            <a:fillRect/>
          </a:stretch>
        </p:blipFill>
        <p:spPr>
          <a:xfrm>
            <a:off x="140582" y="216926"/>
            <a:ext cx="1350287" cy="763206"/>
          </a:xfrm>
          <a:prstGeom prst="rect">
            <a:avLst/>
          </a:prstGeom>
        </p:spPr>
      </p:pic>
      <p:sp>
        <p:nvSpPr>
          <p:cNvPr id="2" name="תיבת טקסט 1">
            <a:extLst>
              <a:ext uri="{FF2B5EF4-FFF2-40B4-BE49-F238E27FC236}">
                <a16:creationId xmlns:a16="http://schemas.microsoft.com/office/drawing/2014/main" id="{1D18CDA5-DACD-12A5-A889-5941085D7873}"/>
              </a:ext>
            </a:extLst>
          </p:cNvPr>
          <p:cNvSpPr txBox="1"/>
          <p:nvPr/>
        </p:nvSpPr>
        <p:spPr>
          <a:xfrm>
            <a:off x="387626" y="1332055"/>
            <a:ext cx="8825947" cy="584775"/>
          </a:xfrm>
          <a:prstGeom prst="rect">
            <a:avLst/>
          </a:prstGeom>
          <a:noFill/>
        </p:spPr>
        <p:txBody>
          <a:bodyPr wrap="square" rtlCol="1">
            <a:spAutoFit/>
          </a:bodyPr>
          <a:lstStyle/>
          <a:p>
            <a:r>
              <a:rPr lang="he-IL" sz="3200" b="1" dirty="0"/>
              <a:t>חלק ב:</a:t>
            </a:r>
            <a:r>
              <a:rPr lang="he-IL" sz="3200" b="1" dirty="0">
                <a:solidFill>
                  <a:schemeClr val="accent6">
                    <a:lumMod val="50000"/>
                  </a:schemeClr>
                </a:solidFill>
              </a:rPr>
              <a:t> מה קורה לזרעים שתפחו בכלי? (עמוד 116</a:t>
            </a:r>
          </a:p>
        </p:txBody>
      </p:sp>
      <p:pic>
        <p:nvPicPr>
          <p:cNvPr id="6" name="תמונה 5"/>
          <p:cNvPicPr>
            <a:picLocks noChangeAspect="1"/>
          </p:cNvPicPr>
          <p:nvPr/>
        </p:nvPicPr>
        <p:blipFill>
          <a:blip r:embed="rId5"/>
          <a:stretch>
            <a:fillRect/>
          </a:stretch>
        </p:blipFill>
        <p:spPr>
          <a:xfrm>
            <a:off x="0" y="2658133"/>
            <a:ext cx="9144000" cy="2953089"/>
          </a:xfrm>
          <a:prstGeom prst="rect">
            <a:avLst/>
          </a:prstGeom>
        </p:spPr>
      </p:pic>
    </p:spTree>
    <p:extLst>
      <p:ext uri="{BB962C8B-B14F-4D97-AF65-F5344CB8AC3E}">
        <p14:creationId xmlns:p14="http://schemas.microsoft.com/office/powerpoint/2010/main" val="270067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650855"/>
          </a:xfrm>
          <a:prstGeom prst="rect">
            <a:avLst/>
          </a:prstGeom>
        </p:spPr>
      </p:pic>
      <p:pic>
        <p:nvPicPr>
          <p:cNvPr id="5" name="תמונה 4"/>
          <p:cNvPicPr>
            <a:picLocks noChangeAspect="1"/>
          </p:cNvPicPr>
          <p:nvPr/>
        </p:nvPicPr>
        <p:blipFill>
          <a:blip r:embed="rId4"/>
          <a:stretch>
            <a:fillRect/>
          </a:stretch>
        </p:blipFill>
        <p:spPr>
          <a:xfrm>
            <a:off x="239974" y="163051"/>
            <a:ext cx="1542422" cy="810983"/>
          </a:xfrm>
          <a:prstGeom prst="rect">
            <a:avLst/>
          </a:prstGeom>
        </p:spPr>
      </p:pic>
      <p:sp>
        <p:nvSpPr>
          <p:cNvPr id="4" name="תיבת טקסט 3">
            <a:extLst>
              <a:ext uri="{FF2B5EF4-FFF2-40B4-BE49-F238E27FC236}">
                <a16:creationId xmlns:a16="http://schemas.microsoft.com/office/drawing/2014/main" id="{2301FD35-F28A-701B-438D-553A8F95606E}"/>
              </a:ext>
            </a:extLst>
          </p:cNvPr>
          <p:cNvSpPr txBox="1"/>
          <p:nvPr/>
        </p:nvSpPr>
        <p:spPr>
          <a:xfrm>
            <a:off x="1782396" y="709462"/>
            <a:ext cx="5423474" cy="769441"/>
          </a:xfrm>
          <a:prstGeom prst="rect">
            <a:avLst/>
          </a:prstGeom>
          <a:noFill/>
        </p:spPr>
        <p:txBody>
          <a:bodyPr wrap="square" rtlCol="1">
            <a:spAutoFit/>
          </a:bodyPr>
          <a:lstStyle/>
          <a:p>
            <a:pPr algn="r"/>
            <a:r>
              <a:rPr lang="he-IL" sz="4400" b="1" dirty="0"/>
              <a:t>חושבים מדע: </a:t>
            </a:r>
            <a:r>
              <a:rPr lang="he-IL" sz="4400" b="1" dirty="0">
                <a:solidFill>
                  <a:schemeClr val="accent6">
                    <a:lumMod val="50000"/>
                  </a:schemeClr>
                </a:solidFill>
              </a:rPr>
              <a:t>חזרות</a:t>
            </a:r>
          </a:p>
        </p:txBody>
      </p:sp>
      <p:pic>
        <p:nvPicPr>
          <p:cNvPr id="6" name="תמונה 5"/>
          <p:cNvPicPr>
            <a:picLocks noChangeAspect="1"/>
          </p:cNvPicPr>
          <p:nvPr/>
        </p:nvPicPr>
        <p:blipFill>
          <a:blip r:embed="rId5"/>
          <a:stretch>
            <a:fillRect/>
          </a:stretch>
        </p:blipFill>
        <p:spPr>
          <a:xfrm>
            <a:off x="-77867" y="2337048"/>
            <a:ext cx="9144000" cy="3297088"/>
          </a:xfrm>
          <a:prstGeom prst="rect">
            <a:avLst/>
          </a:prstGeom>
        </p:spPr>
      </p:pic>
    </p:spTree>
    <p:extLst>
      <p:ext uri="{BB962C8B-B14F-4D97-AF65-F5344CB8AC3E}">
        <p14:creationId xmlns:p14="http://schemas.microsoft.com/office/powerpoint/2010/main" val="3580959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160461" y="168959"/>
            <a:ext cx="1301272" cy="735502"/>
          </a:xfrm>
          <a:prstGeom prst="rect">
            <a:avLst/>
          </a:prstGeom>
        </p:spPr>
      </p:pic>
      <p:sp>
        <p:nvSpPr>
          <p:cNvPr id="4" name="כותרת 3">
            <a:extLst>
              <a:ext uri="{FF2B5EF4-FFF2-40B4-BE49-F238E27FC236}">
                <a16:creationId xmlns:a16="http://schemas.microsoft.com/office/drawing/2014/main" id="{B4BEA53B-96C0-EC80-AC3A-9C5394A6047E}"/>
              </a:ext>
            </a:extLst>
          </p:cNvPr>
          <p:cNvSpPr>
            <a:spLocks noGrp="1"/>
          </p:cNvSpPr>
          <p:nvPr>
            <p:ph type="ctrTitle"/>
          </p:nvPr>
        </p:nvSpPr>
        <p:spPr>
          <a:xfrm>
            <a:off x="391476" y="576470"/>
            <a:ext cx="7152323" cy="1144647"/>
          </a:xfrm>
        </p:spPr>
        <p:txBody>
          <a:bodyPr>
            <a:noAutofit/>
          </a:bodyPr>
          <a:lstStyle/>
          <a:p>
            <a:br>
              <a:rPr lang="he-IL" sz="3200" b="1" dirty="0">
                <a:solidFill>
                  <a:schemeClr val="accent6">
                    <a:lumMod val="50000"/>
                  </a:schemeClr>
                </a:solidFill>
                <a:cs typeface="+mn-cs"/>
              </a:rPr>
            </a:br>
            <a:endParaRPr lang="he-IL" sz="3200" b="1" dirty="0">
              <a:solidFill>
                <a:schemeClr val="accent6">
                  <a:lumMod val="50000"/>
                </a:schemeClr>
              </a:solidFill>
              <a:cs typeface="+mn-cs"/>
            </a:endParaRPr>
          </a:p>
        </p:txBody>
      </p:sp>
      <p:sp>
        <p:nvSpPr>
          <p:cNvPr id="6" name="תיבת טקסט 5">
            <a:extLst>
              <a:ext uri="{FF2B5EF4-FFF2-40B4-BE49-F238E27FC236}">
                <a16:creationId xmlns:a16="http://schemas.microsoft.com/office/drawing/2014/main" id="{B6D7008F-4120-A3B8-9B8A-13EB215B6590}"/>
              </a:ext>
            </a:extLst>
          </p:cNvPr>
          <p:cNvSpPr txBox="1"/>
          <p:nvPr/>
        </p:nvSpPr>
        <p:spPr>
          <a:xfrm>
            <a:off x="2877875" y="775225"/>
            <a:ext cx="5247388" cy="584775"/>
          </a:xfrm>
          <a:prstGeom prst="rect">
            <a:avLst/>
          </a:prstGeom>
          <a:noFill/>
        </p:spPr>
        <p:txBody>
          <a:bodyPr wrap="square" rtlCol="1">
            <a:spAutoFit/>
          </a:bodyPr>
          <a:lstStyle/>
          <a:p>
            <a:r>
              <a:rPr lang="he-IL" sz="3200" b="1" dirty="0"/>
              <a:t>משימה:</a:t>
            </a:r>
            <a:r>
              <a:rPr lang="he-IL" sz="3200" dirty="0"/>
              <a:t> </a:t>
            </a:r>
            <a:r>
              <a:rPr lang="he-IL" sz="3200" b="1" dirty="0">
                <a:solidFill>
                  <a:schemeClr val="accent6">
                    <a:lumMod val="50000"/>
                  </a:schemeClr>
                </a:solidFill>
              </a:rPr>
              <a:t>זרעים נובטים</a:t>
            </a:r>
          </a:p>
        </p:txBody>
      </p:sp>
      <p:sp>
        <p:nvSpPr>
          <p:cNvPr id="10" name="תיבת טקסט 9">
            <a:extLst>
              <a:ext uri="{FF2B5EF4-FFF2-40B4-BE49-F238E27FC236}">
                <a16:creationId xmlns:a16="http://schemas.microsoft.com/office/drawing/2014/main" id="{FA9B2A23-3182-20A5-7EAD-32A09D7896CD}"/>
              </a:ext>
            </a:extLst>
          </p:cNvPr>
          <p:cNvSpPr txBox="1"/>
          <p:nvPr/>
        </p:nvSpPr>
        <p:spPr>
          <a:xfrm>
            <a:off x="391476" y="1560964"/>
            <a:ext cx="8605438" cy="523220"/>
          </a:xfrm>
          <a:prstGeom prst="rect">
            <a:avLst/>
          </a:prstGeom>
          <a:noFill/>
        </p:spPr>
        <p:txBody>
          <a:bodyPr wrap="square" rtlCol="1">
            <a:spAutoFit/>
          </a:bodyPr>
          <a:lstStyle/>
          <a:p>
            <a:pPr algn="r"/>
            <a:r>
              <a:rPr lang="he-IL" sz="2400" dirty="0"/>
              <a:t> </a:t>
            </a:r>
            <a:r>
              <a:rPr lang="he-IL" sz="2800" dirty="0"/>
              <a:t>המשגה באמצעות קטע המידע </a:t>
            </a:r>
            <a:r>
              <a:rPr lang="he-IL" sz="2800" b="1" dirty="0"/>
              <a:t>זרעים נובטים </a:t>
            </a:r>
            <a:r>
              <a:rPr lang="he-IL" sz="2800" dirty="0"/>
              <a:t>(עמוד 117)</a:t>
            </a:r>
          </a:p>
        </p:txBody>
      </p:sp>
      <p:pic>
        <p:nvPicPr>
          <p:cNvPr id="7" name="תמונה 6"/>
          <p:cNvPicPr>
            <a:picLocks noChangeAspect="1"/>
          </p:cNvPicPr>
          <p:nvPr/>
        </p:nvPicPr>
        <p:blipFill>
          <a:blip r:embed="rId4"/>
          <a:stretch>
            <a:fillRect/>
          </a:stretch>
        </p:blipFill>
        <p:spPr>
          <a:xfrm>
            <a:off x="0" y="2323180"/>
            <a:ext cx="9144000" cy="2760324"/>
          </a:xfrm>
          <a:prstGeom prst="rect">
            <a:avLst/>
          </a:prstGeom>
        </p:spPr>
      </p:pic>
      <p:pic>
        <p:nvPicPr>
          <p:cNvPr id="2" name="תמונה 1"/>
          <p:cNvPicPr>
            <a:picLocks noChangeAspect="1"/>
          </p:cNvPicPr>
          <p:nvPr/>
        </p:nvPicPr>
        <p:blipFill>
          <a:blip r:embed="rId5"/>
          <a:stretch>
            <a:fillRect/>
          </a:stretch>
        </p:blipFill>
        <p:spPr>
          <a:xfrm>
            <a:off x="1473082" y="216455"/>
            <a:ext cx="1274174" cy="682811"/>
          </a:xfrm>
          <a:prstGeom prst="rect">
            <a:avLst/>
          </a:prstGeom>
        </p:spPr>
      </p:pic>
    </p:spTree>
    <p:extLst>
      <p:ext uri="{BB962C8B-B14F-4D97-AF65-F5344CB8AC3E}">
        <p14:creationId xmlns:p14="http://schemas.microsoft.com/office/powerpoint/2010/main" val="145766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400" b="1" dirty="0">
                <a:solidFill>
                  <a:schemeClr val="accent6">
                    <a:lumMod val="75000"/>
                  </a:schemeClr>
                </a:solidFill>
                <a:cs typeface="+mn-cs"/>
              </a:rPr>
              <a:t>אברי הנבט</a:t>
            </a:r>
            <a:endParaRPr lang="en-US" sz="44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2136913" y="2076489"/>
            <a:ext cx="4870174" cy="4622485"/>
          </a:xfrm>
          <a:prstGeom prst="rect">
            <a:avLst/>
          </a:prstGeom>
        </p:spPr>
      </p:pic>
      <p:sp>
        <p:nvSpPr>
          <p:cNvPr id="5" name="TextBox 4"/>
          <p:cNvSpPr txBox="1"/>
          <p:nvPr/>
        </p:nvSpPr>
        <p:spPr>
          <a:xfrm>
            <a:off x="7364896" y="4552122"/>
            <a:ext cx="1779104" cy="369332"/>
          </a:xfrm>
          <a:prstGeom prst="rect">
            <a:avLst/>
          </a:prstGeom>
          <a:noFill/>
        </p:spPr>
        <p:txBody>
          <a:bodyPr wrap="square" rtlCol="0">
            <a:spAutoFit/>
          </a:bodyPr>
          <a:lstStyle/>
          <a:p>
            <a:r>
              <a:rPr lang="en-GB" dirty="0" err="1"/>
              <a:t>Pixabay</a:t>
            </a:r>
            <a:r>
              <a:rPr lang="en-GB" dirty="0"/>
              <a:t> </a:t>
            </a:r>
            <a:r>
              <a:rPr lang="he-IL" dirty="0"/>
              <a:t>מקור:</a:t>
            </a:r>
            <a:r>
              <a:rPr lang="en-US" dirty="0"/>
              <a:t> </a:t>
            </a:r>
          </a:p>
        </p:txBody>
      </p:sp>
      <p:pic>
        <p:nvPicPr>
          <p:cNvPr id="6" name="תמונה 5"/>
          <p:cNvPicPr>
            <a:picLocks noChangeAspect="1"/>
          </p:cNvPicPr>
          <p:nvPr/>
        </p:nvPicPr>
        <p:blipFill>
          <a:blip r:embed="rId4"/>
          <a:stretch>
            <a:fillRect/>
          </a:stretch>
        </p:blipFill>
        <p:spPr>
          <a:xfrm>
            <a:off x="0" y="125733"/>
            <a:ext cx="1274174" cy="682811"/>
          </a:xfrm>
          <a:prstGeom prst="rect">
            <a:avLst/>
          </a:prstGeom>
        </p:spPr>
      </p:pic>
      <p:pic>
        <p:nvPicPr>
          <p:cNvPr id="7" name="תמונה 6"/>
          <p:cNvPicPr>
            <a:picLocks noChangeAspect="1"/>
          </p:cNvPicPr>
          <p:nvPr/>
        </p:nvPicPr>
        <p:blipFill>
          <a:blip r:embed="rId5"/>
          <a:stretch>
            <a:fillRect/>
          </a:stretch>
        </p:blipFill>
        <p:spPr>
          <a:xfrm>
            <a:off x="7839343" y="152307"/>
            <a:ext cx="1304657" cy="731583"/>
          </a:xfrm>
          <a:prstGeom prst="rect">
            <a:avLst/>
          </a:prstGeom>
        </p:spPr>
      </p:pic>
    </p:spTree>
    <p:extLst>
      <p:ext uri="{BB962C8B-B14F-4D97-AF65-F5344CB8AC3E}">
        <p14:creationId xmlns:p14="http://schemas.microsoft.com/office/powerpoint/2010/main" val="386430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solidFill>
                  <a:schemeClr val="accent6">
                    <a:lumMod val="75000"/>
                  </a:schemeClr>
                </a:solidFill>
                <a:cs typeface="+mn-cs"/>
              </a:rPr>
              <a:t>תהליך הנביטה</a:t>
            </a:r>
            <a:endParaRPr lang="en-US" sz="48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336500" y="2226366"/>
            <a:ext cx="8481390" cy="3876260"/>
          </a:xfrm>
          <a:prstGeom prst="rect">
            <a:avLst/>
          </a:prstGeom>
        </p:spPr>
      </p:pic>
      <p:sp>
        <p:nvSpPr>
          <p:cNvPr id="5" name="TextBox 4"/>
          <p:cNvSpPr txBox="1"/>
          <p:nvPr/>
        </p:nvSpPr>
        <p:spPr>
          <a:xfrm>
            <a:off x="5446643" y="6453004"/>
            <a:ext cx="3371247" cy="369332"/>
          </a:xfrm>
          <a:prstGeom prst="rect">
            <a:avLst/>
          </a:prstGeom>
          <a:noFill/>
        </p:spPr>
        <p:txBody>
          <a:bodyPr wrap="square" rtlCol="0">
            <a:spAutoFit/>
          </a:bodyPr>
          <a:lstStyle/>
          <a:p>
            <a:r>
              <a:rPr lang="en-GB" dirty="0" err="1"/>
              <a:t>Pixabay</a:t>
            </a:r>
            <a:r>
              <a:rPr lang="en-GB" dirty="0"/>
              <a:t>:   </a:t>
            </a:r>
            <a:r>
              <a:rPr lang="he-IL" dirty="0"/>
              <a:t>מקור התמונה</a:t>
            </a:r>
            <a:endParaRPr lang="en-US" dirty="0"/>
          </a:p>
        </p:txBody>
      </p:sp>
      <p:pic>
        <p:nvPicPr>
          <p:cNvPr id="6" name="תמונה 5"/>
          <p:cNvPicPr>
            <a:picLocks noChangeAspect="1"/>
          </p:cNvPicPr>
          <p:nvPr/>
        </p:nvPicPr>
        <p:blipFill>
          <a:blip r:embed="rId4"/>
          <a:stretch>
            <a:fillRect/>
          </a:stretch>
        </p:blipFill>
        <p:spPr>
          <a:xfrm>
            <a:off x="78530" y="24354"/>
            <a:ext cx="1274174" cy="682811"/>
          </a:xfrm>
          <a:prstGeom prst="rect">
            <a:avLst/>
          </a:prstGeom>
        </p:spPr>
      </p:pic>
      <p:pic>
        <p:nvPicPr>
          <p:cNvPr id="7" name="תמונה 6"/>
          <p:cNvPicPr>
            <a:picLocks noChangeAspect="1"/>
          </p:cNvPicPr>
          <p:nvPr/>
        </p:nvPicPr>
        <p:blipFill>
          <a:blip r:embed="rId5"/>
          <a:stretch>
            <a:fillRect/>
          </a:stretch>
        </p:blipFill>
        <p:spPr>
          <a:xfrm>
            <a:off x="7868216" y="15382"/>
            <a:ext cx="1304657" cy="731583"/>
          </a:xfrm>
          <a:prstGeom prst="rect">
            <a:avLst/>
          </a:prstGeom>
        </p:spPr>
      </p:pic>
    </p:spTree>
    <p:extLst>
      <p:ext uri="{BB962C8B-B14F-4D97-AF65-F5344CB8AC3E}">
        <p14:creationId xmlns:p14="http://schemas.microsoft.com/office/powerpoint/2010/main" val="414726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2" name="תיבת טקסט 1">
            <a:extLst>
              <a:ext uri="{FF2B5EF4-FFF2-40B4-BE49-F238E27FC236}">
                <a16:creationId xmlns:a16="http://schemas.microsoft.com/office/drawing/2014/main" id="{6542E692-C95B-C87C-5F5A-1AFCF2F7F9EF}"/>
              </a:ext>
            </a:extLst>
          </p:cNvPr>
          <p:cNvSpPr txBox="1"/>
          <p:nvPr/>
        </p:nvSpPr>
        <p:spPr>
          <a:xfrm>
            <a:off x="2926080" y="6228405"/>
            <a:ext cx="5920740" cy="369332"/>
          </a:xfrm>
          <a:prstGeom prst="rect">
            <a:avLst/>
          </a:prstGeom>
          <a:noFill/>
        </p:spPr>
        <p:txBody>
          <a:bodyPr wrap="square" rtlCol="1">
            <a:spAutoFit/>
          </a:bodyPr>
          <a:lstStyle/>
          <a:p>
            <a:pPr algn="r"/>
            <a:r>
              <a:rPr lang="he-IL" dirty="0">
                <a:solidFill>
                  <a:prstClr val="black"/>
                </a:solidFill>
                <a:hlinkClick r:id="rId5"/>
              </a:rPr>
              <a:t>זרעים נובטים</a:t>
            </a:r>
            <a:endParaRPr lang="he-IL" dirty="0">
              <a:solidFill>
                <a:prstClr val="black"/>
              </a:solidFill>
            </a:endParaRPr>
          </a:p>
        </p:txBody>
      </p:sp>
      <p:pic>
        <p:nvPicPr>
          <p:cNvPr id="11" name="תמונה 10">
            <a:extLst>
              <a:ext uri="{FF2B5EF4-FFF2-40B4-BE49-F238E27FC236}">
                <a16:creationId xmlns:a16="http://schemas.microsoft.com/office/drawing/2014/main" id="{F1A28D40-B6F7-CB93-7DF0-04EAC6FEE75B}"/>
              </a:ext>
            </a:extLst>
          </p:cNvPr>
          <p:cNvPicPr>
            <a:picLocks noChangeAspect="1"/>
          </p:cNvPicPr>
          <p:nvPr/>
        </p:nvPicPr>
        <p:blipFill>
          <a:blip r:embed="rId6"/>
          <a:stretch>
            <a:fillRect/>
          </a:stretch>
        </p:blipFill>
        <p:spPr>
          <a:xfrm>
            <a:off x="0" y="1314450"/>
            <a:ext cx="9144000" cy="4913955"/>
          </a:xfrm>
          <a:prstGeom prst="rect">
            <a:avLst/>
          </a:prstGeom>
        </p:spPr>
      </p:pic>
      <p:sp>
        <p:nvSpPr>
          <p:cNvPr id="12" name="תיבת טקסט 11">
            <a:extLst>
              <a:ext uri="{FF2B5EF4-FFF2-40B4-BE49-F238E27FC236}">
                <a16:creationId xmlns:a16="http://schemas.microsoft.com/office/drawing/2014/main" id="{E8757D70-17E7-AF4A-3C60-85C852BF0D7D}"/>
              </a:ext>
            </a:extLst>
          </p:cNvPr>
          <p:cNvSpPr txBox="1"/>
          <p:nvPr/>
        </p:nvSpPr>
        <p:spPr>
          <a:xfrm>
            <a:off x="4354830" y="718245"/>
            <a:ext cx="3314700" cy="584775"/>
          </a:xfrm>
          <a:prstGeom prst="rect">
            <a:avLst/>
          </a:prstGeom>
          <a:noFill/>
        </p:spPr>
        <p:txBody>
          <a:bodyPr wrap="square" rtlCol="1">
            <a:spAutoFit/>
          </a:bodyPr>
          <a:lstStyle/>
          <a:p>
            <a:r>
              <a:rPr lang="he-IL" sz="3200" b="1" dirty="0">
                <a:solidFill>
                  <a:srgbClr val="70AD47">
                    <a:lumMod val="50000"/>
                  </a:srgbClr>
                </a:solidFill>
              </a:rPr>
              <a:t>נביטה</a:t>
            </a:r>
          </a:p>
        </p:txBody>
      </p:sp>
    </p:spTree>
    <p:extLst>
      <p:ext uri="{BB962C8B-B14F-4D97-AF65-F5344CB8AC3E}">
        <p14:creationId xmlns:p14="http://schemas.microsoft.com/office/powerpoint/2010/main" val="41395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4" name="תמונה 3">
            <a:extLst>
              <a:ext uri="{FF2B5EF4-FFF2-40B4-BE49-F238E27FC236}">
                <a16:creationId xmlns:a16="http://schemas.microsoft.com/office/drawing/2014/main" id="{002F952C-345B-3800-2B03-45871B1D1855}"/>
              </a:ext>
            </a:extLst>
          </p:cNvPr>
          <p:cNvPicPr>
            <a:picLocks noChangeAspect="1"/>
          </p:cNvPicPr>
          <p:nvPr/>
        </p:nvPicPr>
        <p:blipFill>
          <a:blip r:embed="rId5"/>
          <a:stretch>
            <a:fillRect/>
          </a:stretch>
        </p:blipFill>
        <p:spPr>
          <a:xfrm>
            <a:off x="605790" y="1163625"/>
            <a:ext cx="7932420" cy="4530749"/>
          </a:xfrm>
          <a:prstGeom prst="rect">
            <a:avLst/>
          </a:prstGeom>
        </p:spPr>
      </p:pic>
    </p:spTree>
    <p:extLst>
      <p:ext uri="{BB962C8B-B14F-4D97-AF65-F5344CB8AC3E}">
        <p14:creationId xmlns:p14="http://schemas.microsoft.com/office/powerpoint/2010/main" val="336929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46" y="79658"/>
            <a:ext cx="1234454" cy="663568"/>
          </a:xfrm>
          <a:prstGeom prst="rect">
            <a:avLst/>
          </a:prstGeom>
        </p:spPr>
      </p:pic>
      <p:pic>
        <p:nvPicPr>
          <p:cNvPr id="5" name="תמונה 4"/>
          <p:cNvPicPr>
            <a:picLocks noChangeAspect="1"/>
          </p:cNvPicPr>
          <p:nvPr/>
        </p:nvPicPr>
        <p:blipFill>
          <a:blip r:embed="rId4"/>
          <a:stretch>
            <a:fillRect/>
          </a:stretch>
        </p:blipFill>
        <p:spPr>
          <a:xfrm>
            <a:off x="0" y="99667"/>
            <a:ext cx="1217060" cy="687904"/>
          </a:xfrm>
          <a:prstGeom prst="rect">
            <a:avLst/>
          </a:prstGeom>
        </p:spPr>
      </p:pic>
      <p:sp>
        <p:nvSpPr>
          <p:cNvPr id="10" name="תיבת טקסט 9">
            <a:extLst>
              <a:ext uri="{FF2B5EF4-FFF2-40B4-BE49-F238E27FC236}">
                <a16:creationId xmlns:a16="http://schemas.microsoft.com/office/drawing/2014/main" id="{5FE5BF34-ADB9-5A15-EB59-44B89E3CF332}"/>
              </a:ext>
            </a:extLst>
          </p:cNvPr>
          <p:cNvSpPr txBox="1"/>
          <p:nvPr/>
        </p:nvSpPr>
        <p:spPr>
          <a:xfrm>
            <a:off x="2792253" y="665791"/>
            <a:ext cx="6113207" cy="769441"/>
          </a:xfrm>
          <a:prstGeom prst="rect">
            <a:avLst/>
          </a:prstGeom>
          <a:noFill/>
        </p:spPr>
        <p:txBody>
          <a:bodyPr wrap="square" rtlCol="1">
            <a:spAutoFit/>
          </a:bodyPr>
          <a:lstStyle/>
          <a:p>
            <a:r>
              <a:rPr lang="he-IL" sz="4400" b="1" dirty="0">
                <a:solidFill>
                  <a:srgbClr val="70AD47">
                    <a:lumMod val="50000"/>
                  </a:srgbClr>
                </a:solidFill>
              </a:rPr>
              <a:t>חושבים ועושים טכנולוגיה</a:t>
            </a:r>
          </a:p>
        </p:txBody>
      </p:sp>
      <p:sp>
        <p:nvSpPr>
          <p:cNvPr id="12" name="תיבת טקסט 11">
            <a:extLst>
              <a:ext uri="{FF2B5EF4-FFF2-40B4-BE49-F238E27FC236}">
                <a16:creationId xmlns:a16="http://schemas.microsoft.com/office/drawing/2014/main" id="{FFAC7FF3-E7B6-58A0-BDB3-1F65C834EAF2}"/>
              </a:ext>
            </a:extLst>
          </p:cNvPr>
          <p:cNvSpPr txBox="1"/>
          <p:nvPr/>
        </p:nvSpPr>
        <p:spPr>
          <a:xfrm>
            <a:off x="698275" y="788901"/>
            <a:ext cx="8365211" cy="646331"/>
          </a:xfrm>
          <a:prstGeom prst="rect">
            <a:avLst/>
          </a:prstGeom>
          <a:noFill/>
        </p:spPr>
        <p:txBody>
          <a:bodyPr wrap="square">
            <a:spAutoFit/>
          </a:bodyPr>
          <a:lstStyle/>
          <a:p>
            <a:pPr rtl="1"/>
            <a:r>
              <a:rPr lang="he-IL" sz="2000" dirty="0">
                <a:solidFill>
                  <a:schemeClr val="accent6">
                    <a:lumMod val="50000"/>
                  </a:schemeClr>
                </a:solidFill>
              </a:rPr>
              <a:t>  </a:t>
            </a:r>
            <a:r>
              <a:rPr lang="he-IL" sz="3600" dirty="0">
                <a:solidFill>
                  <a:schemeClr val="accent6">
                    <a:lumMod val="50000"/>
                  </a:schemeClr>
                </a:solidFill>
              </a:rPr>
              <a:t>(עמוד 118) </a:t>
            </a:r>
          </a:p>
        </p:txBody>
      </p:sp>
      <p:sp>
        <p:nvSpPr>
          <p:cNvPr id="2" name="תיבת טקסט 1">
            <a:extLst>
              <a:ext uri="{FF2B5EF4-FFF2-40B4-BE49-F238E27FC236}">
                <a16:creationId xmlns:a16="http://schemas.microsoft.com/office/drawing/2014/main" id="{1E45DC92-9758-D55E-BCDA-FD5146CAA6DE}"/>
              </a:ext>
            </a:extLst>
          </p:cNvPr>
          <p:cNvSpPr txBox="1"/>
          <p:nvPr/>
        </p:nvSpPr>
        <p:spPr>
          <a:xfrm>
            <a:off x="1810212" y="1050511"/>
            <a:ext cx="6716561" cy="1446550"/>
          </a:xfrm>
          <a:prstGeom prst="rect">
            <a:avLst/>
          </a:prstGeom>
          <a:noFill/>
        </p:spPr>
        <p:txBody>
          <a:bodyPr wrap="square" rtlCol="1">
            <a:spAutoFit/>
          </a:bodyPr>
          <a:lstStyle/>
          <a:p>
            <a:pPr algn="r"/>
            <a:endParaRPr lang="he-IL" sz="2800" b="1" dirty="0">
              <a:solidFill>
                <a:srgbClr val="70AD47">
                  <a:lumMod val="50000"/>
                </a:srgbClr>
              </a:solidFill>
            </a:endParaRPr>
          </a:p>
          <a:p>
            <a:pPr algn="r"/>
            <a:r>
              <a:rPr lang="he-IL" sz="3600" b="1" dirty="0">
                <a:solidFill>
                  <a:srgbClr val="70AD47">
                    <a:lumMod val="50000"/>
                  </a:srgbClr>
                </a:solidFill>
              </a:rPr>
              <a:t>אוכלים זרעים</a:t>
            </a:r>
          </a:p>
          <a:p>
            <a:pPr algn="r"/>
            <a:endParaRPr lang="he-IL" sz="2400" dirty="0">
              <a:solidFill>
                <a:srgbClr val="70AD47">
                  <a:lumMod val="50000"/>
                </a:srgbClr>
              </a:solidFill>
            </a:endParaRPr>
          </a:p>
        </p:txBody>
      </p:sp>
      <p:pic>
        <p:nvPicPr>
          <p:cNvPr id="6" name="תמונה 5"/>
          <p:cNvPicPr>
            <a:picLocks noChangeAspect="1"/>
          </p:cNvPicPr>
          <p:nvPr/>
        </p:nvPicPr>
        <p:blipFill>
          <a:blip r:embed="rId5"/>
          <a:stretch>
            <a:fillRect/>
          </a:stretch>
        </p:blipFill>
        <p:spPr>
          <a:xfrm>
            <a:off x="0" y="5260646"/>
            <a:ext cx="9144000" cy="1440395"/>
          </a:xfrm>
          <a:prstGeom prst="rect">
            <a:avLst/>
          </a:prstGeom>
        </p:spPr>
      </p:pic>
      <p:pic>
        <p:nvPicPr>
          <p:cNvPr id="9" name="תמונה 8"/>
          <p:cNvPicPr>
            <a:picLocks noChangeAspect="1"/>
          </p:cNvPicPr>
          <p:nvPr/>
        </p:nvPicPr>
        <p:blipFill>
          <a:blip r:embed="rId6"/>
          <a:stretch>
            <a:fillRect/>
          </a:stretch>
        </p:blipFill>
        <p:spPr>
          <a:xfrm>
            <a:off x="1898374" y="2243110"/>
            <a:ext cx="5178287" cy="2912786"/>
          </a:xfrm>
          <a:prstGeom prst="rect">
            <a:avLst/>
          </a:prstGeom>
        </p:spPr>
      </p:pic>
    </p:spTree>
    <p:extLst>
      <p:ext uri="{BB962C8B-B14F-4D97-AF65-F5344CB8AC3E}">
        <p14:creationId xmlns:p14="http://schemas.microsoft.com/office/powerpoint/2010/main" val="1493785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000" b="1" dirty="0">
                <a:solidFill>
                  <a:schemeClr val="accent6">
                    <a:lumMod val="50000"/>
                  </a:schemeClr>
                </a:solidFill>
                <a:cs typeface="+mn-cs"/>
              </a:rPr>
              <a:t>חושבים ועושים טכנולוגיה (עמוד 118)</a:t>
            </a:r>
            <a:endParaRPr lang="en-US" sz="4000" b="1" dirty="0">
              <a:solidFill>
                <a:schemeClr val="accent6">
                  <a:lumMod val="50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675880" y="2040762"/>
            <a:ext cx="7844665" cy="3888616"/>
          </a:xfrm>
          <a:prstGeom prst="rect">
            <a:avLst/>
          </a:prstGeom>
        </p:spPr>
      </p:pic>
      <p:pic>
        <p:nvPicPr>
          <p:cNvPr id="3" name="תמונה 2"/>
          <p:cNvPicPr>
            <a:picLocks noChangeAspect="1"/>
          </p:cNvPicPr>
          <p:nvPr/>
        </p:nvPicPr>
        <p:blipFill>
          <a:blip r:embed="rId4"/>
          <a:stretch>
            <a:fillRect/>
          </a:stretch>
        </p:blipFill>
        <p:spPr>
          <a:xfrm>
            <a:off x="7745442" y="6082359"/>
            <a:ext cx="1286367" cy="713294"/>
          </a:xfrm>
          <a:prstGeom prst="rect">
            <a:avLst/>
          </a:prstGeom>
        </p:spPr>
      </p:pic>
      <p:pic>
        <p:nvPicPr>
          <p:cNvPr id="5" name="תמונה 4"/>
          <p:cNvPicPr>
            <a:picLocks noChangeAspect="1"/>
          </p:cNvPicPr>
          <p:nvPr/>
        </p:nvPicPr>
        <p:blipFill>
          <a:blip r:embed="rId5"/>
          <a:stretch>
            <a:fillRect/>
          </a:stretch>
        </p:blipFill>
        <p:spPr>
          <a:xfrm>
            <a:off x="6389878" y="6175189"/>
            <a:ext cx="1274174" cy="682811"/>
          </a:xfrm>
          <a:prstGeom prst="rect">
            <a:avLst/>
          </a:prstGeom>
        </p:spPr>
      </p:pic>
    </p:spTree>
    <p:extLst>
      <p:ext uri="{BB962C8B-B14F-4D97-AF65-F5344CB8AC3E}">
        <p14:creationId xmlns:p14="http://schemas.microsoft.com/office/powerpoint/2010/main" val="320883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chemeClr val="accent6">
                <a:lumMod val="20000"/>
                <a:lumOff val="8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2629" y="87941"/>
            <a:ext cx="1554967" cy="717129"/>
          </a:xfrm>
          <a:prstGeom prst="rect">
            <a:avLst/>
          </a:prstGeom>
        </p:spPr>
      </p:pic>
      <p:pic>
        <p:nvPicPr>
          <p:cNvPr id="5" name="תמונה 4"/>
          <p:cNvPicPr>
            <a:picLocks noChangeAspect="1"/>
          </p:cNvPicPr>
          <p:nvPr/>
        </p:nvPicPr>
        <p:blipFill>
          <a:blip r:embed="rId4"/>
          <a:stretch>
            <a:fillRect/>
          </a:stretch>
        </p:blipFill>
        <p:spPr>
          <a:xfrm>
            <a:off x="152632" y="-96516"/>
            <a:ext cx="1542422" cy="901586"/>
          </a:xfrm>
          <a:prstGeom prst="rect">
            <a:avLst/>
          </a:prstGeom>
        </p:spPr>
      </p:pic>
      <p:pic>
        <p:nvPicPr>
          <p:cNvPr id="11" name="תמונה 10">
            <a:extLst>
              <a:ext uri="{FF2B5EF4-FFF2-40B4-BE49-F238E27FC236}">
                <a16:creationId xmlns:a16="http://schemas.microsoft.com/office/drawing/2014/main" id="{FFFBA218-489E-D196-EF69-17BA3693A1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8562" y="2880782"/>
            <a:ext cx="8846876" cy="2959747"/>
          </a:xfrm>
          <a:prstGeom prst="rect">
            <a:avLst/>
          </a:prstGeom>
        </p:spPr>
      </p:pic>
      <p:sp>
        <p:nvSpPr>
          <p:cNvPr id="2" name="TextBox 1"/>
          <p:cNvSpPr txBox="1"/>
          <p:nvPr/>
        </p:nvSpPr>
        <p:spPr>
          <a:xfrm>
            <a:off x="864705" y="1262270"/>
            <a:ext cx="7911548" cy="1323439"/>
          </a:xfrm>
          <a:prstGeom prst="rect">
            <a:avLst/>
          </a:prstGeom>
          <a:noFill/>
        </p:spPr>
        <p:txBody>
          <a:bodyPr wrap="square" rtlCol="0">
            <a:spAutoFit/>
          </a:bodyPr>
          <a:lstStyle/>
          <a:p>
            <a:pPr algn="r"/>
            <a:r>
              <a:rPr lang="he-IL" sz="4000" b="1" dirty="0">
                <a:solidFill>
                  <a:schemeClr val="accent6">
                    <a:lumMod val="75000"/>
                  </a:schemeClr>
                </a:solidFill>
              </a:rPr>
              <a:t>פתיחה: מהיכן הגיעו הצמחים בשדה?</a:t>
            </a:r>
          </a:p>
          <a:p>
            <a:pPr algn="r"/>
            <a:r>
              <a:rPr lang="he-IL" sz="4000" b="1" dirty="0">
                <a:solidFill>
                  <a:schemeClr val="accent6">
                    <a:lumMod val="75000"/>
                  </a:schemeClr>
                </a:solidFill>
              </a:rPr>
              <a:t>עמוד 110</a:t>
            </a:r>
            <a:endParaRPr lang="en-US" sz="4000" b="1" dirty="0">
              <a:solidFill>
                <a:schemeClr val="accent6">
                  <a:lumMod val="75000"/>
                </a:schemeClr>
              </a:solidFill>
            </a:endParaRPr>
          </a:p>
        </p:txBody>
      </p:sp>
    </p:spTree>
    <p:extLst>
      <p:ext uri="{BB962C8B-B14F-4D97-AF65-F5344CB8AC3E}">
        <p14:creationId xmlns:p14="http://schemas.microsoft.com/office/powerpoint/2010/main" val="290526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7" name="כותרת 6">
            <a:extLst>
              <a:ext uri="{FF2B5EF4-FFF2-40B4-BE49-F238E27FC236}">
                <a16:creationId xmlns:a16="http://schemas.microsoft.com/office/drawing/2014/main" id="{342BF12E-2572-F183-400F-9B0EACCAC710}"/>
              </a:ext>
            </a:extLst>
          </p:cNvPr>
          <p:cNvSpPr>
            <a:spLocks noGrp="1"/>
          </p:cNvSpPr>
          <p:nvPr>
            <p:ph type="ctrTitle"/>
          </p:nvPr>
        </p:nvSpPr>
        <p:spPr/>
        <p:txBody>
          <a:bodyPr/>
          <a:lstStyle/>
          <a:p>
            <a:endParaRPr lang="he-IL" dirty="0"/>
          </a:p>
        </p:txBody>
      </p:sp>
      <p:pic>
        <p:nvPicPr>
          <p:cNvPr id="8" name="תמונה 7">
            <a:extLst>
              <a:ext uri="{FF2B5EF4-FFF2-40B4-BE49-F238E27FC236}">
                <a16:creationId xmlns:a16="http://schemas.microsoft.com/office/drawing/2014/main" id="{A3FD2CC5-014F-9C10-F16A-896BC223265A}"/>
              </a:ext>
            </a:extLst>
          </p:cNvPr>
          <p:cNvPicPr>
            <a:picLocks noChangeAspect="1"/>
          </p:cNvPicPr>
          <p:nvPr/>
        </p:nvPicPr>
        <p:blipFill>
          <a:blip r:embed="rId5"/>
          <a:stretch>
            <a:fillRect/>
          </a:stretch>
        </p:blipFill>
        <p:spPr>
          <a:xfrm>
            <a:off x="1542406" y="1412557"/>
            <a:ext cx="6677025" cy="4810125"/>
          </a:xfrm>
          <a:prstGeom prst="rect">
            <a:avLst/>
          </a:prstGeom>
        </p:spPr>
      </p:pic>
    </p:spTree>
    <p:extLst>
      <p:ext uri="{BB962C8B-B14F-4D97-AF65-F5344CB8AC3E}">
        <p14:creationId xmlns:p14="http://schemas.microsoft.com/office/powerpoint/2010/main" val="2079891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solidFill>
                  <a:schemeClr val="accent6">
                    <a:lumMod val="75000"/>
                  </a:schemeClr>
                </a:solidFill>
                <a:cs typeface="+mn-cs"/>
              </a:rPr>
              <a:t>סיכום: עקרונות, תופעות ותהליכים</a:t>
            </a:r>
            <a:endParaRPr lang="en-US" sz="40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0" y="2286001"/>
            <a:ext cx="9099528" cy="3225666"/>
          </a:xfrm>
          <a:prstGeom prst="rect">
            <a:avLst/>
          </a:prstGeom>
        </p:spPr>
      </p:pic>
      <p:pic>
        <p:nvPicPr>
          <p:cNvPr id="3" name="תמונה 2"/>
          <p:cNvPicPr>
            <a:picLocks noChangeAspect="1"/>
          </p:cNvPicPr>
          <p:nvPr/>
        </p:nvPicPr>
        <p:blipFill>
          <a:blip r:embed="rId4"/>
          <a:stretch>
            <a:fillRect/>
          </a:stretch>
        </p:blipFill>
        <p:spPr>
          <a:xfrm>
            <a:off x="7813161" y="6024274"/>
            <a:ext cx="1286367" cy="713294"/>
          </a:xfrm>
          <a:prstGeom prst="rect">
            <a:avLst/>
          </a:prstGeom>
        </p:spPr>
      </p:pic>
      <p:pic>
        <p:nvPicPr>
          <p:cNvPr id="5" name="תמונה 4"/>
          <p:cNvPicPr>
            <a:picLocks noChangeAspect="1"/>
          </p:cNvPicPr>
          <p:nvPr/>
        </p:nvPicPr>
        <p:blipFill>
          <a:blip r:embed="rId5"/>
          <a:stretch>
            <a:fillRect/>
          </a:stretch>
        </p:blipFill>
        <p:spPr>
          <a:xfrm>
            <a:off x="6538987" y="6106346"/>
            <a:ext cx="1274174" cy="682811"/>
          </a:xfrm>
          <a:prstGeom prst="rect">
            <a:avLst/>
          </a:prstGeom>
        </p:spPr>
      </p:pic>
    </p:spTree>
    <p:extLst>
      <p:ext uri="{BB962C8B-B14F-4D97-AF65-F5344CB8AC3E}">
        <p14:creationId xmlns:p14="http://schemas.microsoft.com/office/powerpoint/2010/main" val="3193289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400" b="1" dirty="0">
                <a:solidFill>
                  <a:schemeClr val="accent6">
                    <a:lumMod val="50000"/>
                  </a:schemeClr>
                </a:solidFill>
                <a:cs typeface="+mn-cs"/>
              </a:rPr>
              <a:t>סיכום: מיומנויות</a:t>
            </a:r>
            <a:endParaRPr lang="en-US" sz="4400" b="1" dirty="0">
              <a:solidFill>
                <a:schemeClr val="accent6">
                  <a:lumMod val="50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633845" y="1789402"/>
            <a:ext cx="7886700" cy="3352221"/>
          </a:xfrm>
          <a:prstGeom prst="rect">
            <a:avLst/>
          </a:prstGeom>
        </p:spPr>
      </p:pic>
      <p:pic>
        <p:nvPicPr>
          <p:cNvPr id="3" name="תמונה 2"/>
          <p:cNvPicPr>
            <a:picLocks noChangeAspect="1"/>
          </p:cNvPicPr>
          <p:nvPr/>
        </p:nvPicPr>
        <p:blipFill>
          <a:blip r:embed="rId4"/>
          <a:stretch>
            <a:fillRect/>
          </a:stretch>
        </p:blipFill>
        <p:spPr>
          <a:xfrm>
            <a:off x="7725563" y="6144706"/>
            <a:ext cx="1286367" cy="713294"/>
          </a:xfrm>
          <a:prstGeom prst="rect">
            <a:avLst/>
          </a:prstGeom>
        </p:spPr>
      </p:pic>
      <p:pic>
        <p:nvPicPr>
          <p:cNvPr id="5" name="תמונה 4"/>
          <p:cNvPicPr>
            <a:picLocks noChangeAspect="1"/>
          </p:cNvPicPr>
          <p:nvPr/>
        </p:nvPicPr>
        <p:blipFill>
          <a:blip r:embed="rId5"/>
          <a:stretch>
            <a:fillRect/>
          </a:stretch>
        </p:blipFill>
        <p:spPr>
          <a:xfrm>
            <a:off x="6210974" y="6175189"/>
            <a:ext cx="1274174" cy="682811"/>
          </a:xfrm>
          <a:prstGeom prst="rect">
            <a:avLst/>
          </a:prstGeom>
        </p:spPr>
      </p:pic>
    </p:spTree>
    <p:extLst>
      <p:ext uri="{BB962C8B-B14F-4D97-AF65-F5344CB8AC3E}">
        <p14:creationId xmlns:p14="http://schemas.microsoft.com/office/powerpoint/2010/main" val="56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2339" y="164939"/>
            <a:ext cx="1274211" cy="684939"/>
          </a:xfrm>
          <a:prstGeom prst="rect">
            <a:avLst/>
          </a:prstGeom>
        </p:spPr>
      </p:pic>
      <p:pic>
        <p:nvPicPr>
          <p:cNvPr id="5" name="תמונה 4"/>
          <p:cNvPicPr>
            <a:picLocks noChangeAspect="1"/>
          </p:cNvPicPr>
          <p:nvPr/>
        </p:nvPicPr>
        <p:blipFill>
          <a:blip r:embed="rId4"/>
          <a:stretch>
            <a:fillRect/>
          </a:stretch>
        </p:blipFill>
        <p:spPr>
          <a:xfrm>
            <a:off x="0" y="72241"/>
            <a:ext cx="1375818" cy="777637"/>
          </a:xfrm>
          <a:prstGeom prst="rect">
            <a:avLst/>
          </a:prstGeom>
        </p:spPr>
      </p:pic>
      <p:pic>
        <p:nvPicPr>
          <p:cNvPr id="8" name="תמונה 7">
            <a:extLst>
              <a:ext uri="{FF2B5EF4-FFF2-40B4-BE49-F238E27FC236}">
                <a16:creationId xmlns:a16="http://schemas.microsoft.com/office/drawing/2014/main" id="{451089FF-64BC-F29B-5993-A4D45FDF79C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15544" y="942576"/>
            <a:ext cx="7200900" cy="3181350"/>
          </a:xfrm>
          <a:prstGeom prst="rect">
            <a:avLst/>
          </a:prstGeom>
        </p:spPr>
      </p:pic>
      <p:pic>
        <p:nvPicPr>
          <p:cNvPr id="12" name="תמונה 11">
            <a:extLst>
              <a:ext uri="{FF2B5EF4-FFF2-40B4-BE49-F238E27FC236}">
                <a16:creationId xmlns:a16="http://schemas.microsoft.com/office/drawing/2014/main" id="{D5710151-6795-55CB-CA46-A45914EFA789}"/>
              </a:ext>
            </a:extLst>
          </p:cNvPr>
          <p:cNvPicPr>
            <a:picLocks noChangeAspect="1"/>
          </p:cNvPicPr>
          <p:nvPr/>
        </p:nvPicPr>
        <p:blipFill>
          <a:blip r:embed="rId6"/>
          <a:stretch>
            <a:fillRect/>
          </a:stretch>
        </p:blipFill>
        <p:spPr>
          <a:xfrm>
            <a:off x="239974" y="4331970"/>
            <a:ext cx="5909366" cy="2526030"/>
          </a:xfrm>
          <a:prstGeom prst="rect">
            <a:avLst/>
          </a:prstGeom>
        </p:spPr>
      </p:pic>
      <p:pic>
        <p:nvPicPr>
          <p:cNvPr id="14" name="תמונה 13">
            <a:extLst>
              <a:ext uri="{FF2B5EF4-FFF2-40B4-BE49-F238E27FC236}">
                <a16:creationId xmlns:a16="http://schemas.microsoft.com/office/drawing/2014/main" id="{594A5258-DAC8-A718-429C-600458F46425}"/>
              </a:ext>
            </a:extLst>
          </p:cNvPr>
          <p:cNvPicPr>
            <a:picLocks noChangeAspect="1"/>
          </p:cNvPicPr>
          <p:nvPr/>
        </p:nvPicPr>
        <p:blipFill>
          <a:blip r:embed="rId7"/>
          <a:stretch>
            <a:fillRect/>
          </a:stretch>
        </p:blipFill>
        <p:spPr>
          <a:xfrm>
            <a:off x="6400800" y="4434840"/>
            <a:ext cx="2470384" cy="2423160"/>
          </a:xfrm>
          <a:prstGeom prst="rect">
            <a:avLst/>
          </a:prstGeom>
        </p:spPr>
      </p:pic>
    </p:spTree>
    <p:extLst>
      <p:ext uri="{BB962C8B-B14F-4D97-AF65-F5344CB8AC3E}">
        <p14:creationId xmlns:p14="http://schemas.microsoft.com/office/powerpoint/2010/main" val="1233791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solidFill>
                  <a:schemeClr val="accent6">
                    <a:lumMod val="75000"/>
                  </a:schemeClr>
                </a:solidFill>
                <a:cs typeface="+mn-cs"/>
              </a:rPr>
              <a:t>תם ולא נשלם</a:t>
            </a:r>
            <a:endParaRPr lang="en-US" sz="4800" b="1" dirty="0">
              <a:solidFill>
                <a:schemeClr val="accent6">
                  <a:lumMod val="75000"/>
                </a:schemeClr>
              </a:solidFill>
              <a:cs typeface="+mn-cs"/>
            </a:endParaRPr>
          </a:p>
        </p:txBody>
      </p:sp>
      <p:sp>
        <p:nvSpPr>
          <p:cNvPr id="3" name="מציין מיקום תוכן 2"/>
          <p:cNvSpPr>
            <a:spLocks noGrp="1"/>
          </p:cNvSpPr>
          <p:nvPr>
            <p:ph idx="1"/>
          </p:nvPr>
        </p:nvSpPr>
        <p:spPr>
          <a:xfrm>
            <a:off x="304800" y="1828801"/>
            <a:ext cx="8567057" cy="4351337"/>
          </a:xfrm>
        </p:spPr>
        <p:txBody>
          <a:bodyPr>
            <a:normAutofit/>
          </a:bodyPr>
          <a:lstStyle/>
          <a:p>
            <a:pPr marL="0" indent="0" algn="ctr">
              <a:buNone/>
            </a:pPr>
            <a:r>
              <a:rPr lang="he-IL" sz="4000" b="1" dirty="0"/>
              <a:t>מצגת מלווה להוראה</a:t>
            </a:r>
          </a:p>
          <a:p>
            <a:pPr marL="0" indent="0" algn="ctr">
              <a:buNone/>
            </a:pPr>
            <a:endParaRPr lang="he-IL" sz="4000" b="1" dirty="0"/>
          </a:p>
          <a:p>
            <a:pPr marL="0" indent="0" algn="ctr">
              <a:buNone/>
            </a:pPr>
            <a:r>
              <a:rPr lang="he-IL" sz="4800" b="1" dirty="0">
                <a:solidFill>
                  <a:srgbClr val="B31013"/>
                </a:solidFill>
              </a:rPr>
              <a:t> עוברים לפרק השלישי:</a:t>
            </a:r>
          </a:p>
          <a:p>
            <a:pPr marL="0" indent="0" algn="ctr">
              <a:buNone/>
            </a:pPr>
            <a:r>
              <a:rPr lang="he-IL" sz="6600" b="1" dirty="0">
                <a:solidFill>
                  <a:srgbClr val="B31013"/>
                </a:solidFill>
              </a:rPr>
              <a:t> צמחים גדלים</a:t>
            </a:r>
            <a:endParaRPr lang="en-US" sz="6600" b="1" dirty="0">
              <a:solidFill>
                <a:srgbClr val="B31013"/>
              </a:solidFill>
            </a:endParaRPr>
          </a:p>
        </p:txBody>
      </p:sp>
      <p:pic>
        <p:nvPicPr>
          <p:cNvPr id="4" name="תמונה 3"/>
          <p:cNvPicPr>
            <a:picLocks noChangeAspect="1"/>
          </p:cNvPicPr>
          <p:nvPr/>
        </p:nvPicPr>
        <p:blipFill>
          <a:blip r:embed="rId2"/>
          <a:stretch>
            <a:fillRect/>
          </a:stretch>
        </p:blipFill>
        <p:spPr>
          <a:xfrm>
            <a:off x="7857633" y="5960970"/>
            <a:ext cx="1286367" cy="713294"/>
          </a:xfrm>
          <a:prstGeom prst="rect">
            <a:avLst/>
          </a:prstGeom>
        </p:spPr>
      </p:pic>
      <p:pic>
        <p:nvPicPr>
          <p:cNvPr id="6" name="תמונה 5"/>
          <p:cNvPicPr>
            <a:picLocks noChangeAspect="1"/>
          </p:cNvPicPr>
          <p:nvPr/>
        </p:nvPicPr>
        <p:blipFill>
          <a:blip r:embed="rId3"/>
          <a:stretch>
            <a:fillRect/>
          </a:stretch>
        </p:blipFill>
        <p:spPr>
          <a:xfrm>
            <a:off x="6389878" y="6085796"/>
            <a:ext cx="1274174" cy="682811"/>
          </a:xfrm>
          <a:prstGeom prst="rect">
            <a:avLst/>
          </a:prstGeom>
        </p:spPr>
      </p:pic>
    </p:spTree>
    <p:extLst>
      <p:ext uri="{BB962C8B-B14F-4D97-AF65-F5344CB8AC3E}">
        <p14:creationId xmlns:p14="http://schemas.microsoft.com/office/powerpoint/2010/main" val="29247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6"/>
            <a:ext cx="1554967" cy="646332"/>
          </a:xfrm>
          <a:prstGeom prst="rect">
            <a:avLst/>
          </a:prstGeom>
        </p:spPr>
      </p:pic>
      <p:pic>
        <p:nvPicPr>
          <p:cNvPr id="5" name="תמונה 4"/>
          <p:cNvPicPr>
            <a:picLocks noChangeAspect="1"/>
          </p:cNvPicPr>
          <p:nvPr/>
        </p:nvPicPr>
        <p:blipFill>
          <a:blip r:embed="rId4"/>
          <a:stretch>
            <a:fillRect/>
          </a:stretch>
        </p:blipFill>
        <p:spPr>
          <a:xfrm>
            <a:off x="0" y="-81196"/>
            <a:ext cx="1542422" cy="738162"/>
          </a:xfrm>
          <a:prstGeom prst="rect">
            <a:avLst/>
          </a:prstGeom>
        </p:spPr>
      </p:pic>
      <p:sp>
        <p:nvSpPr>
          <p:cNvPr id="6" name="תיבת טקסט 5">
            <a:extLst>
              <a:ext uri="{FF2B5EF4-FFF2-40B4-BE49-F238E27FC236}">
                <a16:creationId xmlns:a16="http://schemas.microsoft.com/office/drawing/2014/main" id="{EC5BE07E-8E9D-502F-5B41-DCD5456CA949}"/>
              </a:ext>
            </a:extLst>
          </p:cNvPr>
          <p:cNvSpPr txBox="1"/>
          <p:nvPr/>
        </p:nvSpPr>
        <p:spPr>
          <a:xfrm>
            <a:off x="1911566" y="27520"/>
            <a:ext cx="5530382" cy="646331"/>
          </a:xfrm>
          <a:prstGeom prst="rect">
            <a:avLst/>
          </a:prstGeom>
          <a:noFill/>
        </p:spPr>
        <p:txBody>
          <a:bodyPr wrap="square" rtlCol="1">
            <a:spAutoFit/>
          </a:bodyPr>
          <a:lstStyle/>
          <a:p>
            <a:r>
              <a:rPr lang="he-IL" sz="3600" b="1" dirty="0">
                <a:solidFill>
                  <a:schemeClr val="accent6">
                    <a:lumMod val="50000"/>
                  </a:schemeClr>
                </a:solidFill>
              </a:rPr>
              <a:t>מהיכן הגיעו הצמחים לשדה?</a:t>
            </a:r>
          </a:p>
        </p:txBody>
      </p:sp>
      <p:pic>
        <p:nvPicPr>
          <p:cNvPr id="7" name="תמונה 6">
            <a:extLst>
              <a:ext uri="{FF2B5EF4-FFF2-40B4-BE49-F238E27FC236}">
                <a16:creationId xmlns:a16="http://schemas.microsoft.com/office/drawing/2014/main" id="{E107F0BD-5FA4-A02C-FC9E-5099C230A78D}"/>
              </a:ext>
            </a:extLst>
          </p:cNvPr>
          <p:cNvPicPr>
            <a:picLocks noChangeAspect="1"/>
          </p:cNvPicPr>
          <p:nvPr/>
        </p:nvPicPr>
        <p:blipFill>
          <a:blip r:embed="rId5"/>
          <a:stretch>
            <a:fillRect/>
          </a:stretch>
        </p:blipFill>
        <p:spPr>
          <a:xfrm>
            <a:off x="382905" y="813979"/>
            <a:ext cx="8378190" cy="3501098"/>
          </a:xfrm>
          <a:prstGeom prst="rect">
            <a:avLst/>
          </a:prstGeom>
        </p:spPr>
      </p:pic>
      <p:pic>
        <p:nvPicPr>
          <p:cNvPr id="9" name="תמונה 8">
            <a:extLst>
              <a:ext uri="{FF2B5EF4-FFF2-40B4-BE49-F238E27FC236}">
                <a16:creationId xmlns:a16="http://schemas.microsoft.com/office/drawing/2014/main" id="{485ABC27-C119-08C6-0EDE-B6FCA3A7F407}"/>
              </a:ext>
            </a:extLst>
          </p:cNvPr>
          <p:cNvPicPr>
            <a:picLocks noChangeAspect="1"/>
          </p:cNvPicPr>
          <p:nvPr/>
        </p:nvPicPr>
        <p:blipFill>
          <a:blip r:embed="rId6"/>
          <a:stretch>
            <a:fillRect/>
          </a:stretch>
        </p:blipFill>
        <p:spPr>
          <a:xfrm>
            <a:off x="377190" y="4274820"/>
            <a:ext cx="8378190" cy="2555660"/>
          </a:xfrm>
          <a:prstGeom prst="rect">
            <a:avLst/>
          </a:prstGeom>
        </p:spPr>
      </p:pic>
      <p:sp>
        <p:nvSpPr>
          <p:cNvPr id="11" name="תיבת טקסט 10">
            <a:extLst>
              <a:ext uri="{FF2B5EF4-FFF2-40B4-BE49-F238E27FC236}">
                <a16:creationId xmlns:a16="http://schemas.microsoft.com/office/drawing/2014/main" id="{3C45D2ED-4D8A-86E3-DF7E-E1B91C9E1495}"/>
              </a:ext>
            </a:extLst>
          </p:cNvPr>
          <p:cNvSpPr txBox="1"/>
          <p:nvPr/>
        </p:nvSpPr>
        <p:spPr>
          <a:xfrm>
            <a:off x="1008596" y="6211669"/>
            <a:ext cx="4572000" cy="707886"/>
          </a:xfrm>
          <a:prstGeom prst="rect">
            <a:avLst/>
          </a:prstGeom>
          <a:noFill/>
        </p:spPr>
        <p:txBody>
          <a:bodyPr wrap="square">
            <a:spAutoFit/>
          </a:bodyPr>
          <a:lstStyle/>
          <a:p>
            <a:pPr algn="l"/>
            <a:r>
              <a:rPr lang="he-IL" sz="2000" b="1" i="0" u="none" strike="noStrike" baseline="0" dirty="0">
                <a:solidFill>
                  <a:srgbClr val="640000"/>
                </a:solidFill>
                <a:latin typeface="Rimona-Bold"/>
              </a:rPr>
              <a:t>באביב</a:t>
            </a:r>
          </a:p>
          <a:p>
            <a:pPr algn="l"/>
            <a:r>
              <a:rPr lang="he-IL" sz="2000" b="1" i="0" u="none" strike="noStrike" baseline="0" dirty="0">
                <a:solidFill>
                  <a:srgbClr val="640000"/>
                </a:solidFill>
                <a:latin typeface="Rimona-Bold"/>
              </a:rPr>
              <a:t>(ל"ג בעומר)</a:t>
            </a:r>
            <a:endParaRPr lang="he-IL" sz="2000" dirty="0"/>
          </a:p>
        </p:txBody>
      </p:sp>
      <p:sp>
        <p:nvSpPr>
          <p:cNvPr id="13" name="תיבת טקסט 12">
            <a:extLst>
              <a:ext uri="{FF2B5EF4-FFF2-40B4-BE49-F238E27FC236}">
                <a16:creationId xmlns:a16="http://schemas.microsoft.com/office/drawing/2014/main" id="{651E6553-CEB0-514A-6353-4D0FAD817BED}"/>
              </a:ext>
            </a:extLst>
          </p:cNvPr>
          <p:cNvSpPr txBox="1"/>
          <p:nvPr/>
        </p:nvSpPr>
        <p:spPr>
          <a:xfrm>
            <a:off x="937260" y="3734582"/>
            <a:ext cx="4572000" cy="400110"/>
          </a:xfrm>
          <a:prstGeom prst="rect">
            <a:avLst/>
          </a:prstGeom>
          <a:noFill/>
        </p:spPr>
        <p:txBody>
          <a:bodyPr wrap="square">
            <a:spAutoFit/>
          </a:bodyPr>
          <a:lstStyle/>
          <a:p>
            <a:r>
              <a:rPr lang="he-IL" sz="2000" b="1" i="0" u="none" strike="noStrike" baseline="0" dirty="0">
                <a:solidFill>
                  <a:srgbClr val="640000"/>
                </a:solidFill>
                <a:latin typeface="Rimona-Bold"/>
              </a:rPr>
              <a:t>בקיץ</a:t>
            </a:r>
            <a:endParaRPr lang="he-IL" sz="2000" b="1" dirty="0"/>
          </a:p>
        </p:txBody>
      </p:sp>
    </p:spTree>
    <p:extLst>
      <p:ext uri="{BB962C8B-B14F-4D97-AF65-F5344CB8AC3E}">
        <p14:creationId xmlns:p14="http://schemas.microsoft.com/office/powerpoint/2010/main" val="119627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6" name="כותרת 5">
            <a:extLst>
              <a:ext uri="{FF2B5EF4-FFF2-40B4-BE49-F238E27FC236}">
                <a16:creationId xmlns:a16="http://schemas.microsoft.com/office/drawing/2014/main" id="{678246DF-F8C6-5858-900D-32820D174CC0}"/>
              </a:ext>
            </a:extLst>
          </p:cNvPr>
          <p:cNvSpPr>
            <a:spLocks noGrp="1"/>
          </p:cNvSpPr>
          <p:nvPr>
            <p:ph type="ctrTitle"/>
          </p:nvPr>
        </p:nvSpPr>
        <p:spPr>
          <a:xfrm>
            <a:off x="1183172" y="742384"/>
            <a:ext cx="6858000" cy="699413"/>
          </a:xfrm>
        </p:spPr>
        <p:txBody>
          <a:bodyPr>
            <a:normAutofit/>
          </a:bodyPr>
          <a:lstStyle/>
          <a:p>
            <a:pPr algn="r"/>
            <a:r>
              <a:rPr lang="he-IL" sz="3600" b="1" i="0" u="none" strike="noStrike" baseline="0" dirty="0">
                <a:latin typeface="Bnarkisim"/>
                <a:cs typeface="+mn-cs"/>
              </a:rPr>
              <a:t>משימה</a:t>
            </a:r>
            <a:r>
              <a:rPr lang="he-IL" sz="3600" b="1" i="0" u="none" strike="noStrike" baseline="0" dirty="0">
                <a:solidFill>
                  <a:schemeClr val="accent6">
                    <a:lumMod val="50000"/>
                  </a:schemeClr>
                </a:solidFill>
                <a:latin typeface="Bnarkisim"/>
                <a:cs typeface="+mn-cs"/>
              </a:rPr>
              <a:t>: אילו תכונות יש לזרעים?</a:t>
            </a:r>
            <a:endParaRPr lang="he-IL" sz="7200" b="1" dirty="0">
              <a:solidFill>
                <a:schemeClr val="accent6">
                  <a:lumMod val="50000"/>
                </a:schemeClr>
              </a:solidFill>
              <a:cs typeface="+mn-cs"/>
            </a:endParaRPr>
          </a:p>
        </p:txBody>
      </p:sp>
      <p:sp>
        <p:nvSpPr>
          <p:cNvPr id="8" name="תיבת טקסט 7">
            <a:extLst>
              <a:ext uri="{FF2B5EF4-FFF2-40B4-BE49-F238E27FC236}">
                <a16:creationId xmlns:a16="http://schemas.microsoft.com/office/drawing/2014/main" id="{0D0695FA-97F6-B53F-1FC5-BA925A4EB5FA}"/>
              </a:ext>
            </a:extLst>
          </p:cNvPr>
          <p:cNvSpPr txBox="1"/>
          <p:nvPr/>
        </p:nvSpPr>
        <p:spPr>
          <a:xfrm>
            <a:off x="2480649" y="1484543"/>
            <a:ext cx="4674077" cy="523220"/>
          </a:xfrm>
          <a:prstGeom prst="rect">
            <a:avLst/>
          </a:prstGeom>
          <a:noFill/>
        </p:spPr>
        <p:txBody>
          <a:bodyPr wrap="square">
            <a:spAutoFit/>
          </a:bodyPr>
          <a:lstStyle/>
          <a:p>
            <a:pPr algn="r"/>
            <a:r>
              <a:rPr lang="he-IL" sz="2800" b="1" i="0" u="none" strike="noStrike" baseline="0" dirty="0">
                <a:solidFill>
                  <a:srgbClr val="000000"/>
                </a:solidFill>
                <a:latin typeface="Bnarkisim"/>
              </a:rPr>
              <a:t>חלק א</a:t>
            </a:r>
            <a:r>
              <a:rPr lang="he-IL" sz="2800" b="0" i="0" u="none" strike="noStrike" baseline="0" dirty="0">
                <a:solidFill>
                  <a:srgbClr val="000000"/>
                </a:solidFill>
                <a:latin typeface="Bnarkisim"/>
              </a:rPr>
              <a:t>: </a:t>
            </a:r>
            <a:r>
              <a:rPr lang="he-IL" sz="2800" b="1" i="0" u="none" strike="noStrike" baseline="0" dirty="0">
                <a:solidFill>
                  <a:schemeClr val="accent6">
                    <a:lumMod val="50000"/>
                  </a:schemeClr>
                </a:solidFill>
                <a:latin typeface="Bnarkisim"/>
              </a:rPr>
              <a:t>תכונות של זרעים</a:t>
            </a:r>
            <a:endParaRPr lang="he-IL" sz="2000" dirty="0"/>
          </a:p>
        </p:txBody>
      </p:sp>
      <p:sp>
        <p:nvSpPr>
          <p:cNvPr id="2" name="תיבת טקסט 1">
            <a:extLst>
              <a:ext uri="{FF2B5EF4-FFF2-40B4-BE49-F238E27FC236}">
                <a16:creationId xmlns:a16="http://schemas.microsoft.com/office/drawing/2014/main" id="{0BCDEAA6-0FCB-924A-4A24-C96D1B7A2F61}"/>
              </a:ext>
            </a:extLst>
          </p:cNvPr>
          <p:cNvSpPr txBox="1"/>
          <p:nvPr/>
        </p:nvSpPr>
        <p:spPr>
          <a:xfrm>
            <a:off x="434565" y="2050509"/>
            <a:ext cx="8283921" cy="461665"/>
          </a:xfrm>
          <a:prstGeom prst="rect">
            <a:avLst/>
          </a:prstGeom>
          <a:noFill/>
        </p:spPr>
        <p:txBody>
          <a:bodyPr wrap="square">
            <a:spAutoFit/>
          </a:bodyPr>
          <a:lstStyle/>
          <a:p>
            <a:pPr algn="ctr"/>
            <a:r>
              <a:rPr lang="he-IL" sz="2400" i="0" u="none" strike="noStrike" baseline="0" dirty="0">
                <a:latin typeface="Bnarkisim"/>
              </a:rPr>
              <a:t> תצפית בזרעים בעמוד 112.  </a:t>
            </a:r>
          </a:p>
        </p:txBody>
      </p:sp>
      <p:pic>
        <p:nvPicPr>
          <p:cNvPr id="9" name="תמונה 8"/>
          <p:cNvPicPr>
            <a:picLocks noChangeAspect="1"/>
          </p:cNvPicPr>
          <p:nvPr/>
        </p:nvPicPr>
        <p:blipFill>
          <a:blip r:embed="rId5"/>
          <a:stretch>
            <a:fillRect/>
          </a:stretch>
        </p:blipFill>
        <p:spPr>
          <a:xfrm>
            <a:off x="1448554" y="2494550"/>
            <a:ext cx="6482280" cy="3646283"/>
          </a:xfrm>
          <a:prstGeom prst="rect">
            <a:avLst/>
          </a:prstGeom>
        </p:spPr>
      </p:pic>
      <p:sp>
        <p:nvSpPr>
          <p:cNvPr id="10" name="TextBox 9"/>
          <p:cNvSpPr txBox="1"/>
          <p:nvPr/>
        </p:nvSpPr>
        <p:spPr>
          <a:xfrm>
            <a:off x="1312751" y="6361042"/>
            <a:ext cx="7264719" cy="369332"/>
          </a:xfrm>
          <a:prstGeom prst="rect">
            <a:avLst/>
          </a:prstGeom>
          <a:noFill/>
        </p:spPr>
        <p:txBody>
          <a:bodyPr wrap="square" rtlCol="0">
            <a:spAutoFit/>
          </a:bodyPr>
          <a:lstStyle/>
          <a:p>
            <a:pPr algn="r" rtl="1"/>
            <a:r>
              <a:rPr lang="he-IL" b="1" dirty="0"/>
              <a:t>מקור התמונה:</a:t>
            </a:r>
            <a:r>
              <a:rPr lang="en-GB" b="1" dirty="0"/>
              <a:t>  </a:t>
            </a:r>
            <a:r>
              <a:rPr lang="en-GB" b="1" dirty="0" err="1"/>
              <a:t>pixabay</a:t>
            </a:r>
            <a:r>
              <a:rPr lang="he-IL" b="1" dirty="0"/>
              <a:t> </a:t>
            </a:r>
            <a:r>
              <a:rPr lang="en-GB" b="1" dirty="0"/>
              <a:t> </a:t>
            </a:r>
            <a:endParaRPr lang="en-US" b="1" dirty="0"/>
          </a:p>
        </p:txBody>
      </p:sp>
    </p:spTree>
    <p:extLst>
      <p:ext uri="{BB962C8B-B14F-4D97-AF65-F5344CB8AC3E}">
        <p14:creationId xmlns:p14="http://schemas.microsoft.com/office/powerpoint/2010/main" val="28953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5400" b="1" dirty="0">
                <a:solidFill>
                  <a:schemeClr val="accent6">
                    <a:lumMod val="75000"/>
                  </a:schemeClr>
                </a:solidFill>
                <a:cs typeface="+mn-cs"/>
              </a:rPr>
              <a:t>מיון זרעים</a:t>
            </a:r>
            <a:endParaRPr lang="en-US" sz="54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633845" y="2117424"/>
            <a:ext cx="7886700" cy="2959079"/>
          </a:xfrm>
          <a:prstGeom prst="rect">
            <a:avLst/>
          </a:prstGeom>
        </p:spPr>
      </p:pic>
      <p:pic>
        <p:nvPicPr>
          <p:cNvPr id="3" name="תמונה 2"/>
          <p:cNvPicPr>
            <a:picLocks noChangeAspect="1"/>
          </p:cNvPicPr>
          <p:nvPr/>
        </p:nvPicPr>
        <p:blipFill>
          <a:blip r:embed="rId4"/>
          <a:stretch>
            <a:fillRect/>
          </a:stretch>
        </p:blipFill>
        <p:spPr>
          <a:xfrm>
            <a:off x="7857633" y="6004396"/>
            <a:ext cx="1286367" cy="713294"/>
          </a:xfrm>
          <a:prstGeom prst="rect">
            <a:avLst/>
          </a:prstGeom>
        </p:spPr>
      </p:pic>
      <p:pic>
        <p:nvPicPr>
          <p:cNvPr id="5" name="תמונה 4"/>
          <p:cNvPicPr>
            <a:picLocks noChangeAspect="1"/>
          </p:cNvPicPr>
          <p:nvPr/>
        </p:nvPicPr>
        <p:blipFill>
          <a:blip r:embed="rId5"/>
          <a:stretch>
            <a:fillRect/>
          </a:stretch>
        </p:blipFill>
        <p:spPr>
          <a:xfrm>
            <a:off x="6479330" y="6034879"/>
            <a:ext cx="1274174" cy="682811"/>
          </a:xfrm>
          <a:prstGeom prst="rect">
            <a:avLst/>
          </a:prstGeom>
        </p:spPr>
      </p:pic>
    </p:spTree>
    <p:extLst>
      <p:ext uri="{BB962C8B-B14F-4D97-AF65-F5344CB8AC3E}">
        <p14:creationId xmlns:p14="http://schemas.microsoft.com/office/powerpoint/2010/main" val="39376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033" y="47070"/>
            <a:ext cx="1554967" cy="688426"/>
          </a:xfrm>
          <a:prstGeom prst="rect">
            <a:avLst/>
          </a:prstGeom>
        </p:spPr>
      </p:pic>
      <p:pic>
        <p:nvPicPr>
          <p:cNvPr id="5" name="תמונה 4"/>
          <p:cNvPicPr>
            <a:picLocks noChangeAspect="1"/>
          </p:cNvPicPr>
          <p:nvPr/>
        </p:nvPicPr>
        <p:blipFill>
          <a:blip r:embed="rId4"/>
          <a:stretch>
            <a:fillRect/>
          </a:stretch>
        </p:blipFill>
        <p:spPr>
          <a:xfrm>
            <a:off x="0" y="92042"/>
            <a:ext cx="1542422" cy="732905"/>
          </a:xfrm>
          <a:prstGeom prst="rect">
            <a:avLst/>
          </a:prstGeom>
        </p:spPr>
      </p:pic>
      <p:sp>
        <p:nvSpPr>
          <p:cNvPr id="18" name="תיבת טקסט 17">
            <a:extLst>
              <a:ext uri="{FF2B5EF4-FFF2-40B4-BE49-F238E27FC236}">
                <a16:creationId xmlns:a16="http://schemas.microsoft.com/office/drawing/2014/main" id="{E82F8611-CA90-273E-66FA-DFF211B1DAC9}"/>
              </a:ext>
            </a:extLst>
          </p:cNvPr>
          <p:cNvSpPr txBox="1"/>
          <p:nvPr/>
        </p:nvSpPr>
        <p:spPr>
          <a:xfrm>
            <a:off x="661802" y="1010891"/>
            <a:ext cx="7812877" cy="584775"/>
          </a:xfrm>
          <a:prstGeom prst="rect">
            <a:avLst/>
          </a:prstGeom>
          <a:noFill/>
        </p:spPr>
        <p:txBody>
          <a:bodyPr wrap="square">
            <a:spAutoFit/>
          </a:bodyPr>
          <a:lstStyle/>
          <a:p>
            <a:pPr algn="r" rtl="1"/>
            <a:r>
              <a:rPr lang="he-IL" sz="3200" b="1" i="0" u="none" strike="noStrike" baseline="0" dirty="0">
                <a:latin typeface="Bnarkisim"/>
              </a:rPr>
              <a:t>חלק ב: </a:t>
            </a:r>
            <a:r>
              <a:rPr lang="he-IL" sz="3200" b="1" i="0" u="none" strike="noStrike" baseline="0" dirty="0">
                <a:solidFill>
                  <a:schemeClr val="accent6">
                    <a:lumMod val="50000"/>
                  </a:schemeClr>
                </a:solidFill>
                <a:latin typeface="Bnarkisim"/>
              </a:rPr>
              <a:t>מגלים את מבנה הזרע (עמוד 113)</a:t>
            </a:r>
          </a:p>
        </p:txBody>
      </p:sp>
      <p:pic>
        <p:nvPicPr>
          <p:cNvPr id="4" name="תמונה 3">
            <a:extLst>
              <a:ext uri="{FF2B5EF4-FFF2-40B4-BE49-F238E27FC236}">
                <a16:creationId xmlns:a16="http://schemas.microsoft.com/office/drawing/2014/main" id="{B60309E8-CEF2-785C-8547-3F7DBF99B6E2}"/>
              </a:ext>
            </a:extLst>
          </p:cNvPr>
          <p:cNvPicPr>
            <a:picLocks noChangeAspect="1"/>
          </p:cNvPicPr>
          <p:nvPr/>
        </p:nvPicPr>
        <p:blipFill>
          <a:blip r:embed="rId5"/>
          <a:stretch>
            <a:fillRect/>
          </a:stretch>
        </p:blipFill>
        <p:spPr>
          <a:xfrm>
            <a:off x="235095" y="3080265"/>
            <a:ext cx="3956286" cy="3631978"/>
          </a:xfrm>
          <a:prstGeom prst="rect">
            <a:avLst/>
          </a:prstGeom>
        </p:spPr>
      </p:pic>
      <p:pic>
        <p:nvPicPr>
          <p:cNvPr id="7" name="תמונה 6">
            <a:extLst>
              <a:ext uri="{FF2B5EF4-FFF2-40B4-BE49-F238E27FC236}">
                <a16:creationId xmlns:a16="http://schemas.microsoft.com/office/drawing/2014/main" id="{37343753-DAFA-C22B-6522-17F87522486A}"/>
              </a:ext>
            </a:extLst>
          </p:cNvPr>
          <p:cNvPicPr>
            <a:picLocks noChangeAspect="1"/>
          </p:cNvPicPr>
          <p:nvPr/>
        </p:nvPicPr>
        <p:blipFill>
          <a:blip r:embed="rId6"/>
          <a:stretch>
            <a:fillRect/>
          </a:stretch>
        </p:blipFill>
        <p:spPr>
          <a:xfrm>
            <a:off x="4822549" y="3101670"/>
            <a:ext cx="3956286" cy="3631977"/>
          </a:xfrm>
          <a:prstGeom prst="rect">
            <a:avLst/>
          </a:prstGeom>
        </p:spPr>
      </p:pic>
      <p:cxnSp>
        <p:nvCxnSpPr>
          <p:cNvPr id="10" name="מחבר ישר 9">
            <a:extLst>
              <a:ext uri="{FF2B5EF4-FFF2-40B4-BE49-F238E27FC236}">
                <a16:creationId xmlns:a16="http://schemas.microsoft.com/office/drawing/2014/main" id="{E056030A-8132-B529-2052-FE2E5A5DA6FF}"/>
              </a:ext>
            </a:extLst>
          </p:cNvPr>
          <p:cNvCxnSpPr/>
          <p:nvPr/>
        </p:nvCxnSpPr>
        <p:spPr>
          <a:xfrm flipH="1">
            <a:off x="773492" y="5958607"/>
            <a:ext cx="777240" cy="354330"/>
          </a:xfrm>
          <a:prstGeom prst="line">
            <a:avLst/>
          </a:prstGeom>
          <a:ln w="3810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12" name="מחבר ישר 11">
            <a:extLst>
              <a:ext uri="{FF2B5EF4-FFF2-40B4-BE49-F238E27FC236}">
                <a16:creationId xmlns:a16="http://schemas.microsoft.com/office/drawing/2014/main" id="{E607BA15-94B5-6041-A2A2-73C969F42226}"/>
              </a:ext>
            </a:extLst>
          </p:cNvPr>
          <p:cNvCxnSpPr/>
          <p:nvPr/>
        </p:nvCxnSpPr>
        <p:spPr>
          <a:xfrm flipH="1" flipV="1">
            <a:off x="843403" y="4641073"/>
            <a:ext cx="1165176" cy="48006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3" name="תיבת טקסט 12">
            <a:extLst>
              <a:ext uri="{FF2B5EF4-FFF2-40B4-BE49-F238E27FC236}">
                <a16:creationId xmlns:a16="http://schemas.microsoft.com/office/drawing/2014/main" id="{84090700-5F04-C1F8-22D7-7BCE026A57AC}"/>
              </a:ext>
            </a:extLst>
          </p:cNvPr>
          <p:cNvSpPr txBox="1"/>
          <p:nvPr/>
        </p:nvSpPr>
        <p:spPr>
          <a:xfrm>
            <a:off x="1441841" y="2654069"/>
            <a:ext cx="1623060" cy="461665"/>
          </a:xfrm>
          <a:prstGeom prst="rect">
            <a:avLst/>
          </a:prstGeom>
          <a:noFill/>
        </p:spPr>
        <p:txBody>
          <a:bodyPr wrap="square" rtlCol="1">
            <a:spAutoFit/>
          </a:bodyPr>
          <a:lstStyle/>
          <a:p>
            <a:pPr algn="ctr"/>
            <a:r>
              <a:rPr lang="he-IL" sz="2400" b="1" dirty="0"/>
              <a:t>עובר</a:t>
            </a:r>
          </a:p>
        </p:txBody>
      </p:sp>
      <p:sp>
        <p:nvSpPr>
          <p:cNvPr id="15" name="תיבת טקסט 14">
            <a:extLst>
              <a:ext uri="{FF2B5EF4-FFF2-40B4-BE49-F238E27FC236}">
                <a16:creationId xmlns:a16="http://schemas.microsoft.com/office/drawing/2014/main" id="{BBE7C973-29A5-C67A-180A-7D7037B74D1E}"/>
              </a:ext>
            </a:extLst>
          </p:cNvPr>
          <p:cNvSpPr txBox="1"/>
          <p:nvPr/>
        </p:nvSpPr>
        <p:spPr>
          <a:xfrm>
            <a:off x="4966972" y="3581810"/>
            <a:ext cx="834390" cy="400110"/>
          </a:xfrm>
          <a:prstGeom prst="rect">
            <a:avLst/>
          </a:prstGeom>
          <a:noFill/>
        </p:spPr>
        <p:txBody>
          <a:bodyPr wrap="square" rtlCol="1">
            <a:spAutoFit/>
          </a:bodyPr>
          <a:lstStyle/>
          <a:p>
            <a:r>
              <a:rPr lang="he-IL" sz="2000" b="1" dirty="0"/>
              <a:t>קליפה</a:t>
            </a:r>
          </a:p>
        </p:txBody>
      </p:sp>
      <p:sp>
        <p:nvSpPr>
          <p:cNvPr id="17" name="תיבת טקסט 16">
            <a:extLst>
              <a:ext uri="{FF2B5EF4-FFF2-40B4-BE49-F238E27FC236}">
                <a16:creationId xmlns:a16="http://schemas.microsoft.com/office/drawing/2014/main" id="{63A23530-28B3-CE18-4BF8-284EA9A11A80}"/>
              </a:ext>
            </a:extLst>
          </p:cNvPr>
          <p:cNvSpPr txBox="1"/>
          <p:nvPr/>
        </p:nvSpPr>
        <p:spPr>
          <a:xfrm>
            <a:off x="5096911" y="4641073"/>
            <a:ext cx="834390" cy="707886"/>
          </a:xfrm>
          <a:prstGeom prst="rect">
            <a:avLst/>
          </a:prstGeom>
          <a:noFill/>
        </p:spPr>
        <p:txBody>
          <a:bodyPr wrap="square" rtlCol="1">
            <a:spAutoFit/>
          </a:bodyPr>
          <a:lstStyle/>
          <a:p>
            <a:r>
              <a:rPr lang="he-IL" sz="2000" b="1" dirty="0"/>
              <a:t>מלאי מזון</a:t>
            </a:r>
          </a:p>
        </p:txBody>
      </p:sp>
      <p:sp>
        <p:nvSpPr>
          <p:cNvPr id="20" name="תיבת טקסט 19">
            <a:extLst>
              <a:ext uri="{FF2B5EF4-FFF2-40B4-BE49-F238E27FC236}">
                <a16:creationId xmlns:a16="http://schemas.microsoft.com/office/drawing/2014/main" id="{69CC113F-946B-6B3D-69AC-92D7E1B41376}"/>
              </a:ext>
            </a:extLst>
          </p:cNvPr>
          <p:cNvSpPr txBox="1"/>
          <p:nvPr/>
        </p:nvSpPr>
        <p:spPr>
          <a:xfrm>
            <a:off x="7802236" y="3581810"/>
            <a:ext cx="834390" cy="400110"/>
          </a:xfrm>
          <a:prstGeom prst="rect">
            <a:avLst/>
          </a:prstGeom>
          <a:noFill/>
        </p:spPr>
        <p:txBody>
          <a:bodyPr wrap="square" rtlCol="1">
            <a:spAutoFit/>
          </a:bodyPr>
          <a:lstStyle/>
          <a:p>
            <a:r>
              <a:rPr lang="he-IL" sz="2000" b="1" dirty="0"/>
              <a:t>עובר</a:t>
            </a:r>
          </a:p>
        </p:txBody>
      </p:sp>
      <p:sp>
        <p:nvSpPr>
          <p:cNvPr id="21" name="תיבת טקסט 20">
            <a:extLst>
              <a:ext uri="{FF2B5EF4-FFF2-40B4-BE49-F238E27FC236}">
                <a16:creationId xmlns:a16="http://schemas.microsoft.com/office/drawing/2014/main" id="{866571D3-2944-46D7-09FD-2DE9F4CE1667}"/>
              </a:ext>
            </a:extLst>
          </p:cNvPr>
          <p:cNvSpPr txBox="1"/>
          <p:nvPr/>
        </p:nvSpPr>
        <p:spPr>
          <a:xfrm>
            <a:off x="-137196" y="4256523"/>
            <a:ext cx="1623060" cy="400110"/>
          </a:xfrm>
          <a:prstGeom prst="rect">
            <a:avLst/>
          </a:prstGeom>
          <a:noFill/>
        </p:spPr>
        <p:txBody>
          <a:bodyPr wrap="square" rtlCol="1">
            <a:spAutoFit/>
          </a:bodyPr>
          <a:lstStyle/>
          <a:p>
            <a:pPr algn="ctr"/>
            <a:r>
              <a:rPr lang="he-IL" sz="2000" b="1" dirty="0"/>
              <a:t>נצרון</a:t>
            </a:r>
          </a:p>
        </p:txBody>
      </p:sp>
      <p:sp>
        <p:nvSpPr>
          <p:cNvPr id="22" name="תיבת טקסט 21">
            <a:extLst>
              <a:ext uri="{FF2B5EF4-FFF2-40B4-BE49-F238E27FC236}">
                <a16:creationId xmlns:a16="http://schemas.microsoft.com/office/drawing/2014/main" id="{C3E7A839-0615-D970-E3B8-2BF09C2BC859}"/>
              </a:ext>
            </a:extLst>
          </p:cNvPr>
          <p:cNvSpPr txBox="1"/>
          <p:nvPr/>
        </p:nvSpPr>
        <p:spPr>
          <a:xfrm>
            <a:off x="-137196" y="5904974"/>
            <a:ext cx="1623060" cy="400110"/>
          </a:xfrm>
          <a:prstGeom prst="rect">
            <a:avLst/>
          </a:prstGeom>
          <a:noFill/>
        </p:spPr>
        <p:txBody>
          <a:bodyPr wrap="square" rtlCol="1">
            <a:spAutoFit/>
          </a:bodyPr>
          <a:lstStyle/>
          <a:p>
            <a:pPr algn="ctr"/>
            <a:r>
              <a:rPr lang="he-IL" sz="2000" b="1" dirty="0" err="1"/>
              <a:t>שורשון</a:t>
            </a:r>
            <a:endParaRPr lang="he-IL" sz="2000" b="1" dirty="0"/>
          </a:p>
        </p:txBody>
      </p:sp>
      <p:sp>
        <p:nvSpPr>
          <p:cNvPr id="24" name="תיבת טקסט 23">
            <a:extLst>
              <a:ext uri="{FF2B5EF4-FFF2-40B4-BE49-F238E27FC236}">
                <a16:creationId xmlns:a16="http://schemas.microsoft.com/office/drawing/2014/main" id="{CEA1268E-317A-13CA-138A-65EE95629FE0}"/>
              </a:ext>
            </a:extLst>
          </p:cNvPr>
          <p:cNvSpPr txBox="1"/>
          <p:nvPr/>
        </p:nvSpPr>
        <p:spPr>
          <a:xfrm>
            <a:off x="5801362" y="2649243"/>
            <a:ext cx="2241149" cy="461665"/>
          </a:xfrm>
          <a:prstGeom prst="rect">
            <a:avLst/>
          </a:prstGeom>
          <a:noFill/>
        </p:spPr>
        <p:txBody>
          <a:bodyPr wrap="square" rtlCol="1">
            <a:spAutoFit/>
          </a:bodyPr>
          <a:lstStyle/>
          <a:p>
            <a:pPr algn="ctr"/>
            <a:r>
              <a:rPr lang="he-IL" sz="2400" b="1" dirty="0"/>
              <a:t>זרע</a:t>
            </a:r>
          </a:p>
        </p:txBody>
      </p:sp>
      <p:sp>
        <p:nvSpPr>
          <p:cNvPr id="2" name="TextBox 1"/>
          <p:cNvSpPr txBox="1"/>
          <p:nvPr/>
        </p:nvSpPr>
        <p:spPr>
          <a:xfrm>
            <a:off x="3350208" y="1464212"/>
            <a:ext cx="5605669" cy="1077218"/>
          </a:xfrm>
          <a:prstGeom prst="rect">
            <a:avLst/>
          </a:prstGeom>
          <a:noFill/>
        </p:spPr>
        <p:txBody>
          <a:bodyPr wrap="square" rtlCol="0">
            <a:spAutoFit/>
          </a:bodyPr>
          <a:lstStyle/>
          <a:p>
            <a:pPr algn="r"/>
            <a:endParaRPr lang="he-IL" sz="3200" b="1" dirty="0">
              <a:solidFill>
                <a:schemeClr val="accent6">
                  <a:lumMod val="75000"/>
                </a:schemeClr>
              </a:solidFill>
            </a:endParaRPr>
          </a:p>
          <a:p>
            <a:pPr algn="r"/>
            <a:r>
              <a:rPr lang="he-IL" sz="3200" b="1" dirty="0">
                <a:solidFill>
                  <a:schemeClr val="accent6">
                    <a:lumMod val="75000"/>
                  </a:schemeClr>
                </a:solidFill>
              </a:rPr>
              <a:t>מידעון: מבנה הזרע</a:t>
            </a:r>
            <a:endParaRPr lang="en-US" sz="3200" b="1" dirty="0">
              <a:solidFill>
                <a:schemeClr val="accent6">
                  <a:lumMod val="75000"/>
                </a:schemeClr>
              </a:solidFill>
            </a:endParaRPr>
          </a:p>
        </p:txBody>
      </p:sp>
    </p:spTree>
    <p:extLst>
      <p:ext uri="{BB962C8B-B14F-4D97-AF65-F5344CB8AC3E}">
        <p14:creationId xmlns:p14="http://schemas.microsoft.com/office/powerpoint/2010/main" val="280206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8" name="תמונה 7">
            <a:extLst>
              <a:ext uri="{FF2B5EF4-FFF2-40B4-BE49-F238E27FC236}">
                <a16:creationId xmlns:a16="http://schemas.microsoft.com/office/drawing/2014/main" id="{B74A4747-C91A-2C7C-3201-4004D9B68AB4}"/>
              </a:ext>
            </a:extLst>
          </p:cNvPr>
          <p:cNvPicPr>
            <a:picLocks noChangeAspect="1"/>
          </p:cNvPicPr>
          <p:nvPr/>
        </p:nvPicPr>
        <p:blipFill>
          <a:blip r:embed="rId5"/>
          <a:stretch>
            <a:fillRect/>
          </a:stretch>
        </p:blipFill>
        <p:spPr>
          <a:xfrm>
            <a:off x="239975" y="1154429"/>
            <a:ext cx="8685364" cy="5559295"/>
          </a:xfrm>
          <a:prstGeom prst="rect">
            <a:avLst/>
          </a:prstGeom>
        </p:spPr>
      </p:pic>
    </p:spTree>
    <p:extLst>
      <p:ext uri="{BB962C8B-B14F-4D97-AF65-F5344CB8AC3E}">
        <p14:creationId xmlns:p14="http://schemas.microsoft.com/office/powerpoint/2010/main" val="3765270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904" y="163052"/>
            <a:ext cx="1177093" cy="632735"/>
          </a:xfrm>
          <a:prstGeom prst="rect">
            <a:avLst/>
          </a:prstGeom>
        </p:spPr>
      </p:pic>
      <p:pic>
        <p:nvPicPr>
          <p:cNvPr id="5" name="תמונה 4"/>
          <p:cNvPicPr>
            <a:picLocks noChangeAspect="1"/>
          </p:cNvPicPr>
          <p:nvPr/>
        </p:nvPicPr>
        <p:blipFill>
          <a:blip r:embed="rId4"/>
          <a:stretch>
            <a:fillRect/>
          </a:stretch>
        </p:blipFill>
        <p:spPr>
          <a:xfrm>
            <a:off x="33638" y="59849"/>
            <a:ext cx="1325196" cy="749024"/>
          </a:xfrm>
          <a:prstGeom prst="rect">
            <a:avLst/>
          </a:prstGeom>
        </p:spPr>
      </p:pic>
      <p:sp>
        <p:nvSpPr>
          <p:cNvPr id="9" name="תיבת טקסט 8">
            <a:extLst>
              <a:ext uri="{FF2B5EF4-FFF2-40B4-BE49-F238E27FC236}">
                <a16:creationId xmlns:a16="http://schemas.microsoft.com/office/drawing/2014/main" id="{09EA7A96-96FE-9EF4-B0E5-A012AC2B1E95}"/>
              </a:ext>
            </a:extLst>
          </p:cNvPr>
          <p:cNvSpPr txBox="1"/>
          <p:nvPr/>
        </p:nvSpPr>
        <p:spPr>
          <a:xfrm>
            <a:off x="892659" y="662129"/>
            <a:ext cx="7304297" cy="584775"/>
          </a:xfrm>
          <a:prstGeom prst="rect">
            <a:avLst/>
          </a:prstGeom>
          <a:noFill/>
        </p:spPr>
        <p:txBody>
          <a:bodyPr wrap="square" rtlCol="1">
            <a:spAutoFit/>
          </a:bodyPr>
          <a:lstStyle/>
          <a:p>
            <a:pPr algn="r" rtl="1"/>
            <a:r>
              <a:rPr lang="he-IL" sz="3200" b="1" dirty="0"/>
              <a:t>חלק ג: </a:t>
            </a:r>
            <a:r>
              <a:rPr lang="he-IL" sz="3200" b="1" dirty="0">
                <a:solidFill>
                  <a:schemeClr val="accent6">
                    <a:lumMod val="50000"/>
                  </a:schemeClr>
                </a:solidFill>
              </a:rPr>
              <a:t>חוקרים את מבנה הזרע (עמוד 114)</a:t>
            </a:r>
          </a:p>
        </p:txBody>
      </p:sp>
      <p:pic>
        <p:nvPicPr>
          <p:cNvPr id="8" name="תמונה 7">
            <a:extLst>
              <a:ext uri="{FF2B5EF4-FFF2-40B4-BE49-F238E27FC236}">
                <a16:creationId xmlns:a16="http://schemas.microsoft.com/office/drawing/2014/main" id="{DB255CF8-CB71-BCA4-EED2-CE412E77F7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9425" y="2584321"/>
            <a:ext cx="7439025" cy="2355574"/>
          </a:xfrm>
          <a:prstGeom prst="rect">
            <a:avLst/>
          </a:prstGeom>
        </p:spPr>
      </p:pic>
      <p:sp>
        <p:nvSpPr>
          <p:cNvPr id="2" name="TextBox 1"/>
          <p:cNvSpPr txBox="1"/>
          <p:nvPr/>
        </p:nvSpPr>
        <p:spPr>
          <a:xfrm>
            <a:off x="1550504" y="1623225"/>
            <a:ext cx="6646452" cy="584775"/>
          </a:xfrm>
          <a:prstGeom prst="rect">
            <a:avLst/>
          </a:prstGeom>
          <a:noFill/>
        </p:spPr>
        <p:txBody>
          <a:bodyPr wrap="square" rtlCol="0">
            <a:spAutoFit/>
          </a:bodyPr>
          <a:lstStyle/>
          <a:p>
            <a:pPr algn="r"/>
            <a:r>
              <a:rPr lang="he-IL" sz="3200" b="1" dirty="0">
                <a:solidFill>
                  <a:schemeClr val="accent6">
                    <a:lumMod val="75000"/>
                  </a:schemeClr>
                </a:solidFill>
              </a:rPr>
              <a:t>תצפית על מבנה הזרעים</a:t>
            </a:r>
            <a:endParaRPr lang="en-US" sz="3200" b="1" dirty="0">
              <a:solidFill>
                <a:schemeClr val="accent6">
                  <a:lumMod val="75000"/>
                </a:schemeClr>
              </a:solidFill>
            </a:endParaRPr>
          </a:p>
        </p:txBody>
      </p:sp>
    </p:spTree>
    <p:extLst>
      <p:ext uri="{BB962C8B-B14F-4D97-AF65-F5344CB8AC3E}">
        <p14:creationId xmlns:p14="http://schemas.microsoft.com/office/powerpoint/2010/main" val="4221065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4" name="כותרת 3">
            <a:extLst>
              <a:ext uri="{FF2B5EF4-FFF2-40B4-BE49-F238E27FC236}">
                <a16:creationId xmlns:a16="http://schemas.microsoft.com/office/drawing/2014/main" id="{33CBEE51-463E-4290-7C85-02418DD7E617}"/>
              </a:ext>
            </a:extLst>
          </p:cNvPr>
          <p:cNvSpPr>
            <a:spLocks noGrp="1"/>
          </p:cNvSpPr>
          <p:nvPr>
            <p:ph type="ctrTitle"/>
          </p:nvPr>
        </p:nvSpPr>
        <p:spPr/>
        <p:txBody>
          <a:bodyPr/>
          <a:lstStyle/>
          <a:p>
            <a:endParaRPr lang="he-IL" dirty="0"/>
          </a:p>
        </p:txBody>
      </p:sp>
      <p:pic>
        <p:nvPicPr>
          <p:cNvPr id="11" name="תמונה 10">
            <a:extLst>
              <a:ext uri="{FF2B5EF4-FFF2-40B4-BE49-F238E27FC236}">
                <a16:creationId xmlns:a16="http://schemas.microsoft.com/office/drawing/2014/main" id="{2CA51BEB-C8C9-7D9A-FDFA-8A39A93BC63B}"/>
              </a:ext>
            </a:extLst>
          </p:cNvPr>
          <p:cNvPicPr>
            <a:picLocks noChangeAspect="1"/>
          </p:cNvPicPr>
          <p:nvPr/>
        </p:nvPicPr>
        <p:blipFill>
          <a:blip r:embed="rId5"/>
          <a:stretch>
            <a:fillRect/>
          </a:stretch>
        </p:blipFill>
        <p:spPr>
          <a:xfrm>
            <a:off x="452437" y="1124530"/>
            <a:ext cx="8239125" cy="5343525"/>
          </a:xfrm>
          <a:prstGeom prst="rect">
            <a:avLst/>
          </a:prstGeom>
        </p:spPr>
      </p:pic>
    </p:spTree>
    <p:extLst>
      <p:ext uri="{BB962C8B-B14F-4D97-AF65-F5344CB8AC3E}">
        <p14:creationId xmlns:p14="http://schemas.microsoft.com/office/powerpoint/2010/main" val="59686006"/>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TM02892315[[fn=קווים דקיקים]]</Template>
  <TotalTime>2125</TotalTime>
  <Words>1453</Words>
  <Application>Microsoft Office PowerPoint</Application>
  <PresentationFormat>‫הצגה על המסך (4:3)</PresentationFormat>
  <Paragraphs>142</Paragraphs>
  <Slides>24</Slides>
  <Notes>23</Notes>
  <HiddenSlides>0</HiddenSlides>
  <MMClips>0</MMClips>
  <ScaleCrop>false</ScaleCrop>
  <HeadingPairs>
    <vt:vector size="6" baseType="variant">
      <vt:variant>
        <vt:lpstr>גופנים בשימוש</vt:lpstr>
      </vt:variant>
      <vt:variant>
        <vt:i4>8</vt:i4>
      </vt:variant>
      <vt:variant>
        <vt:lpstr>ערכת נושא</vt:lpstr>
      </vt:variant>
      <vt:variant>
        <vt:i4>2</vt:i4>
      </vt:variant>
      <vt:variant>
        <vt:lpstr>כותרות שקופיות</vt:lpstr>
      </vt:variant>
      <vt:variant>
        <vt:i4>24</vt:i4>
      </vt:variant>
    </vt:vector>
  </HeadingPairs>
  <TitlesOfParts>
    <vt:vector size="34" baseType="lpstr">
      <vt:lpstr>Almoni Neue DL 4.0 AAA</vt:lpstr>
      <vt:lpstr>Arial</vt:lpstr>
      <vt:lpstr>Bnarkisim</vt:lpstr>
      <vt:lpstr>Calibri</vt:lpstr>
      <vt:lpstr>Calibri Light</vt:lpstr>
      <vt:lpstr>Narkisim</vt:lpstr>
      <vt:lpstr>Rimona-Bold</vt:lpstr>
      <vt:lpstr>Wingdings 2</vt:lpstr>
      <vt:lpstr>HDOfficeLightV0</vt:lpstr>
      <vt:lpstr>1_HDOfficeLightV0</vt:lpstr>
      <vt:lpstr>מדע וטכנולוגיה לכיתה ג</vt:lpstr>
      <vt:lpstr>מצגת של PowerPoint‏</vt:lpstr>
      <vt:lpstr>מצגת של PowerPoint‏</vt:lpstr>
      <vt:lpstr>משימה: אילו תכונות יש לזרעים?</vt:lpstr>
      <vt:lpstr>מיון זרעים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 </vt:lpstr>
      <vt:lpstr>אברי הנבט</vt:lpstr>
      <vt:lpstr>תהליך הנביטה</vt:lpstr>
      <vt:lpstr>מצגת של PowerPoint‏</vt:lpstr>
      <vt:lpstr>מצגת של PowerPoint‏</vt:lpstr>
      <vt:lpstr>מצגת של PowerPoint‏</vt:lpstr>
      <vt:lpstr>חושבים ועושים טכנולוגיה (עמוד 118)</vt:lpstr>
      <vt:lpstr>מצגת של PowerPoint‏</vt:lpstr>
      <vt:lpstr>סיכום: עקרונות, תופעות ותהליכים</vt:lpstr>
      <vt:lpstr>סיכום: מיומנויות</vt:lpstr>
      <vt:lpstr>מצגת של PowerPoint‏</vt:lpstr>
      <vt:lpstr>תם ולא נשלם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155</cp:revision>
  <dcterms:created xsi:type="dcterms:W3CDTF">2019-05-25T18:59:51Z</dcterms:created>
  <dcterms:modified xsi:type="dcterms:W3CDTF">2023-12-17T05:11:00Z</dcterms:modified>
</cp:coreProperties>
</file>