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329" r:id="rId2"/>
    <p:sldId id="356" r:id="rId3"/>
    <p:sldId id="379" r:id="rId4"/>
    <p:sldId id="380" r:id="rId5"/>
    <p:sldId id="373" r:id="rId6"/>
    <p:sldId id="374" r:id="rId7"/>
    <p:sldId id="378" r:id="rId8"/>
    <p:sldId id="389" r:id="rId9"/>
    <p:sldId id="381" r:id="rId10"/>
    <p:sldId id="376" r:id="rId11"/>
    <p:sldId id="382" r:id="rId12"/>
    <p:sldId id="383" r:id="rId13"/>
    <p:sldId id="384" r:id="rId14"/>
    <p:sldId id="385" r:id="rId15"/>
    <p:sldId id="386" r:id="rId16"/>
    <p:sldId id="388" r:id="rId17"/>
    <p:sldId id="3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1E9C8CC2-E6C8-4B6F-B2CF-62275E305BA2}"/>
    <pc:docChg chg="modSld">
      <pc:chgData name="noga mishan" userId="802d01ca9850f5a0" providerId="LiveId" clId="{1E9C8CC2-E6C8-4B6F-B2CF-62275E305BA2}" dt="2023-12-18T16:03:38.029" v="25" actId="14100"/>
      <pc:docMkLst>
        <pc:docMk/>
      </pc:docMkLst>
      <pc:sldChg chg="addSp modSp mod">
        <pc:chgData name="noga mishan" userId="802d01ca9850f5a0" providerId="LiveId" clId="{1E9C8CC2-E6C8-4B6F-B2CF-62275E305BA2}" dt="2023-12-18T16:03:38.029" v="25" actId="14100"/>
        <pc:sldMkLst>
          <pc:docMk/>
          <pc:sldMk cId="1715476961" sldId="388"/>
        </pc:sldMkLst>
        <pc:spChg chg="add mod">
          <ac:chgData name="noga mishan" userId="802d01ca9850f5a0" providerId="LiveId" clId="{1E9C8CC2-E6C8-4B6F-B2CF-62275E305BA2}" dt="2023-12-18T16:03:38.029" v="25" actId="14100"/>
          <ac:spMkLst>
            <pc:docMk/>
            <pc:sldMk cId="1715476961" sldId="388"/>
            <ac:spMk id="2" creationId="{1D815703-F4E6-86E7-98B2-AD2033D98E81}"/>
          </ac:spMkLst>
        </pc:spChg>
        <pc:picChg chg="mod">
          <ac:chgData name="noga mishan" userId="802d01ca9850f5a0" providerId="LiveId" clId="{1E9C8CC2-E6C8-4B6F-B2CF-62275E305BA2}" dt="2023-12-18T16:03:22.049" v="2" actId="1076"/>
          <ac:picMkLst>
            <pc:docMk/>
            <pc:sldMk cId="1715476961" sldId="388"/>
            <ac:picMk id="3" creationId="{AA8FFDE7-8EB6-4AEA-A829-85CA94A14C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י"ב/טבת/תשפ"ד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b="0" i="0" u="none" strike="noStrike" baseline="0" dirty="0">
                <a:latin typeface="FontbitDavid"/>
              </a:rPr>
              <a:t>פרק זה עוסק </a:t>
            </a:r>
            <a:r>
              <a:rPr lang="he-IL" sz="1800" b="1" i="0" u="none" strike="noStrike" baseline="0" dirty="0">
                <a:latin typeface="NarkisimMFO"/>
              </a:rPr>
              <a:t>בהתנהגותם של בני האדם בחורף</a:t>
            </a:r>
            <a:r>
              <a:rPr lang="he-IL" sz="1800" b="0" i="0" u="none" strike="noStrike" baseline="0" dirty="0">
                <a:latin typeface="NarkisimMFO"/>
              </a:rPr>
              <a:t>. חשוב לקשר בין תופעות מזג האוויר לבין הקשיים שעמם בני האדם מתמודדים: קור, רוח, גשם.  </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a:t>
            </a:r>
            <a:r>
              <a:rPr lang="he-IL" b="1" dirty="0"/>
              <a:t>חימום נבון </a:t>
            </a:r>
            <a:r>
              <a:rPr lang="he-IL" dirty="0"/>
              <a:t>נועדה להעלות את המודעות לחשיבות של בחירת דרכי חימום חסכוניות. עם זאת, חשוב לדון בנקיטת אמצעי בטיחות כאשר מחממים את הבית, כפי שמודגש במשימה </a:t>
            </a:r>
            <a:r>
              <a:rPr lang="he-IL" b="1" dirty="0"/>
              <a:t>שומרים על הבטיחות</a:t>
            </a:r>
            <a:r>
              <a:rPr lang="he-IL" dirty="0"/>
              <a:t>. </a:t>
            </a:r>
          </a:p>
          <a:p>
            <a:r>
              <a:rPr lang="he-IL" dirty="0"/>
              <a:t>חימום נבון מאפשר להתייחס גם לנושא </a:t>
            </a:r>
            <a:r>
              <a:rPr lang="he-IL" b="1" dirty="0"/>
              <a:t>שמירת הסביבה ולחיסכון באנרגיה </a:t>
            </a:r>
            <a:r>
              <a:rPr lang="he-IL" dirty="0"/>
              <a:t>בתוך הבית. כאשר לומדים על חימום הבית ניתן להרחיב ולציין שהשמש היא גם מקור חום טבעי. השמש היא מקור החום והאור שבזכותו מתקיימים חיים על פני כדור הארץ.</a:t>
            </a:r>
          </a:p>
          <a:p>
            <a:r>
              <a:rPr lang="he-IL" dirty="0"/>
              <a:t>הקטנת צריכת החשמל באמצעות חימום נבון מקטינה את זיהום הסביבה הנגרם בזמן הפעלת תחנות כוח וגם</a:t>
            </a:r>
          </a:p>
          <a:p>
            <a:r>
              <a:rPr lang="he-IL" dirty="0"/>
              <a:t>מקטינה את תשלום החשמל של המשפחה.</a:t>
            </a:r>
          </a:p>
          <a:p>
            <a:r>
              <a:rPr lang="he-IL" dirty="0"/>
              <a:t>מקיימים דיון בכיתה. שואלים: למה מתכוונים מחממים בתבונה?</a:t>
            </a:r>
          </a:p>
          <a:p>
            <a:r>
              <a:rPr lang="he-IL" dirty="0"/>
              <a:t>הילדים יתייחסו לחיסכון בחשמל, להתנהגות בטיחותית בשימוש במכשירי חימום ואולי לשמירה על איכות הסביבה.</a:t>
            </a:r>
          </a:p>
          <a:p>
            <a:r>
              <a:rPr lang="he-IL" dirty="0"/>
              <a:t>קוראים את הכללים לחימום בתבונה (עמוד 64). את הכללים אפשר לכתוב על מדבקה לבנה ואותה להצמיד ללוח מגנט מוכן שנושא פרסום של מוצר (שימוש חוזר) ולהצמיד על דלת המקרר.</a:t>
            </a:r>
          </a:p>
          <a:p>
            <a:r>
              <a:rPr lang="he-IL" dirty="0"/>
              <a:t>קוראים את ההוראות לשימוש זהיר ובטיחותי באמצעי חימום (עמוד 65).</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78619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 שבתבנית </a:t>
            </a:r>
            <a:r>
              <a:rPr lang="he-IL" b="1" dirty="0"/>
              <a:t>מה למדנו?</a:t>
            </a:r>
          </a:p>
          <a:p>
            <a:r>
              <a:rPr lang="he-IL" b="0" dirty="0"/>
              <a:t>מומלץ להקריא</a:t>
            </a:r>
            <a:r>
              <a:rPr lang="he-IL" b="0" baseline="0" dirty="0"/>
              <a:t> בקוך את ההיגדים ולבקש מהתלמידים להשלים את המילה החסרה בכל היגד. ראו דוגמה.</a:t>
            </a:r>
            <a:endParaRPr lang="he-IL" b="0" dirty="0"/>
          </a:p>
          <a:p>
            <a:pPr algn="r" rtl="1"/>
            <a:r>
              <a:rPr lang="he-IL" dirty="0">
                <a:solidFill>
                  <a:srgbClr val="000000"/>
                </a:solidFill>
                <a:latin typeface="MF_FrankRuhl-Regular"/>
              </a:rPr>
              <a:t>בַּחֹרֶף קַר לִבְנֵי הָאָדָם, יוֹרְדִים ______ וְנוֹשְׁבוֹת רוּחוֹת חֲזָקוֹת.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000000"/>
                </a:solidFill>
                <a:latin typeface="MF_FrankRuhl-Regular"/>
              </a:rPr>
              <a:t>בַּחֹרֶף בְּנֵי אָדָם לוֹבְשִׁים ב____ ______. כָּךְ הֵם שׁוֹמְרִים עַל עַצְמָם מִפְּנֵי הַ____ וְהַקֹּר.</a:t>
            </a:r>
          </a:p>
          <a:p>
            <a:pPr algn="r" rtl="1"/>
            <a:r>
              <a:rPr lang="he-IL" dirty="0">
                <a:solidFill>
                  <a:srgbClr val="000000"/>
                </a:solidFill>
                <a:latin typeface="MF_FrankRuhl-Regular"/>
              </a:rPr>
              <a:t>בְּנֵי אָדָם הִמְצִיאוּ אֶת הַ______לַהֲגָנָה מִפְּנֵי הַגֶּשֶׁם וְאֶמְצָעִים לְחִמּוּם הַ____.</a:t>
            </a:r>
          </a:p>
          <a:p>
            <a:pPr algn="r" rtl="1"/>
            <a:r>
              <a:rPr lang="he-IL" dirty="0">
                <a:solidFill>
                  <a:srgbClr val="000000"/>
                </a:solidFill>
                <a:latin typeface="MF_FrankRuhl-Regular"/>
              </a:rPr>
              <a:t>בִּגְדֵי חֹרֶף, מִטְרִיָּה, תַּנּוּר חִמּוּם, מְפַזֵּר חֹם הֵם פִּתְרוֹנוֹת _______.</a:t>
            </a:r>
            <a:endParaRPr lang="en-US" dirty="0"/>
          </a:p>
          <a:p>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08158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פותחים בדיון בעזרת השאלות שבתבנית</a:t>
            </a:r>
            <a:r>
              <a:rPr lang="he-IL" baseline="0" dirty="0"/>
              <a:t> בשיח. מתבוננים בתמונות שבשקופית (דוגמאות למקורות טבעיים)  ואחר כך עוברים להמשגה של מהם מקורות אור (קטע מידע עמוד 66).</a:t>
            </a:r>
          </a:p>
          <a:p>
            <a:r>
              <a:rPr lang="he-IL" baseline="0" dirty="0"/>
              <a:t>שואלים: מדוע בני אדם המציאו מקורות אור מלאכותיים ולא הסתפקו בטבעיים?</a:t>
            </a:r>
          </a:p>
          <a:p>
            <a:r>
              <a:rPr lang="he-IL" sz="1800" b="0" i="0" u="none" strike="noStrike" baseline="0" dirty="0">
                <a:latin typeface="NarkisimMFO"/>
              </a:rPr>
              <a:t>בחורף עננים כהים מכסים את השמיים ומסתירים את השמש, ופחות אור מגיע לכדור הארץ. כמו כן הלילות ארוכים והימים קצרים.</a:t>
            </a:r>
          </a:p>
          <a:p>
            <a:pPr algn="r"/>
            <a:r>
              <a:rPr lang="he-IL" sz="1800" b="0" i="0" u="none" strike="noStrike" baseline="0" dirty="0">
                <a:latin typeface="NarkisimMFO"/>
              </a:rPr>
              <a:t>קטע המידע עוסק במקורות אור טבעיים ומלאכותיים. המידע מתאר את השמש ככוכב המייצר אור, כלומר היא מקור אור טבעי. בפסקה השנייה התלמידים מתוודעים לצורך ליצור מקורות אור מלאכותיים כאשר חשוך. </a:t>
            </a:r>
          </a:p>
          <a:p>
            <a:pPr algn="r"/>
            <a:r>
              <a:rPr lang="he-IL" sz="1800" b="0" i="0" u="none" strike="noStrike" baseline="0" dirty="0">
                <a:latin typeface="NarkisimMFO"/>
              </a:rPr>
              <a:t>בני האדם המציאו פתרונות טכנולוגיים - מקורות אור מלאכותיים כדוגמת נורות, פנסים, נרות.</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66665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המשימה: </a:t>
            </a:r>
            <a:r>
              <a:rPr lang="he-IL" b="1" baseline="0" dirty="0"/>
              <a:t>איך מאירים את הבית בערב ובלילה? </a:t>
            </a:r>
            <a:r>
              <a:rPr lang="he-IL" baseline="0" dirty="0"/>
              <a:t>(עמוד 67) מתמקדת במקורות אור מלאכותיים.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42803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המשימה עוסקת במיון של מקורות האור לשתי קבוצות: מקור אור טבעי ומקור אור מלאכותי. לאחר פעולת המיון חשוב לקיים דיון על הקריטריון שהנחה אותם במיון. לצורך זה, מוצע לשאול למשל: "כיצד ידעתם לקבוע שפנס הוא מקור אור מלאכותי?".</a:t>
            </a:r>
          </a:p>
          <a:p>
            <a:pPr algn="r"/>
            <a:r>
              <a:rPr lang="he-IL" sz="1800" b="0" i="0" u="none" strike="noStrike" baseline="0" dirty="0">
                <a:latin typeface="NarkisimMFO"/>
              </a:rPr>
              <a:t>הקריטריון המבחין בין טבעי למלאכותי הוא יצירת האדם. כל מה שהאדם יצר (מעשי ידי אדם) שייך לעולם המלאכותי.</a:t>
            </a:r>
          </a:p>
          <a:p>
            <a:pPr algn="r"/>
            <a:endParaRPr lang="he-IL" sz="1800" b="0" i="0" u="none" strike="noStrike" baseline="0" dirty="0">
              <a:latin typeface="NarkisimMFO"/>
            </a:endParaRPr>
          </a:p>
          <a:p>
            <a:pPr algn="r"/>
            <a:r>
              <a:rPr lang="he-IL" sz="1800" b="0" i="0" u="none" strike="noStrike" baseline="0" dirty="0">
                <a:latin typeface="FontbitDavid"/>
              </a:rPr>
              <a:t>כתובת האתר לפעילות המתוקשבת: במבט חדש, סביבות למידה, כיתה א, משימות מתוקשבות,</a:t>
            </a:r>
          </a:p>
          <a:p>
            <a:pPr algn="r"/>
            <a:r>
              <a:rPr lang="en-US" sz="1800" b="0" i="0" u="none" strike="noStrike" baseline="0" dirty="0">
                <a:latin typeface="FontbitDavid"/>
              </a:rPr>
              <a:t>https://mabat.tau.ac.il </a:t>
            </a:r>
            <a:r>
              <a:rPr lang="he-IL" sz="1800" b="0" i="0" u="none" strike="noStrike" baseline="0" dirty="0">
                <a:latin typeface="FontbitDavid"/>
              </a:rPr>
              <a:t>מעגל עונות השנה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58569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הכללים/התנהגויות מתחת לכותרת </a:t>
            </a:r>
            <a:r>
              <a:rPr lang="he-IL" sz="1200" b="1" i="0" u="none" strike="noStrike" baseline="0" dirty="0">
                <a:latin typeface="NarkisimMFOBold"/>
              </a:rPr>
              <a:t>מאירים בתבונה.</a:t>
            </a:r>
          </a:p>
          <a:p>
            <a:r>
              <a:rPr lang="he-IL" sz="1800" b="0" i="0" u="none" strike="noStrike" baseline="0" dirty="0">
                <a:latin typeface="NarkisimMFO"/>
              </a:rPr>
              <a:t>מטרת הכללים היא </a:t>
            </a:r>
            <a:r>
              <a:rPr lang="he-IL" sz="1800" dirty="0"/>
              <a:t>לאמץ את ההתנהגויות</a:t>
            </a:r>
            <a:r>
              <a:rPr lang="he-IL" sz="1800" baseline="0" dirty="0"/>
              <a:t> האלה כדי לשמור על כדור הארץ מפני התחממות.</a:t>
            </a:r>
          </a:p>
          <a:p>
            <a:r>
              <a:rPr lang="he-IL" sz="1800" b="0" i="0" u="none" strike="noStrike" baseline="0" dirty="0">
                <a:latin typeface="NarkisimMFO"/>
              </a:rPr>
              <a:t>יש להדגיש את הצורך להאיר את הבית בדרכים חסכוניות בחשמל.</a:t>
            </a:r>
          </a:p>
          <a:p>
            <a:r>
              <a:rPr lang="he-IL" sz="1800" b="0" i="0" u="none" strike="noStrike" baseline="0" dirty="0">
                <a:latin typeface="NarkisimMFO"/>
              </a:rPr>
              <a:t>בשנים האחרונות עוברים לשימוש </a:t>
            </a:r>
            <a:r>
              <a:rPr lang="he-IL" sz="1800" b="1" i="0" u="none" strike="noStrike" baseline="0" dirty="0">
                <a:latin typeface="NarkisimMFOBold"/>
              </a:rPr>
              <a:t>בנורות חסכוניות </a:t>
            </a:r>
            <a:r>
              <a:rPr lang="he-IL" sz="1800" b="0" i="0" u="none" strike="noStrike" baseline="0" dirty="0">
                <a:latin typeface="NarkisimMFO"/>
              </a:rPr>
              <a:t>שהשימוש בהן  חוסך הוצאות הבית וגם מקטין את זיהום האוויר שנוצר במתקני הפקת החשמל במדינה.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80203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60, משימה מתוקשבת </a:t>
            </a:r>
            <a:r>
              <a:rPr lang="he-IL" b="1" dirty="0"/>
              <a:t>מקורות אור.</a:t>
            </a:r>
          </a:p>
          <a:p>
            <a:r>
              <a:rPr lang="he-IL" b="0" dirty="0"/>
              <a:t>משימה זו </a:t>
            </a:r>
            <a:r>
              <a:rPr lang="he-IL" b="0"/>
              <a:t>נמצאת גם באתר </a:t>
            </a:r>
            <a:r>
              <a:rPr lang="he-IL" b="1" dirty="0"/>
              <a:t>במבט חדש, </a:t>
            </a:r>
            <a:r>
              <a:rPr lang="he-IL" b="0" dirty="0"/>
              <a:t>ספרי לימוד, כיתה א, מדור: </a:t>
            </a:r>
            <a:r>
              <a:rPr lang="he-IL" b="0"/>
              <a:t>משימות מתוקשבות.</a:t>
            </a:r>
            <a:endParaRPr lang="he-IL" b="0"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85795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בעזרת היגדי הסיכום שבתבנית </a:t>
            </a:r>
            <a:r>
              <a:rPr lang="he-IL" b="1" dirty="0"/>
              <a:t>מה למדנו?  </a:t>
            </a:r>
            <a:endParaRPr lang="he-IL" b="0" dirty="0"/>
          </a:p>
          <a:p>
            <a:pPr algn="r"/>
            <a:r>
              <a:rPr lang="he-IL" b="0" dirty="0"/>
              <a:t>מומלץ להקריא בקול את ההיגדים ולבקש </a:t>
            </a:r>
            <a:r>
              <a:rPr lang="he-IL" b="0" baseline="0" dirty="0"/>
              <a:t>מהתלמידים להשלים בקול רם מילים חסרות. ראו דוגמה.</a:t>
            </a:r>
            <a:endParaRPr lang="he-IL" b="0" dirty="0"/>
          </a:p>
          <a:p>
            <a:pPr algn="r"/>
            <a:r>
              <a:rPr lang="he-IL" sz="1800" b="0" i="0" u="none" strike="noStrike" baseline="0" dirty="0">
                <a:solidFill>
                  <a:srgbClr val="000000"/>
                </a:solidFill>
                <a:latin typeface="MF_FrankRuhl-Regular"/>
              </a:rPr>
              <a:t>מְנוֹרָה, ______ וְנֵר הֵם </a:t>
            </a:r>
            <a:r>
              <a:rPr lang="he-IL" sz="1800" b="1" i="0" u="none" strike="noStrike" baseline="0" dirty="0">
                <a:solidFill>
                  <a:srgbClr val="000000"/>
                </a:solidFill>
                <a:latin typeface="MF_FrankRuhl-Bold"/>
              </a:rPr>
              <a:t>מְקוֹרוֹת אוֹר מְלָאכוּתִיִּים </a:t>
            </a:r>
            <a:r>
              <a:rPr lang="he-IL" sz="1800" b="0" i="0" u="none" strike="noStrike" baseline="0" dirty="0">
                <a:solidFill>
                  <a:srgbClr val="000000"/>
                </a:solidFill>
                <a:latin typeface="MF_FrankRuhl-Regular"/>
              </a:rPr>
              <a:t>(מַעֲשֵׂה יְדֵי אָדָם).</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שֶׁמֶשׁ וּבָרָק הֵם </a:t>
            </a:r>
            <a:r>
              <a:rPr lang="he-IL" sz="1800" b="1" i="0" u="none" strike="noStrike" baseline="0" dirty="0">
                <a:solidFill>
                  <a:srgbClr val="000000"/>
                </a:solidFill>
                <a:latin typeface="MF_FrankRuhl-Bold"/>
              </a:rPr>
              <a:t>מְקוֹרוֹת אוֹר __________.</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49170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הפתיחה הקצר ומקיימים דיון באמצעות השאלות שבתבנית שיח.</a:t>
            </a:r>
          </a:p>
          <a:p>
            <a:r>
              <a:rPr lang="he-IL" dirty="0"/>
              <a:t>בני אדם מתגוננים מפני הגשם והקור (בגדי חורף, מטרייה, חימום הבית) ומאירים את הבית. </a:t>
            </a:r>
          </a:p>
          <a:p>
            <a:r>
              <a:rPr lang="he-IL" dirty="0"/>
              <a:t>מסכמים את הפעילות בעזרת המשימה: </a:t>
            </a:r>
            <a:r>
              <a:rPr lang="he-IL" b="1" dirty="0"/>
              <a:t>מה לובשים בחורף?, </a:t>
            </a:r>
            <a:r>
              <a:rPr lang="he-IL" dirty="0"/>
              <a:t>עמוד 61</a:t>
            </a:r>
          </a:p>
          <a:p>
            <a:r>
              <a:rPr lang="he-IL" dirty="0"/>
              <a:t>משלימים מילים חסרות במשפטים.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4748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המטריה מזמנת עיסוק בהיבטים של תוכן ובמיומנויות של</a:t>
            </a:r>
            <a:r>
              <a:rPr lang="he-IL" baseline="0" dirty="0"/>
              <a:t> חשיבה הנדסית: </a:t>
            </a:r>
            <a:r>
              <a:rPr lang="he-IL" dirty="0"/>
              <a:t>ניתוח מבנה ותפקוד של מוצר טכנולוגי, באמצעות חקירת </a:t>
            </a:r>
            <a:r>
              <a:rPr lang="he-IL" baseline="0" dirty="0"/>
              <a:t>המוצר.</a:t>
            </a:r>
            <a:endParaRPr lang="he-IL" dirty="0"/>
          </a:p>
          <a:p>
            <a:pPr algn="l"/>
            <a:r>
              <a:rPr lang="he-IL" sz="1800" b="0" i="0" u="none" strike="noStrike" baseline="0" dirty="0">
                <a:latin typeface="NarkisimMFO"/>
              </a:rPr>
              <a:t>.</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8386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במשימה</a:t>
            </a:r>
            <a:r>
              <a:rPr lang="he-IL" baseline="0" dirty="0"/>
              <a:t> </a:t>
            </a:r>
            <a:r>
              <a:rPr lang="he-IL" b="1" dirty="0"/>
              <a:t>חוקרים את המטריה (</a:t>
            </a:r>
            <a:r>
              <a:rPr lang="he-IL" b="0" dirty="0"/>
              <a:t>עמודים</a:t>
            </a:r>
            <a:r>
              <a:rPr lang="he-IL" b="0" baseline="0" dirty="0"/>
              <a:t> 63-62) </a:t>
            </a:r>
            <a:r>
              <a:rPr lang="he-IL" dirty="0"/>
              <a:t>התלמידים חוקרים את מבנה ותפקוד המטריה.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395065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a:t>
            </a:r>
            <a:r>
              <a:rPr lang="he-IL" sz="1800" b="0" i="0" u="none" strike="noStrike" baseline="0" dirty="0" err="1">
                <a:latin typeface="FontbitDavid"/>
              </a:rPr>
              <a:t>שקפיות</a:t>
            </a:r>
            <a:r>
              <a:rPr lang="he-IL" sz="1800" b="0" i="0" u="none" strike="noStrike" baseline="0" dirty="0">
                <a:latin typeface="FontbitDavid"/>
              </a:rPr>
              <a:t> 5, 6, 7) התלמידים חוקרים את מבנה המטרייה. תהליך החקירה משלב מיומנויות של </a:t>
            </a:r>
          </a:p>
          <a:p>
            <a:pPr algn="r"/>
            <a:r>
              <a:rPr lang="he-IL" sz="1800" b="0" i="0" u="none" strike="noStrike" baseline="0" dirty="0">
                <a:latin typeface="FontbitDavid"/>
              </a:rPr>
              <a:t>עריכת תצפית להיכרות עם מבנה המטריה וחלקיה ולחקירת הקשר בין מבנה לתפקיד (חלק א).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93452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המשך המשימה: </a:t>
            </a:r>
            <a:r>
              <a:rPr lang="he-IL" b="1" dirty="0"/>
              <a:t>חוקרים את המטריה (חלק ב)</a:t>
            </a:r>
          </a:p>
          <a:p>
            <a:pPr algn="r"/>
            <a:r>
              <a:rPr lang="he-IL" sz="1200" b="0" i="0" u="none" strike="noStrike" baseline="0" dirty="0">
                <a:latin typeface="NarkisimMFO"/>
              </a:rPr>
              <a:t>התלמידים עורכים השוואה בין כל המטריות, אוספים ומארגנים מידע בטבלה ומגיעים למסקנה שמבנה המטרייה הבסיסי הוא דומה, אבל קיימות מטריות שונות. הדמיון ביניהן מתבטא בחלקים התפקודיים - לכל המטריות חופה, מוט, ידית ומנגנון לסגירה ולפתיחה של המטריות. השוני ביניהן הוא בעיצוב - יש מטריות גדולות, קטנות, עשויות מבדים שונים, בצבעים שונים ועוד.</a:t>
            </a:r>
            <a:endParaRPr lang="he-IL" dirty="0"/>
          </a:p>
          <a:p>
            <a:pPr algn="r"/>
            <a:endParaRPr lang="he-IL" sz="1200" b="0" i="0" u="none" strike="noStrike" baseline="0" dirty="0">
              <a:latin typeface="FontbitDavid"/>
            </a:endParaRPr>
          </a:p>
          <a:p>
            <a:pPr algn="r"/>
            <a:r>
              <a:rPr lang="he-IL" sz="1200" b="0" i="0" u="none" strike="noStrike" baseline="0" dirty="0">
                <a:latin typeface="FontbitDavid"/>
              </a:rPr>
              <a:t>אוריינות שפה (שאלה 3) מציאת שרש המילה ופרושה.</a:t>
            </a:r>
          </a:p>
          <a:p>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34115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המשך המשימה: </a:t>
            </a:r>
            <a:r>
              <a:rPr lang="he-IL" sz="1200" b="1" i="0" u="none" strike="noStrike" baseline="0" dirty="0">
                <a:latin typeface="FontbitDavid"/>
              </a:rPr>
              <a:t>חוקרים את המטריה (</a:t>
            </a:r>
            <a:r>
              <a:rPr lang="he-IL" sz="1200" b="0" i="0" u="none" strike="noStrike" baseline="0" dirty="0">
                <a:latin typeface="FontbitDavid"/>
              </a:rPr>
              <a:t>למידה פעילה: תכנון מוצר)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בסוף הפעילות ניתן לבקש מהתלמידים להמציא מטרייה ולצייר אותה.</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55541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במבט מקוון, יחידת התוכן (חורף), משימה: </a:t>
            </a:r>
            <a:r>
              <a:rPr lang="he-IL" b="1" i="0" dirty="0">
                <a:effectLst/>
                <a:latin typeface="Almoni Neue DL 4.0 AAA"/>
              </a:rPr>
              <a:t>בעיה מחפשת פתרון</a:t>
            </a:r>
            <a:r>
              <a:rPr lang="he-IL" b="0" i="0" dirty="0">
                <a:effectLst/>
                <a:latin typeface="Almoni Neue DL 4.0 AAA"/>
              </a:rPr>
              <a:t>. </a:t>
            </a:r>
          </a:p>
          <a:p>
            <a:r>
              <a:rPr lang="he-IL" b="0" i="0" dirty="0">
                <a:effectLst/>
                <a:latin typeface="Almoni Neue DL 4.0 AAA"/>
              </a:rPr>
              <a:t>המשימה עוסקת בטכנולוגיה כמגבירה את יכולתו של האדם בהקשר לצרכים שיש לאדם בעונת החורף ולפתרונות הטכנולוגיים (לדוגמה: מטריה)  שנותנים מענה לצרכים האלה.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93245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אחת ההתנהגויות הבולטות של האדם בחורף חימום הבית שבו הוא שוהה. </a:t>
            </a:r>
          </a:p>
          <a:p>
            <a:r>
              <a:rPr lang="he-IL" dirty="0"/>
              <a:t>קוראים את קטע הפתיחה הקצר ושואלים: מדוע צריך לחמם את הבית? אילו אמצעי חימום אתם מכירים?</a:t>
            </a:r>
          </a:p>
          <a:p>
            <a:endParaRPr lang="he-IL" dirty="0"/>
          </a:p>
          <a:p>
            <a:r>
              <a:rPr lang="he-IL" dirty="0"/>
              <a:t>חשוב להפנות את תשומת לב התלמידים לכך שבחורף חום השמש אינו מספיק ולכן האדם פיתח ויצר מכשירי חימום כדי להקל על חייו בתנאי מזג האוויר הקשים בחורף. מכשירים אלו מגבירים את יכולתו להתמודד עם טמפרטורה שאינה נוחה.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98825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י"ב/טבת/תשפ"ד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י"ב/טבת/תשפ"ד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mabat.tau.ac.il/app/?gameName=lightSourceGame"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שֵׁנִי: הַחֹרֶף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בני האדם</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he-IL" sz="3600" b="1" dirty="0">
                <a:solidFill>
                  <a:schemeClr val="accent5"/>
                </a:solidFill>
                <a:latin typeface="EnzoagadaMF-Bold"/>
              </a:rPr>
              <a:t>התמונות באדיבות </a:t>
            </a:r>
            <a:r>
              <a:rPr lang="en-US" sz="3600" b="1" dirty="0" err="1">
                <a:solidFill>
                  <a:schemeClr val="accent5"/>
                </a:solidFill>
                <a:latin typeface="EnzoagadaMF-Bold"/>
              </a:rPr>
              <a:t>pixabay</a:t>
            </a:r>
            <a:endParaRPr lang="he-IL" sz="3600" b="1" dirty="0">
              <a:solidFill>
                <a:schemeClr val="accent5"/>
              </a:solidFill>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5545" y="630229"/>
            <a:ext cx="7886700" cy="1325563"/>
          </a:xfrm>
        </p:spPr>
        <p:txBody>
          <a:bodyPr/>
          <a:lstStyle/>
          <a:p>
            <a:pPr algn="r"/>
            <a:r>
              <a:rPr lang="he-IL" b="1" dirty="0">
                <a:solidFill>
                  <a:schemeClr val="accent5"/>
                </a:solidFill>
                <a:latin typeface="MF_FrankRuhl-Regular"/>
                <a:cs typeface="+mn-cs"/>
              </a:rPr>
              <a:t> </a:t>
            </a:r>
            <a:r>
              <a:rPr lang="he-IL" b="1" dirty="0">
                <a:solidFill>
                  <a:schemeClr val="accent5"/>
                </a:solidFill>
                <a:latin typeface="MF_FrankRuhl-Bold"/>
                <a:cs typeface="+mn-cs"/>
              </a:rPr>
              <a:t>מְחַמְמִים בִּתְבוּנָה</a:t>
            </a:r>
            <a:endParaRPr lang="en-US" b="1" dirty="0">
              <a:solidFill>
                <a:schemeClr val="accent5"/>
              </a:solidFill>
              <a:cs typeface="+mn-cs"/>
            </a:endParaRPr>
          </a:p>
        </p:txBody>
      </p:sp>
      <p:sp>
        <p:nvSpPr>
          <p:cNvPr id="3" name="מציין מיקום תוכן 2"/>
          <p:cNvSpPr>
            <a:spLocks noGrp="1"/>
          </p:cNvSpPr>
          <p:nvPr>
            <p:ph idx="1"/>
          </p:nvPr>
        </p:nvSpPr>
        <p:spPr>
          <a:xfrm>
            <a:off x="534154" y="1825625"/>
            <a:ext cx="8437830" cy="4351338"/>
          </a:xfrm>
        </p:spPr>
        <p:txBody>
          <a:bodyPr>
            <a:normAutofit/>
          </a:bodyPr>
          <a:lstStyle/>
          <a:p>
            <a:pPr algn="r" rtl="1"/>
            <a:r>
              <a:rPr lang="he-IL" sz="3200" dirty="0">
                <a:solidFill>
                  <a:srgbClr val="000000"/>
                </a:solidFill>
                <a:latin typeface="MF_FrankRuhl-Regular"/>
              </a:rPr>
              <a:t>לְחַמֵּם רַק אֶת הַחֲדָרִים שֶׁנִּמְצָאִים בָּהֶם.</a:t>
            </a:r>
          </a:p>
          <a:p>
            <a:pPr algn="r" rtl="1"/>
            <a:r>
              <a:rPr lang="he-IL" sz="3200" dirty="0">
                <a:solidFill>
                  <a:srgbClr val="000000"/>
                </a:solidFill>
                <a:latin typeface="MF_FrankRuhl-Regular"/>
              </a:rPr>
              <a:t>לְחַמֵּם עַד טֶמְפֶּרָטוּרָה נְעִימָה (כְּ-24 מַעֲלוֹת) וְלֹא גְּבוֹהָה מִדַּי.</a:t>
            </a:r>
          </a:p>
          <a:p>
            <a:pPr algn="r" rtl="1"/>
            <a:r>
              <a:rPr lang="he-IL" sz="3200" dirty="0" err="1">
                <a:solidFill>
                  <a:srgbClr val="000000"/>
                </a:solidFill>
                <a:latin typeface="MF_FrankRuhl-Regular"/>
              </a:rPr>
              <a:t>לְוַדֵּא</a:t>
            </a:r>
            <a:r>
              <a:rPr lang="he-IL" sz="3200" dirty="0">
                <a:solidFill>
                  <a:srgbClr val="000000"/>
                </a:solidFill>
                <a:latin typeface="MF_FrankRuhl-Regular"/>
              </a:rPr>
              <a:t> שֶׁהַחַלּוֹנוֹת וְהַדְּלָתוֹת סְגוּרִים, אַךְ לְאַוְרֵר אֶת הַחֶדֶר מִדֵּי פַּעַם.</a:t>
            </a:r>
          </a:p>
          <a:p>
            <a:pPr algn="r" rtl="1"/>
            <a:r>
              <a:rPr lang="he-IL" sz="3200" dirty="0">
                <a:solidFill>
                  <a:srgbClr val="000000"/>
                </a:solidFill>
                <a:latin typeface="MF_FrankRuhl-Regular"/>
              </a:rPr>
              <a:t>לְכַבּוֹת אֶת כָּל אֶמְצָעֵי הַחִמּוּם כְּשֶׁיּוֹצְאִים מֵהַבַּיִת.</a:t>
            </a:r>
            <a:endParaRPr lang="en-US" sz="3200" dirty="0"/>
          </a:p>
        </p:txBody>
      </p:sp>
      <p:pic>
        <p:nvPicPr>
          <p:cNvPr id="4" name="תמונה 3">
            <a:extLst>
              <a:ext uri="{FF2B5EF4-FFF2-40B4-BE49-F238E27FC236}">
                <a16:creationId xmlns:a16="http://schemas.microsoft.com/office/drawing/2014/main" id="{BEB77829-BDA6-7083-87A1-5B97138B1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04293"/>
          </a:xfrm>
          <a:prstGeom prst="rect">
            <a:avLst/>
          </a:prstGeom>
        </p:spPr>
      </p:pic>
      <p:pic>
        <p:nvPicPr>
          <p:cNvPr id="5" name="תמונה 4">
            <a:extLst>
              <a:ext uri="{FF2B5EF4-FFF2-40B4-BE49-F238E27FC236}">
                <a16:creationId xmlns:a16="http://schemas.microsoft.com/office/drawing/2014/main" id="{E6440CE3-0F1F-8680-E8F6-5ED1D80C2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151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3522" y="576882"/>
            <a:ext cx="7886700" cy="1325563"/>
          </a:xfrm>
        </p:spPr>
        <p:txBody>
          <a:bodyPr/>
          <a:lstStyle/>
          <a:p>
            <a:pPr algn="r"/>
            <a:r>
              <a:rPr lang="he-IL" b="1" dirty="0">
                <a:solidFill>
                  <a:schemeClr val="accent5"/>
                </a:solidFill>
                <a:latin typeface="MF_FrankRuhl-Regular"/>
                <a:cs typeface="+mn-cs"/>
              </a:rPr>
              <a:t>מָה לָמַדְנוּ?</a:t>
            </a:r>
            <a:endParaRPr lang="en-US" b="1" dirty="0">
              <a:solidFill>
                <a:schemeClr val="accent5"/>
              </a:solidFill>
              <a:cs typeface="+mn-cs"/>
            </a:endParaRPr>
          </a:p>
        </p:txBody>
      </p:sp>
      <p:sp>
        <p:nvSpPr>
          <p:cNvPr id="3" name="מציין מיקום תוכן 2"/>
          <p:cNvSpPr>
            <a:spLocks noGrp="1"/>
          </p:cNvSpPr>
          <p:nvPr>
            <p:ph idx="1"/>
          </p:nvPr>
        </p:nvSpPr>
        <p:spPr/>
        <p:txBody>
          <a:bodyPr/>
          <a:lstStyle/>
          <a:p>
            <a:pPr marL="0" indent="0" algn="r" rtl="1">
              <a:buNone/>
            </a:pPr>
            <a:r>
              <a:rPr lang="he-IL" dirty="0">
                <a:solidFill>
                  <a:srgbClr val="000000"/>
                </a:solidFill>
                <a:latin typeface="MF_FrankRuhl-Regular"/>
              </a:rPr>
              <a:t>בַּחֹרֶף:</a:t>
            </a:r>
          </a:p>
          <a:p>
            <a:pPr algn="r" rtl="1"/>
            <a:r>
              <a:rPr lang="he-IL" dirty="0">
                <a:solidFill>
                  <a:srgbClr val="000000"/>
                </a:solidFill>
                <a:latin typeface="MF_FrankRuhl-Regular"/>
              </a:rPr>
              <a:t>קַר לִבְנֵי הָאָדָם, יוֹרְדִים גְּשָׁמִים וְנוֹשְׁבוֹת רוּחוֹת חֲזָקוֹת.</a:t>
            </a:r>
          </a:p>
          <a:p>
            <a:pPr algn="r" rtl="1"/>
            <a:r>
              <a:rPr lang="he-IL" dirty="0">
                <a:solidFill>
                  <a:srgbClr val="000000"/>
                </a:solidFill>
                <a:latin typeface="MF_FrankRuhl-Regular"/>
              </a:rPr>
              <a:t>בְּנֵי אָדָם לוֹבְשִׁים בִּגְדֵי חֹרֶף. </a:t>
            </a:r>
          </a:p>
          <a:p>
            <a:pPr marL="0" indent="0" algn="r" rtl="1">
              <a:buNone/>
            </a:pPr>
            <a:r>
              <a:rPr lang="he-IL" dirty="0">
                <a:solidFill>
                  <a:srgbClr val="000000"/>
                </a:solidFill>
                <a:latin typeface="MF_FrankRuhl-Regular"/>
              </a:rPr>
              <a:t>  כָּךְ הֵם שׁוֹמְרִים עַל עַצְמָם מִפְּנֵי הַגֶּשֶׁם וְהַקֹּר.</a:t>
            </a:r>
          </a:p>
          <a:p>
            <a:pPr algn="r" rtl="1"/>
            <a:r>
              <a:rPr lang="he-IL" dirty="0">
                <a:solidFill>
                  <a:srgbClr val="000000"/>
                </a:solidFill>
                <a:latin typeface="MF_FrankRuhl-Regular"/>
              </a:rPr>
              <a:t>בְּנֵי אָדָם הִמְצִיאוּ אֶת הַמִּטְרִיָּה לַהֲגָנָה מִפְּנֵי הַגֶּשֶׁם וְאֶמְצָעִים לְחִמּוּם הַבַּיִת.</a:t>
            </a:r>
          </a:p>
          <a:p>
            <a:pPr algn="r" rtl="1"/>
            <a:r>
              <a:rPr lang="he-IL" dirty="0">
                <a:solidFill>
                  <a:srgbClr val="000000"/>
                </a:solidFill>
                <a:latin typeface="MF_FrankRuhl-Regular"/>
              </a:rPr>
              <a:t>בִּגְדֵי חֹרֶף, מִטְרִיָּה, תַּנּוּר חִמּוּם, מְפַזֵּר חֹם הֵם פִּתְרוֹנוֹת טֶכְנוֹלוֹגִיִּים.</a:t>
            </a:r>
            <a:endParaRPr lang="en-US" dirty="0"/>
          </a:p>
        </p:txBody>
      </p:sp>
      <p:pic>
        <p:nvPicPr>
          <p:cNvPr id="4" name="תמונה 3">
            <a:extLst>
              <a:ext uri="{FF2B5EF4-FFF2-40B4-BE49-F238E27FC236}">
                <a16:creationId xmlns:a16="http://schemas.microsoft.com/office/drawing/2014/main" id="{BD8B8B0B-8C72-ED41-25E7-B24539872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52419"/>
          </a:xfrm>
          <a:prstGeom prst="rect">
            <a:avLst/>
          </a:prstGeom>
        </p:spPr>
      </p:pic>
      <p:pic>
        <p:nvPicPr>
          <p:cNvPr id="5" name="תמונה 4">
            <a:extLst>
              <a:ext uri="{FF2B5EF4-FFF2-40B4-BE49-F238E27FC236}">
                <a16:creationId xmlns:a16="http://schemas.microsoft.com/office/drawing/2014/main" id="{9F0B3BF2-9F9D-0AA3-5519-35742BB67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93739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5400" b="1" dirty="0">
                <a:solidFill>
                  <a:schemeClr val="accent5"/>
                </a:solidFill>
                <a:latin typeface="MF_FrankRuhl-Regular"/>
                <a:cs typeface="+mn-cs"/>
              </a:rPr>
              <a:t>מְאִירִים אֶת הַבַּיִת</a:t>
            </a:r>
            <a:r>
              <a:rPr lang="he-IL" b="1" dirty="0">
                <a:solidFill>
                  <a:schemeClr val="accent5"/>
                </a:solidFill>
                <a:latin typeface="MF_FrankRuhl-Regular"/>
                <a:cs typeface="+mn-cs"/>
              </a:rPr>
              <a:t> </a:t>
            </a:r>
            <a:r>
              <a:rPr lang="he-IL" sz="2800" b="1" dirty="0">
                <a:latin typeface="MF_FrankRuhl-Regular"/>
                <a:cs typeface="+mn-cs"/>
              </a:rPr>
              <a:t>(עמוד 67-66)</a:t>
            </a:r>
            <a:endParaRPr lang="en-US" sz="2800" b="1" dirty="0">
              <a:cs typeface="+mn-cs"/>
            </a:endParaRPr>
          </a:p>
        </p:txBody>
      </p:sp>
      <p:sp>
        <p:nvSpPr>
          <p:cNvPr id="3" name="מציין מיקום תוכן 2"/>
          <p:cNvSpPr>
            <a:spLocks noGrp="1"/>
          </p:cNvSpPr>
          <p:nvPr>
            <p:ph idx="1"/>
          </p:nvPr>
        </p:nvSpPr>
        <p:spPr>
          <a:xfrm>
            <a:off x="1334820" y="1816571"/>
            <a:ext cx="7886700" cy="4351338"/>
          </a:xfrm>
        </p:spPr>
        <p:txBody>
          <a:bodyPr/>
          <a:lstStyle/>
          <a:p>
            <a:pPr marL="0" indent="0" algn="r">
              <a:buNone/>
            </a:pPr>
            <a:endParaRPr lang="en-US" dirty="0"/>
          </a:p>
          <a:p>
            <a:pPr marL="0" indent="0" algn="r">
              <a:buNone/>
            </a:pPr>
            <a:endParaRPr lang="en-US"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en-US" dirty="0"/>
          </a:p>
        </p:txBody>
      </p:sp>
      <p:sp>
        <p:nvSpPr>
          <p:cNvPr id="5" name="מלבן 4"/>
          <p:cNvSpPr/>
          <p:nvPr/>
        </p:nvSpPr>
        <p:spPr>
          <a:xfrm>
            <a:off x="3237911" y="1919335"/>
            <a:ext cx="5715965" cy="1877437"/>
          </a:xfrm>
          <a:prstGeom prst="rect">
            <a:avLst/>
          </a:prstGeom>
        </p:spPr>
        <p:txBody>
          <a:bodyPr wrap="square">
            <a:spAutoFit/>
          </a:bodyPr>
          <a:lstStyle/>
          <a:p>
            <a:pPr algn="r"/>
            <a:r>
              <a:rPr lang="he-IL" sz="4400" b="1" dirty="0">
                <a:latin typeface="MF_FrankRuhl-Bold"/>
              </a:rPr>
              <a:t>מְקוֹרוֹת אוֹר</a:t>
            </a:r>
          </a:p>
          <a:p>
            <a:pPr algn="r"/>
            <a:endParaRPr lang="he-IL" sz="3600" b="1" dirty="0">
              <a:latin typeface="MF_FrankRuhl-Bold"/>
            </a:endParaRPr>
          </a:p>
          <a:p>
            <a:pPr algn="r"/>
            <a:r>
              <a:rPr lang="he-IL" sz="3600" b="1" dirty="0">
                <a:latin typeface="MF_FrankRuhl-Bold"/>
              </a:rPr>
              <a:t>מְקוֹרוֹת אוֹר טִבְעִיּים</a:t>
            </a:r>
            <a:endParaRPr lang="en-US" sz="3600" dirty="0"/>
          </a:p>
        </p:txBody>
      </p:sp>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3802" y="3776425"/>
            <a:ext cx="4357718" cy="2907415"/>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765" y="3750633"/>
            <a:ext cx="4396376" cy="2933207"/>
          </a:xfrm>
          <a:prstGeom prst="rect">
            <a:avLst/>
          </a:prstGeom>
        </p:spPr>
      </p:pic>
      <p:pic>
        <p:nvPicPr>
          <p:cNvPr id="4" name="תמונה 3">
            <a:extLst>
              <a:ext uri="{FF2B5EF4-FFF2-40B4-BE49-F238E27FC236}">
                <a16:creationId xmlns:a16="http://schemas.microsoft.com/office/drawing/2014/main" id="{1DFAF315-9FAA-DB40-E69F-4F19BFF21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33988"/>
          </a:xfrm>
          <a:prstGeom prst="rect">
            <a:avLst/>
          </a:prstGeom>
        </p:spPr>
      </p:pic>
      <p:pic>
        <p:nvPicPr>
          <p:cNvPr id="8" name="תמונה 7">
            <a:extLst>
              <a:ext uri="{FF2B5EF4-FFF2-40B4-BE49-F238E27FC236}">
                <a16:creationId xmlns:a16="http://schemas.microsoft.com/office/drawing/2014/main" id="{AAD26D9E-FC5B-F691-B891-B0704FCA1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617999"/>
          </a:xfrm>
          <a:prstGeom prst="rect">
            <a:avLst/>
          </a:prstGeom>
        </p:spPr>
      </p:pic>
    </p:spTree>
    <p:extLst>
      <p:ext uri="{BB962C8B-B14F-4D97-AF65-F5344CB8AC3E}">
        <p14:creationId xmlns:p14="http://schemas.microsoft.com/office/powerpoint/2010/main" val="314098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562342"/>
            <a:ext cx="7886700" cy="1325563"/>
          </a:xfrm>
        </p:spPr>
        <p:txBody>
          <a:bodyPr/>
          <a:lstStyle/>
          <a:p>
            <a:pPr lvl="0" algn="r" defTabSz="457200">
              <a:lnSpc>
                <a:spcPct val="100000"/>
              </a:lnSpc>
              <a:spcBef>
                <a:spcPts val="0"/>
              </a:spcBef>
            </a:pPr>
            <a:r>
              <a:rPr lang="he-IL" sz="3600" b="1" dirty="0">
                <a:solidFill>
                  <a:prstClr val="black"/>
                </a:solidFill>
                <a:latin typeface="MF_FrankRuhl-Bold"/>
                <a:ea typeface="+mn-ea"/>
                <a:cs typeface="Arial" panose="020B0604020202020204" pitchFamily="34" charset="0"/>
              </a:rPr>
              <a:t>מְקוֹרוֹת אוֹר מְלָאכוּתִיִּים</a:t>
            </a:r>
            <a:br>
              <a:rPr lang="en-US" sz="3600" dirty="0">
                <a:solidFill>
                  <a:prstClr val="black"/>
                </a:solidFill>
                <a:latin typeface="Calibri" panose="020F0502020204030204"/>
                <a:ea typeface="+mn-ea"/>
                <a:cs typeface="+mn-cs"/>
              </a:rPr>
            </a:br>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7789" y="3683375"/>
            <a:ext cx="3906308" cy="243676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354" y="3801334"/>
            <a:ext cx="4000500" cy="2400300"/>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789" y="1225124"/>
            <a:ext cx="3906308" cy="2332882"/>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354" y="1225124"/>
            <a:ext cx="4014646" cy="2519126"/>
          </a:xfrm>
          <a:prstGeom prst="rect">
            <a:avLst/>
          </a:prstGeom>
        </p:spPr>
      </p:pic>
      <p:pic>
        <p:nvPicPr>
          <p:cNvPr id="3" name="תמונה 2">
            <a:extLst>
              <a:ext uri="{FF2B5EF4-FFF2-40B4-BE49-F238E27FC236}">
                <a16:creationId xmlns:a16="http://schemas.microsoft.com/office/drawing/2014/main" id="{A64BA2E8-B3F6-72D7-F4B8-FF131CD1A3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2420" y="63756"/>
            <a:ext cx="1621677" cy="674102"/>
          </a:xfrm>
          <a:prstGeom prst="rect">
            <a:avLst/>
          </a:prstGeom>
        </p:spPr>
      </p:pic>
      <p:pic>
        <p:nvPicPr>
          <p:cNvPr id="6" name="תמונה 5">
            <a:extLst>
              <a:ext uri="{FF2B5EF4-FFF2-40B4-BE49-F238E27FC236}">
                <a16:creationId xmlns:a16="http://schemas.microsoft.com/office/drawing/2014/main" id="{C73AA858-B672-2F79-20A8-0EC64D22C8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72092"/>
            <a:ext cx="1688260" cy="755681"/>
          </a:xfrm>
          <a:prstGeom prst="rect">
            <a:avLst/>
          </a:prstGeom>
        </p:spPr>
      </p:pic>
    </p:spTree>
    <p:extLst>
      <p:ext uri="{BB962C8B-B14F-4D97-AF65-F5344CB8AC3E}">
        <p14:creationId xmlns:p14="http://schemas.microsoft.com/office/powerpoint/2010/main" val="320775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8877" y="779647"/>
            <a:ext cx="7886700" cy="1325563"/>
          </a:xfrm>
        </p:spPr>
        <p:txBody>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טִבְעִי אוֹ מְלָאכוּתִי </a:t>
            </a:r>
            <a:r>
              <a:rPr lang="he-IL" sz="2800" b="1" dirty="0">
                <a:solidFill>
                  <a:srgbClr val="000000"/>
                </a:solidFill>
                <a:latin typeface="MF_FrankRuhl-Regular"/>
                <a:cs typeface="+mn-cs"/>
              </a:rPr>
              <a:t>(עמוד 68)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454" y="2670772"/>
            <a:ext cx="9103546" cy="1995186"/>
          </a:xfrm>
          <a:prstGeom prst="rect">
            <a:avLst/>
          </a:prstGeom>
        </p:spPr>
      </p:pic>
      <p:pic>
        <p:nvPicPr>
          <p:cNvPr id="3" name="תמונה 2">
            <a:extLst>
              <a:ext uri="{FF2B5EF4-FFF2-40B4-BE49-F238E27FC236}">
                <a16:creationId xmlns:a16="http://schemas.microsoft.com/office/drawing/2014/main" id="{8BA1F3D2-4DC9-EAFD-87EA-F27E153B6D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17665"/>
          </a:xfrm>
          <a:prstGeom prst="rect">
            <a:avLst/>
          </a:prstGeom>
        </p:spPr>
      </p:pic>
      <p:pic>
        <p:nvPicPr>
          <p:cNvPr id="5" name="תמונה 4">
            <a:extLst>
              <a:ext uri="{FF2B5EF4-FFF2-40B4-BE49-F238E27FC236}">
                <a16:creationId xmlns:a16="http://schemas.microsoft.com/office/drawing/2014/main" id="{1AABCFDE-670D-5AFF-A066-B2FF7FC1C4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707554"/>
          </a:xfrm>
          <a:prstGeom prst="rect">
            <a:avLst/>
          </a:prstGeom>
        </p:spPr>
      </p:pic>
    </p:spTree>
    <p:extLst>
      <p:ext uri="{BB962C8B-B14F-4D97-AF65-F5344CB8AC3E}">
        <p14:creationId xmlns:p14="http://schemas.microsoft.com/office/powerpoint/2010/main" val="374586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63497"/>
            <a:ext cx="7886700" cy="1325563"/>
          </a:xfrm>
        </p:spPr>
        <p:txBody>
          <a:bodyPr/>
          <a:lstStyle/>
          <a:p>
            <a:pPr algn="r"/>
            <a:r>
              <a:rPr lang="he-IL" b="1" dirty="0">
                <a:latin typeface="MF_FrankRuhl-Bold"/>
                <a:cs typeface="+mn-cs"/>
              </a:rPr>
              <a:t>מְאִירִים בִּתְבוּנָה </a:t>
            </a:r>
            <a:r>
              <a:rPr lang="he-IL" sz="2800" b="1" dirty="0">
                <a:latin typeface="MF_FrankRuhl-Bold"/>
                <a:cs typeface="+mn-cs"/>
              </a:rPr>
              <a:t>(עמוד 68)</a:t>
            </a:r>
            <a:br>
              <a:rPr lang="en-US" sz="2800" dirty="0">
                <a:cs typeface="+mn-cs"/>
              </a:rPr>
            </a:br>
            <a:endParaRPr lang="en-US" sz="2800" dirty="0">
              <a:cs typeface="+mn-cs"/>
            </a:endParaRPr>
          </a:p>
        </p:txBody>
      </p:sp>
      <p:sp>
        <p:nvSpPr>
          <p:cNvPr id="3" name="מציין מיקום תוכן 2"/>
          <p:cNvSpPr>
            <a:spLocks noGrp="1"/>
          </p:cNvSpPr>
          <p:nvPr>
            <p:ph idx="1"/>
          </p:nvPr>
        </p:nvSpPr>
        <p:spPr>
          <a:xfrm>
            <a:off x="-561315" y="1901227"/>
            <a:ext cx="9632887" cy="4339109"/>
          </a:xfrm>
        </p:spPr>
        <p:txBody>
          <a:bodyPr>
            <a:normAutofit/>
          </a:bodyPr>
          <a:lstStyle/>
          <a:p>
            <a:pPr algn="r" rtl="1"/>
            <a:r>
              <a:rPr lang="he-IL" sz="3200" dirty="0">
                <a:solidFill>
                  <a:srgbClr val="000000"/>
                </a:solidFill>
                <a:latin typeface="MF_FrankRuhl-Regular"/>
              </a:rPr>
              <a:t>לְכַבּוֹת אֶת הָאוֹר כְּשֶׁיּוֹצְאִים מֵהַחֶדֶר.</a:t>
            </a:r>
          </a:p>
          <a:p>
            <a:pPr algn="r" rtl="1"/>
            <a:r>
              <a:rPr lang="he-IL" sz="3200" dirty="0">
                <a:solidFill>
                  <a:srgbClr val="000000"/>
                </a:solidFill>
                <a:latin typeface="MF_FrankRuhl-Regular"/>
              </a:rPr>
              <a:t>לִפְתֹּחַ תְּרִיסִים וּוִילוֹנוֹת כְּדֵי שֶׁאוֹר הַשֶּׁמֶשׁ יִכָּנֵס לַחֶדֶר.</a:t>
            </a:r>
          </a:p>
          <a:p>
            <a:pPr algn="r" rtl="1"/>
            <a:r>
              <a:rPr lang="he-IL" sz="3200" dirty="0">
                <a:solidFill>
                  <a:srgbClr val="000000"/>
                </a:solidFill>
                <a:latin typeface="MF_FrankRuhl-Regular"/>
              </a:rPr>
              <a:t>לְהִשְׁתַּמֵּשׁ בְּנוּרוֹת חֶסְכוֹנִיּוֹת  (כְּמוֹ נוּרוֹת לֵד).</a:t>
            </a:r>
          </a:p>
          <a:p>
            <a:pPr algn="r" rtl="1"/>
            <a:endParaRPr lang="he-IL" sz="3200" dirty="0">
              <a:solidFill>
                <a:srgbClr val="000000"/>
              </a:solidFill>
              <a:latin typeface="MF_FrankRuhl-Regular"/>
            </a:endParaRPr>
          </a:p>
          <a:p>
            <a:pPr marL="0" indent="0" algn="r" rtl="1">
              <a:buNone/>
            </a:pPr>
            <a:endParaRPr lang="en-US" sz="3200"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930827" y="3802455"/>
            <a:ext cx="3832110" cy="2778280"/>
          </a:xfrm>
          <a:prstGeom prst="rect">
            <a:avLst/>
          </a:prstGeom>
        </p:spPr>
      </p:pic>
      <p:pic>
        <p:nvPicPr>
          <p:cNvPr id="5" name="תמונה 4">
            <a:extLst>
              <a:ext uri="{FF2B5EF4-FFF2-40B4-BE49-F238E27FC236}">
                <a16:creationId xmlns:a16="http://schemas.microsoft.com/office/drawing/2014/main" id="{0AAA7BFE-E33F-868C-92C1-3BC42E87F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461561"/>
          </a:xfrm>
          <a:prstGeom prst="rect">
            <a:avLst/>
          </a:prstGeom>
        </p:spPr>
      </p:pic>
      <p:pic>
        <p:nvPicPr>
          <p:cNvPr id="6" name="תמונה 5">
            <a:extLst>
              <a:ext uri="{FF2B5EF4-FFF2-40B4-BE49-F238E27FC236}">
                <a16:creationId xmlns:a16="http://schemas.microsoft.com/office/drawing/2014/main" id="{23195343-C51B-244C-FF8A-354C44A032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19300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A8FFDE7-8EB6-4AEA-A829-85CA94A14C59}"/>
              </a:ext>
            </a:extLst>
          </p:cNvPr>
          <p:cNvPicPr>
            <a:picLocks noChangeAspect="1"/>
          </p:cNvPicPr>
          <p:nvPr/>
        </p:nvPicPr>
        <p:blipFill>
          <a:blip r:embed="rId3"/>
          <a:stretch>
            <a:fillRect/>
          </a:stretch>
        </p:blipFill>
        <p:spPr>
          <a:xfrm>
            <a:off x="604837" y="875899"/>
            <a:ext cx="7934325" cy="5010150"/>
          </a:xfrm>
          <a:prstGeom prst="rect">
            <a:avLst/>
          </a:prstGeom>
        </p:spPr>
      </p:pic>
      <p:pic>
        <p:nvPicPr>
          <p:cNvPr id="4" name="תמונה 3">
            <a:extLst>
              <a:ext uri="{FF2B5EF4-FFF2-40B4-BE49-F238E27FC236}">
                <a16:creationId xmlns:a16="http://schemas.microsoft.com/office/drawing/2014/main" id="{32D0D27C-91B8-A787-2ECB-6FD2C9DBC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6541"/>
          </a:xfrm>
          <a:prstGeom prst="rect">
            <a:avLst/>
          </a:prstGeom>
        </p:spPr>
      </p:pic>
      <p:pic>
        <p:nvPicPr>
          <p:cNvPr id="5" name="תמונה 4">
            <a:extLst>
              <a:ext uri="{FF2B5EF4-FFF2-40B4-BE49-F238E27FC236}">
                <a16:creationId xmlns:a16="http://schemas.microsoft.com/office/drawing/2014/main" id="{64EEACDA-4063-4ED2-A469-4978620EEB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803807"/>
          </a:xfrm>
          <a:prstGeom prst="rect">
            <a:avLst/>
          </a:prstGeom>
        </p:spPr>
      </p:pic>
      <p:sp>
        <p:nvSpPr>
          <p:cNvPr id="2" name="תיבת טקסט 1">
            <a:extLst>
              <a:ext uri="{FF2B5EF4-FFF2-40B4-BE49-F238E27FC236}">
                <a16:creationId xmlns:a16="http://schemas.microsoft.com/office/drawing/2014/main" id="{1D815703-F4E6-86E7-98B2-AD2033D98E81}"/>
              </a:ext>
            </a:extLst>
          </p:cNvPr>
          <p:cNvSpPr txBox="1"/>
          <p:nvPr/>
        </p:nvSpPr>
        <p:spPr>
          <a:xfrm>
            <a:off x="5370897" y="6319656"/>
            <a:ext cx="3272589" cy="369332"/>
          </a:xfrm>
          <a:prstGeom prst="rect">
            <a:avLst/>
          </a:prstGeom>
          <a:noFill/>
        </p:spPr>
        <p:txBody>
          <a:bodyPr wrap="square" rtlCol="1">
            <a:spAutoFit/>
          </a:bodyPr>
          <a:lstStyle/>
          <a:p>
            <a:r>
              <a:rPr lang="he-IL" dirty="0"/>
              <a:t>כניסה </a:t>
            </a:r>
            <a:r>
              <a:rPr lang="he-IL" dirty="0">
                <a:hlinkClick r:id="rId6"/>
              </a:rPr>
              <a:t>למשימה המתוקשבת </a:t>
            </a:r>
            <a:endParaRPr lang="he-IL" dirty="0"/>
          </a:p>
        </p:txBody>
      </p:sp>
    </p:spTree>
    <p:extLst>
      <p:ext uri="{BB962C8B-B14F-4D97-AF65-F5344CB8AC3E}">
        <p14:creationId xmlns:p14="http://schemas.microsoft.com/office/powerpoint/2010/main" val="171547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7645" y="365125"/>
            <a:ext cx="7886700" cy="1325563"/>
          </a:xfrm>
        </p:spPr>
        <p:txBody>
          <a:bodyPr/>
          <a:lstStyle/>
          <a:p>
            <a:pPr algn="r"/>
            <a:r>
              <a:rPr lang="he-IL" b="1" dirty="0">
                <a:latin typeface="MF_FrankRuhl-Regular"/>
                <a:cs typeface="+mn-cs"/>
              </a:rPr>
              <a:t>מָה לָמַדְנוּ?</a:t>
            </a:r>
            <a:endParaRPr lang="en-US" b="1" dirty="0">
              <a:cs typeface="+mn-cs"/>
            </a:endParaRPr>
          </a:p>
        </p:txBody>
      </p:sp>
      <p:sp>
        <p:nvSpPr>
          <p:cNvPr id="3" name="מציין מיקום תוכן 2"/>
          <p:cNvSpPr>
            <a:spLocks noGrp="1"/>
          </p:cNvSpPr>
          <p:nvPr>
            <p:ph idx="1"/>
          </p:nvPr>
        </p:nvSpPr>
        <p:spPr>
          <a:xfrm>
            <a:off x="616017" y="1452412"/>
            <a:ext cx="7886700" cy="4351338"/>
          </a:xfrm>
        </p:spPr>
        <p:txBody>
          <a:bodyPr/>
          <a:lstStyle/>
          <a:p>
            <a:pPr algn="r" rtl="1"/>
            <a:r>
              <a:rPr lang="he-IL" dirty="0">
                <a:solidFill>
                  <a:srgbClr val="000000"/>
                </a:solidFill>
                <a:latin typeface="MF_FrankRuhl-Regular"/>
              </a:rPr>
              <a:t>מְנוֹרָה, פָּנָס וְנֵר הֵם </a:t>
            </a:r>
            <a:r>
              <a:rPr lang="he-IL" b="1" dirty="0">
                <a:solidFill>
                  <a:srgbClr val="000000"/>
                </a:solidFill>
                <a:latin typeface="MF_FrankRuhl-Bold"/>
              </a:rPr>
              <a:t>מְקוֹרוֹת אוֹר מְלָאכוּתִיִּים </a:t>
            </a:r>
            <a:endParaRPr lang="en-GB" b="1" dirty="0">
              <a:solidFill>
                <a:srgbClr val="000000"/>
              </a:solidFill>
              <a:latin typeface="MF_FrankRuhl-Bold"/>
            </a:endParaRPr>
          </a:p>
          <a:p>
            <a:pPr marL="0" indent="0" algn="r" rtl="1">
              <a:buNone/>
            </a:pPr>
            <a:r>
              <a:rPr lang="en-GB" b="1" dirty="0">
                <a:solidFill>
                  <a:srgbClr val="000000"/>
                </a:solidFill>
                <a:latin typeface="MF_FrankRuhl-Bold"/>
              </a:rPr>
              <a:t>  </a:t>
            </a:r>
            <a:r>
              <a:rPr lang="he-IL" dirty="0">
                <a:solidFill>
                  <a:srgbClr val="000000"/>
                </a:solidFill>
                <a:latin typeface="MF_FrankRuhl-Regular"/>
              </a:rPr>
              <a:t>(מַעֲשֵׂה יְדֵי אָדָם).</a:t>
            </a:r>
          </a:p>
          <a:p>
            <a:pPr algn="r" rtl="1"/>
            <a:r>
              <a:rPr lang="he-IL" dirty="0">
                <a:solidFill>
                  <a:srgbClr val="000000"/>
                </a:solidFill>
                <a:latin typeface="MF_FrankRuhl-Regular"/>
              </a:rPr>
              <a:t>שֶׁמֶשׁ וּבָרָק הֵם </a:t>
            </a:r>
            <a:r>
              <a:rPr lang="he-IL" b="1" dirty="0">
                <a:solidFill>
                  <a:srgbClr val="000000"/>
                </a:solidFill>
                <a:latin typeface="MF_FrankRuhl-Bold"/>
              </a:rPr>
              <a:t>מְקוֹרוֹת אוֹר טִבְעִיִּים.</a:t>
            </a:r>
            <a:endParaRPr lang="en-GB" b="1" dirty="0">
              <a:solidFill>
                <a:srgbClr val="000000"/>
              </a:solidFill>
              <a:latin typeface="MF_FrankRuhl-Bold"/>
            </a:endParaRPr>
          </a:p>
          <a:p>
            <a:pPr algn="r" rtl="1"/>
            <a:endParaRPr lang="en-GB" b="1" dirty="0">
              <a:solidFill>
                <a:srgbClr val="000000"/>
              </a:solidFill>
              <a:latin typeface="MF_FrankRuhl-Bold"/>
            </a:endParaRPr>
          </a:p>
          <a:p>
            <a:pPr marL="0" indent="0" algn="r" rtl="1">
              <a:buNone/>
            </a:pPr>
            <a:endParaRPr lang="en-US" dirty="0"/>
          </a:p>
        </p:txBody>
      </p:sp>
      <p:pic>
        <p:nvPicPr>
          <p:cNvPr id="6" name="תמונה 5">
            <a:extLst>
              <a:ext uri="{FF2B5EF4-FFF2-40B4-BE49-F238E27FC236}">
                <a16:creationId xmlns:a16="http://schemas.microsoft.com/office/drawing/2014/main" id="{B3DBEE20-F0D8-DA8F-CBEB-FF9C67C9DB4E}"/>
              </a:ext>
            </a:extLst>
          </p:cNvPr>
          <p:cNvPicPr>
            <a:picLocks noChangeAspect="1"/>
          </p:cNvPicPr>
          <p:nvPr/>
        </p:nvPicPr>
        <p:blipFill>
          <a:blip r:embed="rId3"/>
          <a:stretch>
            <a:fillRect/>
          </a:stretch>
        </p:blipFill>
        <p:spPr>
          <a:xfrm>
            <a:off x="1149790" y="4661046"/>
            <a:ext cx="7765304" cy="553889"/>
          </a:xfrm>
          <a:prstGeom prst="rect">
            <a:avLst/>
          </a:prstGeom>
        </p:spPr>
      </p:pic>
      <p:sp>
        <p:nvSpPr>
          <p:cNvPr id="7" name="כותרת 13">
            <a:extLst>
              <a:ext uri="{FF2B5EF4-FFF2-40B4-BE49-F238E27FC236}">
                <a16:creationId xmlns:a16="http://schemas.microsoft.com/office/drawing/2014/main" id="{75AFF9BA-4EEA-90DF-CAFA-4B3D03A7A1FF}"/>
              </a:ext>
            </a:extLst>
          </p:cNvPr>
          <p:cNvSpPr txBox="1">
            <a:spLocks/>
          </p:cNvSpPr>
          <p:nvPr/>
        </p:nvSpPr>
        <p:spPr>
          <a:xfrm>
            <a:off x="3594227" y="3292240"/>
            <a:ext cx="2372008" cy="926675"/>
          </a:xfrm>
          <a:prstGeom prst="rect">
            <a:avLst/>
          </a:prstGeom>
          <a:ln w="190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2800" b="1" dirty="0">
                <a:highlight>
                  <a:srgbClr val="F6FAFE"/>
                </a:highlight>
                <a:latin typeface="MF_FrankRuhl-Regular"/>
                <a:cs typeface="+mn-cs"/>
              </a:rPr>
              <a:t>מֻשָּׂגִים שֶׁלָּמַדְנוּ</a:t>
            </a:r>
            <a:endParaRPr lang="he-IL" sz="2800" dirty="0">
              <a:highlight>
                <a:srgbClr val="F6FAFE"/>
              </a:highlight>
              <a:cs typeface="+mn-cs"/>
            </a:endParaRPr>
          </a:p>
        </p:txBody>
      </p:sp>
      <p:pic>
        <p:nvPicPr>
          <p:cNvPr id="8" name="תמונה 7">
            <a:extLst>
              <a:ext uri="{FF2B5EF4-FFF2-40B4-BE49-F238E27FC236}">
                <a16:creationId xmlns:a16="http://schemas.microsoft.com/office/drawing/2014/main" id="{D9FCC506-1260-692B-E467-C384676A06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642794"/>
          </a:xfrm>
          <a:prstGeom prst="rect">
            <a:avLst/>
          </a:prstGeom>
        </p:spPr>
      </p:pic>
      <p:pic>
        <p:nvPicPr>
          <p:cNvPr id="9" name="תמונה 8">
            <a:extLst>
              <a:ext uri="{FF2B5EF4-FFF2-40B4-BE49-F238E27FC236}">
                <a16:creationId xmlns:a16="http://schemas.microsoft.com/office/drawing/2014/main" id="{4628449A-1737-24F7-7709-94D739854F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57106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schemeClr val="accent5"/>
                </a:solidFill>
                <a:latin typeface="MF_FrankRuhl-Regular"/>
                <a:cs typeface="+mn-cs"/>
              </a:rPr>
              <a:t>הָאָדָָם בַּחֹרֶף </a:t>
            </a:r>
            <a:r>
              <a:rPr lang="he-IL" sz="2800" b="1" dirty="0">
                <a:latin typeface="MF_FrankRuhl-Regular"/>
                <a:cs typeface="+mn-cs"/>
              </a:rPr>
              <a:t>(עמוד 61)</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he-IL" sz="3600" b="1" dirty="0">
                <a:solidFill>
                  <a:srgbClr val="437BBE"/>
                </a:solidFill>
                <a:latin typeface="MF_FrankRuhl-Regular"/>
              </a:rPr>
              <a:t>מְשִׂימָה: </a:t>
            </a:r>
            <a:r>
              <a:rPr lang="he-IL" sz="3600" b="1" dirty="0">
                <a:solidFill>
                  <a:srgbClr val="000000"/>
                </a:solidFill>
                <a:latin typeface="MF_FrankRuhl-Regular"/>
              </a:rPr>
              <a:t>מָה לוֹבְשִׁים בַּחֹרֶף?</a:t>
            </a:r>
            <a:endParaRPr lang="en-US" sz="3600"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388" y="2639807"/>
            <a:ext cx="5925916" cy="3967713"/>
          </a:xfrm>
          <a:prstGeom prst="rect">
            <a:avLst/>
          </a:prstGeom>
        </p:spPr>
      </p:pic>
      <p:pic>
        <p:nvPicPr>
          <p:cNvPr id="4" name="תמונה 3">
            <a:extLst>
              <a:ext uri="{FF2B5EF4-FFF2-40B4-BE49-F238E27FC236}">
                <a16:creationId xmlns:a16="http://schemas.microsoft.com/office/drawing/2014/main" id="{10291E9F-937C-6B8E-495F-908384CF3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C65C3426-FED6-F5EE-AA89-8B71B724E3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09464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118" y="1320940"/>
            <a:ext cx="9011764" cy="5049681"/>
          </a:xfrm>
          <a:prstGeom prst="rect">
            <a:avLst/>
          </a:prstGeom>
        </p:spPr>
      </p:pic>
      <p:pic>
        <p:nvPicPr>
          <p:cNvPr id="3" name="תמונה 2">
            <a:extLst>
              <a:ext uri="{FF2B5EF4-FFF2-40B4-BE49-F238E27FC236}">
                <a16:creationId xmlns:a16="http://schemas.microsoft.com/office/drawing/2014/main" id="{4782EC78-B021-80B9-2543-1737D8084E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5" name="תמונה 4">
            <a:extLst>
              <a:ext uri="{FF2B5EF4-FFF2-40B4-BE49-F238E27FC236}">
                <a16:creationId xmlns:a16="http://schemas.microsoft.com/office/drawing/2014/main" id="{AD64A98F-A08C-C855-CD9F-7B39AB39C3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80788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הַמִּטְרִיָּה</a:t>
            </a:r>
            <a:endParaRPr lang="en-US" sz="6000" b="1" dirty="0">
              <a:solidFill>
                <a:schemeClr val="accent5"/>
              </a:solidFill>
              <a:cs typeface="+mn-cs"/>
            </a:endParaRPr>
          </a:p>
        </p:txBody>
      </p:sp>
      <p:pic>
        <p:nvPicPr>
          <p:cNvPr id="6" name="מציין מיקום תוכן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2709" y="1380957"/>
            <a:ext cx="4879818" cy="5235682"/>
          </a:xfrm>
          <a:prstGeom prst="rect">
            <a:avLst/>
          </a:prstGeom>
        </p:spPr>
      </p:pic>
      <p:pic>
        <p:nvPicPr>
          <p:cNvPr id="3" name="תמונה 2">
            <a:extLst>
              <a:ext uri="{FF2B5EF4-FFF2-40B4-BE49-F238E27FC236}">
                <a16:creationId xmlns:a16="http://schemas.microsoft.com/office/drawing/2014/main" id="{6EF36886-CF4A-E165-2E53-03ACCA0B73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4" name="תמונה 3">
            <a:extLst>
              <a:ext uri="{FF2B5EF4-FFF2-40B4-BE49-F238E27FC236}">
                <a16:creationId xmlns:a16="http://schemas.microsoft.com/office/drawing/2014/main" id="{A251DB57-DD2B-0848-AE28-108F15E9B7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0056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solidFill>
                  <a:schemeClr val="accent5"/>
                </a:solidFill>
                <a:cs typeface="+mn-cs"/>
              </a:rPr>
              <a:t>הַמִּטְרִיָּה</a:t>
            </a:r>
            <a:endParaRPr lang="en-US" sz="60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46345" y="3828754"/>
            <a:ext cx="7886700" cy="3030755"/>
          </a:xfrm>
          <a:prstGeom prst="rect">
            <a:avLst/>
          </a:prstGeom>
        </p:spPr>
      </p:pic>
      <p:sp>
        <p:nvSpPr>
          <p:cNvPr id="5" name="מלבן 4"/>
          <p:cNvSpPr/>
          <p:nvPr/>
        </p:nvSpPr>
        <p:spPr>
          <a:xfrm>
            <a:off x="1475715" y="1772170"/>
            <a:ext cx="6288197" cy="646331"/>
          </a:xfrm>
          <a:prstGeom prst="rect">
            <a:avLst/>
          </a:prstGeom>
        </p:spPr>
        <p:txBody>
          <a:bodyPr wrap="square">
            <a:spAutoFit/>
          </a:bodyPr>
          <a:lstStyle/>
          <a:p>
            <a:pPr algn="r"/>
            <a:r>
              <a:rPr lang="he-IL" sz="3600" b="1" dirty="0">
                <a:latin typeface="MF_FrankRuhl-Bold"/>
              </a:rPr>
              <a:t>חֵלֶק א: עוֹרְכִים תַּצְפִּית </a:t>
            </a:r>
            <a:r>
              <a:rPr lang="he-IL" sz="2800" b="1" dirty="0">
                <a:latin typeface="MF_FrankRuhl-Bold"/>
              </a:rPr>
              <a:t>(עמוד 62)</a:t>
            </a:r>
            <a:endParaRPr lang="en-US" sz="2800" dirty="0"/>
          </a:p>
        </p:txBody>
      </p:sp>
      <p:pic>
        <p:nvPicPr>
          <p:cNvPr id="3" name="תמונה 2">
            <a:extLst>
              <a:ext uri="{FF2B5EF4-FFF2-40B4-BE49-F238E27FC236}">
                <a16:creationId xmlns:a16="http://schemas.microsoft.com/office/drawing/2014/main" id="{E57A308C-BA41-D364-8883-01A70D4099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6" name="תמונה 5">
            <a:extLst>
              <a:ext uri="{FF2B5EF4-FFF2-40B4-BE49-F238E27FC236}">
                <a16:creationId xmlns:a16="http://schemas.microsoft.com/office/drawing/2014/main" id="{2EB432F9-FAEC-7C04-B27A-61371F8D09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07376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80312"/>
            <a:ext cx="7886700" cy="1325563"/>
          </a:xfrm>
        </p:spPr>
        <p:txBody>
          <a:bodyPr>
            <a:normAutofit/>
          </a:bodyPr>
          <a:lstStyle/>
          <a:p>
            <a:pPr algn="r"/>
            <a:r>
              <a:rPr lang="he-IL" sz="3600" b="1" dirty="0">
                <a:latin typeface="MF_FrankRuhl-Bold"/>
                <a:cs typeface="+mn-cs"/>
              </a:rPr>
              <a:t>חֵלֶק ב: בַּמֶה דּוֹמוֹת וּבַמֶּה שׁוֹנוֹת הַמִּטְרִיּוֹת זוֹ מִזּוֹ? (עמוד  63)</a:t>
            </a:r>
            <a:endParaRPr lang="en-US" sz="36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127923"/>
            <a:ext cx="7886700" cy="3076786"/>
          </a:xfrm>
          <a:prstGeom prst="rect">
            <a:avLst/>
          </a:prstGeom>
        </p:spPr>
      </p:pic>
      <p:sp>
        <p:nvSpPr>
          <p:cNvPr id="5" name="TextBox 4"/>
          <p:cNvSpPr txBox="1"/>
          <p:nvPr/>
        </p:nvSpPr>
        <p:spPr>
          <a:xfrm>
            <a:off x="5169529" y="5857592"/>
            <a:ext cx="3132499" cy="369332"/>
          </a:xfrm>
          <a:prstGeom prst="rect">
            <a:avLst/>
          </a:prstGeom>
          <a:noFill/>
        </p:spPr>
        <p:txBody>
          <a:bodyPr wrap="square" rtlCol="0">
            <a:spAutoFit/>
          </a:bodyPr>
          <a:lstStyle/>
          <a:p>
            <a:pPr algn="r"/>
            <a:r>
              <a:rPr lang="he-IL" b="1" dirty="0">
                <a:solidFill>
                  <a:srgbClr val="FF0000"/>
                </a:solidFill>
              </a:rPr>
              <a:t>המשך המשימה בעמוד 63</a:t>
            </a:r>
            <a:endParaRPr lang="en-US" b="1" dirty="0">
              <a:solidFill>
                <a:srgbClr val="FF0000"/>
              </a:solidFill>
            </a:endParaRPr>
          </a:p>
        </p:txBody>
      </p:sp>
      <p:pic>
        <p:nvPicPr>
          <p:cNvPr id="3" name="תמונה 2">
            <a:extLst>
              <a:ext uri="{FF2B5EF4-FFF2-40B4-BE49-F238E27FC236}">
                <a16:creationId xmlns:a16="http://schemas.microsoft.com/office/drawing/2014/main" id="{1604B636-EF9C-3204-F767-B97416115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402162"/>
          </a:xfrm>
          <a:prstGeom prst="rect">
            <a:avLst/>
          </a:prstGeom>
        </p:spPr>
      </p:pic>
      <p:pic>
        <p:nvPicPr>
          <p:cNvPr id="6" name="תמונה 5">
            <a:extLst>
              <a:ext uri="{FF2B5EF4-FFF2-40B4-BE49-F238E27FC236}">
                <a16:creationId xmlns:a16="http://schemas.microsoft.com/office/drawing/2014/main" id="{97F9E06E-242B-4835-DB41-AD18104041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3"/>
            <a:ext cx="1688260" cy="486172"/>
          </a:xfrm>
          <a:prstGeom prst="rect">
            <a:avLst/>
          </a:prstGeom>
        </p:spPr>
      </p:pic>
    </p:spTree>
    <p:extLst>
      <p:ext uri="{BB962C8B-B14F-4D97-AF65-F5344CB8AC3E}">
        <p14:creationId xmlns:p14="http://schemas.microsoft.com/office/powerpoint/2010/main" val="14577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9881" y="981776"/>
            <a:ext cx="8672363" cy="6098033"/>
          </a:xfrm>
          <a:prstGeom prst="rect">
            <a:avLst/>
          </a:prstGeom>
        </p:spPr>
      </p:pic>
      <p:pic>
        <p:nvPicPr>
          <p:cNvPr id="5" name="תמונה 4">
            <a:extLst>
              <a:ext uri="{FF2B5EF4-FFF2-40B4-BE49-F238E27FC236}">
                <a16:creationId xmlns:a16="http://schemas.microsoft.com/office/drawing/2014/main" id="{98762BC7-4208-ECE5-1C2D-12C49F951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a:extLst>
              <a:ext uri="{FF2B5EF4-FFF2-40B4-BE49-F238E27FC236}">
                <a16:creationId xmlns:a16="http://schemas.microsoft.com/office/drawing/2014/main" id="{A4C731E1-A8A4-1B47-A371-9B5DE28E2F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2"/>
            <a:ext cx="1621677" cy="652419"/>
          </a:xfrm>
          <a:prstGeom prst="rect">
            <a:avLst/>
          </a:prstGeom>
        </p:spPr>
      </p:pic>
    </p:spTree>
    <p:extLst>
      <p:ext uri="{BB962C8B-B14F-4D97-AF65-F5344CB8AC3E}">
        <p14:creationId xmlns:p14="http://schemas.microsoft.com/office/powerpoint/2010/main" val="381025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5F81414-C031-226E-E904-484DA2AE4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631" y="514350"/>
            <a:ext cx="8595361" cy="5829300"/>
          </a:xfrm>
          <a:prstGeom prst="rect">
            <a:avLst/>
          </a:prstGeom>
        </p:spPr>
      </p:pic>
      <p:pic>
        <p:nvPicPr>
          <p:cNvPr id="4" name="תמונה 3">
            <a:extLst>
              <a:ext uri="{FF2B5EF4-FFF2-40B4-BE49-F238E27FC236}">
                <a16:creationId xmlns:a16="http://schemas.microsoft.com/office/drawing/2014/main" id="{E6E01792-B5AC-E0C2-14DD-8E786C14F3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796798"/>
          </a:xfrm>
          <a:prstGeom prst="rect">
            <a:avLst/>
          </a:prstGeom>
        </p:spPr>
      </p:pic>
      <p:pic>
        <p:nvPicPr>
          <p:cNvPr id="5" name="תמונה 4">
            <a:extLst>
              <a:ext uri="{FF2B5EF4-FFF2-40B4-BE49-F238E27FC236}">
                <a16:creationId xmlns:a16="http://schemas.microsoft.com/office/drawing/2014/main" id="{7E1C0F4D-781A-509C-248D-E02712DA66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06669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16894" y="740511"/>
            <a:ext cx="7886700" cy="1325563"/>
          </a:xfrm>
        </p:spPr>
        <p:txBody>
          <a:bodyPr>
            <a:normAutofit fontScale="90000"/>
          </a:bodyPr>
          <a:lstStyle/>
          <a:p>
            <a:pPr algn="r"/>
            <a:r>
              <a:rPr lang="he-IL" sz="4800" b="1" dirty="0">
                <a:solidFill>
                  <a:schemeClr val="accent5"/>
                </a:solidFill>
                <a:cs typeface="+mn-cs"/>
              </a:rPr>
              <a:t>מְחַמְּמִים אֶת הַבַּיִת </a:t>
            </a:r>
            <a:br>
              <a:rPr lang="he-IL" sz="4800" b="1" dirty="0">
                <a:solidFill>
                  <a:schemeClr val="accent5"/>
                </a:solidFill>
                <a:cs typeface="+mn-cs"/>
              </a:rPr>
            </a:br>
            <a:r>
              <a:rPr lang="he-IL" sz="3100" b="1" dirty="0">
                <a:cs typeface="+mn-cs"/>
              </a:rPr>
              <a:t>(עמודים 65-64)</a:t>
            </a:r>
            <a:br>
              <a:rPr lang="he-IL" sz="3100" b="1" dirty="0">
                <a:cs typeface="+mn-cs"/>
              </a:rPr>
            </a:br>
            <a:endParaRPr lang="en-US" sz="3100" b="1" dirty="0">
              <a:cs typeface="+mn-cs"/>
            </a:endParaRPr>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5709" y="952901"/>
            <a:ext cx="2597078" cy="5905099"/>
          </a:xfrm>
          <a:prstGeom prst="rect">
            <a:avLst/>
          </a:prstGeom>
        </p:spPr>
      </p:pic>
      <p:pic>
        <p:nvPicPr>
          <p:cNvPr id="6" name="תמונה 5"/>
          <p:cNvPicPr>
            <a:picLocks noChangeAspect="1"/>
          </p:cNvPicPr>
          <p:nvPr/>
        </p:nvPicPr>
        <p:blipFill>
          <a:blip r:embed="rId4"/>
          <a:stretch>
            <a:fillRect/>
          </a:stretch>
        </p:blipFill>
        <p:spPr>
          <a:xfrm>
            <a:off x="3735921" y="1867606"/>
            <a:ext cx="4333875" cy="4010025"/>
          </a:xfrm>
          <a:prstGeom prst="rect">
            <a:avLst/>
          </a:prstGeom>
        </p:spPr>
      </p:pic>
      <p:pic>
        <p:nvPicPr>
          <p:cNvPr id="3" name="תמונה 2">
            <a:extLst>
              <a:ext uri="{FF2B5EF4-FFF2-40B4-BE49-F238E27FC236}">
                <a16:creationId xmlns:a16="http://schemas.microsoft.com/office/drawing/2014/main" id="{88C18B1C-AA1B-CA3D-03C2-A55EF64E6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56103"/>
            <a:ext cx="1621677" cy="584408"/>
          </a:xfrm>
          <a:prstGeom prst="rect">
            <a:avLst/>
          </a:prstGeom>
        </p:spPr>
      </p:pic>
      <p:pic>
        <p:nvPicPr>
          <p:cNvPr id="4" name="תמונה 3">
            <a:extLst>
              <a:ext uri="{FF2B5EF4-FFF2-40B4-BE49-F238E27FC236}">
                <a16:creationId xmlns:a16="http://schemas.microsoft.com/office/drawing/2014/main" id="{B74A63DE-2D73-A7AE-11D5-B2B5C0E757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668419"/>
          </a:xfrm>
          <a:prstGeom prst="rect">
            <a:avLst/>
          </a:prstGeom>
        </p:spPr>
      </p:pic>
    </p:spTree>
    <p:extLst>
      <p:ext uri="{BB962C8B-B14F-4D97-AF65-F5344CB8AC3E}">
        <p14:creationId xmlns:p14="http://schemas.microsoft.com/office/powerpoint/2010/main" val="262320824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3754</TotalTime>
  <Words>1258</Words>
  <Application>Microsoft Office PowerPoint</Application>
  <PresentationFormat>‫הצגה על המסך (4:3)</PresentationFormat>
  <Paragraphs>126</Paragraphs>
  <Slides>17</Slides>
  <Notes>17</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17</vt:i4>
      </vt:variant>
    </vt:vector>
  </HeadingPairs>
  <TitlesOfParts>
    <vt:vector size="28" baseType="lpstr">
      <vt:lpstr>Almoni Neue DL 4.0 AAA</vt:lpstr>
      <vt:lpstr>Arial</vt:lpstr>
      <vt:lpstr>Calibri</vt:lpstr>
      <vt:lpstr>Calibri Light</vt:lpstr>
      <vt:lpstr>EnzoagadaMF-Bold</vt:lpstr>
      <vt:lpstr>FontbitDavid</vt:lpstr>
      <vt:lpstr>MF_FrankRuhl-Bold</vt:lpstr>
      <vt:lpstr>MF_FrankRuhl-Regular</vt:lpstr>
      <vt:lpstr>NarkisimMFO</vt:lpstr>
      <vt:lpstr>NarkisimMFOBold</vt:lpstr>
      <vt:lpstr>ערכת נושא Office</vt:lpstr>
      <vt:lpstr>מצגת מלווה לשיעורים</vt:lpstr>
      <vt:lpstr>הָאָדָָם בַּחֹרֶף (עמוד 61)</vt:lpstr>
      <vt:lpstr>מצגת של PowerPoint‏</vt:lpstr>
      <vt:lpstr>הַמִּטְרִיָּה</vt:lpstr>
      <vt:lpstr>הַמִּטְרִיָּה</vt:lpstr>
      <vt:lpstr>חֵלֶק ב: בַּמֶה דּוֹמוֹת וּבַמֶּה שׁוֹנוֹת הַמִּטְרִיּוֹת זוֹ מִזּוֹ? (עמוד  63)</vt:lpstr>
      <vt:lpstr>מצגת של PowerPoint‏</vt:lpstr>
      <vt:lpstr>מצגת של PowerPoint‏</vt:lpstr>
      <vt:lpstr>מְחַמְּמִים אֶת הַבַּיִת  (עמודים 65-64) </vt:lpstr>
      <vt:lpstr> מְחַמְמִים בִּתְבוּנָה</vt:lpstr>
      <vt:lpstr>מָה לָמַדְנוּ?</vt:lpstr>
      <vt:lpstr>מְאִירִים אֶת הַבַּיִת (עמוד 67-66)</vt:lpstr>
      <vt:lpstr>מְקוֹרוֹת אוֹר מְלָאכוּתִיִּים </vt:lpstr>
      <vt:lpstr>מְשִׂימָה: טִבְעִי אוֹ מְלָאכוּתִי (עמוד 68)</vt:lpstr>
      <vt:lpstr>מְאִירִים בִּתְבוּנָה (עמוד 68) </vt:lpstr>
      <vt:lpstr>מצגת של PowerPoint‏</vt:lpstr>
      <vt:lpstr>מָה לָמַדְנוּ?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218</cp:revision>
  <dcterms:created xsi:type="dcterms:W3CDTF">2019-05-25T18:59:51Z</dcterms:created>
  <dcterms:modified xsi:type="dcterms:W3CDTF">2023-12-24T07:38:37Z</dcterms:modified>
</cp:coreProperties>
</file>