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9"/>
  </p:notesMasterIdLst>
  <p:sldIdLst>
    <p:sldId id="329" r:id="rId2"/>
    <p:sldId id="356" r:id="rId3"/>
    <p:sldId id="379" r:id="rId4"/>
    <p:sldId id="380" r:id="rId5"/>
    <p:sldId id="373" r:id="rId6"/>
    <p:sldId id="374" r:id="rId7"/>
    <p:sldId id="378" r:id="rId8"/>
    <p:sldId id="389" r:id="rId9"/>
    <p:sldId id="381" r:id="rId10"/>
    <p:sldId id="376" r:id="rId11"/>
    <p:sldId id="382" r:id="rId12"/>
    <p:sldId id="383" r:id="rId13"/>
    <p:sldId id="384" r:id="rId14"/>
    <p:sldId id="385" r:id="rId15"/>
    <p:sldId id="386" r:id="rId16"/>
    <p:sldId id="388" r:id="rId17"/>
    <p:sldId id="38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8" autoAdjust="0"/>
    <p:restoredTop sz="86421" autoAdjust="0"/>
  </p:normalViewPr>
  <p:slideViewPr>
    <p:cSldViewPr snapToGrid="0" showGuides="1">
      <p:cViewPr varScale="1">
        <p:scale>
          <a:sx n="95" d="100"/>
          <a:sy n="95" d="100"/>
        </p:scale>
        <p:origin x="1662" y="96"/>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י"ב/טבת/תשפ"ד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400" b="0" i="0" u="none" strike="noStrike" baseline="0" dirty="0">
                <a:latin typeface="FontbitDavid"/>
              </a:rPr>
              <a:t>פרק זה עוסק </a:t>
            </a:r>
            <a:r>
              <a:rPr lang="he-IL" sz="1800" b="1" i="0" u="none" strike="noStrike" baseline="0" dirty="0">
                <a:latin typeface="NarkisimMFO"/>
              </a:rPr>
              <a:t>בהתנהגותם של בני האדם בחורף</a:t>
            </a:r>
            <a:r>
              <a:rPr lang="he-IL" sz="1800" b="0" i="0" u="none" strike="noStrike" baseline="0" dirty="0">
                <a:latin typeface="NarkisimMFO"/>
              </a:rPr>
              <a:t>. חשוב לקשר בין תופעות מזג האוויר לבין הקשיים שעמם בני האדם מתמודדים: קור, רוח, גשם.  </a:t>
            </a:r>
            <a:endParaRPr lang="he-IL" sz="1400" b="0" i="0" u="none" strike="noStrike" baseline="0" dirty="0">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המשימה </a:t>
            </a:r>
            <a:r>
              <a:rPr lang="he-IL" b="1" dirty="0"/>
              <a:t>חימום נבון </a:t>
            </a:r>
            <a:r>
              <a:rPr lang="he-IL" dirty="0"/>
              <a:t>נועדה להעלות את המודעות לחשיבות של בחירת דרכי חימום חסכוניות. עם זאת, חשוב לדון בנקיטת אמצעי בטיחות כאשר מחממים את הבית, כפי שמודגש במשימה </a:t>
            </a:r>
            <a:r>
              <a:rPr lang="he-IL" b="1" dirty="0"/>
              <a:t>שומרים על הבטיחות</a:t>
            </a:r>
            <a:r>
              <a:rPr lang="he-IL" dirty="0"/>
              <a:t>. </a:t>
            </a:r>
          </a:p>
          <a:p>
            <a:r>
              <a:rPr lang="he-IL" dirty="0"/>
              <a:t>חימום נבון מאפשר להתייחס גם לנושא </a:t>
            </a:r>
            <a:r>
              <a:rPr lang="he-IL" b="1" dirty="0"/>
              <a:t>שמירת הסביבה ולחיסכון באנרגיה </a:t>
            </a:r>
            <a:r>
              <a:rPr lang="he-IL" dirty="0"/>
              <a:t>בתוך הבית. כאשר לומדים על חימום הבית ניתן להרחיב ולציין שהשמש היא גם מקור חום טבעי. השמש היא מקור החום והאור שבזכותו מתקיימים חיים על פני כדור הארץ.</a:t>
            </a:r>
          </a:p>
          <a:p>
            <a:r>
              <a:rPr lang="he-IL" dirty="0"/>
              <a:t>הקטנת צריכת החשמל באמצעות חימום נבון מקטינה את זיהום הסביבה הנגרם בזמן הפעלת תחנות כוח וגם</a:t>
            </a:r>
          </a:p>
          <a:p>
            <a:r>
              <a:rPr lang="he-IL" dirty="0"/>
              <a:t>מקטינה את תשלום החשמל של המשפחה.</a:t>
            </a:r>
          </a:p>
          <a:p>
            <a:r>
              <a:rPr lang="he-IL" dirty="0"/>
              <a:t>מקיימים דיון בכיתה. שואלים: למה מתכוונים מחממים בתבונה?</a:t>
            </a:r>
          </a:p>
          <a:p>
            <a:r>
              <a:rPr lang="he-IL" dirty="0"/>
              <a:t>הילדים יתייחסו לחיסכון בחשמל, להתנהגות בטיחותית בשימוש במכשירי חימום ואולי לשמירה על איכות הסביבה.</a:t>
            </a:r>
          </a:p>
          <a:p>
            <a:r>
              <a:rPr lang="he-IL" dirty="0"/>
              <a:t>קוראים את הכללים לחימום בתבונה (עמוד 64). את הכללים אפשר לכתוב על מדבקה לבנה ואותה להצמיד ללוח מגנט מוכן שנושא פרסום של מוצר (שימוש חוזר) ולהצמיד על דלת המקרר.</a:t>
            </a:r>
          </a:p>
          <a:p>
            <a:r>
              <a:rPr lang="he-IL" dirty="0"/>
              <a:t>קוראים את ההוראות לשימוש זהיר ובטיחותי באמצעי חימום (עמוד 65).</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278619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בעזרת היגדי הסיכום שבתבנית </a:t>
            </a:r>
            <a:r>
              <a:rPr lang="he-IL" b="1" dirty="0"/>
              <a:t>מה למדנו?</a:t>
            </a:r>
          </a:p>
          <a:p>
            <a:r>
              <a:rPr lang="he-IL" b="0" dirty="0"/>
              <a:t>מומלץ להקריא</a:t>
            </a:r>
            <a:r>
              <a:rPr lang="he-IL" b="0" baseline="0" dirty="0"/>
              <a:t> בקוך את ההיגדים ולבקש מהתלמידים להשלים את המילה החסרה בכל היגד. ראו דוגמה.</a:t>
            </a:r>
            <a:endParaRPr lang="he-IL" b="0" dirty="0"/>
          </a:p>
          <a:p>
            <a:pPr algn="r" rtl="1"/>
            <a:r>
              <a:rPr lang="he-IL" dirty="0">
                <a:solidFill>
                  <a:srgbClr val="000000"/>
                </a:solidFill>
                <a:latin typeface="MF_FrankRuhl-Regular"/>
              </a:rPr>
              <a:t>בַּחֹרֶף קַר לִבְנֵי הָאָדָם, יוֹרְדִים ______ וְנוֹשְׁבוֹת רוּחוֹת חֲזָקוֹת.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rgbClr val="000000"/>
                </a:solidFill>
                <a:latin typeface="MF_FrankRuhl-Regular"/>
              </a:rPr>
              <a:t>בַּחֹרֶף בְּנֵי אָדָם לוֹבְשִׁים ב____ ______. כָּךְ הֵם שׁוֹמְרִים עַל עַצְמָם מִפְּנֵי הַ____ וְהַקֹּר.</a:t>
            </a:r>
          </a:p>
          <a:p>
            <a:pPr algn="r" rtl="1"/>
            <a:r>
              <a:rPr lang="he-IL" dirty="0">
                <a:solidFill>
                  <a:srgbClr val="000000"/>
                </a:solidFill>
                <a:latin typeface="MF_FrankRuhl-Regular"/>
              </a:rPr>
              <a:t>בְּנֵי אָדָם הִמְצִיאוּ אֶת הַ______לַהֲגָנָה מִפְּנֵי הַגֶּשֶׁם וְאֶמְצָעִים לְחִמּוּם הַ____.</a:t>
            </a:r>
          </a:p>
          <a:p>
            <a:pPr algn="r" rtl="1"/>
            <a:r>
              <a:rPr lang="he-IL" dirty="0">
                <a:solidFill>
                  <a:srgbClr val="000000"/>
                </a:solidFill>
                <a:latin typeface="MF_FrankRuhl-Regular"/>
              </a:rPr>
              <a:t>בִּגְדֵי חֹרֶף, מִטְרִיָּה, תַּנּוּר חִמּוּם, מְפַזֵּר חֹם הֵם פִּתְרוֹנוֹת _______.</a:t>
            </a:r>
            <a:endParaRPr lang="en-US" dirty="0"/>
          </a:p>
          <a:p>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3081589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פותחים בדיון בעזרת השאלות שבתבנית</a:t>
            </a:r>
            <a:r>
              <a:rPr lang="he-IL" baseline="0" dirty="0"/>
              <a:t> בשיח. מתבוננים בתמונות שבשקופית (דוגמאות למקורות טבעיים)  ואחר כך עוברים להמשגה של מהם מקורות אור (קטע מידע עמוד 66).</a:t>
            </a:r>
          </a:p>
          <a:p>
            <a:r>
              <a:rPr lang="he-IL" baseline="0" dirty="0"/>
              <a:t>שואלים: מדוע בני אדם המציאו מקורות אור מלאכותיים ולא הסתפקו בטבעיים?</a:t>
            </a:r>
          </a:p>
          <a:p>
            <a:r>
              <a:rPr lang="he-IL" sz="1800" b="0" i="0" u="none" strike="noStrike" baseline="0" dirty="0">
                <a:latin typeface="NarkisimMFO"/>
              </a:rPr>
              <a:t>בחורף עננים כהים מכסים את השמיים ומסתירים את השמש, ופחות אור מגיע לכדור הארץ. כמו כן הלילות ארוכים והימים קצרים.</a:t>
            </a:r>
          </a:p>
          <a:p>
            <a:pPr algn="r"/>
            <a:r>
              <a:rPr lang="he-IL" sz="1800" b="0" i="0" u="none" strike="noStrike" baseline="0" dirty="0">
                <a:latin typeface="NarkisimMFO"/>
              </a:rPr>
              <a:t>קטע המידע עוסק במקורות אור טבעיים ומלאכותיים. המידע מתאר את השמש ככוכב המייצר אור, כלומר היא מקור אור טבעי. בפסקה השנייה התלמידים מתוודעים לצורך ליצור מקורות אור מלאכותיים כאשר חשוך. </a:t>
            </a:r>
          </a:p>
          <a:p>
            <a:pPr algn="r"/>
            <a:r>
              <a:rPr lang="he-IL" sz="1800" b="0" i="0" u="none" strike="noStrike" baseline="0" dirty="0">
                <a:latin typeface="NarkisimMFO"/>
              </a:rPr>
              <a:t>בני האדם המציאו פתרונות טכנולוגיים - מקורות אור מלאכותיים כדוגמת נורות, פנסים, נרות.</a:t>
            </a:r>
          </a:p>
          <a:p>
            <a:pPr algn="r"/>
            <a:endParaRPr lang="he-IL" sz="1800" b="0" i="0" u="none" strike="noStrike" baseline="0" dirty="0">
              <a:latin typeface="NarkisimMFO"/>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2666655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המשימה: </a:t>
            </a:r>
            <a:r>
              <a:rPr lang="he-IL" b="1" baseline="0" dirty="0"/>
              <a:t>איך מאירים את הבית בערב ובלילה? </a:t>
            </a:r>
            <a:r>
              <a:rPr lang="he-IL" baseline="0" dirty="0"/>
              <a:t>(עמוד 67) מתמקדת במקורות אור מלאכותיים.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142803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המשימה עוסקת במיון של מקורות האור לשתי קבוצות: מקור אור טבעי ומקור אור מלאכותי. לאחר פעולת המיון חשוב לקיים דיון על הקריטריון שהנחה אותם במיון. לצורך זה, מוצע לשאול למשל: "כיצד ידעתם לקבוע שפנס הוא מקור אור מלאכותי?".</a:t>
            </a:r>
          </a:p>
          <a:p>
            <a:pPr algn="r"/>
            <a:r>
              <a:rPr lang="he-IL" sz="1800" b="0" i="0" u="none" strike="noStrike" baseline="0" dirty="0">
                <a:latin typeface="NarkisimMFO"/>
              </a:rPr>
              <a:t>הקריטריון המבחין בין טבעי למלאכותי הוא יצירת האדם. כל מה שהאדם יצר (מעשי ידי אדם) שייך לעולם המלאכותי.</a:t>
            </a:r>
          </a:p>
          <a:p>
            <a:pPr algn="r"/>
            <a:endParaRPr lang="he-IL" sz="1800" b="0" i="0" u="none" strike="noStrike" baseline="0" dirty="0">
              <a:latin typeface="NarkisimMFO"/>
            </a:endParaRPr>
          </a:p>
          <a:p>
            <a:pPr algn="r"/>
            <a:r>
              <a:rPr lang="he-IL" sz="1800" b="0" i="0" u="none" strike="noStrike" baseline="0" dirty="0">
                <a:latin typeface="FontbitDavid"/>
              </a:rPr>
              <a:t>כתובת האתר לפעילות המתוקשבת: במבט חדש, סביבות למידה, כיתה א, משימות מתוקשבות,</a:t>
            </a:r>
          </a:p>
          <a:p>
            <a:pPr algn="r"/>
            <a:r>
              <a:rPr lang="en-US" sz="1800" b="0" i="0" u="none" strike="noStrike" baseline="0" dirty="0">
                <a:latin typeface="FontbitDavid"/>
              </a:rPr>
              <a:t>https://mabat.tau.ac.il </a:t>
            </a:r>
            <a:r>
              <a:rPr lang="he-IL" sz="1800" b="0" i="0" u="none" strike="noStrike" baseline="0" dirty="0">
                <a:latin typeface="FontbitDavid"/>
              </a:rPr>
              <a:t>מעגל עונות השנה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1585697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הכללים/התנהגויות מתחת לכותרת </a:t>
            </a:r>
            <a:r>
              <a:rPr lang="he-IL" sz="1200" b="1" i="0" u="none" strike="noStrike" baseline="0" dirty="0">
                <a:latin typeface="NarkisimMFOBold"/>
              </a:rPr>
              <a:t>מאירים בתבונה.</a:t>
            </a:r>
          </a:p>
          <a:p>
            <a:r>
              <a:rPr lang="he-IL" sz="1800" b="0" i="0" u="none" strike="noStrike" baseline="0" dirty="0">
                <a:latin typeface="NarkisimMFO"/>
              </a:rPr>
              <a:t>מטרת הכללים היא </a:t>
            </a:r>
            <a:r>
              <a:rPr lang="he-IL" sz="1800" dirty="0"/>
              <a:t>לאמץ את ההתנהגויות</a:t>
            </a:r>
            <a:r>
              <a:rPr lang="he-IL" sz="1800" baseline="0" dirty="0"/>
              <a:t> האלה כדי לשמור על כדור הארץ מפני התחממות.</a:t>
            </a:r>
          </a:p>
          <a:p>
            <a:r>
              <a:rPr lang="he-IL" sz="1800" b="0" i="0" u="none" strike="noStrike" baseline="0" dirty="0">
                <a:latin typeface="NarkisimMFO"/>
              </a:rPr>
              <a:t>יש להדגיש את הצורך להאיר את הבית בדרכים חסכוניות בחשמל.</a:t>
            </a:r>
          </a:p>
          <a:p>
            <a:r>
              <a:rPr lang="he-IL" sz="1800" b="0" i="0" u="none" strike="noStrike" baseline="0" dirty="0">
                <a:latin typeface="NarkisimMFO"/>
              </a:rPr>
              <a:t>בשנים האחרונות עוברים לשימוש </a:t>
            </a:r>
            <a:r>
              <a:rPr lang="he-IL" sz="1800" b="1" i="0" u="none" strike="noStrike" baseline="0" dirty="0">
                <a:latin typeface="NarkisimMFOBold"/>
              </a:rPr>
              <a:t>בנורות חסכוניות </a:t>
            </a:r>
            <a:r>
              <a:rPr lang="he-IL" sz="1800" b="0" i="0" u="none" strike="noStrike" baseline="0" dirty="0">
                <a:latin typeface="NarkisimMFO"/>
              </a:rPr>
              <a:t>שהשימוש בהן  חוסך הוצאות הבית וגם מקטין את זיהום האוויר שנוצר במתקני הפקת החשמל במדינה.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80203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בעמוד 60, משימה מתוקשבת </a:t>
            </a:r>
            <a:r>
              <a:rPr lang="he-IL" b="1" dirty="0"/>
              <a:t>מקורות אור.</a:t>
            </a:r>
          </a:p>
          <a:p>
            <a:r>
              <a:rPr lang="he-IL" b="0" dirty="0"/>
              <a:t>משימה זו </a:t>
            </a:r>
            <a:r>
              <a:rPr lang="he-IL" b="0"/>
              <a:t>נמצאת גם באתר </a:t>
            </a:r>
            <a:r>
              <a:rPr lang="he-IL" b="1" dirty="0"/>
              <a:t>במבט חדש, </a:t>
            </a:r>
            <a:r>
              <a:rPr lang="he-IL" b="0" dirty="0"/>
              <a:t>ספרי לימוד, כיתה א, מדור: </a:t>
            </a:r>
            <a:r>
              <a:rPr lang="he-IL" b="0"/>
              <a:t>משימות מתוקשבות.</a:t>
            </a:r>
            <a:endParaRPr lang="he-IL" b="0"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2857950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מסכמים בעזרת היגדי הסיכום שבתבנית </a:t>
            </a:r>
            <a:r>
              <a:rPr lang="he-IL" b="1" dirty="0"/>
              <a:t>מה למדנו?  </a:t>
            </a:r>
            <a:endParaRPr lang="he-IL" b="0" dirty="0"/>
          </a:p>
          <a:p>
            <a:pPr algn="r"/>
            <a:r>
              <a:rPr lang="he-IL" b="0" dirty="0"/>
              <a:t>מומלץ להקריא בקול את ההיגדים ולבקש </a:t>
            </a:r>
            <a:r>
              <a:rPr lang="he-IL" b="0" baseline="0" dirty="0"/>
              <a:t>מהתלמידים להשלים בקול רם מילים חסרות. ראו דוגמה.</a:t>
            </a:r>
            <a:endParaRPr lang="he-IL" b="0" dirty="0"/>
          </a:p>
          <a:p>
            <a:pPr algn="r"/>
            <a:r>
              <a:rPr lang="he-IL" sz="1800" b="0" i="0" u="none" strike="noStrike" baseline="0" dirty="0">
                <a:solidFill>
                  <a:srgbClr val="000000"/>
                </a:solidFill>
                <a:latin typeface="MF_FrankRuhl-Regular"/>
              </a:rPr>
              <a:t>מְנוֹרָה, ______ וְנֵר הֵם </a:t>
            </a:r>
            <a:r>
              <a:rPr lang="he-IL" sz="1800" b="1" i="0" u="none" strike="noStrike" baseline="0" dirty="0">
                <a:solidFill>
                  <a:srgbClr val="000000"/>
                </a:solidFill>
                <a:latin typeface="MF_FrankRuhl-Bold"/>
              </a:rPr>
              <a:t>מְקוֹרוֹת אוֹר מְלָאכוּתִיִּים </a:t>
            </a:r>
            <a:r>
              <a:rPr lang="he-IL" sz="1800" b="0" i="0" u="none" strike="noStrike" baseline="0" dirty="0">
                <a:solidFill>
                  <a:srgbClr val="000000"/>
                </a:solidFill>
                <a:latin typeface="MF_FrankRuhl-Regular"/>
              </a:rPr>
              <a:t>(מַעֲשֵׂה יְדֵי אָדָם).</a:t>
            </a:r>
          </a:p>
          <a:p>
            <a:pPr algn="r"/>
            <a:r>
              <a:rPr lang="he-IL" sz="1800" b="0" i="0" u="none" strike="noStrike" baseline="0" dirty="0">
                <a:solidFill>
                  <a:srgbClr val="00FFFF"/>
                </a:solidFill>
                <a:latin typeface="MF_FrankRuhl-Regular"/>
              </a:rPr>
              <a:t>• </a:t>
            </a:r>
            <a:r>
              <a:rPr lang="he-IL" sz="1800" b="0" i="0" u="none" strike="noStrike" baseline="0" dirty="0">
                <a:solidFill>
                  <a:srgbClr val="000000"/>
                </a:solidFill>
                <a:latin typeface="MF_FrankRuhl-Regular"/>
              </a:rPr>
              <a:t>שֶׁמֶשׁ וּבָרָק הֵם </a:t>
            </a:r>
            <a:r>
              <a:rPr lang="he-IL" sz="1800" b="1" i="0" u="none" strike="noStrike" baseline="0" dirty="0">
                <a:solidFill>
                  <a:srgbClr val="000000"/>
                </a:solidFill>
                <a:latin typeface="MF_FrankRuhl-Bold"/>
              </a:rPr>
              <a:t>מְקוֹרוֹת אוֹר __________.</a:t>
            </a:r>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149170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קטע הפתיחה הקצר ומקיימים דיון באמצעות השאלות שבתבנית שיח.</a:t>
            </a:r>
          </a:p>
          <a:p>
            <a:r>
              <a:rPr lang="he-IL" dirty="0"/>
              <a:t>בני אדם מתגוננים מפני הגשם והקור (בגדי חורף, מטרייה, חימום הבית) ומאירים את הבית. </a:t>
            </a:r>
          </a:p>
          <a:p>
            <a:r>
              <a:rPr lang="he-IL" dirty="0"/>
              <a:t>מסכמים את הפעילות בעזרת המשימה: </a:t>
            </a:r>
            <a:r>
              <a:rPr lang="he-IL" b="1" dirty="0"/>
              <a:t>מה לובשים בחורף?, </a:t>
            </a:r>
            <a:r>
              <a:rPr lang="he-IL" dirty="0"/>
              <a:t>עמוד 61</a:t>
            </a:r>
          </a:p>
          <a:p>
            <a:r>
              <a:rPr lang="he-IL" dirty="0"/>
              <a:t>משלימים מילים חסרות במשפטים.</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64748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המטריה מזמנת עיסוק בהיבטים של תוכן ובמיומנויות של</a:t>
            </a:r>
            <a:r>
              <a:rPr lang="he-IL" baseline="0" dirty="0"/>
              <a:t> חשיבה הנדסית: </a:t>
            </a:r>
            <a:r>
              <a:rPr lang="he-IL" dirty="0"/>
              <a:t>ניתוח מבנה ותפקוד של מוצר טכנולוגי, באמצעות חקירת </a:t>
            </a:r>
            <a:r>
              <a:rPr lang="he-IL" baseline="0" dirty="0"/>
              <a:t>המוצר.</a:t>
            </a:r>
            <a:endParaRPr lang="he-IL" dirty="0"/>
          </a:p>
          <a:p>
            <a:pPr algn="l"/>
            <a:r>
              <a:rPr lang="he-IL" sz="1800" b="0" i="0" u="none" strike="noStrike" baseline="0" dirty="0">
                <a:latin typeface="NarkisimMFO"/>
              </a:rPr>
              <a:t>.</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83866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במשימה</a:t>
            </a:r>
            <a:r>
              <a:rPr lang="he-IL" baseline="0" dirty="0"/>
              <a:t> </a:t>
            </a:r>
            <a:r>
              <a:rPr lang="he-IL" b="1" dirty="0"/>
              <a:t>חוקרים את המטריה (</a:t>
            </a:r>
            <a:r>
              <a:rPr lang="he-IL" b="0" dirty="0"/>
              <a:t>עמודים</a:t>
            </a:r>
            <a:r>
              <a:rPr lang="he-IL" b="0" baseline="0" dirty="0"/>
              <a:t> 63-62) </a:t>
            </a:r>
            <a:r>
              <a:rPr lang="he-IL" dirty="0"/>
              <a:t>התלמידים חוקרים את מבנה ותפקוד המטריה.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4</a:t>
            </a:fld>
            <a:endParaRPr lang="x-none">
              <a:solidFill>
                <a:prstClr val="black"/>
              </a:solidFill>
            </a:endParaRPr>
          </a:p>
        </p:txBody>
      </p:sp>
    </p:spTree>
    <p:extLst>
      <p:ext uri="{BB962C8B-B14F-4D97-AF65-F5344CB8AC3E}">
        <p14:creationId xmlns:p14="http://schemas.microsoft.com/office/powerpoint/2010/main" val="395065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במשימה (</a:t>
            </a:r>
            <a:r>
              <a:rPr lang="he-IL" sz="1800" b="0" i="0" u="none" strike="noStrike" baseline="0" dirty="0" err="1">
                <a:latin typeface="FontbitDavid"/>
              </a:rPr>
              <a:t>שקפיות</a:t>
            </a:r>
            <a:r>
              <a:rPr lang="he-IL" sz="1800" b="0" i="0" u="none" strike="noStrike" baseline="0" dirty="0">
                <a:latin typeface="FontbitDavid"/>
              </a:rPr>
              <a:t> 5, 6, 7) התלמידים חוקרים את מבנה המטרייה. תהליך החקירה משלב מיומנויות של </a:t>
            </a:r>
          </a:p>
          <a:p>
            <a:pPr algn="r"/>
            <a:r>
              <a:rPr lang="he-IL" sz="1800" b="0" i="0" u="none" strike="noStrike" baseline="0" dirty="0">
                <a:latin typeface="FontbitDavid"/>
              </a:rPr>
              <a:t>עריכת תצפית להיכרות עם מבנה המטריה וחלקיה ולחקירת הקשר בין מבנה לתפקיד (חלק א).  </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93452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המשך המשימה: </a:t>
            </a:r>
            <a:r>
              <a:rPr lang="he-IL" b="1" dirty="0"/>
              <a:t>חוקרים את המטריה (חלק ב)</a:t>
            </a:r>
          </a:p>
          <a:p>
            <a:pPr algn="r"/>
            <a:r>
              <a:rPr lang="he-IL" sz="1200" b="0" i="0" u="none" strike="noStrike" baseline="0" dirty="0">
                <a:latin typeface="NarkisimMFO"/>
              </a:rPr>
              <a:t>התלמידים עורכים השוואה בין כל המטריות, אוספים ומארגנים מידע בטבלה ומגיעים למסקנה שמבנה המטרייה הבסיסי הוא דומה, אבל קיימות מטריות שונות. הדמיון ביניהן מתבטא בחלקים התפקודיים - לכל המטריות חופה, מוט, ידית ומנגנון לסגירה ולפתיחה של המטריות. השוני ביניהן הוא בעיצוב - יש מטריות גדולות, קטנות, עשויות מבדים שונים, בצבעים שונים ועוד.</a:t>
            </a:r>
            <a:endParaRPr lang="he-IL" dirty="0"/>
          </a:p>
          <a:p>
            <a:pPr algn="r"/>
            <a:endParaRPr lang="he-IL" sz="1200" b="0" i="0" u="none" strike="noStrike" baseline="0" dirty="0">
              <a:latin typeface="FontbitDavid"/>
            </a:endParaRPr>
          </a:p>
          <a:p>
            <a:pPr algn="r"/>
            <a:r>
              <a:rPr lang="he-IL" sz="1200" b="0" i="0" u="none" strike="noStrike" baseline="0" dirty="0">
                <a:latin typeface="FontbitDavid"/>
              </a:rPr>
              <a:t>אוריינות שפה (שאלה 3) מציאת שרש המילה ופרושה.</a:t>
            </a:r>
          </a:p>
          <a:p>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134115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המשך המשימה: </a:t>
            </a:r>
            <a:r>
              <a:rPr lang="he-IL" sz="1200" b="1" i="0" u="none" strike="noStrike" baseline="0" dirty="0">
                <a:latin typeface="FontbitDavid"/>
              </a:rPr>
              <a:t>חוקרים את המטריה (</a:t>
            </a:r>
            <a:r>
              <a:rPr lang="he-IL" sz="1200" b="0" i="0" u="none" strike="noStrike" baseline="0" dirty="0">
                <a:latin typeface="FontbitDavid"/>
              </a:rPr>
              <a:t>למידה פעילה: תכנון מוצר)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בסוף הפעילות ניתן לבקש מהתלמידים להמציא מטרייה ולצייר אותה.</a:t>
            </a:r>
            <a:endParaRPr lang="en-US"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55541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במבט מקוון, יחידת התוכן (חורף), משימה: </a:t>
            </a:r>
            <a:r>
              <a:rPr lang="he-IL" b="1" i="0" dirty="0">
                <a:effectLst/>
                <a:latin typeface="Almoni Neue DL 4.0 AAA"/>
              </a:rPr>
              <a:t>בעיה מחפשת פתרון</a:t>
            </a:r>
            <a:r>
              <a:rPr lang="he-IL" b="0" i="0" dirty="0">
                <a:effectLst/>
                <a:latin typeface="Almoni Neue DL 4.0 AAA"/>
              </a:rPr>
              <a:t>. </a:t>
            </a:r>
          </a:p>
          <a:p>
            <a:r>
              <a:rPr lang="he-IL" b="0" i="0" dirty="0">
                <a:effectLst/>
                <a:latin typeface="Almoni Neue DL 4.0 AAA"/>
              </a:rPr>
              <a:t>המשימה עוסקת בטכנולוגיה כמגבירה את יכולתו של האדם בהקשר לצרכים שיש לאדם בעונת החורף ולפתרונות הטכנולוגיים (לדוגמה: מטריה)  שנותנים מענה לצרכים האלה.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93245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אחת ההתנהגויות הבולטות של האדם בחורף חימום הבית שבו הוא שוהה. </a:t>
            </a:r>
          </a:p>
          <a:p>
            <a:r>
              <a:rPr lang="he-IL" dirty="0"/>
              <a:t>קוראים את קטע הפתיחה הקצר ושואלים: מדוע צריך לחמם את הבית? אילו אמצעי חימום אתם מכירים?</a:t>
            </a:r>
          </a:p>
          <a:p>
            <a:endParaRPr lang="he-IL" dirty="0"/>
          </a:p>
          <a:p>
            <a:r>
              <a:rPr lang="he-IL" dirty="0"/>
              <a:t>חשוב להפנות את תשומת לב התלמידים לכך שבחורף חום השמש אינו מספיק ולכן האדם פיתח ויצר מכשירי חימום כדי להקל על חייו בתנאי מזג האוויר הקשים בחורף. מכשירים אלו מגבירים את יכולתו להתמודד עם טמפרטורה שאינה נוחה.</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98825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a:cs typeface="+mn-cs"/>
              </a:rPr>
              <a:t>عارِضَةٌ مُرافِقَةٌ لِلدُّروسِ</a:t>
            </a:r>
            <a:endParaRPr lang="en-US" b="1" dirty="0">
              <a:cs typeface="+mn-cs"/>
            </a:endParaRPr>
          </a:p>
        </p:txBody>
      </p:sp>
      <p:sp>
        <p:nvSpPr>
          <p:cNvPr id="3" name="מציין מיקום תוכן 2"/>
          <p:cNvSpPr>
            <a:spLocks noGrp="1"/>
          </p:cNvSpPr>
          <p:nvPr>
            <p:ph idx="1"/>
          </p:nvPr>
        </p:nvSpPr>
        <p:spPr/>
        <p:txBody>
          <a:bodyPr>
            <a:normAutofit fontScale="70000" lnSpcReduction="20000"/>
          </a:bodyPr>
          <a:lstStyle/>
          <a:p>
            <a:pPr marL="0" indent="0" algn="ctr" rtl="1">
              <a:buNone/>
            </a:pPr>
            <a:r>
              <a:rPr lang="ar-SA" sz="4800" b="1" dirty="0">
                <a:solidFill>
                  <a:srgbClr val="00A9EA"/>
                </a:solidFill>
                <a:latin typeface="EnzoagadaMF-Bold"/>
              </a:rPr>
              <a:t>نَتَعَلَّمُ الْعُلُوْمَ وَالتِّكْنُولُوجيا</a:t>
            </a:r>
          </a:p>
          <a:p>
            <a:pPr marL="0" indent="0" algn="ctr" rtl="1">
              <a:buNone/>
            </a:pPr>
            <a:r>
              <a:rPr lang="ar-SA" sz="4800" b="1" dirty="0">
                <a:solidFill>
                  <a:srgbClr val="00A9EA"/>
                </a:solidFill>
                <a:latin typeface="EnzoagadaMF-Bold"/>
              </a:rPr>
              <a:t>الصَّفُّ الأوَّلُ </a:t>
            </a:r>
          </a:p>
          <a:p>
            <a:pPr marL="0" indent="0" algn="ctr" rtl="1">
              <a:buNone/>
            </a:pPr>
            <a:r>
              <a:rPr lang="ar-SA" sz="4800" b="1" dirty="0">
                <a:solidFill>
                  <a:srgbClr val="00A9EA"/>
                </a:solidFill>
                <a:latin typeface="EnzoagadaMF-Bold"/>
              </a:rPr>
              <a:t>دَورَةُ فُصولِ </a:t>
            </a:r>
            <a:r>
              <a:rPr lang="ar-SA" sz="4800" b="1" dirty="0" err="1">
                <a:solidFill>
                  <a:srgbClr val="00A9EA"/>
                </a:solidFill>
                <a:latin typeface="EnzoagadaMF-Bold"/>
              </a:rPr>
              <a:t>ٱلسَّنَةِ</a:t>
            </a:r>
            <a:endParaRPr lang="ar-SA" sz="4800" b="1" dirty="0">
              <a:solidFill>
                <a:srgbClr val="00A9EA"/>
              </a:solidFill>
              <a:latin typeface="EnzoagadaMF-Bold"/>
            </a:endParaRPr>
          </a:p>
          <a:p>
            <a:pPr marL="0" indent="0" algn="ctr" rtl="1">
              <a:buNone/>
            </a:pPr>
            <a:r>
              <a:rPr lang="he-IL" sz="4800" b="1" dirty="0">
                <a:solidFill>
                  <a:srgbClr val="00A9EA"/>
                </a:solidFill>
                <a:latin typeface="EnzoagadaMF-Bold"/>
              </a:rPr>
              <a:t> </a:t>
            </a:r>
          </a:p>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4700" b="1" i="0" u="none" strike="noStrike" kern="1200" cap="none" spc="0" normalizeH="0" baseline="0" noProof="0" dirty="0">
                <a:ln>
                  <a:noFill/>
                </a:ln>
                <a:solidFill>
                  <a:prstClr val="black"/>
                </a:solidFill>
                <a:effectLst/>
                <a:uLnTx/>
                <a:uFillTx/>
                <a:latin typeface="EnzoagadaMF-Bold"/>
                <a:ea typeface="+mn-ea"/>
                <a:cs typeface="Arial" panose="020B0604020202020204" pitchFamily="34" charset="0"/>
              </a:rPr>
              <a:t>اَلفَصْلُ</a:t>
            </a:r>
            <a:r>
              <a:rPr kumimoji="0" lang="he-IL" sz="4700" b="1" i="0" u="none" strike="noStrike" kern="1200" cap="none" spc="0" normalizeH="0" baseline="0" noProof="0" dirty="0">
                <a:ln>
                  <a:noFill/>
                </a:ln>
                <a:solidFill>
                  <a:prstClr val="black"/>
                </a:solidFill>
                <a:effectLst/>
                <a:uLnTx/>
                <a:uFillTx/>
                <a:latin typeface="EnzoagadaMF-Bold"/>
                <a:ea typeface="+mn-ea"/>
                <a:cs typeface="Arial" panose="020B0604020202020204" pitchFamily="34" charset="0"/>
              </a:rPr>
              <a:t> </a:t>
            </a:r>
            <a:r>
              <a:rPr kumimoji="0" lang="ar-SA" sz="4700" b="1" i="0" u="none" strike="noStrike" kern="1200" cap="none" spc="0" normalizeH="0" baseline="0" noProof="0" dirty="0" err="1">
                <a:ln>
                  <a:noFill/>
                </a:ln>
                <a:solidFill>
                  <a:prstClr val="black"/>
                </a:solidFill>
                <a:effectLst/>
                <a:uLnTx/>
                <a:uFillTx/>
                <a:latin typeface="EnzoagadaMF-Bold"/>
                <a:ea typeface="+mn-ea"/>
                <a:cs typeface="Arial" panose="020B0604020202020204" pitchFamily="34" charset="0"/>
              </a:rPr>
              <a:t>ٱلثِّاني</a:t>
            </a:r>
            <a:r>
              <a:rPr kumimoji="0" lang="he-IL" sz="4700" b="1" i="0" u="none" strike="noStrike" kern="1200" cap="none" spc="0" normalizeH="0" baseline="0" noProof="0" dirty="0">
                <a:ln>
                  <a:noFill/>
                </a:ln>
                <a:solidFill>
                  <a:prstClr val="black"/>
                </a:solidFill>
                <a:effectLst/>
                <a:uLnTx/>
                <a:uFillTx/>
                <a:latin typeface="EnzoagadaMF-Bold"/>
                <a:ea typeface="+mn-ea"/>
                <a:cs typeface="Arial" panose="020B0604020202020204" pitchFamily="34" charset="0"/>
              </a:rPr>
              <a:t> : </a:t>
            </a:r>
            <a:r>
              <a:rPr kumimoji="0" lang="ar-SA" sz="4700" b="1" i="0" u="none" strike="noStrike" kern="1200" cap="none" spc="0" normalizeH="0" baseline="0" noProof="0" dirty="0">
                <a:ln>
                  <a:noFill/>
                </a:ln>
                <a:solidFill>
                  <a:prstClr val="black"/>
                </a:solidFill>
                <a:effectLst/>
                <a:uLnTx/>
                <a:uFillTx/>
                <a:latin typeface="EnzoagadaMF-Bold"/>
                <a:ea typeface="+mn-ea"/>
                <a:cs typeface="Arial" panose="020B0604020202020204" pitchFamily="34" charset="0"/>
              </a:rPr>
              <a:t>جاءَ </a:t>
            </a:r>
            <a:r>
              <a:rPr kumimoji="0" lang="ar-SA" sz="4700" b="1" i="0" u="none" strike="noStrike" kern="1200" cap="none" spc="0" normalizeH="0" baseline="0" noProof="0" dirty="0" err="1">
                <a:ln>
                  <a:noFill/>
                </a:ln>
                <a:solidFill>
                  <a:prstClr val="black"/>
                </a:solidFill>
                <a:effectLst/>
                <a:uLnTx/>
                <a:uFillTx/>
                <a:latin typeface="EnzoagadaMF-Bold"/>
                <a:ea typeface="+mn-ea"/>
                <a:cs typeface="Arial" panose="020B0604020202020204" pitchFamily="34" charset="0"/>
              </a:rPr>
              <a:t>ٱلشِّتاءُ</a:t>
            </a:r>
            <a:r>
              <a:rPr kumimoji="0" lang="ar-SA" sz="4700" b="1" i="0" u="none" strike="noStrike" kern="1200" cap="none" spc="0" normalizeH="0" baseline="0" noProof="0" dirty="0">
                <a:ln>
                  <a:noFill/>
                </a:ln>
                <a:solidFill>
                  <a:prstClr val="black"/>
                </a:solidFill>
                <a:effectLst/>
                <a:uLnTx/>
                <a:uFillTx/>
                <a:latin typeface="EnzoagadaMF-Bold"/>
                <a:ea typeface="+mn-ea"/>
                <a:cs typeface="Arial" panose="020B0604020202020204" pitchFamily="34" charset="0"/>
              </a:rPr>
              <a:t> </a:t>
            </a:r>
            <a:r>
              <a:rPr kumimoji="0" lang="he-IL" sz="4700" b="1" i="0" u="none" strike="noStrike" kern="1200" cap="none" spc="0" normalizeH="0" baseline="0" noProof="0" dirty="0">
                <a:ln>
                  <a:noFill/>
                </a:ln>
                <a:solidFill>
                  <a:prstClr val="black"/>
                </a:solidFill>
                <a:effectLst/>
                <a:uLnTx/>
                <a:uFillTx/>
                <a:latin typeface="EnzoagadaMF-Bold"/>
                <a:ea typeface="+mn-ea"/>
                <a:cs typeface="Arial" panose="020B0604020202020204" pitchFamily="34" charset="0"/>
              </a:rPr>
              <a:t> </a:t>
            </a:r>
            <a:endParaRPr kumimoji="0" lang="ar-SA" sz="4700" b="1" i="0" u="none" strike="noStrike" kern="1200" cap="none" spc="0" normalizeH="0" baseline="0" noProof="0" dirty="0">
              <a:ln>
                <a:noFill/>
              </a:ln>
              <a:solidFill>
                <a:prstClr val="black"/>
              </a:solidFill>
              <a:effectLst/>
              <a:uLnTx/>
              <a:uFillTx/>
              <a:latin typeface="EnzoagadaMF-Bold"/>
              <a:ea typeface="+mn-ea"/>
              <a:cs typeface="Arial" panose="020B0604020202020204" pitchFamily="34" charset="0"/>
            </a:endParaRPr>
          </a:p>
          <a:p>
            <a:pPr marL="0" indent="0" algn="ctr" rtl="1">
              <a:buNone/>
            </a:pPr>
            <a:r>
              <a:rPr lang="en-US" sz="3600" b="1" dirty="0">
                <a:solidFill>
                  <a:srgbClr val="FF0000"/>
                </a:solidFill>
                <a:latin typeface="EnzoagadaMF-Bold"/>
              </a:rPr>
              <a:t> </a:t>
            </a:r>
            <a:r>
              <a:rPr lang="ar-SA" sz="3600" b="1" dirty="0">
                <a:solidFill>
                  <a:srgbClr val="FF0000"/>
                </a:solidFill>
                <a:latin typeface="EnzoagadaMF-Bold"/>
              </a:rPr>
              <a:t>الانسان في الشتاء</a:t>
            </a:r>
            <a:endParaRPr lang="en-GB" sz="3600" b="1" dirty="0">
              <a:solidFill>
                <a:srgbClr val="FF0000"/>
              </a:solidFill>
              <a:latin typeface="EnzoagadaMF-Bold"/>
            </a:endParaRPr>
          </a:p>
          <a:p>
            <a:pPr marL="0" indent="0" algn="ctr" rtl="1">
              <a:buNone/>
            </a:pPr>
            <a:endParaRPr lang="en-GB" sz="3600" b="1" dirty="0">
              <a:solidFill>
                <a:srgbClr val="FF0000"/>
              </a:solidFill>
              <a:latin typeface="EnzoagadaMF-Bold"/>
            </a:endParaRPr>
          </a:p>
          <a:p>
            <a:pPr marL="0" indent="0" algn="ctr" rtl="1">
              <a:buNone/>
            </a:pPr>
            <a:r>
              <a:rPr lang="ar-SA" sz="3600" b="1" dirty="0">
                <a:solidFill>
                  <a:schemeClr val="accent5"/>
                </a:solidFill>
                <a:latin typeface="EnzoagadaMF-Bold"/>
              </a:rPr>
              <a:t>الصور برعاية </a:t>
            </a:r>
            <a:r>
              <a:rPr lang="en-US" sz="3600" b="1" dirty="0" err="1">
                <a:solidFill>
                  <a:schemeClr val="accent5"/>
                </a:solidFill>
                <a:latin typeface="EnzoagadaMF-Bold"/>
              </a:rPr>
              <a:t>Pixabay</a:t>
            </a:r>
            <a:endParaRPr lang="en-US" sz="3600" b="1" dirty="0">
              <a:solidFill>
                <a:schemeClr val="accent5"/>
              </a:solidFill>
              <a:latin typeface="EnzoagadaMF-Bold"/>
            </a:endParaRPr>
          </a:p>
          <a:p>
            <a:pPr marL="0" indent="0" algn="ctr" rtl="1">
              <a:buNone/>
            </a:pP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4" name="תמונה 3">
            <a:extLst>
              <a:ext uri="{FF2B5EF4-FFF2-40B4-BE49-F238E27FC236}">
                <a16:creationId xmlns:a16="http://schemas.microsoft.com/office/drawing/2014/main" id="{8EAA0D24-F6C2-E3E5-730F-8D2DE03CE1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5545" y="630229"/>
            <a:ext cx="7886700" cy="1325563"/>
          </a:xfrm>
        </p:spPr>
        <p:txBody>
          <a:bodyPr/>
          <a:lstStyle/>
          <a:p>
            <a:pPr algn="r"/>
            <a:r>
              <a:rPr lang="he-IL" b="1" dirty="0">
                <a:solidFill>
                  <a:schemeClr val="accent5"/>
                </a:solidFill>
                <a:latin typeface="MF_FrankRuhl-Regular"/>
                <a:cs typeface="+mn-cs"/>
              </a:rPr>
              <a:t> </a:t>
            </a:r>
            <a:r>
              <a:rPr lang="ar-SA" b="1" dirty="0">
                <a:solidFill>
                  <a:schemeClr val="accent5"/>
                </a:solidFill>
                <a:latin typeface="MF_FrankRuhl-Bold"/>
                <a:cs typeface="+mn-cs"/>
              </a:rPr>
              <a:t>نُدْفِئُ </a:t>
            </a:r>
            <a:r>
              <a:rPr lang="ar-SA" b="1" dirty="0" err="1">
                <a:solidFill>
                  <a:schemeClr val="accent5"/>
                </a:solidFill>
                <a:latin typeface="MF_FrankRuhl-Bold"/>
                <a:cs typeface="+mn-cs"/>
              </a:rPr>
              <a:t>ٱلبَيْتَ</a:t>
            </a:r>
            <a:r>
              <a:rPr lang="ar-SA" b="1" dirty="0">
                <a:solidFill>
                  <a:schemeClr val="accent5"/>
                </a:solidFill>
                <a:latin typeface="MF_FrankRuhl-Bold"/>
                <a:cs typeface="+mn-cs"/>
              </a:rPr>
              <a:t> بِحِكْمَةٍ </a:t>
            </a:r>
            <a:endParaRPr lang="en-US" b="1" dirty="0">
              <a:solidFill>
                <a:schemeClr val="accent5"/>
              </a:solidFill>
              <a:cs typeface="+mn-cs"/>
            </a:endParaRPr>
          </a:p>
        </p:txBody>
      </p:sp>
      <p:pic>
        <p:nvPicPr>
          <p:cNvPr id="7" name="מציין מיקום תוכן 6">
            <a:extLst>
              <a:ext uri="{FF2B5EF4-FFF2-40B4-BE49-F238E27FC236}">
                <a16:creationId xmlns:a16="http://schemas.microsoft.com/office/drawing/2014/main" id="{4F4028BB-8AF5-F8A5-114B-DB4EB534315D}"/>
              </a:ext>
            </a:extLst>
          </p:cNvPr>
          <p:cNvPicPr>
            <a:picLocks noGrp="1" noChangeAspect="1"/>
          </p:cNvPicPr>
          <p:nvPr>
            <p:ph idx="1"/>
          </p:nvPr>
        </p:nvPicPr>
        <p:blipFill>
          <a:blip r:embed="rId3"/>
          <a:stretch>
            <a:fillRect/>
          </a:stretch>
        </p:blipFill>
        <p:spPr>
          <a:xfrm>
            <a:off x="1280160" y="2322576"/>
            <a:ext cx="6962085" cy="3099816"/>
          </a:xfrm>
        </p:spPr>
      </p:pic>
      <p:pic>
        <p:nvPicPr>
          <p:cNvPr id="5" name="תמונה 4">
            <a:extLst>
              <a:ext uri="{FF2B5EF4-FFF2-40B4-BE49-F238E27FC236}">
                <a16:creationId xmlns:a16="http://schemas.microsoft.com/office/drawing/2014/main" id="{E6440CE3-0F1F-8680-E8F6-5ED1D80C21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a:extLst>
              <a:ext uri="{FF2B5EF4-FFF2-40B4-BE49-F238E27FC236}">
                <a16:creationId xmlns:a16="http://schemas.microsoft.com/office/drawing/2014/main" id="{2241E481-6043-C8EF-EFA4-10437362A5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spTree>
    <p:extLst>
      <p:ext uri="{BB962C8B-B14F-4D97-AF65-F5344CB8AC3E}">
        <p14:creationId xmlns:p14="http://schemas.microsoft.com/office/powerpoint/2010/main" val="31514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03522" y="576882"/>
            <a:ext cx="7886700" cy="1325563"/>
          </a:xfrm>
        </p:spPr>
        <p:txBody>
          <a:bodyPr/>
          <a:lstStyle/>
          <a:p>
            <a:pPr algn="r"/>
            <a:r>
              <a:rPr lang="ar-SA" b="1" dirty="0">
                <a:solidFill>
                  <a:schemeClr val="accent5"/>
                </a:solidFill>
                <a:latin typeface="MF_FrankRuhl-Regular"/>
                <a:cs typeface="+mn-cs"/>
              </a:rPr>
              <a:t>ماذّا تَعَلَّمْنا؟</a:t>
            </a:r>
            <a:endParaRPr lang="en-US" b="1" dirty="0">
              <a:solidFill>
                <a:schemeClr val="accent5"/>
              </a:solidFill>
              <a:cs typeface="+mn-cs"/>
            </a:endParaRPr>
          </a:p>
        </p:txBody>
      </p:sp>
      <p:pic>
        <p:nvPicPr>
          <p:cNvPr id="7" name="מציין מיקום תוכן 6">
            <a:extLst>
              <a:ext uri="{FF2B5EF4-FFF2-40B4-BE49-F238E27FC236}">
                <a16:creationId xmlns:a16="http://schemas.microsoft.com/office/drawing/2014/main" id="{B06316A5-F2B0-DE8F-1A53-E9EB577B5CE7}"/>
              </a:ext>
            </a:extLst>
          </p:cNvPr>
          <p:cNvPicPr>
            <a:picLocks noGrp="1" noChangeAspect="1"/>
          </p:cNvPicPr>
          <p:nvPr>
            <p:ph idx="1"/>
          </p:nvPr>
        </p:nvPicPr>
        <p:blipFill>
          <a:blip r:embed="rId3"/>
          <a:stretch>
            <a:fillRect/>
          </a:stretch>
        </p:blipFill>
        <p:spPr>
          <a:xfrm>
            <a:off x="301752" y="1975105"/>
            <a:ext cx="8266176" cy="4407408"/>
          </a:xfrm>
        </p:spPr>
      </p:pic>
      <p:pic>
        <p:nvPicPr>
          <p:cNvPr id="5" name="תמונה 4">
            <a:extLst>
              <a:ext uri="{FF2B5EF4-FFF2-40B4-BE49-F238E27FC236}">
                <a16:creationId xmlns:a16="http://schemas.microsoft.com/office/drawing/2014/main" id="{9F0B3BF2-9F9D-0AA3-5519-35742BB678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a:extLst>
              <a:ext uri="{FF2B5EF4-FFF2-40B4-BE49-F238E27FC236}">
                <a16:creationId xmlns:a16="http://schemas.microsoft.com/office/drawing/2014/main" id="{97EE62B5-0DE8-E35E-9A0C-EF3581AE13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4359" y="0"/>
            <a:ext cx="1261981" cy="835224"/>
          </a:xfrm>
          <a:prstGeom prst="rect">
            <a:avLst/>
          </a:prstGeom>
        </p:spPr>
      </p:pic>
    </p:spTree>
    <p:extLst>
      <p:ext uri="{BB962C8B-B14F-4D97-AF65-F5344CB8AC3E}">
        <p14:creationId xmlns:p14="http://schemas.microsoft.com/office/powerpoint/2010/main" val="93739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sz="5400" b="1" dirty="0">
                <a:solidFill>
                  <a:schemeClr val="accent5"/>
                </a:solidFill>
                <a:latin typeface="MF_FrankRuhl-Regular"/>
                <a:cs typeface="+mn-cs"/>
              </a:rPr>
              <a:t>نُضِيءُ</a:t>
            </a:r>
            <a:r>
              <a:rPr lang="he-IL" sz="5400" b="1" dirty="0">
                <a:solidFill>
                  <a:schemeClr val="accent5"/>
                </a:solidFill>
                <a:latin typeface="MF_FrankRuhl-Regular"/>
                <a:cs typeface="+mn-cs"/>
              </a:rPr>
              <a:t> </a:t>
            </a:r>
            <a:r>
              <a:rPr lang="ar-SA" sz="5400" b="1" dirty="0" err="1">
                <a:solidFill>
                  <a:schemeClr val="accent5"/>
                </a:solidFill>
                <a:latin typeface="MF_FrankRuhl-Regular"/>
                <a:cs typeface="+mn-cs"/>
              </a:rPr>
              <a:t>ٱلبَيْتَ</a:t>
            </a:r>
            <a:r>
              <a:rPr lang="ar-SA" sz="5400" b="1" dirty="0">
                <a:solidFill>
                  <a:schemeClr val="accent5"/>
                </a:solidFill>
                <a:latin typeface="MF_FrankRuhl-Regular"/>
                <a:cs typeface="+mn-cs"/>
              </a:rPr>
              <a:t> </a:t>
            </a:r>
            <a:r>
              <a:rPr lang="he-IL" sz="2800" b="1" dirty="0">
                <a:latin typeface="MF_FrankRuhl-Regular"/>
                <a:cs typeface="+mn-cs"/>
              </a:rPr>
              <a:t>(</a:t>
            </a:r>
            <a:r>
              <a:rPr lang="ar-SA" sz="2800" b="1" dirty="0">
                <a:latin typeface="MF_FrankRuhl-Regular"/>
                <a:cs typeface="+mn-cs"/>
              </a:rPr>
              <a:t>الصفحات</a:t>
            </a:r>
            <a:r>
              <a:rPr lang="he-IL" sz="2800" b="1" dirty="0">
                <a:latin typeface="MF_FrankRuhl-Regular"/>
                <a:cs typeface="+mn-cs"/>
              </a:rPr>
              <a:t> 67-66)</a:t>
            </a:r>
            <a:endParaRPr lang="en-US" sz="2800" b="1" dirty="0">
              <a:cs typeface="+mn-cs"/>
            </a:endParaRPr>
          </a:p>
        </p:txBody>
      </p:sp>
      <p:sp>
        <p:nvSpPr>
          <p:cNvPr id="3" name="מציין מיקום תוכן 2"/>
          <p:cNvSpPr>
            <a:spLocks noGrp="1"/>
          </p:cNvSpPr>
          <p:nvPr>
            <p:ph idx="1"/>
          </p:nvPr>
        </p:nvSpPr>
        <p:spPr>
          <a:xfrm>
            <a:off x="1334820" y="1816571"/>
            <a:ext cx="7886700" cy="4351338"/>
          </a:xfrm>
        </p:spPr>
        <p:txBody>
          <a:bodyPr/>
          <a:lstStyle/>
          <a:p>
            <a:pPr marL="0" indent="0" algn="r">
              <a:buNone/>
            </a:pPr>
            <a:endParaRPr lang="en-US" dirty="0"/>
          </a:p>
          <a:p>
            <a:pPr marL="0" indent="0" algn="r">
              <a:buNone/>
            </a:pPr>
            <a:endParaRPr lang="en-US"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en-US" dirty="0"/>
          </a:p>
        </p:txBody>
      </p:sp>
      <p:sp>
        <p:nvSpPr>
          <p:cNvPr id="5" name="מלבן 4"/>
          <p:cNvSpPr/>
          <p:nvPr/>
        </p:nvSpPr>
        <p:spPr>
          <a:xfrm>
            <a:off x="3237911" y="1919335"/>
            <a:ext cx="5715965" cy="1877437"/>
          </a:xfrm>
          <a:prstGeom prst="rect">
            <a:avLst/>
          </a:prstGeom>
        </p:spPr>
        <p:txBody>
          <a:bodyPr wrap="square">
            <a:spAutoFit/>
          </a:bodyPr>
          <a:lstStyle/>
          <a:p>
            <a:pPr algn="r"/>
            <a:r>
              <a:rPr lang="ar-SA" sz="4400" b="1" dirty="0">
                <a:latin typeface="MF_FrankRuhl-Bold"/>
              </a:rPr>
              <a:t>مَصادِرُ </a:t>
            </a:r>
            <a:r>
              <a:rPr lang="ar-SA" sz="4400" b="1" dirty="0" err="1">
                <a:latin typeface="MF_FrankRuhl-Bold"/>
              </a:rPr>
              <a:t>ٱلضَّوْءُ</a:t>
            </a:r>
            <a:r>
              <a:rPr lang="ar-SA" sz="4400" b="1" dirty="0">
                <a:latin typeface="MF_FrankRuhl-Bold"/>
              </a:rPr>
              <a:t> </a:t>
            </a:r>
            <a:endParaRPr lang="he-IL" sz="4400" b="1" dirty="0">
              <a:latin typeface="MF_FrankRuhl-Bold"/>
            </a:endParaRPr>
          </a:p>
          <a:p>
            <a:pPr algn="r"/>
            <a:endParaRPr lang="he-IL" sz="3600" b="1" dirty="0">
              <a:latin typeface="MF_FrankRuhl-Bold"/>
            </a:endParaRPr>
          </a:p>
          <a:p>
            <a:pPr algn="r"/>
            <a:r>
              <a:rPr lang="ar-SA" sz="3600" b="1" dirty="0">
                <a:latin typeface="MF_FrankRuhl-Bold"/>
              </a:rPr>
              <a:t>مَصادِرُ ضَوْءٍ طَبيعِيَّةٍ </a:t>
            </a:r>
          </a:p>
        </p:txBody>
      </p:sp>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3802" y="3776425"/>
            <a:ext cx="4357718" cy="2907415"/>
          </a:xfrm>
          <a:prstGeom prst="rect">
            <a:avLst/>
          </a:prstGeom>
        </p:spPr>
      </p:pic>
      <p:pic>
        <p:nvPicPr>
          <p:cNvPr id="7" name="תמונה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765" y="3750633"/>
            <a:ext cx="4396376" cy="2933207"/>
          </a:xfrm>
          <a:prstGeom prst="rect">
            <a:avLst/>
          </a:prstGeom>
        </p:spPr>
      </p:pic>
      <p:pic>
        <p:nvPicPr>
          <p:cNvPr id="8" name="תמונה 7">
            <a:extLst>
              <a:ext uri="{FF2B5EF4-FFF2-40B4-BE49-F238E27FC236}">
                <a16:creationId xmlns:a16="http://schemas.microsoft.com/office/drawing/2014/main" id="{AAD26D9E-FC5B-F691-B891-B0704FCA1C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617999"/>
          </a:xfrm>
          <a:prstGeom prst="rect">
            <a:avLst/>
          </a:prstGeom>
        </p:spPr>
      </p:pic>
      <p:pic>
        <p:nvPicPr>
          <p:cNvPr id="9" name="תמונה 8">
            <a:extLst>
              <a:ext uri="{FF2B5EF4-FFF2-40B4-BE49-F238E27FC236}">
                <a16:creationId xmlns:a16="http://schemas.microsoft.com/office/drawing/2014/main" id="{D758B447-D4A2-8CC1-6122-05172BC200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4359" y="1420"/>
            <a:ext cx="1261981" cy="835224"/>
          </a:xfrm>
          <a:prstGeom prst="rect">
            <a:avLst/>
          </a:prstGeom>
        </p:spPr>
      </p:pic>
    </p:spTree>
    <p:extLst>
      <p:ext uri="{BB962C8B-B14F-4D97-AF65-F5344CB8AC3E}">
        <p14:creationId xmlns:p14="http://schemas.microsoft.com/office/powerpoint/2010/main" val="314098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562342"/>
            <a:ext cx="7886700" cy="1325563"/>
          </a:xfrm>
        </p:spPr>
        <p:txBody>
          <a:bodyPr/>
          <a:lstStyle/>
          <a:p>
            <a:pPr lvl="0" algn="r" defTabSz="457200">
              <a:lnSpc>
                <a:spcPct val="100000"/>
              </a:lnSpc>
              <a:spcBef>
                <a:spcPts val="0"/>
              </a:spcBef>
            </a:pPr>
            <a:r>
              <a:rPr lang="ar-SA" sz="3600" b="1" dirty="0">
                <a:solidFill>
                  <a:prstClr val="black"/>
                </a:solidFill>
                <a:latin typeface="MF_FrankRuhl-Bold"/>
                <a:ea typeface="+mn-ea"/>
                <a:cs typeface="Arial" panose="020B0604020202020204" pitchFamily="34" charset="0"/>
              </a:rPr>
              <a:t>مَصادِرُ ضَوْءٍ </a:t>
            </a:r>
            <a:r>
              <a:rPr lang="ar-SA" sz="3600" b="1" dirty="0" err="1">
                <a:solidFill>
                  <a:prstClr val="black"/>
                </a:solidFill>
                <a:latin typeface="MF_FrankRuhl-Bold"/>
                <a:ea typeface="+mn-ea"/>
                <a:cs typeface="Arial" panose="020B0604020202020204" pitchFamily="34" charset="0"/>
              </a:rPr>
              <a:t>إِصطِناعِيَّةٍ</a:t>
            </a:r>
            <a:br>
              <a:rPr lang="en-US" sz="3600" dirty="0">
                <a:solidFill>
                  <a:prstClr val="black"/>
                </a:solidFill>
                <a:latin typeface="Calibri" panose="020F0502020204030204"/>
                <a:ea typeface="+mn-ea"/>
                <a:cs typeface="+mn-cs"/>
              </a:rPr>
            </a:br>
            <a:endParaRPr lang="en-US"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47789" y="3683375"/>
            <a:ext cx="3906308" cy="2436767"/>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354" y="3801334"/>
            <a:ext cx="4000500" cy="2400300"/>
          </a:xfrm>
          <a:prstGeom prst="rect">
            <a:avLst/>
          </a:prstGeom>
        </p:spPr>
      </p:pic>
      <p:pic>
        <p:nvPicPr>
          <p:cNvPr id="7" name="תמונה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7789" y="1225124"/>
            <a:ext cx="3906308" cy="2332882"/>
          </a:xfrm>
          <a:prstGeom prst="rect">
            <a:avLst/>
          </a:prstGeom>
        </p:spPr>
      </p:pic>
      <p:pic>
        <p:nvPicPr>
          <p:cNvPr id="8" name="תמונה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7354" y="1225124"/>
            <a:ext cx="4014646" cy="2519126"/>
          </a:xfrm>
          <a:prstGeom prst="rect">
            <a:avLst/>
          </a:prstGeom>
        </p:spPr>
      </p:pic>
      <p:pic>
        <p:nvPicPr>
          <p:cNvPr id="6" name="תמונה 5">
            <a:extLst>
              <a:ext uri="{FF2B5EF4-FFF2-40B4-BE49-F238E27FC236}">
                <a16:creationId xmlns:a16="http://schemas.microsoft.com/office/drawing/2014/main" id="{C73AA858-B672-2F79-20A8-0EC64D22C8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72092"/>
            <a:ext cx="1688260" cy="755681"/>
          </a:xfrm>
          <a:prstGeom prst="rect">
            <a:avLst/>
          </a:prstGeom>
        </p:spPr>
      </p:pic>
      <p:pic>
        <p:nvPicPr>
          <p:cNvPr id="9" name="תמונה 8">
            <a:extLst>
              <a:ext uri="{FF2B5EF4-FFF2-40B4-BE49-F238E27FC236}">
                <a16:creationId xmlns:a16="http://schemas.microsoft.com/office/drawing/2014/main" id="{3439CA83-4DB2-481A-ED10-8164E68AB11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72592" y="-7451"/>
            <a:ext cx="1261981" cy="835224"/>
          </a:xfrm>
          <a:prstGeom prst="rect">
            <a:avLst/>
          </a:prstGeom>
        </p:spPr>
      </p:pic>
    </p:spTree>
    <p:extLst>
      <p:ext uri="{BB962C8B-B14F-4D97-AF65-F5344CB8AC3E}">
        <p14:creationId xmlns:p14="http://schemas.microsoft.com/office/powerpoint/2010/main" val="320775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8877" y="779647"/>
            <a:ext cx="7886700" cy="1325563"/>
          </a:xfrm>
        </p:spPr>
        <p:txBody>
          <a:bodyPr/>
          <a:lstStyle/>
          <a:p>
            <a:pPr algn="r"/>
            <a:r>
              <a:rPr lang="ar-SA" b="1" dirty="0">
                <a:solidFill>
                  <a:srgbClr val="437BBE"/>
                </a:solidFill>
                <a:latin typeface="MF_FrankRuhl-Regular"/>
                <a:cs typeface="+mn-cs"/>
              </a:rPr>
              <a:t>مَهَمَّةٌ</a:t>
            </a:r>
            <a:r>
              <a:rPr lang="he-IL" b="1" dirty="0">
                <a:solidFill>
                  <a:srgbClr val="437BBE"/>
                </a:solidFill>
                <a:latin typeface="MF_FrankRuhl-Regular"/>
                <a:cs typeface="+mn-cs"/>
              </a:rPr>
              <a:t>: </a:t>
            </a:r>
            <a:r>
              <a:rPr lang="ar-SA" b="1" dirty="0">
                <a:solidFill>
                  <a:srgbClr val="437BBE"/>
                </a:solidFill>
                <a:latin typeface="MF_FrankRuhl-Regular"/>
                <a:cs typeface="+mn-cs"/>
              </a:rPr>
              <a:t>طَبيعيٌ أَمِ </a:t>
            </a:r>
            <a:r>
              <a:rPr lang="ar-SA" b="1" dirty="0" err="1">
                <a:solidFill>
                  <a:srgbClr val="437BBE"/>
                </a:solidFill>
                <a:latin typeface="MF_FrankRuhl-Regular"/>
                <a:cs typeface="+mn-cs"/>
              </a:rPr>
              <a:t>ٱصطِناعِيٌ</a:t>
            </a:r>
            <a:r>
              <a:rPr lang="he-IL" sz="2800" b="1" dirty="0">
                <a:solidFill>
                  <a:srgbClr val="000000"/>
                </a:solidFill>
                <a:latin typeface="MF_FrankRuhl-Regular"/>
                <a:cs typeface="+mn-cs"/>
              </a:rPr>
              <a:t>(</a:t>
            </a:r>
            <a:r>
              <a:rPr lang="ar-SA" sz="2800" b="1" dirty="0">
                <a:solidFill>
                  <a:srgbClr val="000000"/>
                </a:solidFill>
                <a:latin typeface="MF_FrankRuhl-Regular"/>
                <a:cs typeface="+mn-cs"/>
              </a:rPr>
              <a:t>صفحة</a:t>
            </a:r>
            <a:r>
              <a:rPr lang="he-IL" sz="2800" b="1" dirty="0">
                <a:solidFill>
                  <a:srgbClr val="000000"/>
                </a:solidFill>
                <a:latin typeface="MF_FrankRuhl-Regular"/>
                <a:cs typeface="+mn-cs"/>
              </a:rPr>
              <a:t> 68)</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0454" y="2670772"/>
            <a:ext cx="9103546" cy="1995186"/>
          </a:xfrm>
          <a:prstGeom prst="rect">
            <a:avLst/>
          </a:prstGeom>
        </p:spPr>
      </p:pic>
      <p:pic>
        <p:nvPicPr>
          <p:cNvPr id="5" name="תמונה 4">
            <a:extLst>
              <a:ext uri="{FF2B5EF4-FFF2-40B4-BE49-F238E27FC236}">
                <a16:creationId xmlns:a16="http://schemas.microsoft.com/office/drawing/2014/main" id="{1AABCFDE-670D-5AFF-A066-B2FF7FC1C4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07554"/>
          </a:xfrm>
          <a:prstGeom prst="rect">
            <a:avLst/>
          </a:prstGeom>
        </p:spPr>
      </p:pic>
      <p:pic>
        <p:nvPicPr>
          <p:cNvPr id="6" name="תמונה 5">
            <a:extLst>
              <a:ext uri="{FF2B5EF4-FFF2-40B4-BE49-F238E27FC236}">
                <a16:creationId xmlns:a16="http://schemas.microsoft.com/office/drawing/2014/main" id="{327D2761-F3F6-E32C-0429-33C61A1778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8258"/>
            <a:ext cx="1261981" cy="835224"/>
          </a:xfrm>
          <a:prstGeom prst="rect">
            <a:avLst/>
          </a:prstGeom>
        </p:spPr>
      </p:pic>
    </p:spTree>
    <p:extLst>
      <p:ext uri="{BB962C8B-B14F-4D97-AF65-F5344CB8AC3E}">
        <p14:creationId xmlns:p14="http://schemas.microsoft.com/office/powerpoint/2010/main" val="374586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863497"/>
            <a:ext cx="7886700" cy="1325563"/>
          </a:xfrm>
        </p:spPr>
        <p:txBody>
          <a:bodyPr/>
          <a:lstStyle/>
          <a:p>
            <a:pPr algn="r"/>
            <a:r>
              <a:rPr lang="ar-SA" b="1" dirty="0">
                <a:latin typeface="MF_FrankRuhl-Bold"/>
                <a:cs typeface="+mn-cs"/>
              </a:rPr>
              <a:t>نُضِيءُ</a:t>
            </a:r>
            <a:r>
              <a:rPr lang="he-IL" b="1" dirty="0">
                <a:latin typeface="MF_FrankRuhl-Bold"/>
                <a:cs typeface="+mn-cs"/>
              </a:rPr>
              <a:t> </a:t>
            </a:r>
            <a:r>
              <a:rPr lang="ar-SA" b="1" dirty="0">
                <a:latin typeface="MF_FrankRuhl-Bold"/>
                <a:cs typeface="+mn-cs"/>
              </a:rPr>
              <a:t>بِحِكْمَةٍ</a:t>
            </a:r>
            <a:r>
              <a:rPr lang="he-IL" b="1" dirty="0">
                <a:latin typeface="MF_FrankRuhl-Bold"/>
                <a:cs typeface="+mn-cs"/>
              </a:rPr>
              <a:t> </a:t>
            </a:r>
            <a:r>
              <a:rPr lang="he-IL" sz="2800" b="1" dirty="0">
                <a:latin typeface="MF_FrankRuhl-Bold"/>
                <a:cs typeface="+mn-cs"/>
              </a:rPr>
              <a:t>(</a:t>
            </a:r>
            <a:r>
              <a:rPr lang="ar-SA" sz="2800" b="1" dirty="0">
                <a:latin typeface="MF_FrankRuhl-Bold"/>
                <a:cs typeface="+mn-cs"/>
              </a:rPr>
              <a:t>صفحة</a:t>
            </a:r>
            <a:r>
              <a:rPr lang="he-IL" sz="2800" b="1" dirty="0">
                <a:latin typeface="MF_FrankRuhl-Bold"/>
                <a:cs typeface="+mn-cs"/>
              </a:rPr>
              <a:t> 68)</a:t>
            </a:r>
            <a:br>
              <a:rPr lang="en-US" sz="2800" dirty="0">
                <a:cs typeface="+mn-cs"/>
              </a:rPr>
            </a:br>
            <a:endParaRPr lang="en-US" sz="2800" dirty="0">
              <a:cs typeface="+mn-cs"/>
            </a:endParaRPr>
          </a:p>
        </p:txBody>
      </p:sp>
      <p:sp>
        <p:nvSpPr>
          <p:cNvPr id="3" name="מציין מיקום תוכן 2"/>
          <p:cNvSpPr>
            <a:spLocks noGrp="1"/>
          </p:cNvSpPr>
          <p:nvPr>
            <p:ph idx="1"/>
          </p:nvPr>
        </p:nvSpPr>
        <p:spPr>
          <a:xfrm>
            <a:off x="-561315" y="1901227"/>
            <a:ext cx="9632887" cy="4339109"/>
          </a:xfrm>
        </p:spPr>
        <p:txBody>
          <a:bodyPr>
            <a:normAutofit/>
          </a:bodyPr>
          <a:lstStyle/>
          <a:p>
            <a:pPr algn="r" rtl="1"/>
            <a:endParaRPr lang="he-IL" sz="3200" dirty="0">
              <a:solidFill>
                <a:srgbClr val="000000"/>
              </a:solidFill>
              <a:latin typeface="MF_FrankRuhl-Regular"/>
            </a:endParaRPr>
          </a:p>
          <a:p>
            <a:pPr marL="0" indent="0" algn="r" rtl="1">
              <a:buNone/>
            </a:pPr>
            <a:endParaRPr lang="en-US" sz="3200"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930827" y="3802455"/>
            <a:ext cx="3832110" cy="2778280"/>
          </a:xfrm>
          <a:prstGeom prst="rect">
            <a:avLst/>
          </a:prstGeom>
        </p:spPr>
      </p:pic>
      <p:pic>
        <p:nvPicPr>
          <p:cNvPr id="6" name="תמונה 5">
            <a:extLst>
              <a:ext uri="{FF2B5EF4-FFF2-40B4-BE49-F238E27FC236}">
                <a16:creationId xmlns:a16="http://schemas.microsoft.com/office/drawing/2014/main" id="{23195343-C51B-244C-FF8A-354C44A032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7" name="תמונה 6">
            <a:extLst>
              <a:ext uri="{FF2B5EF4-FFF2-40B4-BE49-F238E27FC236}">
                <a16:creationId xmlns:a16="http://schemas.microsoft.com/office/drawing/2014/main" id="{F2BF6C9D-FF96-C763-2D9E-65FACC4958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19647"/>
            <a:ext cx="1261981" cy="835224"/>
          </a:xfrm>
          <a:prstGeom prst="rect">
            <a:avLst/>
          </a:prstGeom>
        </p:spPr>
      </p:pic>
      <p:pic>
        <p:nvPicPr>
          <p:cNvPr id="8" name="תמונה 7">
            <a:extLst>
              <a:ext uri="{FF2B5EF4-FFF2-40B4-BE49-F238E27FC236}">
                <a16:creationId xmlns:a16="http://schemas.microsoft.com/office/drawing/2014/main" id="{2BC58BD3-1510-3613-263F-977098E8310F}"/>
              </a:ext>
            </a:extLst>
          </p:cNvPr>
          <p:cNvPicPr>
            <a:picLocks noChangeAspect="1"/>
          </p:cNvPicPr>
          <p:nvPr/>
        </p:nvPicPr>
        <p:blipFill>
          <a:blip r:embed="rId6"/>
          <a:stretch>
            <a:fillRect/>
          </a:stretch>
        </p:blipFill>
        <p:spPr>
          <a:xfrm>
            <a:off x="1353313" y="1892602"/>
            <a:ext cx="6711696" cy="1710134"/>
          </a:xfrm>
          <a:prstGeom prst="rect">
            <a:avLst/>
          </a:prstGeom>
        </p:spPr>
      </p:pic>
    </p:spTree>
    <p:extLst>
      <p:ext uri="{BB962C8B-B14F-4D97-AF65-F5344CB8AC3E}">
        <p14:creationId xmlns:p14="http://schemas.microsoft.com/office/powerpoint/2010/main" val="119300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64EEACDA-4063-4ED2-A469-4978620EEB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803807"/>
          </a:xfrm>
          <a:prstGeom prst="rect">
            <a:avLst/>
          </a:prstGeom>
        </p:spPr>
      </p:pic>
      <p:pic>
        <p:nvPicPr>
          <p:cNvPr id="2" name="תמונה 1">
            <a:extLst>
              <a:ext uri="{FF2B5EF4-FFF2-40B4-BE49-F238E27FC236}">
                <a16:creationId xmlns:a16="http://schemas.microsoft.com/office/drawing/2014/main" id="{74D118F2-E598-5BB1-A9A2-90475BCB1E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8171" y="0"/>
            <a:ext cx="1261981" cy="835224"/>
          </a:xfrm>
          <a:prstGeom prst="rect">
            <a:avLst/>
          </a:prstGeom>
        </p:spPr>
      </p:pic>
      <p:pic>
        <p:nvPicPr>
          <p:cNvPr id="6" name="תמונה 5">
            <a:extLst>
              <a:ext uri="{FF2B5EF4-FFF2-40B4-BE49-F238E27FC236}">
                <a16:creationId xmlns:a16="http://schemas.microsoft.com/office/drawing/2014/main" id="{13317CF4-1C3D-E1BA-8E76-0EA82D4DB1D6}"/>
              </a:ext>
            </a:extLst>
          </p:cNvPr>
          <p:cNvPicPr>
            <a:picLocks noChangeAspect="1"/>
          </p:cNvPicPr>
          <p:nvPr/>
        </p:nvPicPr>
        <p:blipFill>
          <a:blip r:embed="rId5"/>
          <a:stretch>
            <a:fillRect/>
          </a:stretch>
        </p:blipFill>
        <p:spPr>
          <a:xfrm>
            <a:off x="533400" y="1127188"/>
            <a:ext cx="8077200" cy="5133975"/>
          </a:xfrm>
          <a:prstGeom prst="rect">
            <a:avLst/>
          </a:prstGeom>
        </p:spPr>
      </p:pic>
    </p:spTree>
    <p:extLst>
      <p:ext uri="{BB962C8B-B14F-4D97-AF65-F5344CB8AC3E}">
        <p14:creationId xmlns:p14="http://schemas.microsoft.com/office/powerpoint/2010/main" val="171547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7645" y="365125"/>
            <a:ext cx="7886700" cy="1325563"/>
          </a:xfrm>
        </p:spPr>
        <p:txBody>
          <a:bodyPr/>
          <a:lstStyle/>
          <a:p>
            <a:pPr algn="r"/>
            <a:r>
              <a:rPr lang="ar-SA" b="1" dirty="0">
                <a:latin typeface="MF_FrankRuhl-Regular"/>
                <a:cs typeface="+mn-cs"/>
              </a:rPr>
              <a:t>ماذّا تَعَلَّمْنا؟</a:t>
            </a:r>
            <a:endParaRPr lang="en-US" b="1" dirty="0">
              <a:cs typeface="+mn-cs"/>
            </a:endParaRPr>
          </a:p>
        </p:txBody>
      </p:sp>
      <p:sp>
        <p:nvSpPr>
          <p:cNvPr id="3" name="מציין מיקום תוכן 2"/>
          <p:cNvSpPr>
            <a:spLocks noGrp="1"/>
          </p:cNvSpPr>
          <p:nvPr>
            <p:ph idx="1"/>
          </p:nvPr>
        </p:nvSpPr>
        <p:spPr>
          <a:xfrm>
            <a:off x="616017" y="1452412"/>
            <a:ext cx="7886700" cy="4351338"/>
          </a:xfrm>
        </p:spPr>
        <p:txBody>
          <a:bodyPr/>
          <a:lstStyle/>
          <a:p>
            <a:pPr marL="0" indent="0" algn="r" rtl="1">
              <a:buNone/>
            </a:pPr>
            <a:endParaRPr lang="en-GB" b="1" dirty="0">
              <a:solidFill>
                <a:srgbClr val="000000"/>
              </a:solidFill>
              <a:latin typeface="MF_FrankRuhl-Bold"/>
            </a:endParaRPr>
          </a:p>
          <a:p>
            <a:pPr marL="0" indent="0" algn="r" rtl="1">
              <a:buNone/>
            </a:pPr>
            <a:endParaRPr lang="en-US" dirty="0"/>
          </a:p>
        </p:txBody>
      </p:sp>
      <p:sp>
        <p:nvSpPr>
          <p:cNvPr id="7" name="כותרת 13">
            <a:extLst>
              <a:ext uri="{FF2B5EF4-FFF2-40B4-BE49-F238E27FC236}">
                <a16:creationId xmlns:a16="http://schemas.microsoft.com/office/drawing/2014/main" id="{75AFF9BA-4EEA-90DF-CAFA-4B3D03A7A1FF}"/>
              </a:ext>
            </a:extLst>
          </p:cNvPr>
          <p:cNvSpPr txBox="1">
            <a:spLocks/>
          </p:cNvSpPr>
          <p:nvPr/>
        </p:nvSpPr>
        <p:spPr>
          <a:xfrm>
            <a:off x="3124581" y="3640864"/>
            <a:ext cx="3163823" cy="926675"/>
          </a:xfrm>
          <a:prstGeom prst="rect">
            <a:avLst/>
          </a:prstGeom>
          <a:ln w="1905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800" b="1" dirty="0">
                <a:highlight>
                  <a:srgbClr val="F6FAFE"/>
                </a:highlight>
                <a:latin typeface="MF_FrankRuhl-Regular"/>
                <a:cs typeface="+mn-cs"/>
              </a:rPr>
              <a:t>المُصطَلَحات التي تَعَلَّمناها</a:t>
            </a:r>
            <a:endParaRPr lang="he-IL" sz="2800" dirty="0">
              <a:highlight>
                <a:srgbClr val="F6FAFE"/>
              </a:highlight>
              <a:cs typeface="+mn-cs"/>
            </a:endParaRPr>
          </a:p>
        </p:txBody>
      </p:sp>
      <p:pic>
        <p:nvPicPr>
          <p:cNvPr id="9" name="תמונה 8">
            <a:extLst>
              <a:ext uri="{FF2B5EF4-FFF2-40B4-BE49-F238E27FC236}">
                <a16:creationId xmlns:a16="http://schemas.microsoft.com/office/drawing/2014/main" id="{4628449A-1737-24F7-7709-94D739854F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4" name="תמונה 3">
            <a:extLst>
              <a:ext uri="{FF2B5EF4-FFF2-40B4-BE49-F238E27FC236}">
                <a16:creationId xmlns:a16="http://schemas.microsoft.com/office/drawing/2014/main" id="{94010095-8A70-3B99-5ECA-4A7B8E0660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1726" y="0"/>
            <a:ext cx="1261981" cy="835224"/>
          </a:xfrm>
          <a:prstGeom prst="rect">
            <a:avLst/>
          </a:prstGeom>
        </p:spPr>
      </p:pic>
      <p:pic>
        <p:nvPicPr>
          <p:cNvPr id="8" name="תמונה 7">
            <a:extLst>
              <a:ext uri="{FF2B5EF4-FFF2-40B4-BE49-F238E27FC236}">
                <a16:creationId xmlns:a16="http://schemas.microsoft.com/office/drawing/2014/main" id="{3782AEE0-9C5D-A3B8-B7F7-D7D7229485B2}"/>
              </a:ext>
            </a:extLst>
          </p:cNvPr>
          <p:cNvPicPr>
            <a:picLocks noChangeAspect="1"/>
          </p:cNvPicPr>
          <p:nvPr/>
        </p:nvPicPr>
        <p:blipFill>
          <a:blip r:embed="rId5"/>
          <a:stretch>
            <a:fillRect/>
          </a:stretch>
        </p:blipFill>
        <p:spPr>
          <a:xfrm>
            <a:off x="1069848" y="1470038"/>
            <a:ext cx="7273291" cy="1689258"/>
          </a:xfrm>
          <a:prstGeom prst="rect">
            <a:avLst/>
          </a:prstGeom>
        </p:spPr>
      </p:pic>
      <p:pic>
        <p:nvPicPr>
          <p:cNvPr id="11" name="תמונה 10">
            <a:extLst>
              <a:ext uri="{FF2B5EF4-FFF2-40B4-BE49-F238E27FC236}">
                <a16:creationId xmlns:a16="http://schemas.microsoft.com/office/drawing/2014/main" id="{853A33EA-C2F3-413A-C448-06ACCDEED82A}"/>
              </a:ext>
            </a:extLst>
          </p:cNvPr>
          <p:cNvPicPr>
            <a:picLocks noChangeAspect="1"/>
          </p:cNvPicPr>
          <p:nvPr/>
        </p:nvPicPr>
        <p:blipFill>
          <a:blip r:embed="rId6"/>
          <a:stretch>
            <a:fillRect/>
          </a:stretch>
        </p:blipFill>
        <p:spPr>
          <a:xfrm>
            <a:off x="1069848" y="5049108"/>
            <a:ext cx="7187184" cy="1068228"/>
          </a:xfrm>
          <a:prstGeom prst="rect">
            <a:avLst/>
          </a:prstGeom>
        </p:spPr>
      </p:pic>
    </p:spTree>
    <p:extLst>
      <p:ext uri="{BB962C8B-B14F-4D97-AF65-F5344CB8AC3E}">
        <p14:creationId xmlns:p14="http://schemas.microsoft.com/office/powerpoint/2010/main" val="57106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5400" b="1" dirty="0">
                <a:solidFill>
                  <a:schemeClr val="accent5"/>
                </a:solidFill>
                <a:latin typeface="MF_FrankRuhl-Regular"/>
                <a:cs typeface="+mn-cs"/>
              </a:rPr>
              <a:t>اَلإِنْسَانُ في </a:t>
            </a:r>
            <a:r>
              <a:rPr lang="ar-SA" sz="5400" b="1" dirty="0" err="1">
                <a:solidFill>
                  <a:schemeClr val="accent5"/>
                </a:solidFill>
                <a:latin typeface="MF_FrankRuhl-Regular"/>
                <a:cs typeface="+mn-cs"/>
              </a:rPr>
              <a:t>ٱلشِّتاءِ</a:t>
            </a:r>
            <a:br>
              <a:rPr lang="ar-SA" sz="5400" b="1" dirty="0">
                <a:solidFill>
                  <a:schemeClr val="accent5"/>
                </a:solidFill>
                <a:latin typeface="MF_FrankRuhl-Regular"/>
                <a:cs typeface="+mn-cs"/>
              </a:rPr>
            </a:br>
            <a:r>
              <a:rPr lang="he-IL" sz="2800" b="1" dirty="0">
                <a:latin typeface="MF_FrankRuhl-Regular"/>
                <a:cs typeface="+mn-cs"/>
              </a:rPr>
              <a:t>(</a:t>
            </a:r>
            <a:r>
              <a:rPr lang="ar-SA" sz="2800" b="1" dirty="0">
                <a:latin typeface="MF_FrankRuhl-Regular"/>
                <a:cs typeface="+mn-cs"/>
              </a:rPr>
              <a:t>صفحة</a:t>
            </a:r>
            <a:r>
              <a:rPr lang="he-IL" sz="2800" b="1" dirty="0">
                <a:latin typeface="MF_FrankRuhl-Regular"/>
                <a:cs typeface="+mn-cs"/>
              </a:rPr>
              <a:t> 61)</a:t>
            </a:r>
            <a:endParaRPr lang="en-US" sz="2800" b="1" dirty="0">
              <a:cs typeface="+mn-cs"/>
            </a:endParaRPr>
          </a:p>
        </p:txBody>
      </p:sp>
      <p:sp>
        <p:nvSpPr>
          <p:cNvPr id="3" name="מציין מיקום תוכן 2"/>
          <p:cNvSpPr>
            <a:spLocks noGrp="1"/>
          </p:cNvSpPr>
          <p:nvPr>
            <p:ph idx="1"/>
          </p:nvPr>
        </p:nvSpPr>
        <p:spPr/>
        <p:txBody>
          <a:bodyPr>
            <a:normAutofit/>
          </a:bodyPr>
          <a:lstStyle/>
          <a:p>
            <a:pPr marL="0" indent="0" algn="r">
              <a:buNone/>
            </a:pPr>
            <a:r>
              <a:rPr lang="ar-SA" sz="3600" b="1" dirty="0">
                <a:solidFill>
                  <a:srgbClr val="437BBE"/>
                </a:solidFill>
                <a:latin typeface="MF_FrankRuhl-Regular"/>
              </a:rPr>
              <a:t>مَهَمَّةٌ</a:t>
            </a:r>
            <a:r>
              <a:rPr lang="he-IL" sz="3600" b="1" dirty="0">
                <a:solidFill>
                  <a:srgbClr val="437BBE"/>
                </a:solidFill>
                <a:latin typeface="MF_FrankRuhl-Regular"/>
              </a:rPr>
              <a:t>: </a:t>
            </a:r>
            <a:r>
              <a:rPr lang="ar-SA" sz="3600" b="1" dirty="0">
                <a:latin typeface="MF_FrankRuhl-Regular"/>
              </a:rPr>
              <a:t>ماذا نَلبِسُ في </a:t>
            </a:r>
            <a:r>
              <a:rPr lang="ar-SA" sz="3600" b="1" dirty="0" err="1">
                <a:latin typeface="MF_FrankRuhl-Regular"/>
              </a:rPr>
              <a:t>ٱلشِّتاءِ</a:t>
            </a:r>
            <a:r>
              <a:rPr lang="ar-SA" sz="3600" b="1" dirty="0">
                <a:latin typeface="MF_FrankRuhl-Regular"/>
              </a:rPr>
              <a:t>؟</a:t>
            </a:r>
            <a:endParaRPr lang="en-US" sz="3600" b="1"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388" y="2639807"/>
            <a:ext cx="5925916" cy="3967713"/>
          </a:xfrm>
          <a:prstGeom prst="rect">
            <a:avLst/>
          </a:prstGeom>
        </p:spPr>
      </p:pic>
      <p:pic>
        <p:nvPicPr>
          <p:cNvPr id="6" name="תמונה 5">
            <a:extLst>
              <a:ext uri="{FF2B5EF4-FFF2-40B4-BE49-F238E27FC236}">
                <a16:creationId xmlns:a16="http://schemas.microsoft.com/office/drawing/2014/main" id="{C65C3426-FED6-F5EE-AA89-8B71B724E3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7" name="תמונה 6">
            <a:extLst>
              <a:ext uri="{FF2B5EF4-FFF2-40B4-BE49-F238E27FC236}">
                <a16:creationId xmlns:a16="http://schemas.microsoft.com/office/drawing/2014/main" id="{BE7338FC-3097-9B1E-0C37-DDD4A068D4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4359" y="0"/>
            <a:ext cx="1261981" cy="835224"/>
          </a:xfrm>
          <a:prstGeom prst="rect">
            <a:avLst/>
          </a:prstGeom>
        </p:spPr>
      </p:pic>
    </p:spTree>
    <p:extLst>
      <p:ext uri="{BB962C8B-B14F-4D97-AF65-F5344CB8AC3E}">
        <p14:creationId xmlns:p14="http://schemas.microsoft.com/office/powerpoint/2010/main" val="109464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118" y="1320940"/>
            <a:ext cx="9011764" cy="5049681"/>
          </a:xfrm>
          <a:prstGeom prst="rect">
            <a:avLst/>
          </a:prstGeom>
        </p:spPr>
      </p:pic>
      <p:pic>
        <p:nvPicPr>
          <p:cNvPr id="5" name="תמונה 4">
            <a:extLst>
              <a:ext uri="{FF2B5EF4-FFF2-40B4-BE49-F238E27FC236}">
                <a16:creationId xmlns:a16="http://schemas.microsoft.com/office/drawing/2014/main" id="{AD64A98F-A08C-C855-CD9F-7B39AB39C3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2" name="תמונה 1">
            <a:extLst>
              <a:ext uri="{FF2B5EF4-FFF2-40B4-BE49-F238E27FC236}">
                <a16:creationId xmlns:a16="http://schemas.microsoft.com/office/drawing/2014/main" id="{0ED37D65-9115-D7AD-EC55-3DB082E25B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spTree>
    <p:extLst>
      <p:ext uri="{BB962C8B-B14F-4D97-AF65-F5344CB8AC3E}">
        <p14:creationId xmlns:p14="http://schemas.microsoft.com/office/powerpoint/2010/main" val="180788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chemeClr val="accent5"/>
                </a:solidFill>
                <a:cs typeface="+mn-cs"/>
              </a:rPr>
              <a:t>اَلْمِظَلَّةُ</a:t>
            </a:r>
            <a:endParaRPr lang="en-US" sz="6000" b="1" dirty="0">
              <a:solidFill>
                <a:schemeClr val="accent5"/>
              </a:solidFill>
              <a:cs typeface="+mn-cs"/>
            </a:endParaRPr>
          </a:p>
        </p:txBody>
      </p:sp>
      <p:pic>
        <p:nvPicPr>
          <p:cNvPr id="6" name="מציין מיקום תוכן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82709" y="1380957"/>
            <a:ext cx="4879818" cy="5235682"/>
          </a:xfrm>
          <a:prstGeom prst="rect">
            <a:avLst/>
          </a:prstGeom>
        </p:spPr>
      </p:pic>
      <p:pic>
        <p:nvPicPr>
          <p:cNvPr id="4" name="תמונה 3">
            <a:extLst>
              <a:ext uri="{FF2B5EF4-FFF2-40B4-BE49-F238E27FC236}">
                <a16:creationId xmlns:a16="http://schemas.microsoft.com/office/drawing/2014/main" id="{A251DB57-DD2B-0848-AE28-108F15E9B7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5" name="תמונה 4">
            <a:extLst>
              <a:ext uri="{FF2B5EF4-FFF2-40B4-BE49-F238E27FC236}">
                <a16:creationId xmlns:a16="http://schemas.microsoft.com/office/drawing/2014/main" id="{219D2DF7-33B1-21F0-0290-49053A2A4F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spTree>
    <p:extLst>
      <p:ext uri="{BB962C8B-B14F-4D97-AF65-F5344CB8AC3E}">
        <p14:creationId xmlns:p14="http://schemas.microsoft.com/office/powerpoint/2010/main" val="20056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chemeClr val="accent5"/>
                </a:solidFill>
                <a:cs typeface="+mn-cs"/>
              </a:rPr>
              <a:t>اَلْمِظَلَّةُ</a:t>
            </a:r>
            <a:endParaRPr lang="en-US" sz="6000" b="1" dirty="0">
              <a:solidFill>
                <a:schemeClr val="accent5"/>
              </a:solidFill>
              <a:cs typeface="+mn-cs"/>
            </a:endParaRPr>
          </a:p>
        </p:txBody>
      </p:sp>
      <p:sp>
        <p:nvSpPr>
          <p:cNvPr id="5" name="מלבן 4"/>
          <p:cNvSpPr/>
          <p:nvPr/>
        </p:nvSpPr>
        <p:spPr>
          <a:xfrm>
            <a:off x="1475715" y="1772170"/>
            <a:ext cx="6288197" cy="646331"/>
          </a:xfrm>
          <a:prstGeom prst="rect">
            <a:avLst/>
          </a:prstGeom>
        </p:spPr>
        <p:txBody>
          <a:bodyPr wrap="square">
            <a:spAutoFit/>
          </a:bodyPr>
          <a:lstStyle/>
          <a:p>
            <a:pPr algn="r"/>
            <a:r>
              <a:rPr lang="ar-SA" sz="3600" b="1" dirty="0">
                <a:latin typeface="MF_FrankRuhl-Bold"/>
              </a:rPr>
              <a:t>اَلقِسمُ أ</a:t>
            </a:r>
            <a:r>
              <a:rPr lang="he-IL" sz="3600" b="1" dirty="0">
                <a:latin typeface="MF_FrankRuhl-Bold"/>
              </a:rPr>
              <a:t>: </a:t>
            </a:r>
            <a:r>
              <a:rPr lang="ar-SA" sz="3600" b="1" dirty="0">
                <a:latin typeface="MF_FrankRuhl-Bold"/>
              </a:rPr>
              <a:t>نُجْرِي مُشَاهَدَةً</a:t>
            </a:r>
            <a:r>
              <a:rPr lang="he-IL" sz="3600" b="1" dirty="0">
                <a:latin typeface="MF_FrankRuhl-Bold"/>
              </a:rPr>
              <a:t> </a:t>
            </a:r>
            <a:r>
              <a:rPr lang="he-IL" sz="2800" b="1" dirty="0">
                <a:latin typeface="MF_FrankRuhl-Bold"/>
              </a:rPr>
              <a:t>(</a:t>
            </a:r>
            <a:r>
              <a:rPr lang="ar-SA" sz="2800" b="1" dirty="0">
                <a:latin typeface="MF_FrankRuhl-Bold"/>
              </a:rPr>
              <a:t>صفحة</a:t>
            </a:r>
            <a:r>
              <a:rPr lang="he-IL" sz="2800" b="1" dirty="0">
                <a:latin typeface="MF_FrankRuhl-Bold"/>
              </a:rPr>
              <a:t> 62)</a:t>
            </a:r>
            <a:endParaRPr lang="en-US" sz="2800" dirty="0"/>
          </a:p>
        </p:txBody>
      </p:sp>
      <p:pic>
        <p:nvPicPr>
          <p:cNvPr id="6" name="תמונה 5">
            <a:extLst>
              <a:ext uri="{FF2B5EF4-FFF2-40B4-BE49-F238E27FC236}">
                <a16:creationId xmlns:a16="http://schemas.microsoft.com/office/drawing/2014/main" id="{2EB432F9-FAEC-7C04-B27A-61371F8D09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7" name="תמונה 6">
            <a:extLst>
              <a:ext uri="{FF2B5EF4-FFF2-40B4-BE49-F238E27FC236}">
                <a16:creationId xmlns:a16="http://schemas.microsoft.com/office/drawing/2014/main" id="{D0533E68-EDC5-9C02-0556-AEFA50507B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pic>
        <p:nvPicPr>
          <p:cNvPr id="10" name="מציין מיקום תוכן 9">
            <a:extLst>
              <a:ext uri="{FF2B5EF4-FFF2-40B4-BE49-F238E27FC236}">
                <a16:creationId xmlns:a16="http://schemas.microsoft.com/office/drawing/2014/main" id="{63B0BE62-EE4D-9A95-2A14-6C878D523924}"/>
              </a:ext>
            </a:extLst>
          </p:cNvPr>
          <p:cNvPicPr>
            <a:picLocks noGrp="1" noChangeAspect="1"/>
          </p:cNvPicPr>
          <p:nvPr>
            <p:ph idx="1"/>
          </p:nvPr>
        </p:nvPicPr>
        <p:blipFill>
          <a:blip r:embed="rId5"/>
          <a:stretch>
            <a:fillRect/>
          </a:stretch>
        </p:blipFill>
        <p:spPr>
          <a:xfrm>
            <a:off x="768096" y="2807208"/>
            <a:ext cx="7571232" cy="3547871"/>
          </a:xfrm>
        </p:spPr>
      </p:pic>
    </p:spTree>
    <p:extLst>
      <p:ext uri="{BB962C8B-B14F-4D97-AF65-F5344CB8AC3E}">
        <p14:creationId xmlns:p14="http://schemas.microsoft.com/office/powerpoint/2010/main" val="307376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680312"/>
            <a:ext cx="7886700" cy="1325563"/>
          </a:xfrm>
        </p:spPr>
        <p:txBody>
          <a:bodyPr>
            <a:normAutofit/>
          </a:bodyPr>
          <a:lstStyle/>
          <a:p>
            <a:pPr algn="r"/>
            <a:r>
              <a:rPr lang="ar-SA" sz="3600" b="1" dirty="0">
                <a:latin typeface="MF_FrankRuhl-Bold"/>
                <a:cs typeface="+mn-cs"/>
              </a:rPr>
              <a:t>اَلقِسمُ ب </a:t>
            </a:r>
            <a:r>
              <a:rPr lang="he-IL" sz="3600" b="1" dirty="0">
                <a:latin typeface="MF_FrankRuhl-Bold"/>
                <a:cs typeface="+mn-cs"/>
              </a:rPr>
              <a:t>: </a:t>
            </a:r>
            <a:r>
              <a:rPr lang="ar-SA" sz="3600" b="1" dirty="0">
                <a:latin typeface="MF_FrankRuhl-Bold"/>
                <a:cs typeface="+mn-cs"/>
              </a:rPr>
              <a:t>بماذا تَخْتَلِفُ أَو تَتَشابَهُ </a:t>
            </a:r>
            <a:r>
              <a:rPr lang="ar-SA" sz="3600" b="1" dirty="0" err="1">
                <a:latin typeface="MF_FrankRuhl-Bold"/>
                <a:cs typeface="+mn-cs"/>
              </a:rPr>
              <a:t>ٱلمِظَلَّاتُ</a:t>
            </a:r>
            <a:r>
              <a:rPr lang="ar-SA" sz="3600" b="1" dirty="0">
                <a:latin typeface="MF_FrankRuhl-Bold"/>
                <a:cs typeface="+mn-cs"/>
              </a:rPr>
              <a:t>؟</a:t>
            </a:r>
            <a:r>
              <a:rPr lang="he-IL" sz="2400" b="1" dirty="0">
                <a:latin typeface="MF_FrankRuhl-Bold"/>
                <a:cs typeface="+mn-cs"/>
              </a:rPr>
              <a:t>(</a:t>
            </a:r>
            <a:r>
              <a:rPr lang="ar-SA" sz="2400" b="1" dirty="0">
                <a:latin typeface="MF_FrankRuhl-Bold"/>
                <a:cs typeface="+mn-cs"/>
              </a:rPr>
              <a:t>صفحة</a:t>
            </a:r>
            <a:r>
              <a:rPr lang="he-IL" sz="2400" b="1" dirty="0">
                <a:latin typeface="MF_FrankRuhl-Bold"/>
                <a:cs typeface="+mn-cs"/>
              </a:rPr>
              <a:t>  63)</a:t>
            </a:r>
            <a:endParaRPr lang="en-US" sz="2400" dirty="0">
              <a:cs typeface="+mn-cs"/>
            </a:endParaRPr>
          </a:p>
        </p:txBody>
      </p:sp>
      <p:sp>
        <p:nvSpPr>
          <p:cNvPr id="5" name="TextBox 4"/>
          <p:cNvSpPr txBox="1"/>
          <p:nvPr/>
        </p:nvSpPr>
        <p:spPr>
          <a:xfrm>
            <a:off x="5169529" y="5857592"/>
            <a:ext cx="3132499" cy="369332"/>
          </a:xfrm>
          <a:prstGeom prst="rect">
            <a:avLst/>
          </a:prstGeom>
          <a:noFill/>
        </p:spPr>
        <p:txBody>
          <a:bodyPr wrap="square" rtlCol="0">
            <a:spAutoFit/>
          </a:bodyPr>
          <a:lstStyle/>
          <a:p>
            <a:pPr algn="r"/>
            <a:r>
              <a:rPr lang="ar-SA" b="1" dirty="0">
                <a:solidFill>
                  <a:srgbClr val="FF0000"/>
                </a:solidFill>
              </a:rPr>
              <a:t>تتمة المهمة في صفحة </a:t>
            </a:r>
            <a:r>
              <a:rPr lang="he-IL" b="1" dirty="0">
                <a:solidFill>
                  <a:srgbClr val="FF0000"/>
                </a:solidFill>
              </a:rPr>
              <a:t>63</a:t>
            </a:r>
            <a:endParaRPr lang="en-US" b="1" dirty="0">
              <a:solidFill>
                <a:srgbClr val="FF0000"/>
              </a:solidFill>
            </a:endParaRPr>
          </a:p>
        </p:txBody>
      </p:sp>
      <p:pic>
        <p:nvPicPr>
          <p:cNvPr id="6" name="תמונה 5">
            <a:extLst>
              <a:ext uri="{FF2B5EF4-FFF2-40B4-BE49-F238E27FC236}">
                <a16:creationId xmlns:a16="http://schemas.microsoft.com/office/drawing/2014/main" id="{97F9E06E-242B-4835-DB41-AD18104041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486172"/>
          </a:xfrm>
          <a:prstGeom prst="rect">
            <a:avLst/>
          </a:prstGeom>
        </p:spPr>
      </p:pic>
      <p:pic>
        <p:nvPicPr>
          <p:cNvPr id="7" name="תמונה 6">
            <a:extLst>
              <a:ext uri="{FF2B5EF4-FFF2-40B4-BE49-F238E27FC236}">
                <a16:creationId xmlns:a16="http://schemas.microsoft.com/office/drawing/2014/main" id="{23796522-B721-265C-EE65-B4284A5E0C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pic>
        <p:nvPicPr>
          <p:cNvPr id="10" name="מציין מיקום תוכן 9">
            <a:extLst>
              <a:ext uri="{FF2B5EF4-FFF2-40B4-BE49-F238E27FC236}">
                <a16:creationId xmlns:a16="http://schemas.microsoft.com/office/drawing/2014/main" id="{DB2DB4BC-976D-C8EC-F4E5-0D5A0AA43A9C}"/>
              </a:ext>
            </a:extLst>
          </p:cNvPr>
          <p:cNvPicPr>
            <a:picLocks noGrp="1" noChangeAspect="1"/>
          </p:cNvPicPr>
          <p:nvPr>
            <p:ph idx="1"/>
          </p:nvPr>
        </p:nvPicPr>
        <p:blipFill>
          <a:blip r:embed="rId5"/>
          <a:stretch>
            <a:fillRect/>
          </a:stretch>
        </p:blipFill>
        <p:spPr>
          <a:xfrm>
            <a:off x="628650" y="2441448"/>
            <a:ext cx="8049005" cy="3163824"/>
          </a:xfrm>
        </p:spPr>
      </p:pic>
    </p:spTree>
    <p:extLst>
      <p:ext uri="{BB962C8B-B14F-4D97-AF65-F5344CB8AC3E}">
        <p14:creationId xmlns:p14="http://schemas.microsoft.com/office/powerpoint/2010/main" val="145771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 y="759967"/>
            <a:ext cx="9144000" cy="6098033"/>
          </a:xfrm>
          <a:prstGeom prst="rect">
            <a:avLst/>
          </a:prstGeom>
        </p:spPr>
      </p:pic>
      <p:pic>
        <p:nvPicPr>
          <p:cNvPr id="5" name="תמונה 4">
            <a:extLst>
              <a:ext uri="{FF2B5EF4-FFF2-40B4-BE49-F238E27FC236}">
                <a16:creationId xmlns:a16="http://schemas.microsoft.com/office/drawing/2014/main" id="{98762BC7-4208-ECE5-1C2D-12C49F9510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655064" cy="759967"/>
          </a:xfrm>
          <a:prstGeom prst="rect">
            <a:avLst/>
          </a:prstGeom>
        </p:spPr>
      </p:pic>
      <p:pic>
        <p:nvPicPr>
          <p:cNvPr id="2" name="תמונה 1">
            <a:extLst>
              <a:ext uri="{FF2B5EF4-FFF2-40B4-BE49-F238E27FC236}">
                <a16:creationId xmlns:a16="http://schemas.microsoft.com/office/drawing/2014/main" id="{C2A13BF4-685C-F7A9-4AEE-20BEF32369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0"/>
            <a:ext cx="1261981" cy="759967"/>
          </a:xfrm>
          <a:prstGeom prst="rect">
            <a:avLst/>
          </a:prstGeom>
        </p:spPr>
      </p:pic>
    </p:spTree>
    <p:extLst>
      <p:ext uri="{BB962C8B-B14F-4D97-AF65-F5344CB8AC3E}">
        <p14:creationId xmlns:p14="http://schemas.microsoft.com/office/powerpoint/2010/main" val="381025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7E1C0F4D-781A-509C-248D-E02712DA66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2" name="תמונה 1">
            <a:extLst>
              <a:ext uri="{FF2B5EF4-FFF2-40B4-BE49-F238E27FC236}">
                <a16:creationId xmlns:a16="http://schemas.microsoft.com/office/drawing/2014/main" id="{0FA38BC8-2CA9-61BD-2D53-23745D3A1D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704088"/>
          </a:xfrm>
          <a:prstGeom prst="rect">
            <a:avLst/>
          </a:prstGeom>
        </p:spPr>
      </p:pic>
      <p:pic>
        <p:nvPicPr>
          <p:cNvPr id="6" name="תמונה 5">
            <a:extLst>
              <a:ext uri="{FF2B5EF4-FFF2-40B4-BE49-F238E27FC236}">
                <a16:creationId xmlns:a16="http://schemas.microsoft.com/office/drawing/2014/main" id="{46B96FEC-CA85-A980-2FC9-BEAD9CD589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496" y="1280160"/>
            <a:ext cx="8238744" cy="5307341"/>
          </a:xfrm>
          <a:prstGeom prst="rect">
            <a:avLst/>
          </a:prstGeom>
        </p:spPr>
      </p:pic>
    </p:spTree>
    <p:extLst>
      <p:ext uri="{BB962C8B-B14F-4D97-AF65-F5344CB8AC3E}">
        <p14:creationId xmlns:p14="http://schemas.microsoft.com/office/powerpoint/2010/main" val="206669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16894" y="740511"/>
            <a:ext cx="7364650" cy="1325563"/>
          </a:xfrm>
        </p:spPr>
        <p:txBody>
          <a:bodyPr>
            <a:normAutofit fontScale="90000"/>
          </a:bodyPr>
          <a:lstStyle/>
          <a:p>
            <a:pPr algn="r"/>
            <a:r>
              <a:rPr lang="ar-SA" sz="4800" b="1" dirty="0">
                <a:solidFill>
                  <a:schemeClr val="accent5"/>
                </a:solidFill>
                <a:cs typeface="+mn-cs"/>
              </a:rPr>
              <a:t>نُدْفِئُ </a:t>
            </a:r>
            <a:r>
              <a:rPr lang="ar-SA" sz="4800" b="1" dirty="0" err="1">
                <a:solidFill>
                  <a:schemeClr val="accent5"/>
                </a:solidFill>
                <a:cs typeface="+mn-cs"/>
              </a:rPr>
              <a:t>ٱلبُيُوتَ</a:t>
            </a:r>
            <a:r>
              <a:rPr lang="en-US" sz="4800" b="1" dirty="0">
                <a:solidFill>
                  <a:schemeClr val="accent5"/>
                </a:solidFill>
                <a:cs typeface="+mn-cs"/>
              </a:rPr>
              <a:t> </a:t>
            </a:r>
            <a:br>
              <a:rPr lang="he-IL" sz="4800" b="1" dirty="0">
                <a:solidFill>
                  <a:schemeClr val="accent5"/>
                </a:solidFill>
                <a:cs typeface="+mn-cs"/>
              </a:rPr>
            </a:br>
            <a:r>
              <a:rPr lang="he-IL" sz="3100" b="1" dirty="0">
                <a:cs typeface="+mn-cs"/>
              </a:rPr>
              <a:t>(</a:t>
            </a:r>
            <a:r>
              <a:rPr lang="ar-SA" sz="3100" b="1" dirty="0">
                <a:cs typeface="+mn-cs"/>
              </a:rPr>
              <a:t>الصفحات</a:t>
            </a:r>
            <a:r>
              <a:rPr lang="he-IL" sz="3100" b="1" dirty="0">
                <a:cs typeface="+mn-cs"/>
              </a:rPr>
              <a:t> 65-64)</a:t>
            </a:r>
            <a:br>
              <a:rPr lang="he-IL" sz="3100" b="1" dirty="0">
                <a:cs typeface="+mn-cs"/>
              </a:rPr>
            </a:br>
            <a:endParaRPr lang="en-US" sz="3100" b="1" dirty="0">
              <a:cs typeface="+mn-cs"/>
            </a:endParaRPr>
          </a:p>
        </p:txBody>
      </p:sp>
      <p:pic>
        <p:nvPicPr>
          <p:cNvPr id="6" name="תמונה 5"/>
          <p:cNvPicPr>
            <a:picLocks noChangeAspect="1"/>
          </p:cNvPicPr>
          <p:nvPr/>
        </p:nvPicPr>
        <p:blipFill>
          <a:blip r:embed="rId3"/>
          <a:stretch>
            <a:fillRect/>
          </a:stretch>
        </p:blipFill>
        <p:spPr>
          <a:xfrm>
            <a:off x="3717633" y="2288230"/>
            <a:ext cx="4333875" cy="4010025"/>
          </a:xfrm>
          <a:prstGeom prst="rect">
            <a:avLst/>
          </a:prstGeom>
        </p:spPr>
      </p:pic>
      <p:pic>
        <p:nvPicPr>
          <p:cNvPr id="4" name="תמונה 3">
            <a:extLst>
              <a:ext uri="{FF2B5EF4-FFF2-40B4-BE49-F238E27FC236}">
                <a16:creationId xmlns:a16="http://schemas.microsoft.com/office/drawing/2014/main" id="{B74A63DE-2D73-A7AE-11D5-B2B5C0E757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68419"/>
          </a:xfrm>
          <a:prstGeom prst="rect">
            <a:avLst/>
          </a:prstGeom>
        </p:spPr>
      </p:pic>
      <p:pic>
        <p:nvPicPr>
          <p:cNvPr id="7" name="תמונה 6">
            <a:extLst>
              <a:ext uri="{FF2B5EF4-FFF2-40B4-BE49-F238E27FC236}">
                <a16:creationId xmlns:a16="http://schemas.microsoft.com/office/drawing/2014/main" id="{A3A42058-7E64-3C6A-BE3D-7608A2065B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pic>
        <p:nvPicPr>
          <p:cNvPr id="10" name="מציין מיקום תוכן 9">
            <a:extLst>
              <a:ext uri="{FF2B5EF4-FFF2-40B4-BE49-F238E27FC236}">
                <a16:creationId xmlns:a16="http://schemas.microsoft.com/office/drawing/2014/main" id="{0CE000F7-076F-86EE-100D-07F18A6318DC}"/>
              </a:ext>
            </a:extLst>
          </p:cNvPr>
          <p:cNvPicPr>
            <a:picLocks noGrp="1" noChangeAspect="1"/>
          </p:cNvPicPr>
          <p:nvPr>
            <p:ph idx="1"/>
          </p:nvPr>
        </p:nvPicPr>
        <p:blipFill>
          <a:blip r:embed="rId6"/>
          <a:stretch>
            <a:fillRect/>
          </a:stretch>
        </p:blipFill>
        <p:spPr>
          <a:xfrm>
            <a:off x="416895" y="835224"/>
            <a:ext cx="1836120" cy="5730168"/>
          </a:xfrm>
        </p:spPr>
      </p:pic>
    </p:spTree>
    <p:extLst>
      <p:ext uri="{BB962C8B-B14F-4D97-AF65-F5344CB8AC3E}">
        <p14:creationId xmlns:p14="http://schemas.microsoft.com/office/powerpoint/2010/main" val="2623208246"/>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1734</TotalTime>
  <Words>1122</Words>
  <Application>Microsoft Office PowerPoint</Application>
  <PresentationFormat>‫הצגה על המסך (4:3)</PresentationFormat>
  <Paragraphs>110</Paragraphs>
  <Slides>17</Slides>
  <Notes>17</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17</vt:i4>
      </vt:variant>
    </vt:vector>
  </HeadingPairs>
  <TitlesOfParts>
    <vt:vector size="28" baseType="lpstr">
      <vt:lpstr>Almoni Neue DL 4.0 AAA</vt:lpstr>
      <vt:lpstr>Arial</vt:lpstr>
      <vt:lpstr>Calibri</vt:lpstr>
      <vt:lpstr>Calibri Light</vt:lpstr>
      <vt:lpstr>EnzoagadaMF-Bold</vt:lpstr>
      <vt:lpstr>FontbitDavid</vt:lpstr>
      <vt:lpstr>MF_FrankRuhl-Bold</vt:lpstr>
      <vt:lpstr>MF_FrankRuhl-Regular</vt:lpstr>
      <vt:lpstr>NarkisimMFO</vt:lpstr>
      <vt:lpstr>NarkisimMFOBold</vt:lpstr>
      <vt:lpstr>ערכת נושא Office</vt:lpstr>
      <vt:lpstr>عارِضَةٌ مُرافِقَةٌ لِلدُّروسِ</vt:lpstr>
      <vt:lpstr>اَلإِنْسَانُ في ٱلشِّتاءِ (صفحة 61)</vt:lpstr>
      <vt:lpstr>מצגת של PowerPoint‏</vt:lpstr>
      <vt:lpstr>اَلْمِظَلَّةُ</vt:lpstr>
      <vt:lpstr>اَلْمِظَلَّةُ</vt:lpstr>
      <vt:lpstr>اَلقِسمُ ب : بماذا تَخْتَلِفُ أَو تَتَشابَهُ ٱلمِظَلَّاتُ؟(صفحة  63)</vt:lpstr>
      <vt:lpstr>מצגת של PowerPoint‏</vt:lpstr>
      <vt:lpstr>מצגת של PowerPoint‏</vt:lpstr>
      <vt:lpstr>نُدْفِئُ ٱلبُيُوتَ  (الصفحات 65-64) </vt:lpstr>
      <vt:lpstr> نُدْفِئُ ٱلبَيْتَ بِحِكْمَةٍ </vt:lpstr>
      <vt:lpstr>ماذّا تَعَلَّمْنا؟</vt:lpstr>
      <vt:lpstr>نُضِيءُ ٱلبَيْتَ (الصفحات 67-66)</vt:lpstr>
      <vt:lpstr>مَصادِرُ ضَوْءٍ إِصطِناعِيَّةٍ </vt:lpstr>
      <vt:lpstr>مَهَمَّةٌ: طَبيعيٌ أَمِ ٱصطِناعِيٌ(صفحة 68)</vt:lpstr>
      <vt:lpstr>نُضِيءُ بِحِكْمَةٍ (صفحة 68) </vt:lpstr>
      <vt:lpstr>מצגת של PowerPoint‏</vt:lpstr>
      <vt:lpstr>ماذّا تَعَلَّمْنا؟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234</cp:revision>
  <dcterms:created xsi:type="dcterms:W3CDTF">2019-05-25T18:59:51Z</dcterms:created>
  <dcterms:modified xsi:type="dcterms:W3CDTF">2023-12-24T09:53:01Z</dcterms:modified>
</cp:coreProperties>
</file>