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 id="2147483696" r:id="rId2"/>
  </p:sldMasterIdLst>
  <p:notesMasterIdLst>
    <p:notesMasterId r:id="rId18"/>
  </p:notesMasterIdLst>
  <p:sldIdLst>
    <p:sldId id="359" r:id="rId3"/>
    <p:sldId id="289" r:id="rId4"/>
    <p:sldId id="348" r:id="rId5"/>
    <p:sldId id="349" r:id="rId6"/>
    <p:sldId id="351" r:id="rId7"/>
    <p:sldId id="352" r:id="rId8"/>
    <p:sldId id="345" r:id="rId9"/>
    <p:sldId id="353" r:id="rId10"/>
    <p:sldId id="354" r:id="rId11"/>
    <p:sldId id="355" r:id="rId12"/>
    <p:sldId id="346" r:id="rId13"/>
    <p:sldId id="357" r:id="rId14"/>
    <p:sldId id="358" r:id="rId15"/>
    <p:sldId id="356" r:id="rId16"/>
    <p:sldId id="36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45FE1C91-3641-40CB-B6D3-65516AC62435}">
          <p14:sldIdLst>
            <p14:sldId id="359"/>
            <p14:sldId id="289"/>
            <p14:sldId id="348"/>
            <p14:sldId id="349"/>
            <p14:sldId id="351"/>
            <p14:sldId id="352"/>
          </p14:sldIdLst>
        </p14:section>
        <p14:section name="מקטע ללא כותרת" id="{50B6D58D-739D-4B72-A554-88FE1837BC09}">
          <p14:sldIdLst>
            <p14:sldId id="345"/>
            <p14:sldId id="353"/>
            <p14:sldId id="354"/>
            <p14:sldId id="355"/>
            <p14:sldId id="346"/>
            <p14:sldId id="357"/>
            <p14:sldId id="358"/>
            <p14:sldId id="356"/>
            <p14:sldId id="360"/>
          </p14:sldIdLst>
        </p14:section>
      </p14:sectionLst>
    </p:ex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mda.dr@gmail.com" initials="l" lastIdx="11" clrIdx="0">
    <p:extLst>
      <p:ext uri="{19B8F6BF-5375-455C-9EA6-DF929625EA0E}">
        <p15:presenceInfo xmlns:p15="http://schemas.microsoft.com/office/powerpoint/2012/main" userId="7b4dfc31e3fc87bb" providerId="Windows Live"/>
      </p:ext>
    </p:extLst>
  </p:cmAuthor>
  <p:cmAuthor id="2" name="noga mishan" initials="nm" lastIdx="4" clrIdx="1">
    <p:extLst>
      <p:ext uri="{19B8F6BF-5375-455C-9EA6-DF929625EA0E}">
        <p15:presenceInfo xmlns:p15="http://schemas.microsoft.com/office/powerpoint/2012/main" userId="802d01ca9850f5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B14D"/>
    <a:srgbClr val="F6FAFE"/>
    <a:srgbClr val="B31114"/>
    <a:srgbClr val="0066A6"/>
    <a:srgbClr val="0067A3"/>
    <a:srgbClr val="6FB14D"/>
    <a:srgbClr val="B31013"/>
    <a:srgbClr val="5A5EAE"/>
    <a:srgbClr val="F6CCB4"/>
    <a:srgbClr val="F5C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026" autoAdjust="0"/>
    <p:restoredTop sz="72947" autoAdjust="0"/>
  </p:normalViewPr>
  <p:slideViewPr>
    <p:cSldViewPr snapToGrid="0" showGuides="1">
      <p:cViewPr varScale="1">
        <p:scale>
          <a:sx n="56" d="100"/>
          <a:sy n="56" d="100"/>
        </p:scale>
        <p:origin x="1164" y="48"/>
      </p:cViewPr>
      <p:guideLst>
        <p:guide orient="horz" pos="2183"/>
        <p:guide pos="2880"/>
      </p:guideLst>
    </p:cSldViewPr>
  </p:slid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ga mishan" userId="802d01ca9850f5a0" providerId="LiveId" clId="{15FEA268-04E3-44C6-9624-C120F01FF3BC}"/>
    <pc:docChg chg="modSld">
      <pc:chgData name="noga mishan" userId="802d01ca9850f5a0" providerId="LiveId" clId="{15FEA268-04E3-44C6-9624-C120F01FF3BC}" dt="2023-12-17T05:07:21.121" v="55" actId="20577"/>
      <pc:docMkLst>
        <pc:docMk/>
      </pc:docMkLst>
      <pc:sldChg chg="modNotesTx">
        <pc:chgData name="noga mishan" userId="802d01ca9850f5a0" providerId="LiveId" clId="{15FEA268-04E3-44C6-9624-C120F01FF3BC}" dt="2023-12-17T05:06:22.957" v="2" actId="20577"/>
        <pc:sldMkLst>
          <pc:docMk/>
          <pc:sldMk cId="4221065180" sldId="345"/>
        </pc:sldMkLst>
      </pc:sldChg>
      <pc:sldChg chg="modNotesTx">
        <pc:chgData name="noga mishan" userId="802d01ca9850f5a0" providerId="LiveId" clId="{15FEA268-04E3-44C6-9624-C120F01FF3BC}" dt="2023-12-11T06:28:33.897" v="0" actId="20577"/>
        <pc:sldMkLst>
          <pc:docMk/>
          <pc:sldMk cId="1502264925" sldId="348"/>
        </pc:sldMkLst>
      </pc:sldChg>
      <pc:sldChg chg="modNotesTx">
        <pc:chgData name="noga mishan" userId="802d01ca9850f5a0" providerId="LiveId" clId="{15FEA268-04E3-44C6-9624-C120F01FF3BC}" dt="2023-12-17T05:07:21.121" v="55" actId="20577"/>
        <pc:sldMkLst>
          <pc:docMk/>
          <pc:sldMk cId="1530577433" sldId="35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ה'/טבת/תשפ"ד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השער עוסק בהיכרות עם צמחים ובהבנת חשיבותם לאדם. בשער מושם דגש על פיתוח תפיסה מכלילה הרואה בצמחים כחלק מהיצורים החיים בעולמנו — גם הם נושמים, ניזונים, גדלים ומתרבים; גם הם זקוקים לתנאים מתאימים לקיומם; וגם גופם בנוי מאיברים בעלי מבנים ותפקידים אופייניים. במקביל להיכרות עם שלבים במחזור החיים של הצמחים, מהנביטה ועד הבשלת הפרי ופיזור הזרעים, מוצגים אמצעים טכנולוגיים שונים שפיתח האדם כדי לגדל ולהרבות צמחים ולשפר את יבולם לרווחתו.</a:t>
            </a:r>
          </a:p>
          <a:p>
            <a:pPr algn="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a:t>
            </a:fld>
            <a:endParaRPr lang="x-none"/>
          </a:p>
        </p:txBody>
      </p:sp>
    </p:spTree>
    <p:extLst>
      <p:ext uri="{BB962C8B-B14F-4D97-AF65-F5344CB8AC3E}">
        <p14:creationId xmlns:p14="http://schemas.microsoft.com/office/powerpoint/2010/main" val="686719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NarkisimMFO"/>
                <a:ea typeface="+mn-ea"/>
                <a:cs typeface="+mn-cs"/>
              </a:rPr>
              <a:t>התבנית </a:t>
            </a:r>
            <a:r>
              <a:rPr kumimoji="0" lang="he-IL" sz="1800" b="1" i="0" u="none" strike="noStrike" kern="1200" cap="none" spc="0" normalizeH="0" baseline="0" noProof="0" dirty="0">
                <a:ln>
                  <a:noFill/>
                </a:ln>
                <a:solidFill>
                  <a:prstClr val="black"/>
                </a:solidFill>
                <a:effectLst/>
                <a:uLnTx/>
                <a:uFillTx/>
                <a:latin typeface="NarkisimMFO"/>
                <a:ea typeface="+mn-ea"/>
                <a:cs typeface="+mn-cs"/>
              </a:rPr>
              <a:t>חושבים מדע </a:t>
            </a:r>
            <a:r>
              <a:rPr kumimoji="0" lang="he-IL" sz="1800" b="0" i="0" u="none" strike="noStrike" kern="1200" cap="none" spc="0" normalizeH="0" baseline="0" noProof="0" dirty="0">
                <a:ln>
                  <a:noFill/>
                </a:ln>
                <a:solidFill>
                  <a:prstClr val="black"/>
                </a:solidFill>
                <a:effectLst/>
                <a:uLnTx/>
                <a:uFillTx/>
                <a:latin typeface="NarkisimMFO"/>
                <a:ea typeface="+mn-ea"/>
                <a:cs typeface="+mn-cs"/>
              </a:rPr>
              <a:t>נועדה לפתח אצל הלומדים מודעות לחשיבה המדעית שהופעלה ב</a:t>
            </a:r>
            <a:r>
              <a:rPr kumimoji="0" lang="he-IL" sz="1800" b="1" i="0" u="none" strike="noStrike" kern="1200" cap="none" spc="0" normalizeH="0" baseline="0" noProof="0" dirty="0">
                <a:ln>
                  <a:noFill/>
                </a:ln>
                <a:solidFill>
                  <a:prstClr val="black"/>
                </a:solidFill>
                <a:effectLst/>
                <a:uLnTx/>
                <a:uFillTx/>
                <a:latin typeface="NarkisimMFO"/>
                <a:ea typeface="+mn-ea"/>
                <a:cs typeface="+mn-cs"/>
              </a:rPr>
              <a:t>תצפית</a:t>
            </a:r>
            <a:r>
              <a:rPr kumimoji="0" lang="he-IL" sz="1800" b="0" i="0" u="none" strike="noStrike" kern="1200" cap="none" spc="0" normalizeH="0" baseline="0" noProof="0" dirty="0">
                <a:ln>
                  <a:noFill/>
                </a:ln>
                <a:solidFill>
                  <a:prstClr val="black"/>
                </a:solidFill>
                <a:effectLst/>
                <a:uLnTx/>
                <a:uFillTx/>
                <a:latin typeface="NarkisimMFO"/>
                <a:ea typeface="+mn-ea"/>
                <a:cs typeface="+mn-cs"/>
              </a:rPr>
              <a:t>. חשוב להבין שליצירת הכללה אין להסתפק בבדיקה של צמח אחד בלבד, אלא יש לבדוק צמחים אחדים לערוך השוואה ביניהם.</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NarkisimMFO"/>
                <a:ea typeface="+mn-ea"/>
                <a:cs typeface="+mn-cs"/>
              </a:rPr>
              <a:t>ככל שמגדילים את גודל המדגם הנבדק, המסקנות המתקבלות בעקבות ההשוואה הן כלליות יותר ואינן אופייניות למיני הצמחים שנבחרו באופן אקראי ואשר עלולים לא לייצג בתכונותיהם את כלל מיני הצמחים. גם העובדה שהלומדים מחולקים לקבוצות ובוחנים פרטים שונים של אותם מיני צמחים מאפשרת את הגדלת המדגם ומחזקת את המסקנות.</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12</a:t>
            </a:fld>
            <a:endParaRPr lang="x-none"/>
          </a:p>
        </p:txBody>
      </p:sp>
    </p:spTree>
    <p:extLst>
      <p:ext uri="{BB962C8B-B14F-4D97-AF65-F5344CB8AC3E}">
        <p14:creationId xmlns:p14="http://schemas.microsoft.com/office/powerpoint/2010/main" val="1557228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מסכמים את הפרק ברמת הידע והמיומנויות.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מומלץ להפוך את היגדי הסיכום למשפטי השלמה. ראו דוגמה.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צמחים __________ במקומות רבים.</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צמחים הם יצורים חיים : הם נושמים, __________, __________, __________,____________</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לכל הצמחים יש את אותם איברים: שרשים, __________, __________, __________, __________, __________,</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צמחים __________זה מזה בתכונות האיברים.</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13</a:t>
            </a:fld>
            <a:endParaRPr lang="x-none"/>
          </a:p>
        </p:txBody>
      </p:sp>
    </p:spTree>
    <p:extLst>
      <p:ext uri="{BB962C8B-B14F-4D97-AF65-F5344CB8AC3E}">
        <p14:creationId xmlns:p14="http://schemas.microsoft.com/office/powerpoint/2010/main" val="972989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a:ln>
                  <a:noFill/>
                </a:ln>
                <a:solidFill>
                  <a:prstClr val="black"/>
                </a:solidFill>
                <a:effectLst/>
                <a:uLnTx/>
                <a:uFillTx/>
                <a:latin typeface="+mn-lt"/>
                <a:ea typeface="+mn-ea"/>
                <a:cs typeface="+mn-cs"/>
              </a:rPr>
              <a:t>השאלות בתבנית זו נועדו לבדוק ביצועי הבנה של הלומדים אודות מה שנלמד בפרק.</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a:ln>
                  <a:noFill/>
                </a:ln>
                <a:solidFill>
                  <a:prstClr val="black"/>
                </a:solidFill>
                <a:effectLst/>
                <a:uLnTx/>
                <a:uFillTx/>
                <a:latin typeface="NarkisimMFO"/>
                <a:ea typeface="+mn-ea"/>
                <a:cs typeface="+mn-cs"/>
              </a:rPr>
              <a:t>אפשר </a:t>
            </a:r>
            <a:r>
              <a:rPr kumimoji="0" lang="he-IL" sz="1800" b="0" i="0" u="none" strike="noStrike" kern="1200" cap="none" spc="0" normalizeH="0" baseline="0" noProof="0" dirty="0">
                <a:ln>
                  <a:noFill/>
                </a:ln>
                <a:solidFill>
                  <a:prstClr val="black"/>
                </a:solidFill>
                <a:effectLst/>
                <a:uLnTx/>
                <a:uFillTx/>
                <a:latin typeface="NarkisimMFO"/>
                <a:ea typeface="+mn-ea"/>
                <a:cs typeface="+mn-cs"/>
              </a:rPr>
              <a:t>להשתמש בשאלות/במשימות שמופיעות בתבנית זו למטרות של הערכה מעצבת.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NarkisimMFO"/>
                <a:ea typeface="+mn-ea"/>
                <a:cs typeface="+mn-cs"/>
              </a:rPr>
              <a:t>בניגוד להערכה מסכמת שהיא הערכה לצורך </a:t>
            </a:r>
            <a:r>
              <a:rPr kumimoji="0" lang="he-IL" sz="1800" b="1" i="0" u="none" strike="noStrike" kern="1200" cap="none" spc="0" normalizeH="0" baseline="0" noProof="0" dirty="0">
                <a:ln>
                  <a:noFill/>
                </a:ln>
                <a:solidFill>
                  <a:prstClr val="black"/>
                </a:solidFill>
                <a:effectLst/>
                <a:uLnTx/>
                <a:uFillTx/>
                <a:latin typeface="NarkisimMFOBold"/>
                <a:ea typeface="+mn-ea"/>
                <a:cs typeface="+mn-cs"/>
              </a:rPr>
              <a:t>סיכום </a:t>
            </a:r>
            <a:r>
              <a:rPr kumimoji="0" lang="he-IL" sz="1800" b="0" i="0" u="none" strike="noStrike" kern="1200" cap="none" spc="0" normalizeH="0" baseline="0" noProof="0" dirty="0">
                <a:ln>
                  <a:noFill/>
                </a:ln>
                <a:solidFill>
                  <a:prstClr val="black"/>
                </a:solidFill>
                <a:effectLst/>
                <a:uLnTx/>
                <a:uFillTx/>
                <a:latin typeface="NarkisimMFO"/>
                <a:ea typeface="+mn-ea"/>
                <a:cs typeface="+mn-cs"/>
              </a:rPr>
              <a:t>שלב הלמידה. הערכה מעצבת היא הערכה שבמסגרתה קיים </a:t>
            </a:r>
            <a:r>
              <a:rPr kumimoji="0" lang="he-IL" sz="1800" b="1" i="0" u="none" strike="noStrike" kern="1200" cap="none" spc="0" normalizeH="0" baseline="0" noProof="0" dirty="0">
                <a:ln>
                  <a:noFill/>
                </a:ln>
                <a:solidFill>
                  <a:prstClr val="black"/>
                </a:solidFill>
                <a:effectLst/>
                <a:uLnTx/>
                <a:uFillTx/>
                <a:latin typeface="NarkisimMFOBold"/>
                <a:ea typeface="+mn-ea"/>
                <a:cs typeface="+mn-cs"/>
              </a:rPr>
              <a:t>משוב מתמיד </a:t>
            </a:r>
            <a:r>
              <a:rPr kumimoji="0" lang="he-IL" sz="1800" b="0" i="0" u="none" strike="noStrike" kern="1200" cap="none" spc="0" normalizeH="0" baseline="0" noProof="0" dirty="0">
                <a:ln>
                  <a:noFill/>
                </a:ln>
                <a:solidFill>
                  <a:prstClr val="black"/>
                </a:solidFill>
                <a:effectLst/>
                <a:uLnTx/>
                <a:uFillTx/>
                <a:latin typeface="NarkisimMFO"/>
                <a:ea typeface="+mn-ea"/>
                <a:cs typeface="+mn-cs"/>
              </a:rPr>
              <a:t>ומתחולל </a:t>
            </a:r>
            <a:r>
              <a:rPr kumimoji="0" lang="he-IL" sz="1800" b="1" i="0" u="none" strike="noStrike" kern="1200" cap="none" spc="0" normalizeH="0" baseline="0" noProof="0" dirty="0">
                <a:ln>
                  <a:noFill/>
                </a:ln>
                <a:solidFill>
                  <a:prstClr val="black"/>
                </a:solidFill>
                <a:effectLst/>
                <a:uLnTx/>
                <a:uFillTx/>
                <a:latin typeface="NarkisimMFOBold"/>
                <a:ea typeface="+mn-ea"/>
                <a:cs typeface="+mn-cs"/>
              </a:rPr>
              <a:t>תהליך למידה מתמשך</a:t>
            </a:r>
            <a:r>
              <a:rPr kumimoji="0" lang="he-IL" sz="1800" b="0" i="0" u="none" strike="noStrike" kern="1200" cap="none" spc="0" normalizeH="0" baseline="0" noProof="0" dirty="0">
                <a:ln>
                  <a:noFill/>
                </a:ln>
                <a:solidFill>
                  <a:prstClr val="black"/>
                </a:solidFill>
                <a:effectLst/>
                <a:uLnTx/>
                <a:uFillTx/>
                <a:latin typeface="NarkisimMFO"/>
                <a:ea typeface="+mn-ea"/>
                <a:cs typeface="+mn-cs"/>
              </a:rPr>
              <a:t>.</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14</a:t>
            </a:fld>
            <a:endParaRPr lang="x-none"/>
          </a:p>
        </p:txBody>
      </p:sp>
    </p:spTree>
    <p:extLst>
      <p:ext uri="{BB962C8B-B14F-4D97-AF65-F5344CB8AC3E}">
        <p14:creationId xmlns:p14="http://schemas.microsoft.com/office/powerpoint/2010/main" val="2755249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השער</a:t>
            </a:r>
            <a:r>
              <a:rPr lang="he-IL" baseline="0" dirty="0"/>
              <a:t> נפתח בשיר "צמחים סביב" (עמוד 101 בספר ושקופיות 4-3 במצגת). מומלץ להקרין את השיר להקריא את השיר בקול (על ידי תלמידים) – אחר כך להפנות לקריאת השיר בספר הלימוד. לערוך הפוגות לאחר קריאה של כל כמה שורות ולערוך שיח קצר שמטרתו להפגיש את התלמידים עם הטקסט. לדוגמה: האם גם אתם ראיתם סביבכם צמחים (שיחים, עצים, צמחים פורחים וכדומה).</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3</a:t>
            </a:fld>
            <a:endParaRPr lang="x-none"/>
          </a:p>
        </p:txBody>
      </p:sp>
    </p:spTree>
    <p:extLst>
      <p:ext uri="{BB962C8B-B14F-4D97-AF65-F5344CB8AC3E}">
        <p14:creationId xmlns:p14="http://schemas.microsoft.com/office/powerpoint/2010/main" val="91364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black"/>
                </a:solidFill>
                <a:effectLst/>
                <a:uLnTx/>
                <a:uFillTx/>
                <a:latin typeface="NarkisimMFOBold"/>
                <a:ea typeface="+mn-ea"/>
                <a:cs typeface="+mn-cs"/>
              </a:rPr>
              <a:t>פרק ראשון: צמחים הם יצורים חיים. </a:t>
            </a:r>
            <a:r>
              <a:rPr kumimoji="0" lang="he-IL" sz="1800" b="0" i="0" u="none" strike="noStrike" kern="1200" cap="none" spc="0" normalizeH="0" baseline="0" noProof="0" dirty="0">
                <a:ln>
                  <a:noFill/>
                </a:ln>
                <a:solidFill>
                  <a:prstClr val="black"/>
                </a:solidFill>
                <a:effectLst/>
                <a:uLnTx/>
                <a:uFillTx/>
                <a:latin typeface="NarkisimMFO"/>
                <a:ea typeface="+mn-ea"/>
                <a:cs typeface="+mn-cs"/>
              </a:rPr>
              <a:t>הפרק עוסק בהיכרות עם </a:t>
            </a:r>
            <a:r>
              <a:rPr kumimoji="0" lang="he-IL" sz="1800" b="1" i="0" u="none" strike="noStrike" kern="1200" cap="none" spc="0" normalizeH="0" baseline="0" noProof="0" dirty="0">
                <a:ln>
                  <a:noFill/>
                </a:ln>
                <a:solidFill>
                  <a:prstClr val="black"/>
                </a:solidFill>
                <a:effectLst/>
                <a:uLnTx/>
                <a:uFillTx/>
                <a:latin typeface="NarkisimMFOBold"/>
                <a:ea typeface="+mn-ea"/>
                <a:cs typeface="+mn-cs"/>
              </a:rPr>
              <a:t>מגוון הצמחים </a:t>
            </a:r>
            <a:r>
              <a:rPr kumimoji="0" lang="he-IL" sz="1800" b="0" i="0" u="none" strike="noStrike" kern="1200" cap="none" spc="0" normalizeH="0" baseline="0" noProof="0" dirty="0">
                <a:ln>
                  <a:noFill/>
                </a:ln>
                <a:solidFill>
                  <a:prstClr val="black"/>
                </a:solidFill>
                <a:effectLst/>
                <a:uLnTx/>
                <a:uFillTx/>
                <a:latin typeface="NarkisimMFO"/>
                <a:ea typeface="+mn-ea"/>
                <a:cs typeface="+mn-cs"/>
              </a:rPr>
              <a:t>בסביבה. באמצעות תצפיות בצמחים שונים הלומדים מכירים את מבנה הצמחים ואיבריהם, את צורותיהם, את צבעיהם ותכונות נוספות שלהם, תוך שימת דגש בתכונות המשותפות ובמגוון אופני הביטוי של תכונות אלה.</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NarkisimMFO"/>
                <a:ea typeface="+mn-ea"/>
                <a:cs typeface="+mn-cs"/>
              </a:rPr>
              <a:t>כמו אצל שאר היצורים החיים, גם אצל הצמחים בא לידי ביטוי עקרון </a:t>
            </a:r>
            <a:r>
              <a:rPr kumimoji="0" lang="he-IL" sz="1800" b="1" i="0" u="none" strike="noStrike" kern="1200" cap="none" spc="0" normalizeH="0" baseline="0" noProof="0" dirty="0">
                <a:ln>
                  <a:noFill/>
                </a:ln>
                <a:solidFill>
                  <a:prstClr val="black"/>
                </a:solidFill>
                <a:effectLst/>
                <a:uLnTx/>
                <a:uFillTx/>
                <a:latin typeface="NarkisimMFOBold"/>
                <a:ea typeface="+mn-ea"/>
                <a:cs typeface="+mn-cs"/>
              </a:rPr>
              <a:t>האחידות והשוני </a:t>
            </a:r>
            <a:r>
              <a:rPr kumimoji="0" lang="he-IL" sz="1800" b="0" i="0" u="none" strike="noStrike" kern="1200" cap="none" spc="0" normalizeH="0" baseline="0" noProof="0" dirty="0">
                <a:ln>
                  <a:noFill/>
                </a:ln>
                <a:solidFill>
                  <a:prstClr val="black"/>
                </a:solidFill>
                <a:effectLst/>
                <a:uLnTx/>
                <a:uFillTx/>
                <a:latin typeface="NarkisimMFO"/>
                <a:ea typeface="+mn-ea"/>
                <a:cs typeface="+mn-cs"/>
              </a:rPr>
              <a:t>בטבע, אשר מאפשר לנו למיין צמחים לקבוצות על פי תכונות משותפות, וגם להבחין בין הפרטים שבכל קבוצה. המאפיינים המשותפים לצמחים הם מבנה הצמח ואיבריו השונים, כמו גם מאפייני החיים. השוני בין הצמחים מתבטא בצורותיהם, בגודלם, בצבעיהם ובתכונות רבות אחרות.</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NarkisimMFO"/>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NarkisimMFO"/>
                <a:ea typeface="+mn-ea"/>
                <a:cs typeface="+mn-cs"/>
              </a:rPr>
              <a:t>השיחה בין אלון, רקפת וסבתא נועדה להוביל את הלומדים לחשיבה על עקרון האחידות והשוני בטבע. מומלץ להשתמש בסיטואציה המוצגת </a:t>
            </a:r>
            <a:r>
              <a:rPr kumimoji="0" lang="he-IL" sz="1800" b="1" i="0" u="none" strike="noStrike" kern="1200" cap="none" spc="0" normalizeH="0" baseline="0" noProof="0" dirty="0">
                <a:ln>
                  <a:noFill/>
                </a:ln>
                <a:solidFill>
                  <a:prstClr val="black"/>
                </a:solidFill>
                <a:effectLst/>
                <a:uLnTx/>
                <a:uFillTx/>
                <a:latin typeface="NarkisimMFO"/>
                <a:ea typeface="+mn-ea"/>
                <a:cs typeface="+mn-cs"/>
              </a:rPr>
              <a:t>לבירור ידע קודם </a:t>
            </a:r>
            <a:r>
              <a:rPr kumimoji="0" lang="he-IL" sz="1800" b="0" i="0" u="none" strike="noStrike" kern="1200" cap="none" spc="0" normalizeH="0" baseline="0" noProof="0" dirty="0">
                <a:ln>
                  <a:noFill/>
                </a:ln>
                <a:solidFill>
                  <a:prstClr val="black"/>
                </a:solidFill>
                <a:effectLst/>
                <a:uLnTx/>
                <a:uFillTx/>
                <a:latin typeface="NarkisimMFO"/>
                <a:ea typeface="+mn-ea"/>
                <a:cs typeface="+mn-cs"/>
              </a:rPr>
              <a:t>של הלומדים באמצעות שאלות כגון: מה דעתכם על הדברים שאמרו אלון, רקפת וסבתא? מה משותף לכל הצמחים? באילו תכונות הם דומים ובמה הם שונים? שאלות מעין אלה עתידות לספק למורה מידע על אודות הידע של הלומדים בנושא, וכן ליצור גירוי והֲניעה ללמידה.</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NarkisimMFO"/>
                <a:ea typeface="+mn-ea"/>
                <a:cs typeface="+mn-cs"/>
              </a:rPr>
              <a:t>בסיום המשימה מומלץ להפנות את התלמידים למילון (עמוד 103) ולקרוא עם הילדים את ההגדרה של המושגים מאפייני חיים ויצורים חיים.</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5</a:t>
            </a:fld>
            <a:endParaRPr lang="x-none"/>
          </a:p>
        </p:txBody>
      </p:sp>
    </p:spTree>
    <p:extLst>
      <p:ext uri="{BB962C8B-B14F-4D97-AF65-F5344CB8AC3E}">
        <p14:creationId xmlns:p14="http://schemas.microsoft.com/office/powerpoint/2010/main" val="830753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200" b="0" i="0" u="none" strike="noStrike" baseline="0" dirty="0">
                <a:latin typeface="NarkisimMFO"/>
              </a:rPr>
              <a:t>אחת התפיסות החלופיות הרווחות בקרב לומדים צעירים היא התפיסה שצמחים </a:t>
            </a:r>
            <a:r>
              <a:rPr lang="he-IL" sz="1200" b="0" i="0" u="sng" strike="noStrike" baseline="0" dirty="0">
                <a:latin typeface="NarkisimMFO"/>
              </a:rPr>
              <a:t>אינם</a:t>
            </a:r>
            <a:r>
              <a:rPr lang="he-IL" sz="1200" b="0" i="0" u="none" strike="noStrike" baseline="0" dirty="0">
                <a:latin typeface="NarkisimMFO"/>
              </a:rPr>
              <a:t> יצורים חיים.</a:t>
            </a:r>
          </a:p>
          <a:p>
            <a:pPr algn="r"/>
            <a:r>
              <a:rPr lang="he-IL" sz="1200" b="0" i="0" u="none" strike="noStrike" baseline="0" dirty="0">
                <a:latin typeface="NarkisimMFO"/>
              </a:rPr>
              <a:t>המשימה נועדה לבסס את התפיסה ש</a:t>
            </a:r>
            <a:r>
              <a:rPr lang="he-IL" sz="1200" b="1" i="0" u="none" strike="noStrike" baseline="0" dirty="0">
                <a:latin typeface="NarkisimMFO"/>
              </a:rPr>
              <a:t>צמחים הם יצורים חיים: </a:t>
            </a:r>
            <a:r>
              <a:rPr lang="he-IL" sz="1200" b="0" i="0" u="none" strike="noStrike" baseline="0" dirty="0">
                <a:latin typeface="NarkisimMFO"/>
              </a:rPr>
              <a:t>נושמים, ניזונים, גדלים ומתפתחים, מתרבים ומתים. </a:t>
            </a:r>
          </a:p>
          <a:p>
            <a:pPr algn="r"/>
            <a:r>
              <a:rPr lang="he-IL" sz="1200" b="0" i="0" u="none" strike="noStrike" baseline="0" dirty="0">
                <a:latin typeface="NarkisimMFO"/>
              </a:rPr>
              <a:t>המושג </a:t>
            </a:r>
            <a:r>
              <a:rPr lang="he-IL" sz="1200" b="1" i="0" u="none" strike="noStrike" baseline="0" dirty="0">
                <a:latin typeface="NarkisimMFO"/>
              </a:rPr>
              <a:t>מאפייני חיים </a:t>
            </a:r>
            <a:r>
              <a:rPr lang="he-IL" sz="1200" b="0" i="0" u="none" strike="noStrike" baseline="0" dirty="0">
                <a:latin typeface="NarkisimMFO"/>
              </a:rPr>
              <a:t>נלמד לראשונה בכיתה ב ונעשה בו שימוש להבחנה בין מרכיבים חיים למרכיבים שאינם חיים. השאלות הנלוות לטקסט נועדו לסייע ללומדים לפרש את הטקסט ברובד הגלוי (מאפייני החיים של הצמחים מופיעים במילים המודגשות) וכן כדי לטעת משמעות למושג יצורים חיים באמצעות מאפייני החיים. כדאי להסב את תשומת לבם של הלומדים לחפצים שיש להם חלק ממאפייני החיים העיקריים, כגון מכונית (שיש לה "יכולת תנועה"), אך היא אינה יצור חי.</a:t>
            </a:r>
          </a:p>
          <a:p>
            <a:pPr algn="r"/>
            <a:endParaRPr lang="he-IL" sz="1200" b="0" i="0" u="none" strike="noStrike" baseline="0" dirty="0">
              <a:latin typeface="NarkisimMFO"/>
            </a:endParaRPr>
          </a:p>
          <a:p>
            <a:pPr algn="r"/>
            <a:r>
              <a:rPr lang="he-IL" sz="1200" b="0" i="0" u="none" strike="noStrike" baseline="0" dirty="0">
                <a:latin typeface="NarkisimMFO"/>
              </a:rPr>
              <a:t>עוד בטרם מַפנים את הלומדים לקטע המידע, חשוב לקיים שיחה סביב שאלות כגון: אילו יצורים חיים אתם מכירים? כיצד אתם יודעים לקבוע מי הוא יצור חי? האם צמחים הם יצורים חיים? אם כן, על פי מה אתם יודעים זאת?</a:t>
            </a:r>
          </a:p>
          <a:p>
            <a:pPr algn="r"/>
            <a:endParaRPr lang="he-IL" sz="1200" b="0" i="0" u="none" strike="noStrike" baseline="0" dirty="0">
              <a:latin typeface="NarkisimMFO"/>
            </a:endParaRPr>
          </a:p>
          <a:p>
            <a:pPr algn="r"/>
            <a:r>
              <a:rPr lang="he-IL" sz="1200" b="0" i="0" u="none" strike="noStrike" baseline="0" dirty="0">
                <a:latin typeface="NarkisimMFO"/>
              </a:rPr>
              <a:t>השאלות הנלוות לפרק ממקדות במושגים </a:t>
            </a:r>
            <a:r>
              <a:rPr lang="he-IL" sz="1200" b="1" i="0" u="none" strike="noStrike" baseline="0" dirty="0">
                <a:latin typeface="NarkisimMFO"/>
              </a:rPr>
              <a:t>מאפייני חיים ומי הוא יצור חי.</a:t>
            </a:r>
          </a:p>
          <a:p>
            <a:pPr algn="r"/>
            <a:r>
              <a:rPr lang="he-IL" sz="1200" b="0" i="0" u="none" strike="noStrike" baseline="0" dirty="0">
                <a:latin typeface="NarkisimMFO"/>
              </a:rPr>
              <a:t>ומוצע לקרוא את ההגדרות המילוניות למושגים יצורים חיים ומאפייני חיים ולבחון האם הם חלים על צמחים.</a:t>
            </a:r>
          </a:p>
          <a:p>
            <a:pPr algn="r"/>
            <a:r>
              <a:rPr lang="he-IL" dirty="0"/>
              <a:t>מבנה הצמח אברי הצמח </a:t>
            </a:r>
            <a:r>
              <a:rPr lang="he-IL" dirty="0" err="1"/>
              <a:t>ותיפקודם</a:t>
            </a:r>
            <a:r>
              <a:rPr lang="he-IL" dirty="0"/>
              <a:t> הבדל בין תפקיד לתפקוד</a:t>
            </a:r>
            <a:endParaRPr lang="en-US" dirty="0"/>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6</a:t>
            </a:fld>
            <a:endParaRPr lang="x-none"/>
          </a:p>
        </p:txBody>
      </p:sp>
    </p:spTree>
    <p:extLst>
      <p:ext uri="{BB962C8B-B14F-4D97-AF65-F5344CB8AC3E}">
        <p14:creationId xmlns:p14="http://schemas.microsoft.com/office/powerpoint/2010/main" val="100826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באתר </a:t>
            </a:r>
            <a:r>
              <a:rPr lang="he-IL" b="1" dirty="0"/>
              <a:t>במבט מקוון</a:t>
            </a:r>
            <a:r>
              <a:rPr lang="he-IL" dirty="0"/>
              <a:t>, בספר הדיגיטלי, בעמוד 103, משימה מתוקשבת (סרטון ושאלות) </a:t>
            </a:r>
            <a:r>
              <a:rPr lang="he-IL" b="1" dirty="0"/>
              <a:t>צמחים מגיבים לסביבה </a:t>
            </a:r>
            <a:r>
              <a:rPr lang="he-IL" b="0" dirty="0"/>
              <a:t>(מאפיין חיים "תקשורת"). </a:t>
            </a:r>
            <a:endParaRPr lang="en-US" b="0"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4174903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kumimoji="0" lang="he-IL" sz="1200" b="1" i="0" u="none" strike="noStrike" kern="1200" cap="none" spc="0" normalizeH="0" baseline="0" noProof="0" dirty="0">
                <a:ln>
                  <a:noFill/>
                </a:ln>
                <a:solidFill>
                  <a:prstClr val="black"/>
                </a:solidFill>
                <a:effectLst/>
                <a:uLnTx/>
                <a:uFillTx/>
                <a:latin typeface="NarkisimMFO"/>
                <a:ea typeface="+mn-ea"/>
                <a:cs typeface="+mn-cs"/>
              </a:rPr>
              <a:t>החלק הראשון </a:t>
            </a:r>
            <a:r>
              <a:rPr kumimoji="0" lang="he-IL" sz="1200" b="0" i="0" u="none" strike="noStrike" kern="1200" cap="none" spc="0" normalizeH="0" baseline="0" noProof="0" dirty="0">
                <a:ln>
                  <a:noFill/>
                </a:ln>
                <a:solidFill>
                  <a:prstClr val="black"/>
                </a:solidFill>
                <a:effectLst/>
                <a:uLnTx/>
                <a:uFillTx/>
                <a:latin typeface="NarkisimMFO"/>
                <a:ea typeface="+mn-ea"/>
                <a:cs typeface="+mn-cs"/>
              </a:rPr>
              <a:t>(האחידות) נועד להבנות תשתית מושגית בסיסית ביחס לתכונות המשותפות לצמחים (מידעון).</a:t>
            </a:r>
          </a:p>
          <a:p>
            <a:pPr algn="r"/>
            <a:r>
              <a:rPr kumimoji="0" lang="he-IL" sz="1200" b="0" i="0" u="none" strike="noStrike" kern="1200" cap="none" spc="0" normalizeH="0" baseline="0" noProof="0" dirty="0">
                <a:ln>
                  <a:noFill/>
                </a:ln>
                <a:solidFill>
                  <a:prstClr val="black"/>
                </a:solidFill>
                <a:effectLst/>
                <a:uLnTx/>
                <a:uFillTx/>
                <a:latin typeface="NarkisimMFO"/>
                <a:ea typeface="+mn-ea"/>
                <a:cs typeface="+mn-cs"/>
              </a:rPr>
              <a:t> </a:t>
            </a:r>
            <a:r>
              <a:rPr lang="he-IL" sz="1200" b="0" i="0" u="none" strike="noStrike" baseline="0" dirty="0">
                <a:latin typeface="NarkisimMFO"/>
              </a:rPr>
              <a:t>בפעילות המכינה לקראת היציאה לסיור חשוב לברר את ידיעותיהם של הלומדים ביחס לאיברים שיש לצמח ולצייד אותם במידעון </a:t>
            </a:r>
            <a:r>
              <a:rPr lang="he-IL" sz="1200" b="1" i="0" u="none" strike="noStrike" baseline="0" dirty="0">
                <a:latin typeface="NarkisimMFO"/>
              </a:rPr>
              <a:t>איברי הצמח </a:t>
            </a:r>
            <a:r>
              <a:rPr lang="he-IL" sz="1200" b="0" i="0" u="none" strike="noStrike" baseline="0" dirty="0">
                <a:latin typeface="NarkisimMFO"/>
              </a:rPr>
              <a:t>שבעמוד 105. כך יוכלו הלומדים להיעזר בו בשטח, כאשר יבחנו את הצמחים ויזהו את איבריהם. חשוב לתדרך את התלמידים מראש לגבי מטרת הסיור, המשימות בסיור ולאופן הארגון של המידע שייאסף.</a:t>
            </a:r>
          </a:p>
          <a:p>
            <a:pPr algn="r"/>
            <a:r>
              <a:rPr lang="he-IL" sz="1200" b="0" i="0" u="none" strike="noStrike" baseline="0" dirty="0">
                <a:latin typeface="NarkisimMFO"/>
              </a:rPr>
              <a:t>המידעון איברי הצמח והאיור של הצמח השלם נועדו לצייד אותם בתשתית המושגית הבסיסית הדרושה</a:t>
            </a:r>
          </a:p>
          <a:p>
            <a:pPr algn="r"/>
            <a:r>
              <a:rPr lang="he-IL" sz="1200" b="0" i="0" u="none" strike="noStrike" baseline="0" dirty="0">
                <a:latin typeface="NarkisimMFO"/>
              </a:rPr>
              <a:t>לביצוע המשימה. </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861164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NarkisimMFO"/>
                <a:ea typeface="+mn-ea"/>
                <a:cs typeface="+mn-cs"/>
              </a:rPr>
              <a:t>החלק השני </a:t>
            </a:r>
            <a:r>
              <a:rPr kumimoji="0" lang="he-IL" sz="1200" b="0" i="0" u="none" strike="noStrike" kern="1200" cap="none" spc="0" normalizeH="0" baseline="0" noProof="0" dirty="0">
                <a:ln>
                  <a:noFill/>
                </a:ln>
                <a:solidFill>
                  <a:prstClr val="black"/>
                </a:solidFill>
                <a:effectLst/>
                <a:uLnTx/>
                <a:uFillTx/>
                <a:latin typeface="NarkisimMFO"/>
                <a:ea typeface="+mn-ea"/>
                <a:cs typeface="+mn-cs"/>
              </a:rPr>
              <a:t>(השוני) נועד להמחיש את מגוון התכונות של צמחים.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NarkisimMFO"/>
                <a:ea typeface="+mn-ea"/>
                <a:cs typeface="+mn-cs"/>
              </a:rPr>
              <a:t>המשימה מזמנת: </a:t>
            </a:r>
            <a:r>
              <a:rPr kumimoji="0" lang="he-IL" sz="1800" b="0" i="0" u="none" strike="noStrike" kern="1200" cap="none" spc="0" normalizeH="0" baseline="0" noProof="0" dirty="0">
                <a:ln>
                  <a:noFill/>
                </a:ln>
                <a:solidFill>
                  <a:prstClr val="black"/>
                </a:solidFill>
                <a:effectLst/>
                <a:uLnTx/>
                <a:uFillTx/>
                <a:latin typeface="NarkisimMFO"/>
                <a:ea typeface="+mn-ea"/>
                <a:cs typeface="+mn-cs"/>
              </a:rPr>
              <a:t>הנושא עוסק בעיקרון הביולוגי </a:t>
            </a:r>
            <a:r>
              <a:rPr kumimoji="0" lang="he-IL" sz="1800" b="1" i="0" u="none" strike="noStrike" kern="1200" cap="none" spc="0" normalizeH="0" baseline="0" noProof="0" dirty="0">
                <a:ln>
                  <a:noFill/>
                </a:ln>
                <a:solidFill>
                  <a:prstClr val="black"/>
                </a:solidFill>
                <a:effectLst/>
                <a:uLnTx/>
                <a:uFillTx/>
                <a:latin typeface="NarkisimMFOBold"/>
                <a:ea typeface="+mn-ea"/>
                <a:cs typeface="+mn-cs"/>
              </a:rPr>
              <a:t>אחידות ושוני </a:t>
            </a:r>
            <a:r>
              <a:rPr kumimoji="0" lang="he-IL" sz="1800" b="0" i="0" u="none" strike="noStrike" kern="1200" cap="none" spc="0" normalizeH="0" baseline="0" noProof="0" dirty="0">
                <a:ln>
                  <a:noFill/>
                </a:ln>
                <a:solidFill>
                  <a:prstClr val="black"/>
                </a:solidFill>
                <a:effectLst/>
                <a:uLnTx/>
                <a:uFillTx/>
                <a:latin typeface="NarkisimMFO"/>
                <a:ea typeface="+mn-ea"/>
                <a:cs typeface="+mn-cs"/>
              </a:rPr>
              <a:t>בהקשר לעולם הצמחים. הבניית העיקרון נעשית באמצעות מיומנות החשיבה </a:t>
            </a:r>
            <a:r>
              <a:rPr kumimoji="0" lang="he-IL" sz="1800" b="1" i="0" u="none" strike="noStrike" kern="1200" cap="none" spc="0" normalizeH="0" baseline="0" noProof="0" dirty="0">
                <a:ln>
                  <a:noFill/>
                </a:ln>
                <a:solidFill>
                  <a:prstClr val="black"/>
                </a:solidFill>
                <a:effectLst/>
                <a:uLnTx/>
                <a:uFillTx/>
                <a:latin typeface="NarkisimMFOBold"/>
                <a:ea typeface="+mn-ea"/>
                <a:cs typeface="+mn-cs"/>
              </a:rPr>
              <a:t>השוואה</a:t>
            </a:r>
            <a:r>
              <a:rPr kumimoji="0" lang="he-IL" sz="1800" b="0" i="0" u="none" strike="noStrike" kern="1200" cap="none" spc="0" normalizeH="0" baseline="0" noProof="0" dirty="0">
                <a:ln>
                  <a:noFill/>
                </a:ln>
                <a:solidFill>
                  <a:prstClr val="black"/>
                </a:solidFill>
                <a:effectLst/>
                <a:uLnTx/>
                <a:uFillTx/>
                <a:latin typeface="NarkisimMFO"/>
                <a:ea typeface="+mn-ea"/>
                <a:cs typeface="+mn-cs"/>
              </a:rPr>
              <a:t>. התלמידים משווים סוגי צמחים שונים (שאספו וחקרו במהלך הסיור והתצפית) ומגיעים למסקנות אודות הדומה והשונה בין צמחים. חשוב להביא את הלומדים למודעות אודות החשיבות שיש לשימוש במיומנות החשיבה השוואה להבניית ידע מדעי.</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NarkisimMFO"/>
                <a:ea typeface="+mn-ea"/>
                <a:cs typeface="+mn-cs"/>
              </a:rPr>
              <a:t>שימו לב: בשל ריבוי הפרטים הנאספים בתצפית על כל צמח, חשוב לעורר אצל הלומדים את הצורך בבניית טבלה לארגון המידע, ולסייע להם בהבניית המיומנות של בניית טבלת השוואה. בסיום חשוב לוודא שהלומדים הסיקו את המסקנה המתבקשת כי הצמחים אמנם שונים זה מזה בתכונותיהם, אך לכולם איברים דומים.</a:t>
            </a:r>
            <a:endParaRPr kumimoji="0" lang="he-IL" sz="1200" b="0" i="0" u="none" strike="noStrike" kern="1200" cap="none" spc="0" normalizeH="0" baseline="0" noProof="0" dirty="0">
              <a:ln>
                <a:noFill/>
              </a:ln>
              <a:solidFill>
                <a:prstClr val="black"/>
              </a:solidFill>
              <a:effectLst/>
              <a:uLnTx/>
              <a:uFillTx/>
              <a:latin typeface="NarkisimMFO"/>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NarkisimMFO"/>
                <a:ea typeface="+mn-ea"/>
                <a:cs typeface="+mn-cs"/>
              </a:rPr>
              <a:t>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NarkisimMFO"/>
                <a:ea typeface="+mn-ea"/>
                <a:cs typeface="+mn-cs"/>
              </a:rPr>
              <a:t> </a:t>
            </a: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9</a:t>
            </a:fld>
            <a:endParaRPr lang="x-none"/>
          </a:p>
        </p:txBody>
      </p:sp>
    </p:spTree>
    <p:extLst>
      <p:ext uri="{BB962C8B-B14F-4D97-AF65-F5344CB8AC3E}">
        <p14:creationId xmlns:p14="http://schemas.microsoft.com/office/powerpoint/2010/main" val="3882833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המשגה של</a:t>
            </a:r>
            <a:r>
              <a:rPr lang="he-IL" baseline="0" dirty="0"/>
              <a:t> </a:t>
            </a:r>
            <a:r>
              <a:rPr lang="he-IL" dirty="0"/>
              <a:t>מיומנות החשיבה השוואה.</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10</a:t>
            </a:fld>
            <a:endParaRPr lang="x-none">
              <a:solidFill>
                <a:prstClr val="black"/>
              </a:solidFill>
            </a:endParaRPr>
          </a:p>
        </p:txBody>
      </p:sp>
    </p:spTree>
    <p:extLst>
      <p:ext uri="{BB962C8B-B14F-4D97-AF65-F5344CB8AC3E}">
        <p14:creationId xmlns:p14="http://schemas.microsoft.com/office/powerpoint/2010/main" val="3538506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באתר </a:t>
            </a:r>
            <a:r>
              <a:rPr lang="he-IL" b="1" dirty="0"/>
              <a:t>במבט מקוון</a:t>
            </a:r>
            <a:r>
              <a:rPr lang="he-IL" dirty="0"/>
              <a:t>, בספר הדיגיטלי, בעמוד 105, משימה מתוקשבת (תרשים ושאלות) </a:t>
            </a:r>
            <a:r>
              <a:rPr lang="he-IL" b="1" dirty="0"/>
              <a:t>אברי הצמח</a:t>
            </a:r>
            <a:r>
              <a:rPr lang="he-IL" dirty="0"/>
              <a:t>. </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11</a:t>
            </a:fld>
            <a:endParaRPr lang="x-none"/>
          </a:p>
        </p:txBody>
      </p:sp>
    </p:spTree>
    <p:extLst>
      <p:ext uri="{BB962C8B-B14F-4D97-AF65-F5344CB8AC3E}">
        <p14:creationId xmlns:p14="http://schemas.microsoft.com/office/powerpoint/2010/main" val="2141797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ה'/טבת/תשפ"ד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52635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ה'/טבת/תשפ"ד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240007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5CB9CB60-3FAE-4989-9875-39020804EAE7}" type="datetimeFigureOut">
              <a:rPr lang="x-none" smtClean="0"/>
              <a:t>ה'/טבת/תשפ"ד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022585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ה'/טבת/תשפ"ד</a:t>
            </a:fld>
            <a:endParaRPr lang="x-non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x-non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484948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ה'/טבת/תשפ"ד</a:t>
            </a:fld>
            <a:endParaRPr lang="x-non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x-non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570989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ה'/טבת/תשפ"ד</a:t>
            </a:fld>
            <a:endParaRPr lang="x-non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x-non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568532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ה'/טבת/תשפ"ד</a:t>
            </a:fld>
            <a:endParaRPr lang="x-none">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x-none">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650632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33845" y="2507551"/>
            <a:ext cx="3867150" cy="36805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7551"/>
            <a:ext cx="3886201" cy="36805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Date Placeholder 6"/>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ה'/טבת/תשפ"ד</a:t>
            </a:fld>
            <a:endParaRPr lang="x-none">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x-none">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2180709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ה'/טבת/תשפ"ד</a:t>
            </a:fld>
            <a:endParaRPr lang="x-none">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x-none">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
        <p:nvSpPr>
          <p:cNvPr id="6" name="Title 5"/>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53996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ה'/טבת/תשפ"ד</a:t>
            </a:fld>
            <a:endParaRPr lang="x-none">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x-none">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4102331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ה'/טבת/תשפ"ד</a:t>
            </a:fld>
            <a:endParaRPr lang="x-none">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x-none">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119302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ה'/טבת/תשפ"ד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608141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he-IL"/>
              <a:t>לחץ כדי לערוך סגנון כותרת של תבנית בסיס</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ה'/טבת/תשפ"ד</a:t>
            </a:fld>
            <a:endParaRPr lang="x-none">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x-none">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595823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ה'/טבת/תשפ"ד</a:t>
            </a:fld>
            <a:endParaRPr lang="x-non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x-non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664031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ה'/טבת/תשפ"ד</a:t>
            </a:fld>
            <a:endParaRPr lang="x-non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x-non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311936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ה'/טבת/תשפ"ד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490543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ה'/טבת/תשפ"ד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92116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33845" y="2507551"/>
            <a:ext cx="3867150" cy="36805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7551"/>
            <a:ext cx="3886201" cy="36805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Date Placeholder 6"/>
          <p:cNvSpPr>
            <a:spLocks noGrp="1"/>
          </p:cNvSpPr>
          <p:nvPr>
            <p:ph type="dt" sz="half" idx="10"/>
          </p:nvPr>
        </p:nvSpPr>
        <p:spPr/>
        <p:txBody>
          <a:bodyPr/>
          <a:lstStyle/>
          <a:p>
            <a:fld id="{5CB9CB60-3FAE-4989-9875-39020804EAE7}" type="datetimeFigureOut">
              <a:rPr lang="x-none" smtClean="0"/>
              <a:t>ה'/טבת/תשפ"ד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1384656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CB9CB60-3FAE-4989-9875-39020804EAE7}" type="datetimeFigureOut">
              <a:rPr lang="x-none" smtClean="0"/>
              <a:t>ה'/טבת/תשפ"ד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
        <p:nvSpPr>
          <p:cNvPr id="6" name="Title 5"/>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3585365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ה'/טבת/תשפ"ד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104301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ה'/טבת/תשפ"ד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84735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he-IL"/>
              <a:t>לחץ כדי לערוך סגנון כותרת של תבנית בסיס</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ה'/טבת/תשפ"ד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981884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5CB9CB60-3FAE-4989-9875-39020804EAE7}" type="datetimeFigureOut">
              <a:rPr lang="x-none" smtClean="0"/>
              <a:t>ה'/טבת/תשפ"ד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x-none"/>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17768848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3000">
              <a:schemeClr val="accent6">
                <a:lumMod val="20000"/>
                <a:lumOff val="8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5CB9CB60-3FAE-4989-9875-39020804EAE7}" type="datetimeFigureOut">
              <a:rPr lang="x-none" smtClean="0">
                <a:solidFill>
                  <a:prstClr val="black">
                    <a:lumMod val="65000"/>
                    <a:lumOff val="35000"/>
                  </a:prstClr>
                </a:solidFill>
              </a:rPr>
              <a:pPr/>
              <a:t>ה'/טבת/תשפ"ד</a:t>
            </a:fld>
            <a:endParaRPr lang="x-none">
              <a:solidFill>
                <a:prstClr val="black">
                  <a:lumMod val="65000"/>
                  <a:lumOff val="3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x-none">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7558176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4800" b="1" dirty="0">
                <a:cs typeface="+mn-cs"/>
              </a:rPr>
              <a:t>מדע וטכנולוגיה לכיתה ג</a:t>
            </a:r>
            <a:endParaRPr lang="en-US" sz="4800" b="1" dirty="0">
              <a:cs typeface="+mn-cs"/>
            </a:endParaRPr>
          </a:p>
        </p:txBody>
      </p:sp>
      <p:sp>
        <p:nvSpPr>
          <p:cNvPr id="3" name="מציין מיקום תוכן 2"/>
          <p:cNvSpPr>
            <a:spLocks noGrp="1"/>
          </p:cNvSpPr>
          <p:nvPr>
            <p:ph idx="1"/>
          </p:nvPr>
        </p:nvSpPr>
        <p:spPr>
          <a:xfrm>
            <a:off x="304800" y="2111829"/>
            <a:ext cx="8338457" cy="4517571"/>
          </a:xfrm>
        </p:spPr>
        <p:txBody>
          <a:bodyPr>
            <a:normAutofit/>
          </a:bodyPr>
          <a:lstStyle/>
          <a:p>
            <a:pPr marL="0" indent="0" algn="ctr">
              <a:buNone/>
            </a:pPr>
            <a:r>
              <a:rPr lang="he-IL" sz="4000" b="1" dirty="0"/>
              <a:t>מצגת מלווה להוראה</a:t>
            </a:r>
          </a:p>
          <a:p>
            <a:pPr marL="0" indent="0" algn="ctr">
              <a:buNone/>
            </a:pPr>
            <a:r>
              <a:rPr lang="he-IL" sz="4800" b="1" dirty="0">
                <a:solidFill>
                  <a:srgbClr val="B31013"/>
                </a:solidFill>
              </a:rPr>
              <a:t>שער: מפגשים עם צמחים</a:t>
            </a:r>
          </a:p>
          <a:p>
            <a:pPr marL="0" indent="0" algn="ctr">
              <a:buNone/>
            </a:pPr>
            <a:r>
              <a:rPr lang="he-IL" sz="4400" b="1" dirty="0">
                <a:solidFill>
                  <a:srgbClr val="B31013"/>
                </a:solidFill>
              </a:rPr>
              <a:t>פרק ראשון: צמחים הם יצורים חיים  </a:t>
            </a:r>
            <a:endParaRPr lang="en-US" sz="4400" b="1" dirty="0">
              <a:solidFill>
                <a:srgbClr val="B31013"/>
              </a:solidFill>
            </a:endParaRPr>
          </a:p>
        </p:txBody>
      </p:sp>
      <p:pic>
        <p:nvPicPr>
          <p:cNvPr id="4" name="תמונה 3"/>
          <p:cNvPicPr>
            <a:picLocks noChangeAspect="1"/>
          </p:cNvPicPr>
          <p:nvPr/>
        </p:nvPicPr>
        <p:blipFill>
          <a:blip r:embed="rId2"/>
          <a:stretch>
            <a:fillRect/>
          </a:stretch>
        </p:blipFill>
        <p:spPr>
          <a:xfrm>
            <a:off x="-91642" y="12308"/>
            <a:ext cx="1450974" cy="780356"/>
          </a:xfrm>
          <a:prstGeom prst="rect">
            <a:avLst/>
          </a:prstGeom>
        </p:spPr>
      </p:pic>
      <p:pic>
        <p:nvPicPr>
          <p:cNvPr id="5" name="תמונה 4"/>
          <p:cNvPicPr>
            <a:picLocks noChangeAspect="1"/>
          </p:cNvPicPr>
          <p:nvPr/>
        </p:nvPicPr>
        <p:blipFill>
          <a:blip r:embed="rId3"/>
          <a:stretch>
            <a:fillRect/>
          </a:stretch>
        </p:blipFill>
        <p:spPr>
          <a:xfrm>
            <a:off x="7857633" y="9113"/>
            <a:ext cx="1286367" cy="713294"/>
          </a:xfrm>
          <a:prstGeom prst="rect">
            <a:avLst/>
          </a:prstGeom>
        </p:spPr>
      </p:pic>
      <p:pic>
        <p:nvPicPr>
          <p:cNvPr id="6" name="תמונה 5"/>
          <p:cNvPicPr>
            <a:picLocks noChangeAspect="1"/>
          </p:cNvPicPr>
          <p:nvPr/>
        </p:nvPicPr>
        <p:blipFill>
          <a:blip r:embed="rId4"/>
          <a:stretch>
            <a:fillRect/>
          </a:stretch>
        </p:blipFill>
        <p:spPr>
          <a:xfrm>
            <a:off x="0" y="4370614"/>
            <a:ext cx="9144000" cy="2512247"/>
          </a:xfrm>
          <a:prstGeom prst="rect">
            <a:avLst/>
          </a:prstGeom>
        </p:spPr>
      </p:pic>
    </p:spTree>
    <p:extLst>
      <p:ext uri="{BB962C8B-B14F-4D97-AF65-F5344CB8AC3E}">
        <p14:creationId xmlns:p14="http://schemas.microsoft.com/office/powerpoint/2010/main" val="1692406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73000">
              <a:schemeClr val="accent6">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 name="תמונה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1948" y="144275"/>
            <a:ext cx="1554967" cy="835857"/>
          </a:xfrm>
          <a:prstGeom prst="rect">
            <a:avLst/>
          </a:prstGeom>
        </p:spPr>
      </p:pic>
      <p:pic>
        <p:nvPicPr>
          <p:cNvPr id="5" name="תמונה 4"/>
          <p:cNvPicPr>
            <a:picLocks noChangeAspect="1"/>
          </p:cNvPicPr>
          <p:nvPr/>
        </p:nvPicPr>
        <p:blipFill>
          <a:blip r:embed="rId4"/>
          <a:stretch>
            <a:fillRect/>
          </a:stretch>
        </p:blipFill>
        <p:spPr>
          <a:xfrm>
            <a:off x="239974" y="163052"/>
            <a:ext cx="1542422" cy="871804"/>
          </a:xfrm>
          <a:prstGeom prst="rect">
            <a:avLst/>
          </a:prstGeom>
        </p:spPr>
      </p:pic>
      <p:sp>
        <p:nvSpPr>
          <p:cNvPr id="6" name="כותרת 5">
            <a:extLst>
              <a:ext uri="{FF2B5EF4-FFF2-40B4-BE49-F238E27FC236}">
                <a16:creationId xmlns:a16="http://schemas.microsoft.com/office/drawing/2014/main" id="{678246DF-F8C6-5858-900D-32820D174CC0}"/>
              </a:ext>
            </a:extLst>
          </p:cNvPr>
          <p:cNvSpPr>
            <a:spLocks noGrp="1"/>
          </p:cNvSpPr>
          <p:nvPr>
            <p:ph type="ctrTitle"/>
          </p:nvPr>
        </p:nvSpPr>
        <p:spPr>
          <a:xfrm>
            <a:off x="1143000" y="1124530"/>
            <a:ext cx="6858000" cy="612830"/>
          </a:xfrm>
        </p:spPr>
        <p:txBody>
          <a:bodyPr>
            <a:normAutofit fontScale="90000"/>
          </a:bodyPr>
          <a:lstStyle/>
          <a:p>
            <a:r>
              <a:rPr lang="he-IL" b="1" dirty="0">
                <a:solidFill>
                  <a:schemeClr val="accent6">
                    <a:lumMod val="50000"/>
                  </a:schemeClr>
                </a:solidFill>
                <a:latin typeface="Arial" panose="020B0604020202020204" pitchFamily="34" charset="0"/>
                <a:cs typeface="Arial" panose="020B0604020202020204" pitchFamily="34" charset="0"/>
              </a:rPr>
              <a:t>מהי השוואה? </a:t>
            </a:r>
            <a:r>
              <a:rPr lang="he-IL" sz="3100" b="1" dirty="0">
                <a:latin typeface="Arial" panose="020B0604020202020204" pitchFamily="34" charset="0"/>
                <a:cs typeface="Arial" panose="020B0604020202020204" pitchFamily="34" charset="0"/>
              </a:rPr>
              <a:t>(עמוד 108)</a:t>
            </a:r>
            <a:endParaRPr lang="he-IL" dirty="0"/>
          </a:p>
        </p:txBody>
      </p:sp>
      <p:pic>
        <p:nvPicPr>
          <p:cNvPr id="2" name="תמונה 1">
            <a:extLst>
              <a:ext uri="{FF2B5EF4-FFF2-40B4-BE49-F238E27FC236}">
                <a16:creationId xmlns:a16="http://schemas.microsoft.com/office/drawing/2014/main" id="{D0CF017B-3D20-2FEE-9539-132FC9C890F9}"/>
              </a:ext>
            </a:extLst>
          </p:cNvPr>
          <p:cNvPicPr>
            <a:picLocks noChangeAspect="1"/>
          </p:cNvPicPr>
          <p:nvPr/>
        </p:nvPicPr>
        <p:blipFill>
          <a:blip r:embed="rId5"/>
          <a:stretch>
            <a:fillRect/>
          </a:stretch>
        </p:blipFill>
        <p:spPr>
          <a:xfrm>
            <a:off x="252412" y="2014537"/>
            <a:ext cx="8639175" cy="2828925"/>
          </a:xfrm>
          <a:prstGeom prst="rect">
            <a:avLst/>
          </a:prstGeom>
        </p:spPr>
      </p:pic>
      <p:pic>
        <p:nvPicPr>
          <p:cNvPr id="7" name="תמונה 6">
            <a:extLst>
              <a:ext uri="{FF2B5EF4-FFF2-40B4-BE49-F238E27FC236}">
                <a16:creationId xmlns:a16="http://schemas.microsoft.com/office/drawing/2014/main" id="{58A81DFA-9028-ABBA-4CF8-D0A5F676F28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0" y="4171950"/>
            <a:ext cx="4777740" cy="2686050"/>
          </a:xfrm>
          <a:prstGeom prst="rect">
            <a:avLst/>
          </a:prstGeom>
        </p:spPr>
      </p:pic>
    </p:spTree>
    <p:extLst>
      <p:ext uri="{BB962C8B-B14F-4D97-AF65-F5344CB8AC3E}">
        <p14:creationId xmlns:p14="http://schemas.microsoft.com/office/powerpoint/2010/main" val="540884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73000">
              <a:schemeClr val="accent6">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 name="תמונה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1948" y="144275"/>
            <a:ext cx="1554967" cy="835857"/>
          </a:xfrm>
          <a:prstGeom prst="rect">
            <a:avLst/>
          </a:prstGeom>
        </p:spPr>
      </p:pic>
      <p:pic>
        <p:nvPicPr>
          <p:cNvPr id="5" name="תמונה 4"/>
          <p:cNvPicPr>
            <a:picLocks noChangeAspect="1"/>
          </p:cNvPicPr>
          <p:nvPr/>
        </p:nvPicPr>
        <p:blipFill>
          <a:blip r:embed="rId4"/>
          <a:stretch>
            <a:fillRect/>
          </a:stretch>
        </p:blipFill>
        <p:spPr>
          <a:xfrm>
            <a:off x="239974" y="163052"/>
            <a:ext cx="1542422" cy="871804"/>
          </a:xfrm>
          <a:prstGeom prst="rect">
            <a:avLst/>
          </a:prstGeom>
        </p:spPr>
      </p:pic>
      <p:pic>
        <p:nvPicPr>
          <p:cNvPr id="4" name="תמונה 3">
            <a:extLst>
              <a:ext uri="{FF2B5EF4-FFF2-40B4-BE49-F238E27FC236}">
                <a16:creationId xmlns:a16="http://schemas.microsoft.com/office/drawing/2014/main" id="{DAE0C90F-8BF1-2620-3189-FB1A7541677C}"/>
              </a:ext>
            </a:extLst>
          </p:cNvPr>
          <p:cNvPicPr>
            <a:picLocks noChangeAspect="1"/>
          </p:cNvPicPr>
          <p:nvPr/>
        </p:nvPicPr>
        <p:blipFill>
          <a:blip r:embed="rId5"/>
          <a:stretch>
            <a:fillRect/>
          </a:stretch>
        </p:blipFill>
        <p:spPr>
          <a:xfrm>
            <a:off x="1011185" y="980132"/>
            <a:ext cx="7620000" cy="5600700"/>
          </a:xfrm>
          <a:prstGeom prst="rect">
            <a:avLst/>
          </a:prstGeom>
        </p:spPr>
      </p:pic>
    </p:spTree>
    <p:extLst>
      <p:ext uri="{BB962C8B-B14F-4D97-AF65-F5344CB8AC3E}">
        <p14:creationId xmlns:p14="http://schemas.microsoft.com/office/powerpoint/2010/main" val="3765270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33845" y="609600"/>
            <a:ext cx="7886700" cy="1099456"/>
          </a:xfrm>
        </p:spPr>
        <p:txBody>
          <a:bodyPr>
            <a:normAutofit/>
          </a:bodyPr>
          <a:lstStyle/>
          <a:p>
            <a:pPr algn="ctr"/>
            <a:r>
              <a:rPr lang="he-IL" sz="4400" b="1" dirty="0">
                <a:solidFill>
                  <a:schemeClr val="accent6">
                    <a:lumMod val="75000"/>
                  </a:schemeClr>
                </a:solidFill>
                <a:cs typeface="+mn-cs"/>
              </a:rPr>
              <a:t>חושבים מדע (עמוד 108</a:t>
            </a:r>
            <a:r>
              <a:rPr lang="he-IL" sz="4400" dirty="0">
                <a:solidFill>
                  <a:schemeClr val="accent6">
                    <a:lumMod val="75000"/>
                  </a:schemeClr>
                </a:solidFill>
              </a:rPr>
              <a:t>)</a:t>
            </a:r>
            <a:endParaRPr lang="en-US" sz="4400" dirty="0">
              <a:solidFill>
                <a:schemeClr val="accent6">
                  <a:lumMod val="75000"/>
                </a:schemeClr>
              </a:solidFill>
            </a:endParaRPr>
          </a:p>
        </p:txBody>
      </p:sp>
      <p:pic>
        <p:nvPicPr>
          <p:cNvPr id="4" name="מציין מיקום תוכן 3"/>
          <p:cNvPicPr>
            <a:picLocks noGrp="1" noChangeAspect="1"/>
          </p:cNvPicPr>
          <p:nvPr>
            <p:ph idx="1"/>
          </p:nvPr>
        </p:nvPicPr>
        <p:blipFill>
          <a:blip r:embed="rId3"/>
          <a:stretch>
            <a:fillRect/>
          </a:stretch>
        </p:blipFill>
        <p:spPr>
          <a:xfrm>
            <a:off x="905555" y="2046160"/>
            <a:ext cx="7886700" cy="3538211"/>
          </a:xfrm>
          <a:prstGeom prst="rect">
            <a:avLst/>
          </a:prstGeom>
        </p:spPr>
      </p:pic>
      <p:pic>
        <p:nvPicPr>
          <p:cNvPr id="3" name="תמונה 2"/>
          <p:cNvPicPr>
            <a:picLocks noChangeAspect="1"/>
          </p:cNvPicPr>
          <p:nvPr/>
        </p:nvPicPr>
        <p:blipFill>
          <a:blip r:embed="rId4"/>
          <a:stretch>
            <a:fillRect/>
          </a:stretch>
        </p:blipFill>
        <p:spPr>
          <a:xfrm>
            <a:off x="7566026" y="83293"/>
            <a:ext cx="1450974" cy="780356"/>
          </a:xfrm>
          <a:prstGeom prst="rect">
            <a:avLst/>
          </a:prstGeom>
        </p:spPr>
      </p:pic>
      <p:pic>
        <p:nvPicPr>
          <p:cNvPr id="5" name="תמונה 4"/>
          <p:cNvPicPr>
            <a:picLocks noChangeAspect="1"/>
          </p:cNvPicPr>
          <p:nvPr/>
        </p:nvPicPr>
        <p:blipFill>
          <a:blip r:embed="rId5"/>
          <a:stretch>
            <a:fillRect/>
          </a:stretch>
        </p:blipFill>
        <p:spPr>
          <a:xfrm>
            <a:off x="7730633" y="6144706"/>
            <a:ext cx="1286367" cy="713294"/>
          </a:xfrm>
          <a:prstGeom prst="rect">
            <a:avLst/>
          </a:prstGeom>
        </p:spPr>
      </p:pic>
    </p:spTree>
    <p:extLst>
      <p:ext uri="{BB962C8B-B14F-4D97-AF65-F5344CB8AC3E}">
        <p14:creationId xmlns:p14="http://schemas.microsoft.com/office/powerpoint/2010/main" val="2947530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3"/>
          <a:stretch>
            <a:fillRect/>
          </a:stretch>
        </p:blipFill>
        <p:spPr>
          <a:xfrm>
            <a:off x="7693026" y="128649"/>
            <a:ext cx="1450974" cy="780356"/>
          </a:xfrm>
          <a:prstGeom prst="rect">
            <a:avLst/>
          </a:prstGeom>
        </p:spPr>
      </p:pic>
      <p:pic>
        <p:nvPicPr>
          <p:cNvPr id="7" name="תמונה 6"/>
          <p:cNvPicPr>
            <a:picLocks noChangeAspect="1"/>
          </p:cNvPicPr>
          <p:nvPr/>
        </p:nvPicPr>
        <p:blipFill>
          <a:blip r:embed="rId4"/>
          <a:stretch>
            <a:fillRect/>
          </a:stretch>
        </p:blipFill>
        <p:spPr>
          <a:xfrm>
            <a:off x="118816" y="-108462"/>
            <a:ext cx="1286367" cy="713294"/>
          </a:xfrm>
          <a:prstGeom prst="rect">
            <a:avLst/>
          </a:prstGeom>
        </p:spPr>
      </p:pic>
      <p:sp>
        <p:nvSpPr>
          <p:cNvPr id="2" name="כותרת 1"/>
          <p:cNvSpPr>
            <a:spLocks noGrp="1"/>
          </p:cNvSpPr>
          <p:nvPr>
            <p:ph type="title"/>
          </p:nvPr>
        </p:nvSpPr>
        <p:spPr/>
        <p:txBody>
          <a:bodyPr/>
          <a:lstStyle/>
          <a:p>
            <a:endParaRPr lang="en-US" dirty="0"/>
          </a:p>
        </p:txBody>
      </p:sp>
      <p:pic>
        <p:nvPicPr>
          <p:cNvPr id="4" name="מציין מיקום תוכן 3"/>
          <p:cNvPicPr>
            <a:picLocks noGrp="1" noChangeAspect="1"/>
          </p:cNvPicPr>
          <p:nvPr>
            <p:ph idx="1"/>
          </p:nvPr>
        </p:nvPicPr>
        <p:blipFill>
          <a:blip r:embed="rId5"/>
          <a:stretch>
            <a:fillRect/>
          </a:stretch>
        </p:blipFill>
        <p:spPr>
          <a:xfrm>
            <a:off x="297893" y="1146116"/>
            <a:ext cx="8965850" cy="5475515"/>
          </a:xfrm>
          <a:prstGeom prst="rect">
            <a:avLst/>
          </a:prstGeom>
        </p:spPr>
      </p:pic>
    </p:spTree>
    <p:extLst>
      <p:ext uri="{BB962C8B-B14F-4D97-AF65-F5344CB8AC3E}">
        <p14:creationId xmlns:p14="http://schemas.microsoft.com/office/powerpoint/2010/main" val="3190274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06829" y="1023257"/>
            <a:ext cx="8313716" cy="1066799"/>
          </a:xfrm>
        </p:spPr>
        <p:txBody>
          <a:bodyPr>
            <a:normAutofit/>
          </a:bodyPr>
          <a:lstStyle/>
          <a:p>
            <a:pPr algn="r"/>
            <a:r>
              <a:rPr lang="he-IL" sz="4000" b="1" dirty="0">
                <a:solidFill>
                  <a:schemeClr val="accent6">
                    <a:lumMod val="75000"/>
                  </a:schemeClr>
                </a:solidFill>
                <a:cs typeface="+mn-cs"/>
              </a:rPr>
              <a:t>משימת סיכום: במבט חוזר (עמוד 109)</a:t>
            </a:r>
            <a:endParaRPr lang="en-US" sz="4000" b="1" dirty="0">
              <a:solidFill>
                <a:schemeClr val="accent6">
                  <a:lumMod val="75000"/>
                </a:schemeClr>
              </a:solidFill>
              <a:cs typeface="+mn-cs"/>
            </a:endParaRPr>
          </a:p>
        </p:txBody>
      </p:sp>
      <p:pic>
        <p:nvPicPr>
          <p:cNvPr id="6" name="מציין מיקום תוכן 5"/>
          <p:cNvPicPr>
            <a:picLocks noGrp="1" noChangeAspect="1"/>
          </p:cNvPicPr>
          <p:nvPr>
            <p:ph idx="1"/>
          </p:nvPr>
        </p:nvPicPr>
        <p:blipFill>
          <a:blip r:embed="rId3"/>
          <a:stretch>
            <a:fillRect/>
          </a:stretch>
        </p:blipFill>
        <p:spPr>
          <a:xfrm>
            <a:off x="628650" y="2507043"/>
            <a:ext cx="7886700" cy="2864223"/>
          </a:xfrm>
          <a:prstGeom prst="rect">
            <a:avLst/>
          </a:prstGeom>
        </p:spPr>
      </p:pic>
      <p:sp>
        <p:nvSpPr>
          <p:cNvPr id="7" name="TextBox 6"/>
          <p:cNvSpPr txBox="1"/>
          <p:nvPr/>
        </p:nvSpPr>
        <p:spPr>
          <a:xfrm>
            <a:off x="2111829" y="5693229"/>
            <a:ext cx="6408716" cy="369332"/>
          </a:xfrm>
          <a:prstGeom prst="rect">
            <a:avLst/>
          </a:prstGeom>
          <a:noFill/>
        </p:spPr>
        <p:txBody>
          <a:bodyPr wrap="square" rtlCol="0">
            <a:spAutoFit/>
          </a:bodyPr>
          <a:lstStyle/>
          <a:p>
            <a:r>
              <a:rPr lang="he-IL" dirty="0"/>
              <a:t>המשך המשימה בעמוד 109</a:t>
            </a:r>
            <a:endParaRPr lang="en-US" dirty="0"/>
          </a:p>
        </p:txBody>
      </p:sp>
      <p:pic>
        <p:nvPicPr>
          <p:cNvPr id="3" name="תמונה 2"/>
          <p:cNvPicPr>
            <a:picLocks noChangeAspect="1"/>
          </p:cNvPicPr>
          <p:nvPr/>
        </p:nvPicPr>
        <p:blipFill>
          <a:blip r:embed="rId4"/>
          <a:stretch>
            <a:fillRect/>
          </a:stretch>
        </p:blipFill>
        <p:spPr>
          <a:xfrm>
            <a:off x="7815942" y="94499"/>
            <a:ext cx="1128259" cy="606795"/>
          </a:xfrm>
          <a:prstGeom prst="rect">
            <a:avLst/>
          </a:prstGeom>
        </p:spPr>
      </p:pic>
      <p:pic>
        <p:nvPicPr>
          <p:cNvPr id="4" name="תמונה 3"/>
          <p:cNvPicPr>
            <a:picLocks noChangeAspect="1"/>
          </p:cNvPicPr>
          <p:nvPr/>
        </p:nvPicPr>
        <p:blipFill>
          <a:blip r:embed="rId5"/>
          <a:stretch>
            <a:fillRect/>
          </a:stretch>
        </p:blipFill>
        <p:spPr>
          <a:xfrm>
            <a:off x="0" y="0"/>
            <a:ext cx="1286367" cy="713294"/>
          </a:xfrm>
          <a:prstGeom prst="rect">
            <a:avLst/>
          </a:prstGeom>
        </p:spPr>
      </p:pic>
    </p:spTree>
    <p:extLst>
      <p:ext uri="{BB962C8B-B14F-4D97-AF65-F5344CB8AC3E}">
        <p14:creationId xmlns:p14="http://schemas.microsoft.com/office/powerpoint/2010/main" val="3139633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4800" b="1" dirty="0">
                <a:solidFill>
                  <a:schemeClr val="accent6">
                    <a:lumMod val="75000"/>
                  </a:schemeClr>
                </a:solidFill>
                <a:cs typeface="+mn-cs"/>
              </a:rPr>
              <a:t>תם ולא נשלם</a:t>
            </a:r>
            <a:endParaRPr lang="en-US" sz="4800" b="1" dirty="0">
              <a:solidFill>
                <a:schemeClr val="accent6">
                  <a:lumMod val="75000"/>
                </a:schemeClr>
              </a:solidFill>
              <a:cs typeface="+mn-cs"/>
            </a:endParaRPr>
          </a:p>
        </p:txBody>
      </p:sp>
      <p:sp>
        <p:nvSpPr>
          <p:cNvPr id="3" name="מציין מיקום תוכן 2"/>
          <p:cNvSpPr>
            <a:spLocks noGrp="1"/>
          </p:cNvSpPr>
          <p:nvPr>
            <p:ph idx="1"/>
          </p:nvPr>
        </p:nvSpPr>
        <p:spPr>
          <a:xfrm>
            <a:off x="304800" y="1828801"/>
            <a:ext cx="8567057" cy="4351337"/>
          </a:xfrm>
        </p:spPr>
        <p:txBody>
          <a:bodyPr>
            <a:normAutofit/>
          </a:bodyPr>
          <a:lstStyle/>
          <a:p>
            <a:pPr marL="0" indent="0" algn="ctr">
              <a:buNone/>
            </a:pPr>
            <a:r>
              <a:rPr lang="he-IL" sz="4000" b="1" dirty="0"/>
              <a:t>מצגת מלווה להוראה</a:t>
            </a:r>
          </a:p>
          <a:p>
            <a:pPr marL="0" indent="0" algn="ctr">
              <a:buNone/>
            </a:pPr>
            <a:endParaRPr lang="he-IL" sz="4000" b="1" dirty="0"/>
          </a:p>
          <a:p>
            <a:pPr marL="0" indent="0" algn="ctr">
              <a:buNone/>
            </a:pPr>
            <a:r>
              <a:rPr lang="he-IL" sz="4800" b="1" dirty="0">
                <a:solidFill>
                  <a:srgbClr val="B31013"/>
                </a:solidFill>
              </a:rPr>
              <a:t>עוברים לפרק השני:</a:t>
            </a:r>
          </a:p>
          <a:p>
            <a:pPr marL="0" indent="0" algn="ctr">
              <a:buNone/>
            </a:pPr>
            <a:r>
              <a:rPr lang="he-IL" sz="6600" b="1" dirty="0">
                <a:solidFill>
                  <a:srgbClr val="B31013"/>
                </a:solidFill>
              </a:rPr>
              <a:t>צמח חדש בא לעולם  </a:t>
            </a:r>
            <a:endParaRPr lang="en-US" sz="6600" b="1" dirty="0">
              <a:solidFill>
                <a:srgbClr val="B31013"/>
              </a:solidFill>
            </a:endParaRPr>
          </a:p>
        </p:txBody>
      </p:sp>
      <p:pic>
        <p:nvPicPr>
          <p:cNvPr id="4" name="תמונה 3"/>
          <p:cNvPicPr>
            <a:picLocks noChangeAspect="1"/>
          </p:cNvPicPr>
          <p:nvPr/>
        </p:nvPicPr>
        <p:blipFill>
          <a:blip r:embed="rId2"/>
          <a:stretch>
            <a:fillRect/>
          </a:stretch>
        </p:blipFill>
        <p:spPr>
          <a:xfrm>
            <a:off x="5980111" y="6077644"/>
            <a:ext cx="1450974" cy="780356"/>
          </a:xfrm>
          <a:prstGeom prst="rect">
            <a:avLst/>
          </a:prstGeom>
        </p:spPr>
      </p:pic>
      <p:pic>
        <p:nvPicPr>
          <p:cNvPr id="5" name="תמונה 4"/>
          <p:cNvPicPr>
            <a:picLocks noChangeAspect="1"/>
          </p:cNvPicPr>
          <p:nvPr/>
        </p:nvPicPr>
        <p:blipFill>
          <a:blip r:embed="rId3"/>
          <a:stretch>
            <a:fillRect/>
          </a:stretch>
        </p:blipFill>
        <p:spPr>
          <a:xfrm>
            <a:off x="7625518" y="5960970"/>
            <a:ext cx="1286367" cy="713294"/>
          </a:xfrm>
          <a:prstGeom prst="rect">
            <a:avLst/>
          </a:prstGeom>
        </p:spPr>
      </p:pic>
    </p:spTree>
    <p:extLst>
      <p:ext uri="{BB962C8B-B14F-4D97-AF65-F5344CB8AC3E}">
        <p14:creationId xmlns:p14="http://schemas.microsoft.com/office/powerpoint/2010/main" val="285295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73000">
              <a:schemeClr val="accent6">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 name="תמונה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43047"/>
            <a:ext cx="1371604" cy="737292"/>
          </a:xfrm>
          <a:prstGeom prst="rect">
            <a:avLst/>
          </a:prstGeom>
        </p:spPr>
      </p:pic>
      <p:pic>
        <p:nvPicPr>
          <p:cNvPr id="5" name="תמונה 4"/>
          <p:cNvPicPr>
            <a:picLocks noChangeAspect="1"/>
          </p:cNvPicPr>
          <p:nvPr/>
        </p:nvPicPr>
        <p:blipFill>
          <a:blip r:embed="rId4"/>
          <a:stretch>
            <a:fillRect/>
          </a:stretch>
        </p:blipFill>
        <p:spPr>
          <a:xfrm>
            <a:off x="0" y="0"/>
            <a:ext cx="1284514" cy="712281"/>
          </a:xfrm>
          <a:prstGeom prst="rect">
            <a:avLst/>
          </a:prstGeom>
        </p:spPr>
      </p:pic>
      <p:sp>
        <p:nvSpPr>
          <p:cNvPr id="4" name="כותרת 3">
            <a:extLst>
              <a:ext uri="{FF2B5EF4-FFF2-40B4-BE49-F238E27FC236}">
                <a16:creationId xmlns:a16="http://schemas.microsoft.com/office/drawing/2014/main" id="{CB891A3E-80A9-ED3D-52A7-E485BC0B0840}"/>
              </a:ext>
            </a:extLst>
          </p:cNvPr>
          <p:cNvSpPr>
            <a:spLocks noGrp="1"/>
          </p:cNvSpPr>
          <p:nvPr>
            <p:ph type="ctrTitle"/>
          </p:nvPr>
        </p:nvSpPr>
        <p:spPr>
          <a:xfrm>
            <a:off x="857250" y="980132"/>
            <a:ext cx="7772400" cy="1198206"/>
          </a:xfrm>
          <a:gradFill>
            <a:gsLst>
              <a:gs pos="0">
                <a:schemeClr val="bg1"/>
              </a:gs>
              <a:gs pos="100000">
                <a:schemeClr val="bg1">
                  <a:shade val="64000"/>
                  <a:lumMod val="88000"/>
                </a:schemeClr>
              </a:gs>
            </a:gsLst>
            <a:lin ang="5400000" scaled="0"/>
          </a:gradFill>
        </p:spPr>
        <p:txBody>
          <a:bodyPr/>
          <a:lstStyle/>
          <a:p>
            <a:r>
              <a:rPr lang="he-IL" sz="6000" b="1" i="0" u="none" strike="noStrike" baseline="0" dirty="0">
                <a:solidFill>
                  <a:schemeClr val="accent6">
                    <a:lumMod val="50000"/>
                  </a:schemeClr>
                </a:solidFill>
                <a:latin typeface="Arial" panose="020B0604020202020204" pitchFamily="34" charset="0"/>
                <a:cs typeface="Arial" panose="020B0604020202020204" pitchFamily="34" charset="0"/>
              </a:rPr>
              <a:t>מפגשים עם צמחים</a:t>
            </a:r>
            <a:endParaRPr lang="he-IL" b="1" dirty="0">
              <a:solidFill>
                <a:schemeClr val="accent6">
                  <a:lumMod val="50000"/>
                </a:schemeClr>
              </a:solidFill>
              <a:latin typeface="Arial" panose="020B0604020202020204" pitchFamily="34" charset="0"/>
              <a:cs typeface="Arial" panose="020B0604020202020204" pitchFamily="34" charset="0"/>
            </a:endParaRPr>
          </a:p>
        </p:txBody>
      </p:sp>
      <p:pic>
        <p:nvPicPr>
          <p:cNvPr id="12" name="תמונה 11">
            <a:extLst>
              <a:ext uri="{FF2B5EF4-FFF2-40B4-BE49-F238E27FC236}">
                <a16:creationId xmlns:a16="http://schemas.microsoft.com/office/drawing/2014/main" id="{BCF1F8B7-C2CC-03EF-F6AA-9A914BFA2E4B}"/>
              </a:ext>
            </a:extLst>
          </p:cNvPr>
          <p:cNvPicPr>
            <a:picLocks noChangeAspect="1"/>
          </p:cNvPicPr>
          <p:nvPr/>
        </p:nvPicPr>
        <p:blipFill>
          <a:blip r:embed="rId5"/>
          <a:stretch>
            <a:fillRect/>
          </a:stretch>
        </p:blipFill>
        <p:spPr>
          <a:xfrm>
            <a:off x="0" y="5441726"/>
            <a:ext cx="9144000" cy="1416274"/>
          </a:xfrm>
          <a:prstGeom prst="rect">
            <a:avLst/>
          </a:prstGeom>
        </p:spPr>
      </p:pic>
      <p:sp>
        <p:nvSpPr>
          <p:cNvPr id="18" name="תיבת טקסט 17">
            <a:extLst>
              <a:ext uri="{FF2B5EF4-FFF2-40B4-BE49-F238E27FC236}">
                <a16:creationId xmlns:a16="http://schemas.microsoft.com/office/drawing/2014/main" id="{FA53F3E7-AE72-4C8F-617D-76D21FB73A7A}"/>
              </a:ext>
            </a:extLst>
          </p:cNvPr>
          <p:cNvSpPr txBox="1"/>
          <p:nvPr/>
        </p:nvSpPr>
        <p:spPr>
          <a:xfrm>
            <a:off x="239974" y="2548148"/>
            <a:ext cx="7635240" cy="2523768"/>
          </a:xfrm>
          <a:prstGeom prst="rect">
            <a:avLst/>
          </a:prstGeom>
          <a:noFill/>
        </p:spPr>
        <p:txBody>
          <a:bodyPr wrap="square" rtlCol="1">
            <a:spAutoFit/>
          </a:bodyPr>
          <a:lstStyle/>
          <a:p>
            <a:pPr algn="r"/>
            <a:r>
              <a:rPr lang="he-IL" sz="2800" i="0" u="none" strike="noStrike" baseline="0" dirty="0">
                <a:latin typeface="Bnarkisim"/>
              </a:rPr>
              <a:t>פרק ראשון: </a:t>
            </a:r>
            <a:r>
              <a:rPr lang="he-IL" sz="2800" b="1" i="0" u="none" strike="noStrike" baseline="0" dirty="0">
                <a:solidFill>
                  <a:srgbClr val="000000"/>
                </a:solidFill>
                <a:latin typeface="Bnarkisim"/>
              </a:rPr>
              <a:t>צמחים הם יצורים חיים</a:t>
            </a:r>
          </a:p>
          <a:p>
            <a:pPr algn="r"/>
            <a:r>
              <a:rPr lang="he-IL" sz="2800" i="0" u="none" strike="noStrike" baseline="0" dirty="0">
                <a:latin typeface="Bnarkisim"/>
              </a:rPr>
              <a:t>פרק שני: </a:t>
            </a:r>
            <a:r>
              <a:rPr lang="he-IL" sz="2800" b="1" i="0" u="none" strike="noStrike" baseline="0" dirty="0">
                <a:solidFill>
                  <a:srgbClr val="000000"/>
                </a:solidFill>
                <a:latin typeface="Bnarkisim"/>
              </a:rPr>
              <a:t>צמח חדש בא לעולם</a:t>
            </a:r>
            <a:endParaRPr lang="he-IL" sz="2800" b="1" dirty="0">
              <a:solidFill>
                <a:srgbClr val="000000"/>
              </a:solidFill>
              <a:latin typeface="Bnarkisim"/>
            </a:endParaRPr>
          </a:p>
          <a:p>
            <a:pPr algn="r"/>
            <a:r>
              <a:rPr lang="he-IL" sz="2800" b="0" i="0" u="none" strike="noStrike" baseline="0" dirty="0">
                <a:latin typeface="Bnarkisim"/>
              </a:rPr>
              <a:t>פרק שלישי</a:t>
            </a:r>
            <a:r>
              <a:rPr lang="he-IL" sz="2800" b="0" i="0" u="none" strike="noStrike" baseline="0" dirty="0">
                <a:solidFill>
                  <a:srgbClr val="2400D1"/>
                </a:solidFill>
                <a:latin typeface="Bnarkisim"/>
              </a:rPr>
              <a:t>: </a:t>
            </a:r>
            <a:r>
              <a:rPr lang="he-IL" sz="2800" b="1" i="0" u="none" strike="noStrike" baseline="0" dirty="0">
                <a:solidFill>
                  <a:srgbClr val="000000"/>
                </a:solidFill>
                <a:latin typeface="Bnarkisim"/>
              </a:rPr>
              <a:t>צמחים גדלים</a:t>
            </a:r>
          </a:p>
          <a:p>
            <a:pPr algn="r"/>
            <a:r>
              <a:rPr lang="he-IL" sz="2800" b="0" i="0" u="none" strike="noStrike" baseline="0" dirty="0">
                <a:latin typeface="Bnarkisim"/>
              </a:rPr>
              <a:t>פרק רביעי: </a:t>
            </a:r>
            <a:r>
              <a:rPr lang="he-IL" sz="2800" b="1" i="0" u="none" strike="noStrike" baseline="0" dirty="0">
                <a:solidFill>
                  <a:srgbClr val="000000"/>
                </a:solidFill>
                <a:latin typeface="Bnarkisim"/>
              </a:rPr>
              <a:t>להתחיל מחדש</a:t>
            </a:r>
          </a:p>
          <a:p>
            <a:pPr algn="r"/>
            <a:r>
              <a:rPr lang="he-IL" sz="2800" b="0" i="0" u="none" strike="noStrike" baseline="0" dirty="0">
                <a:latin typeface="Bnarkisim"/>
              </a:rPr>
              <a:t>פרק חמישי</a:t>
            </a:r>
            <a:r>
              <a:rPr lang="he-IL" sz="2800" b="0" i="0" u="none" strike="noStrike" baseline="0" dirty="0">
                <a:solidFill>
                  <a:srgbClr val="2400D1"/>
                </a:solidFill>
                <a:latin typeface="Bnarkisim"/>
              </a:rPr>
              <a:t>: </a:t>
            </a:r>
            <a:r>
              <a:rPr lang="he-IL" sz="2800" b="1" i="0" u="none" strike="noStrike" baseline="0" dirty="0">
                <a:solidFill>
                  <a:srgbClr val="000000"/>
                </a:solidFill>
                <a:latin typeface="Bnarkisim"/>
              </a:rPr>
              <a:t>משתמשים בצמחים</a:t>
            </a:r>
          </a:p>
          <a:p>
            <a:endParaRPr lang="he-IL" dirty="0"/>
          </a:p>
        </p:txBody>
      </p:sp>
    </p:spTree>
    <p:extLst>
      <p:ext uri="{BB962C8B-B14F-4D97-AF65-F5344CB8AC3E}">
        <p14:creationId xmlns:p14="http://schemas.microsoft.com/office/powerpoint/2010/main" val="290526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43259" y="387791"/>
            <a:ext cx="8057482" cy="1325562"/>
          </a:xfrm>
        </p:spPr>
        <p:txBody>
          <a:bodyPr>
            <a:normAutofit/>
          </a:bodyPr>
          <a:lstStyle/>
          <a:p>
            <a:pPr algn="r"/>
            <a:r>
              <a:rPr lang="he-IL" sz="4800" b="1" dirty="0">
                <a:solidFill>
                  <a:schemeClr val="accent6">
                    <a:lumMod val="75000"/>
                  </a:schemeClr>
                </a:solidFill>
                <a:cs typeface="+mn-cs"/>
              </a:rPr>
              <a:t>צמחים סביב / </a:t>
            </a:r>
            <a:r>
              <a:rPr lang="he-IL" sz="3200" b="1" dirty="0">
                <a:solidFill>
                  <a:schemeClr val="accent6">
                    <a:lumMod val="75000"/>
                  </a:schemeClr>
                </a:solidFill>
                <a:cs typeface="+mn-cs"/>
              </a:rPr>
              <a:t>אפרים </a:t>
            </a:r>
            <a:r>
              <a:rPr lang="he-IL" sz="3200" b="1" dirty="0" err="1">
                <a:solidFill>
                  <a:schemeClr val="accent6">
                    <a:lumMod val="75000"/>
                  </a:schemeClr>
                </a:solidFill>
                <a:cs typeface="+mn-cs"/>
              </a:rPr>
              <a:t>סידון</a:t>
            </a:r>
            <a:r>
              <a:rPr lang="he-IL" sz="3200" b="1" dirty="0">
                <a:solidFill>
                  <a:schemeClr val="accent6">
                    <a:lumMod val="75000"/>
                  </a:schemeClr>
                </a:solidFill>
                <a:cs typeface="+mn-cs"/>
              </a:rPr>
              <a:t> (עמוד 101)</a:t>
            </a:r>
            <a:endParaRPr lang="en-US" sz="3200" b="1" dirty="0">
              <a:solidFill>
                <a:schemeClr val="accent6">
                  <a:lumMod val="75000"/>
                </a:schemeClr>
              </a:solidFill>
              <a:cs typeface="+mn-cs"/>
            </a:endParaRPr>
          </a:p>
        </p:txBody>
      </p:sp>
      <p:pic>
        <p:nvPicPr>
          <p:cNvPr id="4" name="מציין מיקום תוכן 3"/>
          <p:cNvPicPr>
            <a:picLocks noGrp="1" noChangeAspect="1"/>
          </p:cNvPicPr>
          <p:nvPr>
            <p:ph idx="1"/>
          </p:nvPr>
        </p:nvPicPr>
        <p:blipFill>
          <a:blip r:embed="rId3"/>
          <a:stretch>
            <a:fillRect/>
          </a:stretch>
        </p:blipFill>
        <p:spPr>
          <a:xfrm>
            <a:off x="5455280" y="1691322"/>
            <a:ext cx="2937281" cy="4881965"/>
          </a:xfrm>
          <a:prstGeom prst="rect">
            <a:avLst/>
          </a:prstGeom>
        </p:spPr>
      </p:pic>
      <p:pic>
        <p:nvPicPr>
          <p:cNvPr id="5" name="תמונה 4"/>
          <p:cNvPicPr>
            <a:picLocks noChangeAspect="1"/>
          </p:cNvPicPr>
          <p:nvPr/>
        </p:nvPicPr>
        <p:blipFill>
          <a:blip r:embed="rId4"/>
          <a:stretch>
            <a:fillRect/>
          </a:stretch>
        </p:blipFill>
        <p:spPr>
          <a:xfrm>
            <a:off x="1285592" y="1713353"/>
            <a:ext cx="2893250" cy="2418951"/>
          </a:xfrm>
          <a:prstGeom prst="rect">
            <a:avLst/>
          </a:prstGeom>
        </p:spPr>
      </p:pic>
      <p:pic>
        <p:nvPicPr>
          <p:cNvPr id="6" name="תמונה 5"/>
          <p:cNvPicPr>
            <a:picLocks noChangeAspect="1"/>
          </p:cNvPicPr>
          <p:nvPr/>
        </p:nvPicPr>
        <p:blipFill>
          <a:blip r:embed="rId5"/>
          <a:stretch>
            <a:fillRect/>
          </a:stretch>
        </p:blipFill>
        <p:spPr>
          <a:xfrm>
            <a:off x="1367073" y="4369061"/>
            <a:ext cx="2675967" cy="2177609"/>
          </a:xfrm>
          <a:prstGeom prst="rect">
            <a:avLst/>
          </a:prstGeom>
        </p:spPr>
      </p:pic>
      <p:pic>
        <p:nvPicPr>
          <p:cNvPr id="3" name="תמונה 2"/>
          <p:cNvPicPr>
            <a:picLocks noChangeAspect="1"/>
          </p:cNvPicPr>
          <p:nvPr/>
        </p:nvPicPr>
        <p:blipFill>
          <a:blip r:embed="rId6"/>
          <a:stretch>
            <a:fillRect/>
          </a:stretch>
        </p:blipFill>
        <p:spPr>
          <a:xfrm>
            <a:off x="7667074" y="0"/>
            <a:ext cx="1450974" cy="780356"/>
          </a:xfrm>
          <a:prstGeom prst="rect">
            <a:avLst/>
          </a:prstGeom>
        </p:spPr>
      </p:pic>
      <p:pic>
        <p:nvPicPr>
          <p:cNvPr id="7" name="תמונה 6"/>
          <p:cNvPicPr>
            <a:picLocks noChangeAspect="1"/>
          </p:cNvPicPr>
          <p:nvPr/>
        </p:nvPicPr>
        <p:blipFill>
          <a:blip r:embed="rId7"/>
          <a:stretch>
            <a:fillRect/>
          </a:stretch>
        </p:blipFill>
        <p:spPr>
          <a:xfrm>
            <a:off x="25952" y="31144"/>
            <a:ext cx="1286367" cy="713294"/>
          </a:xfrm>
          <a:prstGeom prst="rect">
            <a:avLst/>
          </a:prstGeom>
        </p:spPr>
      </p:pic>
    </p:spTree>
    <p:extLst>
      <p:ext uri="{BB962C8B-B14F-4D97-AF65-F5344CB8AC3E}">
        <p14:creationId xmlns:p14="http://schemas.microsoft.com/office/powerpoint/2010/main" val="1502264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sz="4800" b="1" dirty="0">
                <a:solidFill>
                  <a:schemeClr val="accent6">
                    <a:lumMod val="75000"/>
                  </a:schemeClr>
                </a:solidFill>
                <a:cs typeface="Arial" panose="020B0604020202020204" pitchFamily="34" charset="0"/>
              </a:rPr>
              <a:t>צמחים סביב / המשך</a:t>
            </a:r>
            <a:endParaRPr lang="en-US" dirty="0">
              <a:solidFill>
                <a:schemeClr val="accent6">
                  <a:lumMod val="75000"/>
                </a:schemeClr>
              </a:solidFill>
            </a:endParaRPr>
          </a:p>
        </p:txBody>
      </p:sp>
      <p:pic>
        <p:nvPicPr>
          <p:cNvPr id="4" name="מציין מיקום תוכן 3"/>
          <p:cNvPicPr>
            <a:picLocks noGrp="1" noChangeAspect="1"/>
          </p:cNvPicPr>
          <p:nvPr>
            <p:ph idx="1"/>
          </p:nvPr>
        </p:nvPicPr>
        <p:blipFill>
          <a:blip r:embed="rId2"/>
          <a:stretch>
            <a:fillRect/>
          </a:stretch>
        </p:blipFill>
        <p:spPr>
          <a:xfrm>
            <a:off x="4999368" y="1837854"/>
            <a:ext cx="3301275" cy="4351338"/>
          </a:xfrm>
          <a:prstGeom prst="rect">
            <a:avLst/>
          </a:prstGeom>
        </p:spPr>
      </p:pic>
      <p:pic>
        <p:nvPicPr>
          <p:cNvPr id="5" name="תמונה 4"/>
          <p:cNvPicPr>
            <a:picLocks noChangeAspect="1"/>
          </p:cNvPicPr>
          <p:nvPr/>
        </p:nvPicPr>
        <p:blipFill>
          <a:blip r:embed="rId3"/>
          <a:stretch>
            <a:fillRect/>
          </a:stretch>
        </p:blipFill>
        <p:spPr>
          <a:xfrm>
            <a:off x="1077363" y="1837854"/>
            <a:ext cx="3494638" cy="1719595"/>
          </a:xfrm>
          <a:prstGeom prst="rect">
            <a:avLst/>
          </a:prstGeom>
        </p:spPr>
      </p:pic>
      <p:pic>
        <p:nvPicPr>
          <p:cNvPr id="6" name="תמונה 5"/>
          <p:cNvPicPr>
            <a:picLocks noChangeAspect="1"/>
          </p:cNvPicPr>
          <p:nvPr/>
        </p:nvPicPr>
        <p:blipFill>
          <a:blip r:embed="rId4"/>
          <a:stretch>
            <a:fillRect/>
          </a:stretch>
        </p:blipFill>
        <p:spPr>
          <a:xfrm>
            <a:off x="633845" y="3876310"/>
            <a:ext cx="4092064" cy="2733565"/>
          </a:xfrm>
          <a:prstGeom prst="rect">
            <a:avLst/>
          </a:prstGeom>
        </p:spPr>
      </p:pic>
      <p:pic>
        <p:nvPicPr>
          <p:cNvPr id="3" name="תמונה 2"/>
          <p:cNvPicPr>
            <a:picLocks noChangeAspect="1"/>
          </p:cNvPicPr>
          <p:nvPr/>
        </p:nvPicPr>
        <p:blipFill>
          <a:blip r:embed="rId5"/>
          <a:stretch>
            <a:fillRect/>
          </a:stretch>
        </p:blipFill>
        <p:spPr>
          <a:xfrm>
            <a:off x="0" y="66491"/>
            <a:ext cx="1450974" cy="780356"/>
          </a:xfrm>
          <a:prstGeom prst="rect">
            <a:avLst/>
          </a:prstGeom>
        </p:spPr>
      </p:pic>
      <p:pic>
        <p:nvPicPr>
          <p:cNvPr id="7" name="תמונה 6"/>
          <p:cNvPicPr>
            <a:picLocks noChangeAspect="1"/>
          </p:cNvPicPr>
          <p:nvPr/>
        </p:nvPicPr>
        <p:blipFill>
          <a:blip r:embed="rId6"/>
          <a:stretch>
            <a:fillRect/>
          </a:stretch>
        </p:blipFill>
        <p:spPr>
          <a:xfrm>
            <a:off x="1538315" y="0"/>
            <a:ext cx="1286367" cy="713294"/>
          </a:xfrm>
          <a:prstGeom prst="rect">
            <a:avLst/>
          </a:prstGeom>
        </p:spPr>
      </p:pic>
    </p:spTree>
    <p:extLst>
      <p:ext uri="{BB962C8B-B14F-4D97-AF65-F5344CB8AC3E}">
        <p14:creationId xmlns:p14="http://schemas.microsoft.com/office/powerpoint/2010/main" val="656414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4400" dirty="0">
                <a:solidFill>
                  <a:srgbClr val="000000"/>
                </a:solidFill>
                <a:latin typeface="Narkisim" panose="020E0502050101010101" pitchFamily="34" charset="-79"/>
                <a:cs typeface="Narkisim" panose="020E0502050101010101" pitchFamily="34" charset="-79"/>
              </a:rPr>
              <a:t>פרק ראשון: </a:t>
            </a:r>
            <a:r>
              <a:rPr lang="he-IL" sz="4400" dirty="0">
                <a:solidFill>
                  <a:schemeClr val="accent6">
                    <a:lumMod val="75000"/>
                  </a:schemeClr>
                </a:solidFill>
                <a:latin typeface="Narkisim" panose="020E0502050101010101" pitchFamily="34" charset="-79"/>
                <a:cs typeface="Narkisim" panose="020E0502050101010101" pitchFamily="34" charset="-79"/>
              </a:rPr>
              <a:t>צמחים הם יצורים חיים</a:t>
            </a:r>
            <a:endParaRPr lang="en-US" sz="4400" dirty="0">
              <a:solidFill>
                <a:schemeClr val="accent6">
                  <a:lumMod val="75000"/>
                </a:schemeClr>
              </a:solidFill>
            </a:endParaRPr>
          </a:p>
        </p:txBody>
      </p:sp>
      <p:pic>
        <p:nvPicPr>
          <p:cNvPr id="4" name="מציין מיקום תוכן 3"/>
          <p:cNvPicPr>
            <a:picLocks noGrp="1" noChangeAspect="1"/>
          </p:cNvPicPr>
          <p:nvPr>
            <p:ph idx="1"/>
          </p:nvPr>
        </p:nvPicPr>
        <p:blipFill>
          <a:blip r:embed="rId3"/>
          <a:stretch>
            <a:fillRect/>
          </a:stretch>
        </p:blipFill>
        <p:spPr>
          <a:xfrm>
            <a:off x="443722" y="1557847"/>
            <a:ext cx="8430954" cy="3815332"/>
          </a:xfrm>
          <a:prstGeom prst="rect">
            <a:avLst/>
          </a:prstGeom>
        </p:spPr>
      </p:pic>
      <p:pic>
        <p:nvPicPr>
          <p:cNvPr id="5" name="תמונה 4"/>
          <p:cNvPicPr>
            <a:picLocks noChangeAspect="1"/>
          </p:cNvPicPr>
          <p:nvPr/>
        </p:nvPicPr>
        <p:blipFill>
          <a:blip r:embed="rId4"/>
          <a:stretch>
            <a:fillRect/>
          </a:stretch>
        </p:blipFill>
        <p:spPr>
          <a:xfrm>
            <a:off x="706169" y="4046034"/>
            <a:ext cx="2299581" cy="2761630"/>
          </a:xfrm>
          <a:prstGeom prst="rect">
            <a:avLst/>
          </a:prstGeom>
        </p:spPr>
      </p:pic>
      <p:sp>
        <p:nvSpPr>
          <p:cNvPr id="7" name="TextBox 6"/>
          <p:cNvSpPr txBox="1"/>
          <p:nvPr/>
        </p:nvSpPr>
        <p:spPr>
          <a:xfrm>
            <a:off x="3530851" y="5649362"/>
            <a:ext cx="5133315" cy="1077218"/>
          </a:xfrm>
          <a:prstGeom prst="rect">
            <a:avLst/>
          </a:prstGeom>
          <a:noFill/>
        </p:spPr>
        <p:txBody>
          <a:bodyPr wrap="square" rtlCol="0">
            <a:spAutoFit/>
          </a:bodyPr>
          <a:lstStyle/>
          <a:p>
            <a:pPr algn="r"/>
            <a:r>
              <a:rPr lang="he-IL" sz="3200" b="1" dirty="0"/>
              <a:t>למה התכוונה סבתא כאשר אמרה "שניכם צודקים"?</a:t>
            </a:r>
            <a:endParaRPr lang="en-US" sz="3200" b="1" dirty="0"/>
          </a:p>
        </p:txBody>
      </p:sp>
      <p:pic>
        <p:nvPicPr>
          <p:cNvPr id="3" name="תמונה 2"/>
          <p:cNvPicPr>
            <a:picLocks noChangeAspect="1"/>
          </p:cNvPicPr>
          <p:nvPr/>
        </p:nvPicPr>
        <p:blipFill>
          <a:blip r:embed="rId5"/>
          <a:stretch>
            <a:fillRect/>
          </a:stretch>
        </p:blipFill>
        <p:spPr>
          <a:xfrm>
            <a:off x="7670392" y="123362"/>
            <a:ext cx="1181650" cy="635509"/>
          </a:xfrm>
          <a:prstGeom prst="rect">
            <a:avLst/>
          </a:prstGeom>
        </p:spPr>
      </p:pic>
      <p:pic>
        <p:nvPicPr>
          <p:cNvPr id="6" name="תמונה 5"/>
          <p:cNvPicPr>
            <a:picLocks noChangeAspect="1"/>
          </p:cNvPicPr>
          <p:nvPr/>
        </p:nvPicPr>
        <p:blipFill>
          <a:blip r:embed="rId6"/>
          <a:stretch>
            <a:fillRect/>
          </a:stretch>
        </p:blipFill>
        <p:spPr>
          <a:xfrm>
            <a:off x="6311597" y="9113"/>
            <a:ext cx="1286367" cy="713294"/>
          </a:xfrm>
          <a:prstGeom prst="rect">
            <a:avLst/>
          </a:prstGeom>
        </p:spPr>
      </p:pic>
    </p:spTree>
    <p:extLst>
      <p:ext uri="{BB962C8B-B14F-4D97-AF65-F5344CB8AC3E}">
        <p14:creationId xmlns:p14="http://schemas.microsoft.com/office/powerpoint/2010/main" val="1243551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33845" y="1219200"/>
            <a:ext cx="8259784" cy="1066800"/>
          </a:xfrm>
        </p:spPr>
        <p:txBody>
          <a:bodyPr>
            <a:normAutofit fontScale="90000"/>
          </a:bodyPr>
          <a:lstStyle/>
          <a:p>
            <a:pPr algn="r"/>
            <a:r>
              <a:rPr lang="he-IL" sz="4000" b="1" dirty="0">
                <a:cs typeface="+mn-cs"/>
              </a:rPr>
              <a:t>משימה: </a:t>
            </a:r>
            <a:r>
              <a:rPr lang="he-IL" sz="4000" b="1" dirty="0">
                <a:solidFill>
                  <a:schemeClr val="accent6">
                    <a:lumMod val="75000"/>
                  </a:schemeClr>
                </a:solidFill>
                <a:cs typeface="+mn-cs"/>
              </a:rPr>
              <a:t>איך נדע שצמחים הם יצורים חיים? </a:t>
            </a:r>
            <a:r>
              <a:rPr lang="he-IL" sz="3200" b="1" dirty="0">
                <a:cs typeface="+mn-cs"/>
              </a:rPr>
              <a:t>(עמוד 103) </a:t>
            </a:r>
            <a:endParaRPr lang="en-US" sz="3200" b="1" dirty="0">
              <a:cs typeface="+mn-cs"/>
            </a:endParaRPr>
          </a:p>
        </p:txBody>
      </p:sp>
      <p:sp>
        <p:nvSpPr>
          <p:cNvPr id="3" name="מציין מיקום תוכן 2"/>
          <p:cNvSpPr>
            <a:spLocks noGrp="1"/>
          </p:cNvSpPr>
          <p:nvPr>
            <p:ph idx="1"/>
          </p:nvPr>
        </p:nvSpPr>
        <p:spPr/>
        <p:txBody>
          <a:bodyPr/>
          <a:lstStyle/>
          <a:p>
            <a:pPr marL="0" indent="0">
              <a:buNone/>
            </a:pPr>
            <a:endParaRPr lang="he-IL" sz="2800" dirty="0"/>
          </a:p>
          <a:p>
            <a:pPr marL="0" indent="0">
              <a:buNone/>
            </a:pPr>
            <a:r>
              <a:rPr lang="he-IL" sz="2800" b="1" dirty="0"/>
              <a:t>קטע מידע</a:t>
            </a:r>
          </a:p>
          <a:p>
            <a:pPr marL="0" indent="0">
              <a:buNone/>
            </a:pPr>
            <a:endParaRPr lang="en-US" dirty="0"/>
          </a:p>
        </p:txBody>
      </p:sp>
      <p:pic>
        <p:nvPicPr>
          <p:cNvPr id="4" name="תמונה 3"/>
          <p:cNvPicPr>
            <a:picLocks noChangeAspect="1"/>
          </p:cNvPicPr>
          <p:nvPr/>
        </p:nvPicPr>
        <p:blipFill>
          <a:blip r:embed="rId3"/>
          <a:stretch>
            <a:fillRect/>
          </a:stretch>
        </p:blipFill>
        <p:spPr>
          <a:xfrm>
            <a:off x="-76200" y="3073826"/>
            <a:ext cx="9144000" cy="3530502"/>
          </a:xfrm>
          <a:prstGeom prst="rect">
            <a:avLst/>
          </a:prstGeom>
        </p:spPr>
      </p:pic>
      <p:pic>
        <p:nvPicPr>
          <p:cNvPr id="5" name="תמונה 4"/>
          <p:cNvPicPr>
            <a:picLocks noChangeAspect="1"/>
          </p:cNvPicPr>
          <p:nvPr/>
        </p:nvPicPr>
        <p:blipFill>
          <a:blip r:embed="rId4"/>
          <a:stretch>
            <a:fillRect/>
          </a:stretch>
        </p:blipFill>
        <p:spPr>
          <a:xfrm>
            <a:off x="6443810" y="171289"/>
            <a:ext cx="1234679" cy="664029"/>
          </a:xfrm>
          <a:prstGeom prst="rect">
            <a:avLst/>
          </a:prstGeom>
        </p:spPr>
      </p:pic>
      <p:pic>
        <p:nvPicPr>
          <p:cNvPr id="6" name="תמונה 5"/>
          <p:cNvPicPr>
            <a:picLocks noChangeAspect="1"/>
          </p:cNvPicPr>
          <p:nvPr/>
        </p:nvPicPr>
        <p:blipFill>
          <a:blip r:embed="rId5"/>
          <a:stretch>
            <a:fillRect/>
          </a:stretch>
        </p:blipFill>
        <p:spPr>
          <a:xfrm>
            <a:off x="7814050" y="12814"/>
            <a:ext cx="1286367" cy="713294"/>
          </a:xfrm>
          <a:prstGeom prst="rect">
            <a:avLst/>
          </a:prstGeom>
        </p:spPr>
      </p:pic>
    </p:spTree>
    <p:extLst>
      <p:ext uri="{BB962C8B-B14F-4D97-AF65-F5344CB8AC3E}">
        <p14:creationId xmlns:p14="http://schemas.microsoft.com/office/powerpoint/2010/main" val="1530577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73000">
              <a:schemeClr val="accent6">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 name="תמונה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1948" y="144275"/>
            <a:ext cx="1554967" cy="835857"/>
          </a:xfrm>
          <a:prstGeom prst="rect">
            <a:avLst/>
          </a:prstGeom>
        </p:spPr>
      </p:pic>
      <p:pic>
        <p:nvPicPr>
          <p:cNvPr id="5" name="תמונה 4"/>
          <p:cNvPicPr>
            <a:picLocks noChangeAspect="1"/>
          </p:cNvPicPr>
          <p:nvPr/>
        </p:nvPicPr>
        <p:blipFill>
          <a:blip r:embed="rId4"/>
          <a:stretch>
            <a:fillRect/>
          </a:stretch>
        </p:blipFill>
        <p:spPr>
          <a:xfrm>
            <a:off x="239974" y="163052"/>
            <a:ext cx="1542422" cy="871804"/>
          </a:xfrm>
          <a:prstGeom prst="rect">
            <a:avLst/>
          </a:prstGeom>
        </p:spPr>
      </p:pic>
      <p:pic>
        <p:nvPicPr>
          <p:cNvPr id="8" name="תמונה 7">
            <a:extLst>
              <a:ext uri="{FF2B5EF4-FFF2-40B4-BE49-F238E27FC236}">
                <a16:creationId xmlns:a16="http://schemas.microsoft.com/office/drawing/2014/main" id="{81E5EC5E-8092-7837-5EC2-9B604EB33642}"/>
              </a:ext>
            </a:extLst>
          </p:cNvPr>
          <p:cNvPicPr>
            <a:picLocks noChangeAspect="1"/>
          </p:cNvPicPr>
          <p:nvPr/>
        </p:nvPicPr>
        <p:blipFill>
          <a:blip r:embed="rId5"/>
          <a:stretch>
            <a:fillRect/>
          </a:stretch>
        </p:blipFill>
        <p:spPr>
          <a:xfrm>
            <a:off x="948689" y="1203538"/>
            <a:ext cx="7303771" cy="5320143"/>
          </a:xfrm>
          <a:prstGeom prst="rect">
            <a:avLst/>
          </a:prstGeom>
        </p:spPr>
      </p:pic>
    </p:spTree>
    <p:extLst>
      <p:ext uri="{BB962C8B-B14F-4D97-AF65-F5344CB8AC3E}">
        <p14:creationId xmlns:p14="http://schemas.microsoft.com/office/powerpoint/2010/main" val="4221065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4800" b="1" dirty="0">
                <a:solidFill>
                  <a:schemeClr val="accent6">
                    <a:lumMod val="75000"/>
                  </a:schemeClr>
                </a:solidFill>
                <a:cs typeface="+mn-cs"/>
              </a:rPr>
              <a:t>תכונות של צמחים</a:t>
            </a:r>
            <a:endParaRPr lang="en-US" sz="4800" b="1" dirty="0">
              <a:solidFill>
                <a:schemeClr val="accent6">
                  <a:lumMod val="75000"/>
                </a:schemeClr>
              </a:solidFill>
              <a:cs typeface="+mn-cs"/>
            </a:endParaRPr>
          </a:p>
        </p:txBody>
      </p:sp>
      <p:pic>
        <p:nvPicPr>
          <p:cNvPr id="4" name="מציין מיקום תוכן 3"/>
          <p:cNvPicPr>
            <a:picLocks noGrp="1" noChangeAspect="1"/>
          </p:cNvPicPr>
          <p:nvPr>
            <p:ph idx="1"/>
          </p:nvPr>
        </p:nvPicPr>
        <p:blipFill>
          <a:blip r:embed="rId3"/>
          <a:stretch>
            <a:fillRect/>
          </a:stretch>
        </p:blipFill>
        <p:spPr>
          <a:xfrm>
            <a:off x="0" y="0"/>
            <a:ext cx="2544024" cy="7175268"/>
          </a:xfrm>
          <a:prstGeom prst="rect">
            <a:avLst/>
          </a:prstGeom>
        </p:spPr>
      </p:pic>
      <p:sp>
        <p:nvSpPr>
          <p:cNvPr id="6" name="TextBox 5"/>
          <p:cNvSpPr txBox="1"/>
          <p:nvPr/>
        </p:nvSpPr>
        <p:spPr>
          <a:xfrm>
            <a:off x="2544024" y="2166257"/>
            <a:ext cx="6599975" cy="4561114"/>
          </a:xfrm>
          <a:prstGeom prst="rect">
            <a:avLst/>
          </a:prstGeom>
          <a:noFill/>
        </p:spPr>
        <p:txBody>
          <a:bodyPr wrap="square" rtlCol="0">
            <a:spAutoFit/>
          </a:bodyPr>
          <a:lstStyle/>
          <a:p>
            <a:endParaRPr lang="en-US" dirty="0"/>
          </a:p>
        </p:txBody>
      </p:sp>
      <p:sp>
        <p:nvSpPr>
          <p:cNvPr id="7" name="TextBox 6"/>
          <p:cNvSpPr txBox="1"/>
          <p:nvPr/>
        </p:nvSpPr>
        <p:spPr>
          <a:xfrm>
            <a:off x="2383971" y="1926771"/>
            <a:ext cx="6651171" cy="2308324"/>
          </a:xfrm>
          <a:prstGeom prst="rect">
            <a:avLst/>
          </a:prstGeom>
          <a:noFill/>
        </p:spPr>
        <p:txBody>
          <a:bodyPr wrap="square" rtlCol="0">
            <a:spAutoFit/>
          </a:bodyPr>
          <a:lstStyle/>
          <a:p>
            <a:pPr algn="r"/>
            <a:r>
              <a:rPr lang="he-IL" dirty="0"/>
              <a:t> </a:t>
            </a:r>
            <a:r>
              <a:rPr lang="he-IL" sz="3600" b="1" dirty="0"/>
              <a:t>משימה: </a:t>
            </a:r>
            <a:r>
              <a:rPr lang="he-IL" sz="3600" b="1" dirty="0">
                <a:solidFill>
                  <a:schemeClr val="accent6">
                    <a:lumMod val="75000"/>
                  </a:schemeClr>
                </a:solidFill>
              </a:rPr>
              <a:t>אילו איברים יש לצמחים?</a:t>
            </a:r>
          </a:p>
          <a:p>
            <a:pPr algn="r"/>
            <a:r>
              <a:rPr lang="he-IL" sz="3600" b="1" dirty="0"/>
              <a:t>חלק א: מה הם איברי הצמח? (עמודים 106-104)</a:t>
            </a:r>
          </a:p>
          <a:p>
            <a:pPr algn="r"/>
            <a:r>
              <a:rPr lang="he-IL" sz="3600" b="1" dirty="0"/>
              <a:t> </a:t>
            </a:r>
            <a:endParaRPr lang="en-US" sz="3600" b="1" dirty="0"/>
          </a:p>
        </p:txBody>
      </p:sp>
      <p:pic>
        <p:nvPicPr>
          <p:cNvPr id="8" name="תמונה 7"/>
          <p:cNvPicPr>
            <a:picLocks noChangeAspect="1"/>
          </p:cNvPicPr>
          <p:nvPr/>
        </p:nvPicPr>
        <p:blipFill>
          <a:blip r:embed="rId4"/>
          <a:stretch>
            <a:fillRect/>
          </a:stretch>
        </p:blipFill>
        <p:spPr>
          <a:xfrm>
            <a:off x="2792141" y="3587634"/>
            <a:ext cx="3204905" cy="3212342"/>
          </a:xfrm>
          <a:prstGeom prst="rect">
            <a:avLst/>
          </a:prstGeom>
        </p:spPr>
      </p:pic>
      <p:pic>
        <p:nvPicPr>
          <p:cNvPr id="3" name="תמונה 2"/>
          <p:cNvPicPr>
            <a:picLocks noChangeAspect="1"/>
          </p:cNvPicPr>
          <p:nvPr/>
        </p:nvPicPr>
        <p:blipFill>
          <a:blip r:embed="rId5"/>
          <a:stretch>
            <a:fillRect/>
          </a:stretch>
        </p:blipFill>
        <p:spPr>
          <a:xfrm>
            <a:off x="7576457" y="5942868"/>
            <a:ext cx="1458685" cy="784503"/>
          </a:xfrm>
          <a:prstGeom prst="rect">
            <a:avLst/>
          </a:prstGeom>
        </p:spPr>
      </p:pic>
    </p:spTree>
    <p:extLst>
      <p:ext uri="{BB962C8B-B14F-4D97-AF65-F5344CB8AC3E}">
        <p14:creationId xmlns:p14="http://schemas.microsoft.com/office/powerpoint/2010/main" val="4046609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33845" y="311331"/>
            <a:ext cx="7886700" cy="1325562"/>
          </a:xfrm>
        </p:spPr>
        <p:txBody>
          <a:bodyPr>
            <a:normAutofit/>
          </a:bodyPr>
          <a:lstStyle/>
          <a:p>
            <a:pPr algn="r"/>
            <a:r>
              <a:rPr lang="he-IL" sz="4000" b="1" dirty="0">
                <a:solidFill>
                  <a:schemeClr val="accent6">
                    <a:lumMod val="75000"/>
                  </a:schemeClr>
                </a:solidFill>
                <a:cs typeface="+mn-cs"/>
              </a:rPr>
              <a:t>תכונות של צמחים (המשך)</a:t>
            </a:r>
            <a:endParaRPr lang="en-US" sz="4000" b="1" dirty="0">
              <a:solidFill>
                <a:schemeClr val="accent6">
                  <a:lumMod val="75000"/>
                </a:schemeClr>
              </a:solidFill>
              <a:cs typeface="+mn-cs"/>
            </a:endParaRPr>
          </a:p>
        </p:txBody>
      </p:sp>
      <p:sp>
        <p:nvSpPr>
          <p:cNvPr id="3" name="מציין מיקום תוכן 2"/>
          <p:cNvSpPr>
            <a:spLocks noGrp="1"/>
          </p:cNvSpPr>
          <p:nvPr>
            <p:ph idx="1"/>
          </p:nvPr>
        </p:nvSpPr>
        <p:spPr>
          <a:xfrm>
            <a:off x="633845" y="1636893"/>
            <a:ext cx="7886700" cy="4543245"/>
          </a:xfrm>
        </p:spPr>
        <p:txBody>
          <a:bodyPr/>
          <a:lstStyle/>
          <a:p>
            <a:pPr marL="0" lvl="0" indent="0" defTabSz="914400" rtl="0">
              <a:lnSpc>
                <a:spcPct val="100000"/>
              </a:lnSpc>
              <a:spcBef>
                <a:spcPts val="0"/>
              </a:spcBef>
              <a:buNone/>
            </a:pPr>
            <a:r>
              <a:rPr lang="he-IL" sz="4400" b="1" dirty="0">
                <a:solidFill>
                  <a:prstClr val="black"/>
                </a:solidFill>
              </a:rPr>
              <a:t>משימה: </a:t>
            </a:r>
            <a:r>
              <a:rPr lang="he-IL" sz="4400" b="1" dirty="0">
                <a:solidFill>
                  <a:schemeClr val="accent6">
                    <a:lumMod val="75000"/>
                  </a:schemeClr>
                </a:solidFill>
              </a:rPr>
              <a:t>אילו איברים יש לצמחים?</a:t>
            </a:r>
          </a:p>
          <a:p>
            <a:pPr marL="0" lvl="0" indent="0" defTabSz="914400" rtl="0">
              <a:lnSpc>
                <a:spcPct val="100000"/>
              </a:lnSpc>
              <a:spcBef>
                <a:spcPts val="0"/>
              </a:spcBef>
              <a:buNone/>
            </a:pPr>
            <a:r>
              <a:rPr lang="he-IL" sz="3600" b="1" dirty="0">
                <a:solidFill>
                  <a:prstClr val="black"/>
                </a:solidFill>
              </a:rPr>
              <a:t>חלק ב: </a:t>
            </a:r>
            <a:r>
              <a:rPr lang="he-IL" sz="3600" b="1" dirty="0">
                <a:solidFill>
                  <a:schemeClr val="accent6">
                    <a:lumMod val="75000"/>
                  </a:schemeClr>
                </a:solidFill>
              </a:rPr>
              <a:t>במה דומים איברי הצמחים ובמה הם שונים אלה מאלה? </a:t>
            </a:r>
            <a:r>
              <a:rPr lang="he-IL" sz="3600" b="1" dirty="0">
                <a:solidFill>
                  <a:prstClr val="black"/>
                </a:solidFill>
              </a:rPr>
              <a:t>(עמוד 108-107)</a:t>
            </a:r>
          </a:p>
          <a:p>
            <a:endParaRPr lang="en-US" dirty="0"/>
          </a:p>
        </p:txBody>
      </p:sp>
      <p:pic>
        <p:nvPicPr>
          <p:cNvPr id="4" name="תמונה 3"/>
          <p:cNvPicPr>
            <a:picLocks noChangeAspect="1"/>
          </p:cNvPicPr>
          <p:nvPr/>
        </p:nvPicPr>
        <p:blipFill>
          <a:blip r:embed="rId3"/>
          <a:stretch>
            <a:fillRect/>
          </a:stretch>
        </p:blipFill>
        <p:spPr>
          <a:xfrm>
            <a:off x="5195" y="3704999"/>
            <a:ext cx="9144000" cy="2914454"/>
          </a:xfrm>
          <a:prstGeom prst="rect">
            <a:avLst/>
          </a:prstGeom>
        </p:spPr>
      </p:pic>
      <p:pic>
        <p:nvPicPr>
          <p:cNvPr id="5" name="תמונה 4"/>
          <p:cNvPicPr>
            <a:picLocks noChangeAspect="1"/>
          </p:cNvPicPr>
          <p:nvPr/>
        </p:nvPicPr>
        <p:blipFill>
          <a:blip r:embed="rId4"/>
          <a:stretch>
            <a:fillRect/>
          </a:stretch>
        </p:blipFill>
        <p:spPr>
          <a:xfrm>
            <a:off x="5195" y="0"/>
            <a:ext cx="1450974" cy="780356"/>
          </a:xfrm>
          <a:prstGeom prst="rect">
            <a:avLst/>
          </a:prstGeom>
        </p:spPr>
      </p:pic>
    </p:spTree>
    <p:extLst>
      <p:ext uri="{BB962C8B-B14F-4D97-AF65-F5344CB8AC3E}">
        <p14:creationId xmlns:p14="http://schemas.microsoft.com/office/powerpoint/2010/main" val="1662751833"/>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TM02892315[[fn=קווים דקיקים]]</Template>
  <TotalTime>2804</TotalTime>
  <Words>1210</Words>
  <Application>Microsoft Office PowerPoint</Application>
  <PresentationFormat>‫הצגה על המסך (4:3)</PresentationFormat>
  <Paragraphs>84</Paragraphs>
  <Slides>15</Slides>
  <Notes>12</Notes>
  <HiddenSlides>0</HiddenSlides>
  <MMClips>0</MMClips>
  <ScaleCrop>false</ScaleCrop>
  <HeadingPairs>
    <vt:vector size="6" baseType="variant">
      <vt:variant>
        <vt:lpstr>גופנים בשימוש</vt:lpstr>
      </vt:variant>
      <vt:variant>
        <vt:i4>8</vt:i4>
      </vt:variant>
      <vt:variant>
        <vt:lpstr>ערכת נושא</vt:lpstr>
      </vt:variant>
      <vt:variant>
        <vt:i4>2</vt:i4>
      </vt:variant>
      <vt:variant>
        <vt:lpstr>כותרות שקופיות</vt:lpstr>
      </vt:variant>
      <vt:variant>
        <vt:i4>15</vt:i4>
      </vt:variant>
    </vt:vector>
  </HeadingPairs>
  <TitlesOfParts>
    <vt:vector size="25" baseType="lpstr">
      <vt:lpstr>Arial</vt:lpstr>
      <vt:lpstr>Bnarkisim</vt:lpstr>
      <vt:lpstr>Calibri</vt:lpstr>
      <vt:lpstr>Calibri Light</vt:lpstr>
      <vt:lpstr>Narkisim</vt:lpstr>
      <vt:lpstr>NarkisimMFO</vt:lpstr>
      <vt:lpstr>NarkisimMFOBold</vt:lpstr>
      <vt:lpstr>Wingdings 2</vt:lpstr>
      <vt:lpstr>HDOfficeLightV0</vt:lpstr>
      <vt:lpstr>1_HDOfficeLightV0</vt:lpstr>
      <vt:lpstr>מדע וטכנולוגיה לכיתה ג</vt:lpstr>
      <vt:lpstr>מפגשים עם צמחים</vt:lpstr>
      <vt:lpstr>צמחים סביב / אפרים סידון (עמוד 101)</vt:lpstr>
      <vt:lpstr>צמחים סביב / המשך</vt:lpstr>
      <vt:lpstr>פרק ראשון: צמחים הם יצורים חיים</vt:lpstr>
      <vt:lpstr>משימה: איך נדע שצמחים הם יצורים חיים? (עמוד 103) </vt:lpstr>
      <vt:lpstr>מצגת של PowerPoint‏</vt:lpstr>
      <vt:lpstr>תכונות של צמחים</vt:lpstr>
      <vt:lpstr>תכונות של צמחים (המשך)</vt:lpstr>
      <vt:lpstr>מהי השוואה? (עמוד 108)</vt:lpstr>
      <vt:lpstr>מצגת של PowerPoint‏</vt:lpstr>
      <vt:lpstr>חושבים מדע (עמוד 108)</vt:lpstr>
      <vt:lpstr>מצגת של PowerPoint‏</vt:lpstr>
      <vt:lpstr>משימת סיכום: במבט חוזר (עמוד 109)</vt:lpstr>
      <vt:lpstr>תם ולא נשלם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noga mishan</cp:lastModifiedBy>
  <cp:revision>148</cp:revision>
  <dcterms:created xsi:type="dcterms:W3CDTF">2019-05-25T18:59:51Z</dcterms:created>
  <dcterms:modified xsi:type="dcterms:W3CDTF">2023-12-17T05:08:30Z</dcterms:modified>
</cp:coreProperties>
</file>