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88" r:id="rId3"/>
    <p:sldId id="258" r:id="rId4"/>
    <p:sldId id="259" r:id="rId5"/>
    <p:sldId id="290" r:id="rId6"/>
    <p:sldId id="284" r:id="rId7"/>
    <p:sldId id="294" r:id="rId8"/>
    <p:sldId id="262" r:id="rId9"/>
    <p:sldId id="299" r:id="rId10"/>
    <p:sldId id="263" r:id="rId11"/>
    <p:sldId id="293" r:id="rId12"/>
    <p:sldId id="264" r:id="rId13"/>
    <p:sldId id="285" r:id="rId14"/>
    <p:sldId id="265" r:id="rId15"/>
    <p:sldId id="266" r:id="rId16"/>
    <p:sldId id="267" r:id="rId17"/>
    <p:sldId id="268" r:id="rId18"/>
    <p:sldId id="269" r:id="rId19"/>
    <p:sldId id="270" r:id="rId20"/>
    <p:sldId id="271" r:id="rId21"/>
    <p:sldId id="286" r:id="rId22"/>
    <p:sldId id="272" r:id="rId23"/>
    <p:sldId id="273" r:id="rId24"/>
    <p:sldId id="295" r:id="rId25"/>
    <p:sldId id="274" r:id="rId26"/>
    <p:sldId id="275" r:id="rId27"/>
    <p:sldId id="298" r:id="rId28"/>
    <p:sldId id="276" r:id="rId29"/>
    <p:sldId id="277" r:id="rId30"/>
    <p:sldId id="296" r:id="rId31"/>
    <p:sldId id="297" r:id="rId32"/>
    <p:sldId id="278"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421" autoAdjust="0"/>
  </p:normalViewPr>
  <p:slideViewPr>
    <p:cSldViewPr snapToGrid="0">
      <p:cViewPr varScale="1">
        <p:scale>
          <a:sx n="98" d="100"/>
          <a:sy n="98" d="100"/>
        </p:scale>
        <p:origin x="10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F64C09A5-4D42-45F1-B08D-1AD84944AE7E}"/>
    <pc:docChg chg="custSel addSld modSld sldOrd">
      <pc:chgData name="noga mishan" userId="802d01ca9850f5a0" providerId="LiveId" clId="{F64C09A5-4D42-45F1-B08D-1AD84944AE7E}" dt="2023-12-21T10:18:22.742" v="375" actId="1582"/>
      <pc:docMkLst>
        <pc:docMk/>
      </pc:docMkLst>
      <pc:sldChg chg="modSp mod modNotesTx">
        <pc:chgData name="noga mishan" userId="802d01ca9850f5a0" providerId="LiveId" clId="{F64C09A5-4D42-45F1-B08D-1AD84944AE7E}" dt="2023-12-21T09:15:27.026" v="48" actId="1076"/>
        <pc:sldMkLst>
          <pc:docMk/>
          <pc:sldMk cId="3586665344" sldId="277"/>
        </pc:sldMkLst>
        <pc:picChg chg="mod">
          <ac:chgData name="noga mishan" userId="802d01ca9850f5a0" providerId="LiveId" clId="{F64C09A5-4D42-45F1-B08D-1AD84944AE7E}" dt="2023-12-21T09:15:27.026" v="48" actId="1076"/>
          <ac:picMkLst>
            <pc:docMk/>
            <pc:sldMk cId="3586665344" sldId="277"/>
            <ac:picMk id="2" creationId="{00000000-0000-0000-0000-000000000000}"/>
          </ac:picMkLst>
        </pc:picChg>
      </pc:sldChg>
      <pc:sldChg chg="ord">
        <pc:chgData name="noga mishan" userId="802d01ca9850f5a0" providerId="LiveId" clId="{F64C09A5-4D42-45F1-B08D-1AD84944AE7E}" dt="2023-12-21T10:13:06.578" v="89"/>
        <pc:sldMkLst>
          <pc:docMk/>
          <pc:sldMk cId="2929930580" sldId="284"/>
        </pc:sldMkLst>
      </pc:sldChg>
      <pc:sldChg chg="modNotesTx">
        <pc:chgData name="noga mishan" userId="802d01ca9850f5a0" providerId="LiveId" clId="{F64C09A5-4D42-45F1-B08D-1AD84944AE7E}" dt="2023-12-21T09:12:50.988" v="0" actId="20577"/>
        <pc:sldMkLst>
          <pc:docMk/>
          <pc:sldMk cId="4259170990" sldId="289"/>
        </pc:sldMkLst>
      </pc:sldChg>
      <pc:sldChg chg="modNotesTx">
        <pc:chgData name="noga mishan" userId="802d01ca9850f5a0" providerId="LiveId" clId="{F64C09A5-4D42-45F1-B08D-1AD84944AE7E}" dt="2023-12-21T09:13:12.214" v="1"/>
        <pc:sldMkLst>
          <pc:docMk/>
          <pc:sldMk cId="4188416959" sldId="296"/>
        </pc:sldMkLst>
      </pc:sldChg>
      <pc:sldChg chg="modSp mod modNotesTx">
        <pc:chgData name="noga mishan" userId="802d01ca9850f5a0" providerId="LiveId" clId="{F64C09A5-4D42-45F1-B08D-1AD84944AE7E}" dt="2023-12-21T09:41:54.377" v="87" actId="20577"/>
        <pc:sldMkLst>
          <pc:docMk/>
          <pc:sldMk cId="3335552043" sldId="297"/>
        </pc:sldMkLst>
        <pc:picChg chg="mod">
          <ac:chgData name="noga mishan" userId="802d01ca9850f5a0" providerId="LiveId" clId="{F64C09A5-4D42-45F1-B08D-1AD84944AE7E}" dt="2023-12-21T09:16:40.630" v="49" actId="1076"/>
          <ac:picMkLst>
            <pc:docMk/>
            <pc:sldMk cId="3335552043" sldId="297"/>
            <ac:picMk id="2" creationId="{00000000-0000-0000-0000-000000000000}"/>
          </ac:picMkLst>
        </pc:picChg>
      </pc:sldChg>
      <pc:sldChg chg="addSp delSp modSp add mod ord modNotesTx">
        <pc:chgData name="noga mishan" userId="802d01ca9850f5a0" providerId="LiveId" clId="{F64C09A5-4D42-45F1-B08D-1AD84944AE7E}" dt="2023-12-21T10:18:22.742" v="375" actId="1582"/>
        <pc:sldMkLst>
          <pc:docMk/>
          <pc:sldMk cId="20005590" sldId="299"/>
        </pc:sldMkLst>
        <pc:picChg chg="add mod">
          <ac:chgData name="noga mishan" userId="802d01ca9850f5a0" providerId="LiveId" clId="{F64C09A5-4D42-45F1-B08D-1AD84944AE7E}" dt="2023-12-21T10:18:22.742" v="375" actId="1582"/>
          <ac:picMkLst>
            <pc:docMk/>
            <pc:sldMk cId="20005590" sldId="299"/>
            <ac:picMk id="3" creationId="{D9357D17-5FDF-17C9-AC03-01267A301BA5}"/>
          </ac:picMkLst>
        </pc:picChg>
        <pc:picChg chg="del">
          <ac:chgData name="noga mishan" userId="802d01ca9850f5a0" providerId="LiveId" clId="{F64C09A5-4D42-45F1-B08D-1AD84944AE7E}" dt="2023-12-21T10:13:30.713" v="93" actId="478"/>
          <ac:picMkLst>
            <pc:docMk/>
            <pc:sldMk cId="20005590" sldId="299"/>
            <ac:picMk id="8" creationId="{787D19D3-1D55-03E3-FAAC-2620647D96CD}"/>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2T15:11:04.804"/>
    </inkml:context>
    <inkml:brush xml:id="br0">
      <inkml:brushProperty name="width" value="0.2" units="cm"/>
      <inkml:brushProperty name="height" value="0.2" units="cm"/>
      <inkml:brushProperty name="color" value="#004F8B"/>
    </inkml:brush>
  </inkml:definitions>
  <inkml:trace contextRef="#ctx0" brushRef="#br0">1514 0 24575,'-12'1'0,"-1"0"0,1 0 0,-1 2 0,1-1 0,0 2 0,-17 5 0,-68 37 0,39-17 0,-100 56 0,66-33 0,52-31 0,-49 26 0,-100 71 0,147-90 0,27-19 0,-1 2 0,-22 19 0,-82 70 0,78-67 0,2 0 0,-39 43 0,46-39 0,-80 95 0,80-91 0,14-20 0,1 2 0,1 0 0,2 1 0,-14 27 0,26-44 0,0 0 0,0 0 0,1 0 0,0 1 0,0-1 0,1 0 0,-1 1 0,2-1 0,-1 1 0,1-1 0,0 1 0,1-1 0,0 1 0,0-1 0,1 1 0,0-1 0,0 0 0,0 0 0,1 0 0,5 10 0,157 266 0,-110-198 0,81 95 0,-112-152 0,2-1 0,1-1 0,55 40 0,313 255 0,-223-176 0,-157-132 0,0 0 0,-1 1 0,-1 0 0,0 1 0,-1 1 0,-1 0 0,16 29 0,-1 5 0,2-1 0,55 71 0,12-13 0,154 132 0,-215-208 0,-16-15 0,30 36 0,-42-43 0,0 0 0,0 0 0,0 1 0,-2 0 0,1 0 0,4 15 0,36 141 0,-23-78 0,26 123 0,-45-198 0,-1-1 0,-1 1 0,1 0 0,-2 17 0,-1-25 0,1 0 0,-1 0 0,-1 0 0,1 0 0,-1 0 0,1 0 0,-2 0 0,1-1 0,0 1 0,-1-1 0,0 1 0,0-1 0,-5 6 0,-14 14 0,-178 178 0,158-162 0,-61 74 0,72-78 0,-85 116 0,61-78 0,24-32 0,-144 185 0,-17-13 0,147-171 0,17-17 0,1 0 0,1 2 0,1 1 0,-25 39 0,-61 150 0,25-42 0,76-157 0,0 1 0,2 0 0,0 1 0,2 0 0,0 0 0,1 0 0,1 1 0,1 0 0,1-1 0,2 45 0,1 9 0,3 0 0,24 130 0,-6-114 0,5-1 0,4-1 0,3-2 0,4-1 0,91 148 0,-5-22 0,5 8 0,-101-178 0,2-2 0,1 0 0,39 35 0,-17-27 0,118 79 0,-63-51 0,-93-64 0,0 1 0,-2 0 0,1 1 0,-2 1 0,20 28 0,40 86 0,-43-64 0,-4 0 0,-3 2 0,25 123 0,-46-186 0,6 28 0,-2 0 0,4 53 0,-9-76 0,0 0 0,-1-1 0,0 1 0,0 0 0,-1 0 0,0-1 0,0 1 0,-1-1 0,0 0 0,0 1 0,-1-1 0,0-1 0,-1 1 0,-9 12 0,-77 99 0,52-66 0,14-24 0,-1 0 0,-57 46 0,41-38 0,-30 22 0,-122 76 0,89-76 0,-5 2 0,95-51 0,1 0 0,1 1 0,0 0 0,0 1 0,-13 17 0,10-7 0,2 1 0,0 0 0,2 1 0,-11 28 0,-5 10 0,-227 517 0,53-71 0,183-467 0,14-31 0,0 1 0,0 0 0,1-1 0,0 2 0,-3 13 0,-6 62 0,-6 174 0,19-250 0,1 0 0,0-1 0,1 1 0,0 0 0,1-1 0,0 1 0,9 19 0,-11-27 0,1 0 0,-1 0 0,1 0 0,0-1 0,0 1 0,0 0 0,1-1 0,-1 1 0,0-1 0,1 0 0,0 1 0,-1-1 0,1-1 0,0 1 0,0 0 0,0-1 0,0 1 0,0-1 0,1 0 0,-1 0 0,0 0 0,1-1 0,-1 1 0,0-1 0,1 1 0,-1-1 0,1 0 0,5-1 0,6-3 0,0 0 0,26-10 0,-26 7 0,1 2 0,23-6 0,-24 8 0,0 0 0,1 2 0,-1-1 0,0 2 0,1 0 0,-1 1 0,0 0 0,0 1 0,0 1 0,0 1 0,0 0 0,0 1 0,-1 0 0,27 15 0,-13-3 0,-1 2 0,-1 1 0,-1 1 0,-1 1 0,23 28 0,-18-16 0,-1 2 0,-2 1 0,26 47 0,-31-38 0,-2 0 0,-2 2 0,16 71 0,-21-72 0,37 163 0,-44-178 0,-2 0 0,0 1 0,-3-1 0,-4 55 0,-9-25 0,8-42 0,-5 40 0,6-13 0,-1 27 0,-18 87 0,20-147 0,-1 0 0,0-1 0,-1 1 0,0-1 0,-2 0 0,1-1 0,-17 23 0,-51 85 0,7-11 0,50-82 0,-2-1 0,0-1 0,-2-1 0,-1 0 0,-36 29 0,51-48 0,1 0 0,0 1 0,0-1 0,1 1 0,0 0 0,0 0 0,0 1 0,1 0 0,0 0 0,0 0 0,1 0 0,-1 0 0,2 1 0,-1 0 0,1-1 0,0 1 0,1 0 0,0 0 0,-1 12 0,-9 124 0,-2 53 0,13-155 0,2 0 0,11 72 0,93 273 0,-94-347 0,5 9 0,3-1 0,35 65 0,-48-99 0,-1 0 0,-1 0 0,0 0 0,-1 1 0,-1-1 0,0 1 0,1 25 0,-6 108 0,-1-72 0,1-48 0,-2-1 0,-6 30 0,4-30 0,2-1 0,-2 30 0,6-47 0,1 1 0,-1-1 0,1 0 0,1 0 0,-1 0 0,2 0 0,-1 0 0,1 0 0,1 0 0,4 8 0,-4-9 0,-2-3 0,0 0 0,1 0 0,0-1 0,-1 1 0,1-1 0,1 0 0,-1 0 0,5 4 0,-8-8-36,0-1-1,1 1 1,-1 0-1,1-1 1,-1 1 0,0 0-1,1-1 1,-1 1-1,0-1 1,1 1-1,-1-1 1,0 1 0,0-1-1,1 1 1,-1-1-1,0 1 1,0-1-1,0 1 1,0-1-1,0 1 1,0-1 0,1 1-1,-1-1 1,-1 1-1,1-1 1,0 1-1,0-2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25E3DE1-353D-4827-88E9-6C4586A4AD2E}" type="datetimeFigureOut">
              <a:rPr lang="he-IL" smtClean="0"/>
              <a:t>ט"ז/טבת/תשפ"ד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B3DB4CD-1CA9-4427-B193-09334C88E709}" type="slidenum">
              <a:rPr lang="he-IL" smtClean="0"/>
              <a:t>‹#›</a:t>
            </a:fld>
            <a:endParaRPr lang="he-IL"/>
          </a:p>
        </p:txBody>
      </p:sp>
    </p:spTree>
    <p:extLst>
      <p:ext uri="{BB962C8B-B14F-4D97-AF65-F5344CB8AC3E}">
        <p14:creationId xmlns:p14="http://schemas.microsoft.com/office/powerpoint/2010/main" val="41485671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הפרק מפגיש את התלמידים עם מרכיבי הסביבה אוויר ומים, מדגיש את חשיבותם לקיום האדם וקושר אותם לשתי תת המערכות של כדור הארץ — הידרוספרה ואטמוספרה. הפרק עוסק בהיבטים מדעיים — בתכונות המים והאוויר, בחשיבותם לקיום החיים ולתפקודו של האדם, ובהיבטים טכנולוגיים-חברתיים — בשימושים שהאדם עושה במים ובאוויר, בהשלכות הסביבתיות שיש לשימושים אלה ובפתרונות (טכנולוגיים והתנהגותיים) לצמצום הנזק הסביבתי. את הפרק חותם דיון על תופעות מזג האוויר שממחיש את יחסי הגומלין בין שתי תת המערכות הללו.</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a:t>
            </a:fld>
            <a:endParaRPr lang="he-IL"/>
          </a:p>
        </p:txBody>
      </p:sp>
    </p:spTree>
    <p:extLst>
      <p:ext uri="{BB962C8B-B14F-4D97-AF65-F5344CB8AC3E}">
        <p14:creationId xmlns:p14="http://schemas.microsoft.com/office/powerpoint/2010/main" val="49127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זה עוסק בשימושים במים ובקשר שבין תכונות המים לשימושים שעושים בהם. </a:t>
            </a:r>
          </a:p>
          <a:p>
            <a:r>
              <a:rPr lang="he-IL" dirty="0"/>
              <a:t>כמו כן, תת הפרק עוסק במחיר הסביבתי שעלול להיות בעקבות השימוש במים ובפתרונות הטכנולוגיים למחיר זה.</a:t>
            </a:r>
          </a:p>
          <a:p>
            <a:r>
              <a:rPr lang="he-IL" dirty="0"/>
              <a:t>במשימה זו התלמידים חוקרים את </a:t>
            </a:r>
            <a:r>
              <a:rPr lang="he-IL" b="1" dirty="0"/>
              <a:t>תכונות המים </a:t>
            </a:r>
            <a:r>
              <a:rPr lang="he-IL" dirty="0"/>
              <a:t>בדגש על הבניית משמעות למושגים </a:t>
            </a:r>
            <a:r>
              <a:rPr lang="he-IL" b="1" dirty="0"/>
              <a:t>תוצאה ומסקנה</a:t>
            </a:r>
            <a:r>
              <a:rPr lang="he-IL" dirty="0"/>
              <a:t>. התוצאות הן העובדות (מה התקבל)</a:t>
            </a:r>
          </a:p>
          <a:p>
            <a:r>
              <a:rPr lang="he-IL" dirty="0"/>
              <a:t>והמסקנות הן מה שלומדים בעקבות התוצאות.</a:t>
            </a:r>
          </a:p>
          <a:p>
            <a:r>
              <a:rPr lang="he-IL" dirty="0"/>
              <a:t>בחלק א התלמידים חוקרים את תכונות המים באמצעות חושים (ללא התערבות — תצפית בלבד). </a:t>
            </a:r>
          </a:p>
          <a:p>
            <a:r>
              <a:rPr lang="he-IL" dirty="0"/>
              <a:t>בחלק ב הם חוקרים את </a:t>
            </a:r>
            <a:r>
              <a:rPr lang="he-IL" b="1" dirty="0"/>
              <a:t>תכונת המסיסות </a:t>
            </a:r>
            <a:r>
              <a:rPr lang="he-IL" dirty="0"/>
              <a:t>(עם התערבות — הוספת חומרים למים). </a:t>
            </a:r>
          </a:p>
          <a:p>
            <a:r>
              <a:rPr lang="he-IL" dirty="0"/>
              <a:t>את התוצאות הם מארגנים בטבלה ומסיקים מסקנה אודות תכונת המים כחומר ממס.</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10</a:t>
            </a:fld>
            <a:endParaRPr lang="he-IL"/>
          </a:p>
        </p:txBody>
      </p:sp>
    </p:spTree>
    <p:extLst>
      <p:ext uri="{BB962C8B-B14F-4D97-AF65-F5344CB8AC3E}">
        <p14:creationId xmlns:p14="http://schemas.microsoft.com/office/powerpoint/2010/main" val="180850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11</a:t>
            </a:fld>
            <a:endParaRPr lang="he-IL">
              <a:solidFill>
                <a:prstClr val="black"/>
              </a:solidFill>
            </a:endParaRPr>
          </a:p>
        </p:txBody>
      </p:sp>
    </p:spTree>
    <p:extLst>
      <p:ext uri="{BB962C8B-B14F-4D97-AF65-F5344CB8AC3E}">
        <p14:creationId xmlns:p14="http://schemas.microsoft.com/office/powerpoint/2010/main" val="246486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התבנית היא לבצע חשיבה על חשיבה (מטה קוגניציה) על תהליך החקר (ניסוי). בדגש על שמירה על תנאים שווים. הבחנה בין תוצאות למסקנות וניסוח של מסקנות המתבססות על תוצאות השוואה בין התוצאות של הקבוצות השונות.</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12</a:t>
            </a:fld>
            <a:endParaRPr lang="he-IL"/>
          </a:p>
        </p:txBody>
      </p:sp>
    </p:spTree>
    <p:extLst>
      <p:ext uri="{BB962C8B-B14F-4D97-AF65-F5344CB8AC3E}">
        <p14:creationId xmlns:p14="http://schemas.microsoft.com/office/powerpoint/2010/main" val="325642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137, משימה </a:t>
            </a:r>
            <a:r>
              <a:rPr lang="he-IL" b="1" dirty="0"/>
              <a:t>חושבים מדע- ניסוי בהמסה</a:t>
            </a:r>
            <a:r>
              <a:rPr lang="he-IL" dirty="0"/>
              <a:t>.</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13</a:t>
            </a:fld>
            <a:endParaRPr lang="he-IL"/>
          </a:p>
        </p:txBody>
      </p:sp>
    </p:spTree>
    <p:extLst>
      <p:ext uri="{BB962C8B-B14F-4D97-AF65-F5344CB8AC3E}">
        <p14:creationId xmlns:p14="http://schemas.microsoft.com/office/powerpoint/2010/main" val="348478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עוסק בהמשגה ובהבניה של המושגים: ממס, מומס, תמיסה והקשר ביניהם. השימוש במושגים אלה נעשה בהקשר לחומר מים תוך מתן דוגמאות מהטבע ומחיי היומיום. </a:t>
            </a:r>
            <a:r>
              <a:rPr lang="he-IL" sz="1800" b="0" i="0" u="none" strike="noStrike" baseline="0" dirty="0">
                <a:latin typeface="NarkisimMFO"/>
              </a:rPr>
              <a:t>אחת התפיסות החלופיות הרווחות היא שחומרים שמתמוססים במים נעלמים. אפשר לטפל בתפיסה באמצעות המסה של סוכר במים וטעימת המים. מזמינים את התלמידים לקרוא את קטע המידע ולהשיב על השאלות שבעמוד 138.</a:t>
            </a:r>
          </a:p>
          <a:p>
            <a:r>
              <a:rPr lang="he-IL" sz="1800" b="0" i="0" u="none" strike="noStrike" baseline="0" dirty="0">
                <a:latin typeface="NarkisimMFO"/>
              </a:rPr>
              <a:t>בשאלה 3 בעמוד 138  זו נעשית הבניה של מיומנות החשיבה ניסוח טיעון ( טיעון = טענה + נימוק /הסבר). </a:t>
            </a:r>
          </a:p>
          <a:p>
            <a:r>
              <a:rPr lang="he-IL" sz="1800" b="0" i="0" u="none" strike="noStrike" baseline="0" dirty="0">
                <a:latin typeface="NarkisimMFO"/>
              </a:rPr>
              <a:t>תבנית חושבים מדע עורכים מטה קוגניציה בנוגע למיומנות החשיבה ניסוח טיעון. </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14</a:t>
            </a:fld>
            <a:endParaRPr lang="he-IL"/>
          </a:p>
        </p:txBody>
      </p:sp>
    </p:spTree>
    <p:extLst>
      <p:ext uri="{BB962C8B-B14F-4D97-AF65-F5344CB8AC3E}">
        <p14:creationId xmlns:p14="http://schemas.microsoft.com/office/powerpoint/2010/main" val="228599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אחת הדרכים לפיתוח מודעות אודות החשיבות שיש למים בחיי היומיום היא בהבנת המחסור בהם. למשל, אילו פעולות לא נוכל לעשות במצב</a:t>
            </a:r>
          </a:p>
          <a:p>
            <a:r>
              <a:rPr lang="he-IL" dirty="0"/>
              <a:t>של הפסקת מים. שאלה מספר 1 מתייחסת להיבט זה. התלמידים מתבקשים להכין רשימה של פעולות ולמיין אותן לקבוצות. למשל, רחצה ושטיפת כלים קשורות לניקיון. במשימה זו נעשית הבניה מפורשת של קריאה ועיבוד נתונים מגרף עמודות. סעיפי השאלה מנחים את התלמידים לקרוא גרף עמודות החל משלב קריאת הכותרת וכלה בשלב הסקת המסקנות. חשוב לחזור אל ההשערות (או הניחושים) של התלמידים אודות צריכת המים בשימושים השונים, ולעמת אותם עם תפיסותיהם. אחד הדברים המפתיעים שעולים מהמשימה הוא שכמות המים הגדולה ביותר שבה אנו עושים שימוש היא בהדחת מים באסלה. למידע זה יש חשיבות בנוגע לחיסכון במים.</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15</a:t>
            </a:fld>
            <a:endParaRPr lang="he-IL"/>
          </a:p>
        </p:txBody>
      </p:sp>
    </p:spTree>
    <p:extLst>
      <p:ext uri="{BB962C8B-B14F-4D97-AF65-F5344CB8AC3E}">
        <p14:creationId xmlns:p14="http://schemas.microsoft.com/office/powerpoint/2010/main" val="350759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נועד להרחיב את המבט אודות השימושים שעושה האדם במים והוא מפנה זרקור לשימושים שעושים בבית, בחקלאות, בתעשייה, בתחבורה ובקיט.</a:t>
            </a:r>
          </a:p>
          <a:p>
            <a:r>
              <a:rPr lang="he-IL" dirty="0"/>
              <a:t>לפני קריאת קטע המידע מתבוננים בתמונות ומציינים מהם שימושי המים בחיי היומיום. (אפשר להוסיף מידע אישי)</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16</a:t>
            </a:fld>
            <a:endParaRPr lang="he-IL"/>
          </a:p>
        </p:txBody>
      </p:sp>
    </p:spTree>
    <p:extLst>
      <p:ext uri="{BB962C8B-B14F-4D97-AF65-F5344CB8AC3E}">
        <p14:creationId xmlns:p14="http://schemas.microsoft.com/office/powerpoint/2010/main" val="1850460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מצביע על הנזק הסביבתי שעלול להיגרם לסביבה כתוצאה מזיהום הסביבה על ידי שפכים ומציג פתרונות</a:t>
            </a:r>
          </a:p>
          <a:p>
            <a:r>
              <a:rPr lang="he-IL" dirty="0"/>
              <a:t>לצמצום הפגיעה או מניעתה (במידת האפשר). קוראים את קטע</a:t>
            </a:r>
            <a:r>
              <a:rPr lang="he-IL" baseline="0" dirty="0"/>
              <a:t> המידע "שפכים וטיהור שפכים" (עמוד 142).</a:t>
            </a:r>
            <a:endParaRPr lang="he-IL" dirty="0"/>
          </a:p>
          <a:p>
            <a:pPr algn="r"/>
            <a:r>
              <a:rPr lang="he-IL" sz="1800" b="0" i="0" u="none" strike="noStrike" baseline="0" dirty="0">
                <a:latin typeface="NarkisimMFO"/>
              </a:rPr>
              <a:t>חשוב להביא את התלמידים להבנה שאי אפשר להימנע מיצירת </a:t>
            </a:r>
            <a:r>
              <a:rPr lang="he-IL" sz="1800" b="1" i="0" u="none" strike="noStrike" baseline="0" dirty="0">
                <a:latin typeface="NarkisimMFOBold"/>
              </a:rPr>
              <a:t>שפכים</a:t>
            </a:r>
            <a:r>
              <a:rPr lang="he-IL" sz="1800" b="0" i="0" u="none" strike="noStrike" baseline="0" dirty="0">
                <a:latin typeface="NarkisimMFO"/>
              </a:rPr>
              <a:t>. שפכים הם תוצאה של שימושים הכרחיים במים. הנזק הסביבתי</a:t>
            </a:r>
          </a:p>
          <a:p>
            <a:pPr algn="r"/>
            <a:r>
              <a:rPr lang="he-IL" sz="1800" b="0" i="0" u="none" strike="noStrike" baseline="0" dirty="0">
                <a:latin typeface="NarkisimMFO"/>
              </a:rPr>
              <a:t>נובע מהדרך שבה החברה מטפלת בשפכים שהיא מייצרת.</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17</a:t>
            </a:fld>
            <a:endParaRPr lang="he-IL"/>
          </a:p>
        </p:txBody>
      </p:sp>
    </p:spTree>
    <p:extLst>
      <p:ext uri="{BB962C8B-B14F-4D97-AF65-F5344CB8AC3E}">
        <p14:creationId xmlns:p14="http://schemas.microsoft.com/office/powerpoint/2010/main" val="2559362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מציג את האטמוספרה של כדור הארץ בראייה גלובלית: מיקומה של האטמוספרה הרכב תערובת הגזים שלה )האוויר(, תלות האדם באוויר (שימושים באוויר) והשפעת האדם על איכותו (זיהום אוויר). </a:t>
            </a:r>
            <a:r>
              <a:rPr lang="he-IL" sz="1800" b="0" i="0" u="none" strike="noStrike" baseline="0" dirty="0">
                <a:latin typeface="NarkisimMFO"/>
              </a:rPr>
              <a:t>לפני שמפנים את התלמידים לקטע המידע חשוב ליצור קשר בין המושגים </a:t>
            </a:r>
            <a:r>
              <a:rPr lang="he-IL" sz="1800" b="1" i="0" u="none" strike="noStrike" baseline="0" dirty="0">
                <a:latin typeface="NarkisimMFOBold"/>
              </a:rPr>
              <a:t>אוויר ואטמוספרה. </a:t>
            </a:r>
            <a:r>
              <a:rPr lang="he-IL" sz="1800" b="0" i="0" u="none" strike="noStrike" baseline="0" dirty="0">
                <a:latin typeface="NarkisimMFO"/>
              </a:rPr>
              <a:t>אטמוספרה היא תערובת הגזים שעוטפת כוכבי לכת. האטמוספרות של כוכבי לכת נבדלות זו מזו בהרכב הגזים שלהן. השם הפרטי של אטמוספרת כדור הארץ נקראת </a:t>
            </a:r>
            <a:r>
              <a:rPr lang="he-IL" sz="1800" b="1" i="0" u="none" strike="noStrike" baseline="0" dirty="0">
                <a:latin typeface="NarkisimMFOBold"/>
              </a:rPr>
              <a:t>אוויר.</a:t>
            </a:r>
          </a:p>
          <a:p>
            <a:pPr algn="r"/>
            <a:r>
              <a:rPr lang="he-IL" sz="1800" b="0" i="0" u="none" strike="noStrike" baseline="0" dirty="0">
                <a:latin typeface="NarkisimMFOBold"/>
              </a:rPr>
              <a:t>לאחר קריאת קטע המידע התלמידים מתרגלים הפקת נתונים מדיאגרמת עוגה.</a:t>
            </a:r>
            <a:endParaRPr lang="he-IL" b="0"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18</a:t>
            </a:fld>
            <a:endParaRPr lang="he-IL"/>
          </a:p>
        </p:txBody>
      </p:sp>
    </p:spTree>
    <p:extLst>
      <p:ext uri="{BB962C8B-B14F-4D97-AF65-F5344CB8AC3E}">
        <p14:creationId xmlns:p14="http://schemas.microsoft.com/office/powerpoint/2010/main" val="1398369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תת פרק זה עוסק בשימושים באוויר ובקשר שבין תכונות האוויר לשימושים שעושים בו. כמו כן, תת הפרק עוסק במחיר הסביבתי שעלול להיות בעקבות השימוש באוויר ובפתרונות הטכנולוגיים למחיר זה. </a:t>
            </a:r>
            <a:r>
              <a:rPr lang="he-IL" dirty="0"/>
              <a:t>מגוון ההתנסויות שמופיעות במשימה והמידעון מאפשרים לתלמידים לגלות את התכונות הבאות: האוויר מתפשט, האוויר ניתן לדחיסה והאוויר מבודד חום.</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19</a:t>
            </a:fld>
            <a:endParaRPr lang="he-IL"/>
          </a:p>
        </p:txBody>
      </p:sp>
    </p:spTree>
    <p:extLst>
      <p:ext uri="{BB962C8B-B14F-4D97-AF65-F5344CB8AC3E}">
        <p14:creationId xmlns:p14="http://schemas.microsoft.com/office/powerpoint/2010/main" val="80368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אוויר ומים הם שני מרכיבי סביבה שאנו רגילים לנוכחותם ומקבלים אותם כמובנים מאליהם. אנו נושמים אוויר ללא הפסקה ושותים מים בלי שנהיה מודעים למסע הארוך שעשו המים עד לפתח הברז. אוויר ומים הם שני צורכי קיום בסיסיים של יצורים חיים, והם הכרחיים לתפקודו של האדם. בני האדם מנצלים את תכונות המים והאוויר לשיפור איכות החיים. אוויר ומים הם שני מרכיבי סביבה הקשורים בשתי מערכות גלובליות של כדור הארץ אשר מקיימות ביניהן קשרי גומלין: אטמוספרה והידרוספרה. קשרי גומלין אלה משפיעים על תופעות של מזג אוויר ועל מחזור המים בטבע.</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a:t>
            </a:fld>
            <a:endParaRPr lang="he-IL"/>
          </a:p>
        </p:txBody>
      </p:sp>
    </p:spTree>
    <p:extLst>
      <p:ext uri="{BB962C8B-B14F-4D97-AF65-F5344CB8AC3E}">
        <p14:creationId xmlns:p14="http://schemas.microsoft.com/office/powerpoint/2010/main" val="346105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ומציינים את השימושים שאנו עושים באוויר.</a:t>
            </a:r>
          </a:p>
          <a:p>
            <a:r>
              <a:rPr lang="he-IL" dirty="0"/>
              <a:t>קוראים את המידעון ועונים על הקשר שבין תכונות האוויר לשימושים בו.</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20</a:t>
            </a:fld>
            <a:endParaRPr lang="he-IL"/>
          </a:p>
        </p:txBody>
      </p:sp>
    </p:spTree>
    <p:extLst>
      <p:ext uri="{BB962C8B-B14F-4D97-AF65-F5344CB8AC3E}">
        <p14:creationId xmlns:p14="http://schemas.microsoft.com/office/powerpoint/2010/main" val="1726753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לכיתה ד (חומרים), משימה </a:t>
            </a:r>
            <a:r>
              <a:rPr lang="he-IL" b="1" dirty="0"/>
              <a:t>האמנם השמיכה מחממת?.</a:t>
            </a:r>
          </a:p>
          <a:p>
            <a:r>
              <a:rPr lang="he-IL" b="1" dirty="0"/>
              <a:t> </a:t>
            </a:r>
            <a:r>
              <a:rPr lang="he-IL" b="0" i="0" dirty="0">
                <a:effectLst/>
                <a:latin typeface="Almoni Neue DL 4.0 AAA"/>
              </a:rPr>
              <a:t>במשימה הילדים חוקרים מדוע חשים תחושת חום מתחת לשמיכה, ומהו הקשר בין תכונות האוויר לתחושה זו. התלמידים חוקרים פתרונות טכנולוגיים המתבססים על תכונת האוויר כמבודד.</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21</a:t>
            </a:fld>
            <a:endParaRPr lang="he-IL"/>
          </a:p>
        </p:txBody>
      </p:sp>
    </p:spTree>
    <p:extLst>
      <p:ext uri="{BB962C8B-B14F-4D97-AF65-F5344CB8AC3E}">
        <p14:creationId xmlns:p14="http://schemas.microsoft.com/office/powerpoint/2010/main" val="3209911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מרחיבה את היריעה אל השימושים שעושה האדם באוויר. </a:t>
            </a:r>
            <a:r>
              <a:rPr lang="he-IL" b="1" dirty="0"/>
              <a:t>ללא אוויר בעירה לא תתרחש</a:t>
            </a:r>
            <a:r>
              <a:rPr lang="he-IL" dirty="0"/>
              <a:t>. החמצן שבאוויר הוא אחד התנאים לקיומה של בעירה (היבט זה טופל בהרחבה ביחידת הלימוד של כיתה ג, בשער אנרגיה בפעולה של סדרה זו). ללא החמצן שבאוויר אי אפשר להפיק אנרגיה מחומרי הדלק. כדי להמחיש את נחיצותו של החמצן לתהליך הבעירה מוצג הניסוי במשימה.</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22</a:t>
            </a:fld>
            <a:endParaRPr lang="he-IL"/>
          </a:p>
        </p:txBody>
      </p:sp>
    </p:spTree>
    <p:extLst>
      <p:ext uri="{BB962C8B-B14F-4D97-AF65-F5344CB8AC3E}">
        <p14:creationId xmlns:p14="http://schemas.microsoft.com/office/powerpoint/2010/main" val="223098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מציג את ההשלכות הסביבתיות שיש לבעירת חומרי הדלק ואת הפתרונות האפשריים לבעיית זיהום האוויר. חשוב להביא את התלמידים להבנה שכל אחד מאתנו אחראי בדרך זו או אחרת לזיהום האוויר: אנחנו נוסעים ברכב, משתמשים בחשמל שמופק באמצעות בעירה של חומרי דלק, מדליקים מדורות של ל"ג בעומר ועוד. מודעות זו תסייע לתלמידים להבין שמזהמים את האוויר אנחנו חלק מהבעיה ולכן מוטלת עלינו האחריות לטפל בה. חשוב לציין ולהדגיש</a:t>
            </a:r>
            <a:r>
              <a:rPr lang="he-IL" baseline="0" dirty="0"/>
              <a:t> שאחד החומרים שנפלט בעקבות הבעירה של חומרי דלק הוא הגז פחמן דו-חמצני. זהו גז חממה שהצטברותו באטמוספרה של כדור הארץ גורמת להתחממות כדור הארץ. לפיכך הקטנה של השימוש בחומרי דלק היא צעד חשוב לשמירה על כדור הארץ מפני התחממות.</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23</a:t>
            </a:fld>
            <a:endParaRPr lang="he-IL"/>
          </a:p>
        </p:txBody>
      </p:sp>
    </p:spTree>
    <p:extLst>
      <p:ext uri="{BB962C8B-B14F-4D97-AF65-F5344CB8AC3E}">
        <p14:creationId xmlns:p14="http://schemas.microsoft.com/office/powerpoint/2010/main" val="3584690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השימוש בפתרונות טכנולוגיים כדוגמת תאים סולריים וטורבינות רוח הם ידידותיים לסביבה. השימוש בהם אינו כרוך בפליטה של פחמן דו-חמצני לאטמוספרה ולכן מעבר לפתרונות הטכנולוגיים האלה עתיד להפחית את זיהום האוויר ובכך גם למנוע את הצטברות גז החממה פחמן דו-חמצני באטמוספרה.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לסיכום מומלץ לערוך דיון באמצעות השאלות שבעמוד 149. </a:t>
            </a:r>
            <a:r>
              <a:rPr kumimoji="0" lang="he-IL" sz="1800" b="0" i="0" u="none" strike="noStrike" kern="1200" cap="none" spc="0" normalizeH="0" baseline="0" noProof="0" dirty="0">
                <a:ln>
                  <a:noFill/>
                </a:ln>
                <a:solidFill>
                  <a:prstClr val="black"/>
                </a:solidFill>
                <a:effectLst/>
                <a:uLnTx/>
                <a:uFillTx/>
                <a:latin typeface="NarkisimMFO"/>
                <a:ea typeface="+mn-ea"/>
                <a:cs typeface="+mn-cs"/>
              </a:rPr>
              <a:t>מומלץ למקד את הדיון בזיהוי סוג הקשר (משפיע–מושפע, סיבה–תוצאה,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מבנה–תפקיד). דוגמאות לשאלות מנחות: מהם הרכיבים שיש לקשור? מה סוג הקשר ביניהם? מה ניתן להבין מקשר זה? מה ניתן להסיק מקשר זה?</a:t>
            </a:r>
            <a:endParaRPr kumimoji="0" lang="he-IL"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24</a:t>
            </a:fld>
            <a:endParaRPr lang="he-IL">
              <a:solidFill>
                <a:prstClr val="black"/>
              </a:solidFill>
            </a:endParaRPr>
          </a:p>
        </p:txBody>
      </p:sp>
    </p:spTree>
    <p:extLst>
      <p:ext uri="{BB962C8B-B14F-4D97-AF65-F5344CB8AC3E}">
        <p14:creationId xmlns:p14="http://schemas.microsoft.com/office/powerpoint/2010/main" val="3946301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מערכות ההידרוספרה והאטמוספרה אינן מבודדות — הן משפיעות זו על זו: מים שמתאדים מההידרוספרה נקלטים באטמוספרה ומשפיעים עליה; שינויים שמתרחשים באטמוספרה משפיעים על יצירת משקעים שמזינים את ההידרוספרה. את הקשר שבין שתי המערכות הללו בחרנו להציג באמצעות המושג מזג האוויר — בעיקר באמצעות תופעות מוחשיות אשר ניתנות למדידה בכיתה (לדוגמה: שינויי טמפרטורה, ירידת משקעים ורוח).</a:t>
            </a:r>
          </a:p>
          <a:p>
            <a:endParaRPr lang="he-IL" dirty="0"/>
          </a:p>
          <a:p>
            <a:r>
              <a:rPr lang="he-IL" dirty="0"/>
              <a:t>לביצוע המשימה יש להביא לכיתה את תחזית מזג האוויר של אותו היום (מהעיתון, מרשת האינטרנט, מהטלוויזיה וכדומה). </a:t>
            </a:r>
          </a:p>
          <a:p>
            <a:r>
              <a:rPr lang="he-IL" dirty="0"/>
              <a:t>יש לבקש מהתלמידים לבדוק אילו סוגי מידע עיקריים נמסרים בתחזית מזג האוויר (עננות, משקעים, מהירות רוח, טמפרטורה וכדומה — כל אלה הם מרכיבים של מזג אוויר).</a:t>
            </a:r>
          </a:p>
          <a:p>
            <a:r>
              <a:rPr lang="he-IL" dirty="0"/>
              <a:t>שינויי מזג האוויר משפיעים על הסביבה ועל התפקוד היומי שלנו. לפיכך, מידע מקדים על שינויים צפויים במזג אוויר חשוב ביותר להתאמת ההתנהגות למצבים המשתנים (למשל, לבוש מתאים, שתייה, מיזוג האוויר, פילוס שלג מכבישים). מידע על תחזית מזג האוויר הוא צורך הכרחי לא רק לתפקוד היומיומי שלנו בבית ובעבודה, אלא גם לתפקודם של החקלאיים, הטייסים, כוחות הביטחון ואחרים.</a:t>
            </a:r>
          </a:p>
          <a:p>
            <a:endParaRPr lang="he-IL" dirty="0"/>
          </a:p>
          <a:p>
            <a:r>
              <a:rPr lang="he-IL" dirty="0"/>
              <a:t>לפני שמשרטטים את הטבלה חשוב לברר עם התלמידים את הידע שלהם אודות מבנה הטבלה: המטרה של הטבלה, כותרות של העמודות (ימי השבוע), כותרות השורות (סוגי המידע שבתחזית). כמו כן, חשוב להדגים את הקשר ביניהן (למשל, היכן נרשום את הטמפרטורה של יום שלישי?). למעשה נעשית הוראה מפורשת של מיומנות שרטוט טבלה וארגון נתונים/מידע בטבלה. לתלמידים מתקשים מומלץ לתת תבנית מוכנה של טבלה.</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25</a:t>
            </a:fld>
            <a:endParaRPr lang="he-IL"/>
          </a:p>
        </p:txBody>
      </p:sp>
    </p:spTree>
    <p:extLst>
      <p:ext uri="{BB962C8B-B14F-4D97-AF65-F5344CB8AC3E}">
        <p14:creationId xmlns:p14="http://schemas.microsoft.com/office/powerpoint/2010/main" val="3803519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היכרות עם מכשירים למדידת מזג אוויר (מד גשם, מד טמפרטורה, שבשבת), התנסות במדידה, התנסות בבניית טבלה, בארגון</a:t>
            </a:r>
          </a:p>
          <a:p>
            <a:r>
              <a:rPr lang="he-IL" dirty="0"/>
              <a:t>הנתונים בטבלה ובייצוגם בגרף עמודות והסקת מסקנות.  בשל מורכבות המשימה מומלץ לבצע אותה בקבוצות כאשר כל קבוצה מתנסה במכשיר מדידה אחד על פי בחירה.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26</a:t>
            </a:fld>
            <a:endParaRPr lang="he-IL"/>
          </a:p>
        </p:txBody>
      </p:sp>
    </p:spTree>
    <p:extLst>
      <p:ext uri="{BB962C8B-B14F-4D97-AF65-F5344CB8AC3E}">
        <p14:creationId xmlns:p14="http://schemas.microsoft.com/office/powerpoint/2010/main" val="1100959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היכרות עם מכשירים למדידת מזג אוויר (מד גשם, מד טמפרטורה, שבשבת), התנסות במדידה, התנסות בבניית טבלה, בארגון</a:t>
            </a:r>
          </a:p>
          <a:p>
            <a:r>
              <a:rPr lang="he-IL" dirty="0"/>
              <a:t>הנתונים בטבלה ובייצוגם בגרף עמודות והסקת מסקנות. </a:t>
            </a:r>
          </a:p>
          <a:p>
            <a:r>
              <a:rPr lang="he-IL" dirty="0"/>
              <a:t>בשל מורכבות המשימה מומלץ לבצע אותה בקבוצות כאשר כל קבוצה מתנסה במכשיר מדידה אחד על פי בחירה.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27</a:t>
            </a:fld>
            <a:endParaRPr lang="he-IL">
              <a:solidFill>
                <a:prstClr val="black"/>
              </a:solidFill>
            </a:endParaRPr>
          </a:p>
        </p:txBody>
      </p:sp>
    </p:spTree>
    <p:extLst>
      <p:ext uri="{BB962C8B-B14F-4D97-AF65-F5344CB8AC3E}">
        <p14:creationId xmlns:p14="http://schemas.microsoft.com/office/powerpoint/2010/main" val="2154203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כלי מדידה הם פתרון טכנולוגי למגבלות האדם באיסוף ובעיבוד של מידע כמותי באופן ישיר. בעזרת החושים אנו יכולים </a:t>
            </a:r>
            <a:r>
              <a:rPr lang="he-IL" dirty="0" err="1"/>
              <a:t>לאמוד</a:t>
            </a:r>
            <a:r>
              <a:rPr lang="he-IL" dirty="0"/>
              <a:t> באופן איכותי מרחק, להעריך את טמפרטורת האוויר ואת נפח הנוזל שבכלי. תיאורים של מידע איכותי יכולים להיות שונים מאדם לאדם ולפעמים אפילו אצל אותו אדם. כלי המדידה השונים מציגים יחידות מידה סטנדרטיות שמאפשרות לבטא מידע כמותי באופן אובייקטיבי ובר השוואה שאינו מסתמך על תפיסת החושים.</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28</a:t>
            </a:fld>
            <a:endParaRPr lang="he-IL"/>
          </a:p>
        </p:txBody>
      </p:sp>
    </p:spTree>
    <p:extLst>
      <p:ext uri="{BB962C8B-B14F-4D97-AF65-F5344CB8AC3E}">
        <p14:creationId xmlns:p14="http://schemas.microsoft.com/office/powerpoint/2010/main" val="3945930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קוראים יחד עם התלמידים את משפטי הסיכום. אפשר לפני קריאה של כל היגד להציב שאלה. לדוגמה: כיצד נקראת תערובת הגזים שעוטפת את כדור הארץ?</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29</a:t>
            </a:fld>
            <a:endParaRPr lang="he-IL"/>
          </a:p>
        </p:txBody>
      </p:sp>
    </p:spTree>
    <p:extLst>
      <p:ext uri="{BB962C8B-B14F-4D97-AF65-F5344CB8AC3E}">
        <p14:creationId xmlns:p14="http://schemas.microsoft.com/office/powerpoint/2010/main" val="209126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הפתיחה של השער מזמן ממד שלעתים נסתר מעינינו: </a:t>
            </a:r>
            <a:r>
              <a:rPr lang="he-IL" b="1" dirty="0"/>
              <a:t>אטמוספרת כדור הארץ</a:t>
            </a:r>
            <a:r>
              <a:rPr lang="he-IL" dirty="0"/>
              <a:t>. אנחנו חיים בתוך האטמוספרה, אנחנו יכולים לחוש אותה, אך לא לראות אותה. את סיפורה המופלא של אטמוספרת כדור הארץ מביא לנו האסטרונאוט הישראלי הראשון בחלל, אילן רמון ז"ל, שיצא בשנת 2003 למסע בחלל במעבורת החלל קולומביה. בהתרגשות רבה, אילן מפנה זרקור אל שכבת הגזים הדקיקה שעוטפת את כדור</a:t>
            </a:r>
          </a:p>
          <a:p>
            <a:r>
              <a:rPr lang="he-IL" dirty="0"/>
              <a:t>הארץ ואשר בזכותה יכולים להתקיים החיים על פני כוכב הלכת הזה, וקורא לנו לשמור עליה כעל בבת עינינו. </a:t>
            </a:r>
          </a:p>
          <a:p>
            <a:endParaRPr lang="he-IL" dirty="0"/>
          </a:p>
          <a:p>
            <a:r>
              <a:rPr lang="he-IL" dirty="0"/>
              <a:t>קוראים פסקות ראשונה ושניה מקטע הפתיחה ועורכים דיון על המסע של אילן רמון לחלל ועל האטמוספרה (מאפייניה, חשיבותה) בעזרת שאלות כגון, מה אתם יודעים על המסע של אילו רמון (האסטרונאוט הראשון, מה הייתה מטרת המסע? מהי אטמוספרה? מהן תכונותיה? מהי הידרוספרה? היכן היא נמצאת?</a:t>
            </a:r>
          </a:p>
          <a:p>
            <a:r>
              <a:rPr lang="he-IL" dirty="0"/>
              <a:t>הפתיחה נועדה ליצור הקשר רעיוני לנושאים שמטופלים בשער וכן כדי לזמן שיח שבאמצעותו אפשר לחשוף ידע מוקדם ולפתח מודעות אודות מטרות הלמידה בשער זה.</a:t>
            </a:r>
          </a:p>
          <a:p>
            <a:r>
              <a:rPr lang="he-IL" dirty="0"/>
              <a:t>האטמוספרה של כדור הארץ וגם ההידרוספרה (מעטפת המים) הם שני מרכיבי סביבה חשובים ביותר לקיומנו ולקיומם של היצורים החיים. השאלה שעולה היא מדוע חשוב לשמור על שני מרכיבים אלה מפני פגיעה? התשובה לשאלה זו תלך ותתבהר ככל שתתקדם הלמידה בשער זה.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3</a:t>
            </a:fld>
            <a:endParaRPr lang="he-IL"/>
          </a:p>
        </p:txBody>
      </p:sp>
    </p:spTree>
    <p:extLst>
      <p:ext uri="{BB962C8B-B14F-4D97-AF65-F5344CB8AC3E}">
        <p14:creationId xmlns:p14="http://schemas.microsoft.com/office/powerpoint/2010/main" val="930939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יחד עם התלמידים את משפטי הסיכום. אפשר לפני קריאה של כל היגד להציב שאלה. לדוגמה: באילו דרכים ניתן לצמצם את זיהום האוויר?</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30</a:t>
            </a:fld>
            <a:endParaRPr lang="he-IL">
              <a:solidFill>
                <a:prstClr val="black"/>
              </a:solidFill>
            </a:endParaRPr>
          </a:p>
        </p:txBody>
      </p:sp>
    </p:spTree>
    <p:extLst>
      <p:ext uri="{BB962C8B-B14F-4D97-AF65-F5344CB8AC3E}">
        <p14:creationId xmlns:p14="http://schemas.microsoft.com/office/powerpoint/2010/main" val="3726666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 את התלמידים למודעות אודות המיומנויות שנלמדו והופעלו. חשוב לציין את ההקשר של השימוש במיומנויות.</a:t>
            </a:r>
          </a:p>
          <a:p>
            <a:r>
              <a:rPr lang="he-IL" dirty="0"/>
              <a:t>דוגמאות:</a:t>
            </a:r>
          </a:p>
          <a:p>
            <a:r>
              <a:rPr lang="he-IL" dirty="0"/>
              <a:t>ערכנו מדידות על </a:t>
            </a:r>
            <a:r>
              <a:rPr lang="he-IL"/>
              <a:t>נתוני מזג אוויר</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31</a:t>
            </a:fld>
            <a:endParaRPr lang="he-IL">
              <a:solidFill>
                <a:prstClr val="black"/>
              </a:solidFill>
            </a:endParaRPr>
          </a:p>
        </p:txBody>
      </p:sp>
    </p:spTree>
    <p:extLst>
      <p:ext uri="{BB962C8B-B14F-4D97-AF65-F5344CB8AC3E}">
        <p14:creationId xmlns:p14="http://schemas.microsoft.com/office/powerpoint/2010/main" val="237675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להשתמש בשאלות/המשימות שמופיעות בתבנית זו למטרות של הערכה מעצבת.</a:t>
            </a:r>
          </a:p>
          <a:p>
            <a:r>
              <a:rPr lang="he-IL" dirty="0"/>
              <a:t>בניגוד להערכה מסכמת שהיא הערכה לצורך סיכום שלב הלמידה. הערכה מעצבת היא הערכה שבמסגרתה קיים משוב 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32</a:t>
            </a:fld>
            <a:endParaRPr lang="he-IL"/>
          </a:p>
        </p:txBody>
      </p:sp>
    </p:spTree>
    <p:extLst>
      <p:ext uri="{BB962C8B-B14F-4D97-AF65-F5344CB8AC3E}">
        <p14:creationId xmlns:p14="http://schemas.microsoft.com/office/powerpoint/2010/main" val="2957994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33</a:t>
            </a:fld>
            <a:endParaRPr lang="he-IL"/>
          </a:p>
        </p:txBody>
      </p:sp>
    </p:spTree>
    <p:extLst>
      <p:ext uri="{BB962C8B-B14F-4D97-AF65-F5344CB8AC3E}">
        <p14:creationId xmlns:p14="http://schemas.microsoft.com/office/powerpoint/2010/main" val="415382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השיר </a:t>
            </a:r>
            <a:r>
              <a:rPr lang="he-IL" b="1" dirty="0"/>
              <a:t>הסתיו כבר חלף </a:t>
            </a:r>
            <a:r>
              <a:rPr lang="he-IL" dirty="0"/>
              <a:t>להעביר ללומדים את התחושות שאנו חווים עם חילופי העונות. מילות המפתח המודגשות בשיר מרמזות על</a:t>
            </a:r>
          </a:p>
          <a:p>
            <a:r>
              <a:rPr lang="he-IL" dirty="0"/>
              <a:t>שני מרכיבי סביבה שמושפעים מחילופי העונות: מים ואוויר. אנו חשים באוויר הקר או החם (בטמפרטורת האוויר) ומרגישים גם את הגשם הרטוב ואת היובש של הקיץ — אנו חשים את שינויי מזג האוויר.</a:t>
            </a:r>
          </a:p>
          <a:p>
            <a:r>
              <a:rPr lang="he-IL" dirty="0"/>
              <a:t>מומלץ לבקש מהתלמידים להוסיף ולספר על שינויי מזג אוויר שהם חווים ולתאר את התחושות ואת ההרגשה שלהם (למשל, אילו תופעות של מזג אוויר אתם אוהבים ומדוע?). חשוב לכוון את הדיון לשאלה המרכזית שבה עוסק פרק זה: </a:t>
            </a:r>
            <a:r>
              <a:rPr lang="he-IL" b="1" dirty="0"/>
              <a:t>כיצד משתנה מזג האוויר בעונות השנה וכיצד</a:t>
            </a:r>
          </a:p>
          <a:p>
            <a:r>
              <a:rPr lang="he-IL" b="1" dirty="0"/>
              <a:t>זה קשור למים ולאוויר?</a:t>
            </a:r>
            <a:r>
              <a:rPr lang="he-IL" dirty="0"/>
              <a:t> התשובות שיציעו הלומדים יכולות לספק מידע הערכתי על גישתם לנושא.</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4</a:t>
            </a:fld>
            <a:endParaRPr lang="he-IL"/>
          </a:p>
        </p:txBody>
      </p:sp>
    </p:spTree>
    <p:extLst>
      <p:ext uri="{BB962C8B-B14F-4D97-AF65-F5344CB8AC3E}">
        <p14:creationId xmlns:p14="http://schemas.microsoft.com/office/powerpoint/2010/main" val="7545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mn-lt"/>
                <a:ea typeface="+mn-ea"/>
                <a:cs typeface="+mn-cs"/>
              </a:rPr>
              <a:t>מבט על היבשות והאוקיינוסים בכדור הארץ</a:t>
            </a:r>
            <a:r>
              <a:rPr kumimoji="0" lang="he-IL"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מתבוננים בתצלומים בעמוד 132, במפת העולם ובגלובוס ומציינים את האוקיינוסים ואת היבשות בכדור הארץ.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מומלץ לברר את תפיסותיהם/ידיעותיהם בנושא באמצעות השאלה: איזה חלק משטח כדור הארץ מכוסה במים והיכן הם נמצאים? יש להניח שהתלמידים יכללו בתשובותיהם את רוב גופי המים הגלויים לעין ולא יכללו את גופי המים הנסתרים מהעין כמו מי תהום או הקרח שבקטבים. יש לשים לב אם התלמידים מתייחסים גם להימצאות מים באטמוספרה ובגופם של יצורים חיים. מומלץ לבקש מהם לדרג אותם מגוף המים הגדול ביותר ועד לגוף המים הקטן ביותר. כאן המקום להסביר לתלמידים שיש לבדוק את מהימנות המידע שאספו ולא להסתמך על ידע לא מבוסס.</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קטע המידע בעמוד 143 והדיאגרמות (ושקופיות 5 ו 6) יפגישו את התלמידים עם מידע מדויק ומהיימן.</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5</a:t>
            </a:fld>
            <a:endParaRPr lang="he-IL">
              <a:solidFill>
                <a:prstClr val="black"/>
              </a:solidFill>
            </a:endParaRPr>
          </a:p>
        </p:txBody>
      </p:sp>
    </p:spTree>
    <p:extLst>
      <p:ext uri="{BB962C8B-B14F-4D97-AF65-F5344CB8AC3E}">
        <p14:creationId xmlns:p14="http://schemas.microsoft.com/office/powerpoint/2010/main" val="378675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133 סרטון </a:t>
            </a:r>
            <a:r>
              <a:rPr lang="he-IL" b="1" dirty="0"/>
              <a:t>המים בכדור הארץ</a:t>
            </a:r>
            <a:r>
              <a:rPr lang="he-IL" dirty="0"/>
              <a:t>.</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6</a:t>
            </a:fld>
            <a:endParaRPr lang="he-IL"/>
          </a:p>
        </p:txBody>
      </p:sp>
    </p:spTree>
    <p:extLst>
      <p:ext uri="{BB962C8B-B14F-4D97-AF65-F5344CB8AC3E}">
        <p14:creationId xmlns:p14="http://schemas.microsoft.com/office/powerpoint/2010/main" val="173473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ייצוג נתונים על התפלגות המים בעולם בעזרת דיאגרמות עוגה מסייע להבנות את המשמעות שיש לייצוג המספרים באחוזים.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בדיאגרמת עוגה משתמשים כאשר מעוניינים להציג חלקים מתוך שלם.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שימו לב: תלמידי כיתה ד עדיין לא יודעים מהם אחוזים. אפשר לתרגם 70% ל-7/10 ו-3% ל-3/100.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black"/>
                </a:solidFill>
                <a:effectLst/>
                <a:uLnTx/>
                <a:uFillTx/>
                <a:latin typeface="+mn-lt"/>
                <a:ea typeface="+mn-ea"/>
                <a:cs typeface="+mn-cs"/>
              </a:rPr>
              <a:t>חשובה יותר ההבנה האיכותית (הרבה מאוד, מעט מאוד מאוד) מאשר שינון מספרים שאינם מובנים להם.</a:t>
            </a:r>
            <a:endParaRPr kumimoji="0" lang="he-IL"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solidFill>
                  <a:prstClr val="black"/>
                </a:solidFill>
              </a:rPr>
              <a:pPr/>
              <a:t>7</a:t>
            </a:fld>
            <a:endParaRPr lang="he-IL">
              <a:solidFill>
                <a:prstClr val="black"/>
              </a:solidFill>
            </a:endParaRPr>
          </a:p>
        </p:txBody>
      </p:sp>
    </p:spTree>
    <p:extLst>
      <p:ext uri="{BB962C8B-B14F-4D97-AF65-F5344CB8AC3E}">
        <p14:creationId xmlns:p14="http://schemas.microsoft.com/office/powerpoint/2010/main" val="99331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דיאגרמה זו מתייחסת להתפלגות של המים</a:t>
            </a:r>
            <a:r>
              <a:rPr lang="he-IL" baseline="0" dirty="0"/>
              <a:t> המתוקים בעולם שמהווים 3% מכלל כמות המים. חשוב להאיר את עיני הלומדים להתפלגות המים המתוקים כפי שמוצג בעמוד 134 בספר הלימוד ובשקופית זו. המים המתוקים הזמינים לנו לשימוש נמצאים במי תהום, באגמים, בנהרות ובנחלים.</a:t>
            </a:r>
            <a:endParaRPr lang="he-IL" dirty="0"/>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8</a:t>
            </a:fld>
            <a:endParaRPr lang="he-IL"/>
          </a:p>
        </p:txBody>
      </p:sp>
    </p:spTree>
    <p:extLst>
      <p:ext uri="{BB962C8B-B14F-4D97-AF65-F5344CB8AC3E}">
        <p14:creationId xmlns:p14="http://schemas.microsoft.com/office/powerpoint/2010/main" val="3652546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ראינו באטלס שחלק גדול מכדור הארץ מכוסה במים.</a:t>
            </a:r>
          </a:p>
          <a:p>
            <a:r>
              <a:rPr lang="he-IL" dirty="0"/>
              <a:t>ייצגנו את הנתונים על התפלגות המים בעולם בעזרת גרף עוגה.</a:t>
            </a:r>
          </a:p>
          <a:p>
            <a:r>
              <a:rPr lang="he-IL" dirty="0"/>
              <a:t>מסכמים (מטה קוגניציה): מה למדתי מהגרפים על מעטפת המים של כדור הארץ?</a:t>
            </a:r>
          </a:p>
          <a:p>
            <a:r>
              <a:rPr lang="he-IL" dirty="0"/>
              <a:t>מה החשיבות של הצגת מידע בעזרת גרפים או תרשימים</a:t>
            </a:r>
          </a:p>
        </p:txBody>
      </p:sp>
      <p:sp>
        <p:nvSpPr>
          <p:cNvPr id="4" name="מציין מיקום של מספר שקופית 3"/>
          <p:cNvSpPr>
            <a:spLocks noGrp="1"/>
          </p:cNvSpPr>
          <p:nvPr>
            <p:ph type="sldNum" sz="quarter" idx="5"/>
          </p:nvPr>
        </p:nvSpPr>
        <p:spPr/>
        <p:txBody>
          <a:bodyPr/>
          <a:lstStyle/>
          <a:p>
            <a:fld id="{BB3DB4CD-1CA9-4427-B193-09334C88E709}" type="slidenum">
              <a:rPr lang="he-IL" smtClean="0"/>
              <a:t>9</a:t>
            </a:fld>
            <a:endParaRPr lang="he-IL"/>
          </a:p>
        </p:txBody>
      </p:sp>
    </p:spTree>
    <p:extLst>
      <p:ext uri="{BB962C8B-B14F-4D97-AF65-F5344CB8AC3E}">
        <p14:creationId xmlns:p14="http://schemas.microsoft.com/office/powerpoint/2010/main" val="168083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12/28/2023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1.png"/><Relationship Id="rId7"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60.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5D2C6B-4E00-7460-D644-744415450D17}"/>
              </a:ext>
            </a:extLst>
          </p:cNvPr>
          <p:cNvSpPr>
            <a:spLocks noGrp="1"/>
          </p:cNvSpPr>
          <p:nvPr>
            <p:ph type="ctrTitle"/>
          </p:nvPr>
        </p:nvSpPr>
        <p:spPr>
          <a:xfrm>
            <a:off x="714578" y="725557"/>
            <a:ext cx="8695751" cy="1321904"/>
          </a:xfrm>
        </p:spPr>
        <p:txBody>
          <a:bodyPr>
            <a:noAutofit/>
          </a:bodyPr>
          <a:lstStyle/>
          <a:p>
            <a:pPr algn="r"/>
            <a:r>
              <a:rPr lang="he-IL" b="1" i="0" u="none" strike="noStrike" baseline="0" dirty="0">
                <a:solidFill>
                  <a:schemeClr val="bg1"/>
                </a:solidFill>
                <a:latin typeface="Arial" panose="020B0604020202020204" pitchFamily="34" charset="0"/>
                <a:cs typeface="Arial" panose="020B0604020202020204" pitchFamily="34" charset="0"/>
              </a:rPr>
              <a:t>מדע וטכנולוגיה לכיתה ד</a:t>
            </a:r>
            <a:endParaRPr lang="he-IL" b="1" dirty="0">
              <a:solidFill>
                <a:schemeClr val="bg1"/>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D732F79B-DC62-2916-93FA-53EDE59DAE66}"/>
              </a:ext>
            </a:extLst>
          </p:cNvPr>
          <p:cNvSpPr txBox="1"/>
          <p:nvPr/>
        </p:nvSpPr>
        <p:spPr>
          <a:xfrm>
            <a:off x="1917576" y="2551837"/>
            <a:ext cx="8300621" cy="2585323"/>
          </a:xfrm>
          <a:prstGeom prst="rect">
            <a:avLst/>
          </a:prstGeom>
          <a:noFill/>
        </p:spPr>
        <p:txBody>
          <a:bodyPr wrap="square">
            <a:spAutoFit/>
          </a:bodyPr>
          <a:lstStyle/>
          <a:p>
            <a:pPr marL="0" indent="0" algn="ctr">
              <a:lnSpc>
                <a:spcPct val="150000"/>
              </a:lnSpc>
              <a:buNone/>
            </a:pPr>
            <a:r>
              <a:rPr lang="he-IL" sz="3200" b="1" dirty="0">
                <a:solidFill>
                  <a:schemeClr val="bg1"/>
                </a:solidFill>
              </a:rPr>
              <a:t>מצגת מלווה להוראה</a:t>
            </a:r>
          </a:p>
          <a:p>
            <a:pPr marL="0" indent="0" algn="ctr">
              <a:lnSpc>
                <a:spcPct val="150000"/>
              </a:lnSpc>
              <a:buNone/>
            </a:pPr>
            <a:r>
              <a:rPr lang="he-IL" sz="4000" b="1" dirty="0">
                <a:solidFill>
                  <a:schemeClr val="bg2"/>
                </a:solidFill>
              </a:rPr>
              <a:t>שער: אוויר ומים בארץ ובשמיים</a:t>
            </a:r>
          </a:p>
          <a:p>
            <a:pPr marL="0" indent="0" algn="ctr">
              <a:lnSpc>
                <a:spcPct val="150000"/>
              </a:lnSpc>
              <a:buNone/>
            </a:pPr>
            <a:r>
              <a:rPr lang="he-IL" sz="3600" b="1" dirty="0">
                <a:solidFill>
                  <a:schemeClr val="bg2"/>
                </a:solidFill>
              </a:rPr>
              <a:t>פרק ראשון: </a:t>
            </a:r>
            <a:r>
              <a:rPr lang="he-IL" sz="3600" b="1" dirty="0">
                <a:solidFill>
                  <a:schemeClr val="bg2"/>
                </a:solidFill>
                <a:latin typeface="Arial" panose="020B0604020202020204" pitchFamily="34" charset="0"/>
                <a:cs typeface="Arial" panose="020B0604020202020204" pitchFamily="34" charset="0"/>
              </a:rPr>
              <a:t>מים, אוויר ומזג אוויר</a:t>
            </a:r>
            <a:endParaRPr lang="en-US" sz="3600" b="1" dirty="0">
              <a:solidFill>
                <a:srgbClr val="B31013"/>
              </a:solidFill>
            </a:endParaRPr>
          </a:p>
        </p:txBody>
      </p:sp>
      <p:pic>
        <p:nvPicPr>
          <p:cNvPr id="1026" name="Picture 2" descr="התזת מים חינם איור טבע">
            <a:extLst>
              <a:ext uri="{FF2B5EF4-FFF2-40B4-BE49-F238E27FC236}">
                <a16:creationId xmlns:a16="http://schemas.microsoft.com/office/drawing/2014/main" id="{30D67C2F-F25B-3E4F-22D1-A703022E6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8965" y="725557"/>
            <a:ext cx="4446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Tree>
    <p:extLst>
      <p:ext uri="{BB962C8B-B14F-4D97-AF65-F5344CB8AC3E}">
        <p14:creationId xmlns:p14="http://schemas.microsoft.com/office/powerpoint/2010/main" val="270581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260629" y="589548"/>
            <a:ext cx="9428086" cy="741598"/>
          </a:xfrm>
        </p:spPr>
        <p:txBody>
          <a:bodyPr>
            <a:normAutofit/>
          </a:bodyPr>
          <a:lstStyle/>
          <a:p>
            <a:pPr algn="r"/>
            <a:r>
              <a:rPr lang="he-IL" sz="3200" b="1" dirty="0">
                <a:solidFill>
                  <a:schemeClr val="bg1"/>
                </a:solidFill>
                <a:latin typeface="Arial" panose="020B0604020202020204" pitchFamily="34" charset="0"/>
                <a:cs typeface="Arial" panose="020B0604020202020204" pitchFamily="34" charset="0"/>
              </a:rPr>
              <a:t>משימה :</a:t>
            </a:r>
            <a:r>
              <a:rPr lang="he-IL" sz="3200" dirty="0">
                <a:solidFill>
                  <a:schemeClr val="bg1"/>
                </a:solidFill>
                <a:latin typeface="Arial" panose="020B0604020202020204" pitchFamily="34" charset="0"/>
                <a:cs typeface="Arial" panose="020B0604020202020204" pitchFamily="34" charset="0"/>
              </a:rPr>
              <a:t> </a:t>
            </a:r>
            <a:r>
              <a:rPr lang="he-IL" sz="3200" b="1" dirty="0">
                <a:solidFill>
                  <a:schemeClr val="bg2"/>
                </a:solidFill>
                <a:latin typeface="Arial" panose="020B0604020202020204" pitchFamily="34" charset="0"/>
                <a:cs typeface="Arial" panose="020B0604020202020204" pitchFamily="34" charset="0"/>
              </a:rPr>
              <a:t>חוקרים את תכונות המים (עמודים 137-136) </a:t>
            </a:r>
          </a:p>
        </p:txBody>
      </p:sp>
      <p:sp>
        <p:nvSpPr>
          <p:cNvPr id="12" name="תיבת טקסט 11">
            <a:extLst>
              <a:ext uri="{FF2B5EF4-FFF2-40B4-BE49-F238E27FC236}">
                <a16:creationId xmlns:a16="http://schemas.microsoft.com/office/drawing/2014/main" id="{6273CE80-6FEA-2228-59CE-4A5AED712527}"/>
              </a:ext>
            </a:extLst>
          </p:cNvPr>
          <p:cNvSpPr txBox="1"/>
          <p:nvPr/>
        </p:nvSpPr>
        <p:spPr>
          <a:xfrm>
            <a:off x="4762046" y="2335162"/>
            <a:ext cx="2507226" cy="412954"/>
          </a:xfrm>
          <a:prstGeom prst="rect">
            <a:avLst/>
          </a:prstGeom>
          <a:noFill/>
        </p:spPr>
        <p:txBody>
          <a:bodyPr wrap="square" rtlCol="1">
            <a:spAutoFit/>
          </a:bodyPr>
          <a:lstStyle/>
          <a:p>
            <a:endParaRPr lang="he-IL" dirty="0"/>
          </a:p>
        </p:txBody>
      </p:sp>
      <p:sp>
        <p:nvSpPr>
          <p:cNvPr id="13" name="תיבת טקסט 12">
            <a:extLst>
              <a:ext uri="{FF2B5EF4-FFF2-40B4-BE49-F238E27FC236}">
                <a16:creationId xmlns:a16="http://schemas.microsoft.com/office/drawing/2014/main" id="{88F5E932-8D15-7E04-73BB-A4F9F2F6CFE8}"/>
              </a:ext>
            </a:extLst>
          </p:cNvPr>
          <p:cNvSpPr txBox="1"/>
          <p:nvPr/>
        </p:nvSpPr>
        <p:spPr>
          <a:xfrm>
            <a:off x="678426" y="2310581"/>
            <a:ext cx="2507226" cy="412954"/>
          </a:xfrm>
          <a:prstGeom prst="rect">
            <a:avLst/>
          </a:prstGeom>
          <a:noFill/>
        </p:spPr>
        <p:txBody>
          <a:bodyPr wrap="square" rtlCol="1">
            <a:spAutoFit/>
          </a:bodyPr>
          <a:lstStyle/>
          <a:p>
            <a:endParaRPr lang="he-IL" dirty="0"/>
          </a:p>
        </p:txBody>
      </p:sp>
      <p:sp>
        <p:nvSpPr>
          <p:cNvPr id="2" name="תיבת טקסט 1">
            <a:extLst>
              <a:ext uri="{FF2B5EF4-FFF2-40B4-BE49-F238E27FC236}">
                <a16:creationId xmlns:a16="http://schemas.microsoft.com/office/drawing/2014/main" id="{91561DCD-98FF-E6A9-7725-4ACAC327AA4A}"/>
              </a:ext>
            </a:extLst>
          </p:cNvPr>
          <p:cNvSpPr txBox="1"/>
          <p:nvPr/>
        </p:nvSpPr>
        <p:spPr>
          <a:xfrm>
            <a:off x="4245412" y="47817"/>
            <a:ext cx="3921037" cy="646331"/>
          </a:xfrm>
          <a:prstGeom prst="rect">
            <a:avLst/>
          </a:prstGeom>
          <a:noFill/>
        </p:spPr>
        <p:txBody>
          <a:bodyPr wrap="square" rtlCol="1">
            <a:spAutoFit/>
          </a:bodyPr>
          <a:lstStyle/>
          <a:p>
            <a:r>
              <a:rPr lang="he-IL" sz="3600" b="1" dirty="0">
                <a:solidFill>
                  <a:srgbClr val="146194">
                    <a:lumMod val="75000"/>
                  </a:srgbClr>
                </a:solidFill>
                <a:latin typeface="Arial" panose="020B0604020202020204" pitchFamily="34" charset="0"/>
                <a:cs typeface="Arial" panose="020B0604020202020204" pitchFamily="34" charset="0"/>
              </a:rPr>
              <a:t>המים כמשאב טבע</a:t>
            </a:r>
          </a:p>
        </p:txBody>
      </p:sp>
      <p:pic>
        <p:nvPicPr>
          <p:cNvPr id="9" name="תמונה 8">
            <a:extLst>
              <a:ext uri="{FF2B5EF4-FFF2-40B4-BE49-F238E27FC236}">
                <a16:creationId xmlns:a16="http://schemas.microsoft.com/office/drawing/2014/main" id="{A09E0BA6-AC6B-FED2-CA34-3ED4365DFA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426" y="2938553"/>
            <a:ext cx="2888761" cy="3634033"/>
          </a:xfrm>
          <a:prstGeom prst="rect">
            <a:avLst/>
          </a:prstGeom>
        </p:spPr>
      </p:pic>
      <p:pic>
        <p:nvPicPr>
          <p:cNvPr id="17" name="תמונה 16">
            <a:extLst>
              <a:ext uri="{FF2B5EF4-FFF2-40B4-BE49-F238E27FC236}">
                <a16:creationId xmlns:a16="http://schemas.microsoft.com/office/drawing/2014/main" id="{0EDA67D9-BFD3-E24A-5509-CC3B77CD89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297" y="2938553"/>
            <a:ext cx="3155265" cy="3634033"/>
          </a:xfrm>
          <a:prstGeom prst="rect">
            <a:avLst/>
          </a:prstGeom>
        </p:spPr>
      </p:pic>
      <p:pic>
        <p:nvPicPr>
          <p:cNvPr id="20" name="תמונה 19">
            <a:extLst>
              <a:ext uri="{FF2B5EF4-FFF2-40B4-BE49-F238E27FC236}">
                <a16:creationId xmlns:a16="http://schemas.microsoft.com/office/drawing/2014/main" id="{6EBB6F96-93B8-58EC-D254-292C0D8513B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27581" y="2907688"/>
            <a:ext cx="2982510" cy="3627609"/>
          </a:xfrm>
          <a:prstGeom prst="rect">
            <a:avLst/>
          </a:prstGeom>
        </p:spPr>
      </p:pic>
      <p:sp>
        <p:nvSpPr>
          <p:cNvPr id="21" name="תיבת טקסט 20">
            <a:extLst>
              <a:ext uri="{FF2B5EF4-FFF2-40B4-BE49-F238E27FC236}">
                <a16:creationId xmlns:a16="http://schemas.microsoft.com/office/drawing/2014/main" id="{26612A02-AC50-ACCA-6BA5-3FD9E9285AE3}"/>
              </a:ext>
            </a:extLst>
          </p:cNvPr>
          <p:cNvSpPr txBox="1"/>
          <p:nvPr/>
        </p:nvSpPr>
        <p:spPr>
          <a:xfrm>
            <a:off x="8559019" y="1961965"/>
            <a:ext cx="3310869" cy="400110"/>
          </a:xfrm>
          <a:prstGeom prst="rect">
            <a:avLst/>
          </a:prstGeom>
          <a:noFill/>
        </p:spPr>
        <p:txBody>
          <a:bodyPr wrap="square" rtlCol="1">
            <a:spAutoFit/>
          </a:bodyPr>
          <a:lstStyle/>
          <a:p>
            <a:r>
              <a:rPr lang="he-IL" sz="2000" b="1" dirty="0">
                <a:solidFill>
                  <a:schemeClr val="bg1"/>
                </a:solidFill>
                <a:latin typeface="Arial" panose="020B0604020202020204" pitchFamily="34" charset="0"/>
                <a:cs typeface="Arial" panose="020B0604020202020204" pitchFamily="34" charset="0"/>
              </a:rPr>
              <a:t>האם קמח מתמוסס במים?</a:t>
            </a:r>
          </a:p>
        </p:txBody>
      </p:sp>
      <p:sp>
        <p:nvSpPr>
          <p:cNvPr id="22" name="תיבת טקסט 21">
            <a:extLst>
              <a:ext uri="{FF2B5EF4-FFF2-40B4-BE49-F238E27FC236}">
                <a16:creationId xmlns:a16="http://schemas.microsoft.com/office/drawing/2014/main" id="{BF2B9CA9-449E-16B2-3CD7-3E9DA0BF7541}"/>
              </a:ext>
            </a:extLst>
          </p:cNvPr>
          <p:cNvSpPr txBox="1"/>
          <p:nvPr/>
        </p:nvSpPr>
        <p:spPr>
          <a:xfrm>
            <a:off x="4443560" y="1961965"/>
            <a:ext cx="3722889" cy="400110"/>
          </a:xfrm>
          <a:prstGeom prst="rect">
            <a:avLst/>
          </a:prstGeom>
          <a:noFill/>
        </p:spPr>
        <p:txBody>
          <a:bodyPr wrap="square" rtlCol="1">
            <a:spAutoFit/>
          </a:bodyPr>
          <a:lstStyle/>
          <a:p>
            <a:r>
              <a:rPr lang="he-IL" sz="2000" b="1" dirty="0">
                <a:solidFill>
                  <a:schemeClr val="bg1"/>
                </a:solidFill>
                <a:latin typeface="Arial" panose="020B0604020202020204" pitchFamily="34" charset="0"/>
                <a:cs typeface="Arial" panose="020B0604020202020204" pitchFamily="34" charset="0"/>
              </a:rPr>
              <a:t>האם מיץ פטל מתמוסס במים?</a:t>
            </a:r>
          </a:p>
        </p:txBody>
      </p:sp>
      <p:sp>
        <p:nvSpPr>
          <p:cNvPr id="23" name="תיבת טקסט 22">
            <a:extLst>
              <a:ext uri="{FF2B5EF4-FFF2-40B4-BE49-F238E27FC236}">
                <a16:creationId xmlns:a16="http://schemas.microsoft.com/office/drawing/2014/main" id="{6E4EC388-8272-179B-766D-931791915420}"/>
              </a:ext>
            </a:extLst>
          </p:cNvPr>
          <p:cNvSpPr txBox="1"/>
          <p:nvPr/>
        </p:nvSpPr>
        <p:spPr>
          <a:xfrm>
            <a:off x="736935" y="1961965"/>
            <a:ext cx="3009441" cy="400110"/>
          </a:xfrm>
          <a:prstGeom prst="rect">
            <a:avLst/>
          </a:prstGeom>
          <a:noFill/>
        </p:spPr>
        <p:txBody>
          <a:bodyPr wrap="square" rtlCol="1">
            <a:spAutoFit/>
          </a:bodyPr>
          <a:lstStyle/>
          <a:p>
            <a:r>
              <a:rPr lang="he-IL" sz="2000" b="1" dirty="0">
                <a:solidFill>
                  <a:schemeClr val="bg1"/>
                </a:solidFill>
                <a:latin typeface="Arial" panose="020B0604020202020204" pitchFamily="34" charset="0"/>
                <a:cs typeface="Arial" panose="020B0604020202020204" pitchFamily="34" charset="0"/>
              </a:rPr>
              <a:t>האם שמן מתמוסס במים?</a:t>
            </a:r>
          </a:p>
        </p:txBody>
      </p:sp>
    </p:spTree>
    <p:extLst>
      <p:ext uri="{BB962C8B-B14F-4D97-AF65-F5344CB8AC3E}">
        <p14:creationId xmlns:p14="http://schemas.microsoft.com/office/powerpoint/2010/main" val="105290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4" name="תמונה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834854"/>
            <a:ext cx="12192000" cy="5194646"/>
          </a:xfrm>
          <a:prstGeom prst="rect">
            <a:avLst/>
          </a:prstGeom>
        </p:spPr>
      </p:pic>
      <p:sp>
        <p:nvSpPr>
          <p:cNvPr id="5" name="TextBox 4"/>
          <p:cNvSpPr txBox="1"/>
          <p:nvPr/>
        </p:nvSpPr>
        <p:spPr>
          <a:xfrm>
            <a:off x="1961965" y="341568"/>
            <a:ext cx="8247355" cy="646331"/>
          </a:xfrm>
          <a:prstGeom prst="rect">
            <a:avLst/>
          </a:prstGeom>
          <a:noFill/>
        </p:spPr>
        <p:txBody>
          <a:bodyPr wrap="square" rtlCol="0">
            <a:spAutoFit/>
          </a:bodyPr>
          <a:lstStyle/>
          <a:p>
            <a:pPr algn="ctr"/>
            <a:r>
              <a:rPr lang="he-IL" sz="3600" b="1" dirty="0">
                <a:solidFill>
                  <a:srgbClr val="146194">
                    <a:lumMod val="75000"/>
                  </a:srgbClr>
                </a:solidFill>
                <a:latin typeface="Arial" panose="020B0604020202020204" pitchFamily="34" charset="0"/>
                <a:cs typeface="Arial" panose="020B0604020202020204" pitchFamily="34" charset="0"/>
              </a:rPr>
              <a:t>ארגון תוצאות ומסקנות הניסוי </a:t>
            </a:r>
            <a:r>
              <a:rPr lang="he-IL" sz="2400" b="1" dirty="0">
                <a:solidFill>
                  <a:srgbClr val="146194">
                    <a:lumMod val="75000"/>
                  </a:srgbClr>
                </a:solidFill>
                <a:latin typeface="Arial" panose="020B0604020202020204" pitchFamily="34" charset="0"/>
                <a:cs typeface="Arial" panose="020B0604020202020204" pitchFamily="34" charset="0"/>
              </a:rPr>
              <a:t>(עמוד 136)</a:t>
            </a:r>
            <a:endParaRPr lang="en-US" sz="2400" b="1" dirty="0">
              <a:solidFill>
                <a:srgbClr val="146194">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69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1845" y="93590"/>
            <a:ext cx="8263162" cy="3180117"/>
          </a:xfrm>
          <a:prstGeom prst="rect">
            <a:avLst/>
          </a:prstGeom>
        </p:spPr>
      </p:pic>
      <p:pic>
        <p:nvPicPr>
          <p:cNvPr id="3" name="תמונה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536293"/>
            <a:ext cx="12192000" cy="3339462"/>
          </a:xfrm>
          <a:prstGeom prst="rect">
            <a:avLst/>
          </a:prstGeom>
        </p:spPr>
      </p:pic>
      <p:sp>
        <p:nvSpPr>
          <p:cNvPr id="4" name="TextBox 3"/>
          <p:cNvSpPr txBox="1"/>
          <p:nvPr/>
        </p:nvSpPr>
        <p:spPr>
          <a:xfrm>
            <a:off x="2530136" y="159798"/>
            <a:ext cx="2503503" cy="461665"/>
          </a:xfrm>
          <a:prstGeom prst="rect">
            <a:avLst/>
          </a:prstGeom>
          <a:noFill/>
        </p:spPr>
        <p:txBody>
          <a:bodyPr wrap="square" rtlCol="0">
            <a:spAutoFit/>
          </a:bodyPr>
          <a:lstStyle/>
          <a:p>
            <a:pPr algn="r"/>
            <a:r>
              <a:rPr lang="he-IL" sz="2400" b="1" dirty="0">
                <a:solidFill>
                  <a:schemeClr val="bg1"/>
                </a:solidFill>
              </a:rPr>
              <a:t>עמוד 136</a:t>
            </a:r>
            <a:endParaRPr lang="en-US" sz="2400" b="1" dirty="0">
              <a:solidFill>
                <a:schemeClr val="bg1"/>
              </a:solidFill>
            </a:endParaRPr>
          </a:p>
        </p:txBody>
      </p:sp>
    </p:spTree>
    <p:extLst>
      <p:ext uri="{BB962C8B-B14F-4D97-AF65-F5344CB8AC3E}">
        <p14:creationId xmlns:p14="http://schemas.microsoft.com/office/powerpoint/2010/main" val="2533048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3" name="תמונה 2">
            <a:extLst>
              <a:ext uri="{FF2B5EF4-FFF2-40B4-BE49-F238E27FC236}">
                <a16:creationId xmlns:a16="http://schemas.microsoft.com/office/drawing/2014/main" id="{554F974A-6622-078B-AC87-6F9F37E5E188}"/>
              </a:ext>
            </a:extLst>
          </p:cNvPr>
          <p:cNvPicPr>
            <a:picLocks noChangeAspect="1"/>
          </p:cNvPicPr>
          <p:nvPr/>
        </p:nvPicPr>
        <p:blipFill>
          <a:blip r:embed="rId5"/>
          <a:stretch>
            <a:fillRect/>
          </a:stretch>
        </p:blipFill>
        <p:spPr>
          <a:xfrm>
            <a:off x="3009900" y="280987"/>
            <a:ext cx="6172200" cy="6296025"/>
          </a:xfrm>
          <a:prstGeom prst="rect">
            <a:avLst/>
          </a:prstGeom>
        </p:spPr>
      </p:pic>
    </p:spTree>
    <p:extLst>
      <p:ext uri="{BB962C8B-B14F-4D97-AF65-F5344CB8AC3E}">
        <p14:creationId xmlns:p14="http://schemas.microsoft.com/office/powerpoint/2010/main" val="632801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740023" y="314683"/>
            <a:ext cx="9072087" cy="588614"/>
          </a:xfrm>
        </p:spPr>
        <p:txBody>
          <a:bodyPr>
            <a:normAutofit fontScale="90000"/>
          </a:bodyPr>
          <a:lstStyle/>
          <a:p>
            <a:pPr algn="r"/>
            <a:r>
              <a:rPr lang="he-IL" sz="3600" b="1" i="0" u="none" strike="noStrike" baseline="0" dirty="0">
                <a:solidFill>
                  <a:schemeClr val="bg1"/>
                </a:solidFill>
                <a:latin typeface="Arial" panose="020B0604020202020204" pitchFamily="34" charset="0"/>
                <a:cs typeface="Arial" panose="020B0604020202020204" pitchFamily="34" charset="0"/>
              </a:rPr>
              <a:t>משימה: </a:t>
            </a:r>
            <a:r>
              <a:rPr lang="he-IL" sz="3600" b="1" i="0" u="none" strike="noStrike" baseline="0" dirty="0">
                <a:solidFill>
                  <a:schemeClr val="bg2"/>
                </a:solidFill>
                <a:latin typeface="Arial" panose="020B0604020202020204" pitchFamily="34" charset="0"/>
                <a:cs typeface="Arial" panose="020B0604020202020204" pitchFamily="34" charset="0"/>
              </a:rPr>
              <a:t>מים - המֵמֵס הטוב ביותר בטבע</a:t>
            </a:r>
            <a:r>
              <a:rPr lang="he-IL" sz="3200" b="1" i="0" u="none" strike="noStrike" baseline="0" dirty="0">
                <a:solidFill>
                  <a:schemeClr val="bg2"/>
                </a:solidFill>
                <a:latin typeface="Arial" panose="020B0604020202020204" pitchFamily="34" charset="0"/>
                <a:cs typeface="Arial" panose="020B0604020202020204" pitchFamily="34" charset="0"/>
              </a:rPr>
              <a:t> </a:t>
            </a:r>
            <a:r>
              <a:rPr lang="he-IL" sz="2700" b="1" i="0" u="none" strike="noStrike" baseline="0" dirty="0">
                <a:solidFill>
                  <a:schemeClr val="bg2"/>
                </a:solidFill>
                <a:latin typeface="Arial" panose="020B0604020202020204" pitchFamily="34" charset="0"/>
                <a:cs typeface="Arial" panose="020B0604020202020204" pitchFamily="34" charset="0"/>
              </a:rPr>
              <a:t>(עמודים 138-137) </a:t>
            </a:r>
            <a:endParaRPr lang="he-IL" sz="2700" b="1" dirty="0">
              <a:solidFill>
                <a:schemeClr val="bg2"/>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134140"/>
            <a:ext cx="12192000" cy="3453377"/>
          </a:xfrm>
          <a:prstGeom prst="rect">
            <a:avLst/>
          </a:prstGeom>
        </p:spPr>
      </p:pic>
      <p:pic>
        <p:nvPicPr>
          <p:cNvPr id="9" name="תמונה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587517"/>
            <a:ext cx="12192000" cy="2819736"/>
          </a:xfrm>
          <a:prstGeom prst="rect">
            <a:avLst/>
          </a:prstGeom>
        </p:spPr>
      </p:pic>
    </p:spTree>
    <p:extLst>
      <p:ext uri="{BB962C8B-B14F-4D97-AF65-F5344CB8AC3E}">
        <p14:creationId xmlns:p14="http://schemas.microsoft.com/office/powerpoint/2010/main" val="303727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803480" y="246647"/>
            <a:ext cx="10181351" cy="685800"/>
          </a:xfrm>
        </p:spPr>
        <p:txBody>
          <a:bodyPr>
            <a:normAutofit/>
          </a:bodyPr>
          <a:lstStyle/>
          <a:p>
            <a:pPr algn="r"/>
            <a:r>
              <a:rPr lang="he-IL" sz="3200" b="1" i="0" u="none" strike="noStrike" baseline="0" dirty="0">
                <a:solidFill>
                  <a:schemeClr val="bg1"/>
                </a:solidFill>
                <a:latin typeface="Arial" panose="020B0604020202020204" pitchFamily="34" charset="0"/>
                <a:cs typeface="Arial" panose="020B0604020202020204" pitchFamily="34" charset="0"/>
              </a:rPr>
              <a:t>משימה:</a:t>
            </a:r>
            <a:r>
              <a:rPr lang="he-IL" sz="3200" b="1" i="0" u="none" strike="noStrike" baseline="0" dirty="0">
                <a:solidFill>
                  <a:srgbClr val="00FFFF"/>
                </a:solidFill>
                <a:latin typeface="Arial" panose="020B0604020202020204" pitchFamily="34" charset="0"/>
                <a:cs typeface="Arial" panose="020B0604020202020204" pitchFamily="34" charset="0"/>
              </a:rPr>
              <a:t> </a:t>
            </a:r>
            <a:r>
              <a:rPr lang="he-IL" sz="3200" b="1" i="0" u="none" strike="noStrike" baseline="0" dirty="0">
                <a:solidFill>
                  <a:schemeClr val="bg2"/>
                </a:solidFill>
                <a:latin typeface="Arial" panose="020B0604020202020204" pitchFamily="34" charset="0"/>
                <a:cs typeface="Arial" panose="020B0604020202020204" pitchFamily="34" charset="0"/>
              </a:rPr>
              <a:t>אילו שימושים במים עושים בבית? </a:t>
            </a:r>
            <a:r>
              <a:rPr lang="he-IL" sz="2400" b="1" i="0" u="none" strike="noStrike" baseline="0" dirty="0">
                <a:solidFill>
                  <a:schemeClr val="bg2"/>
                </a:solidFill>
                <a:latin typeface="Arial" panose="020B0604020202020204" pitchFamily="34" charset="0"/>
                <a:cs typeface="Arial" panose="020B0604020202020204" pitchFamily="34" charset="0"/>
              </a:rPr>
              <a:t>(עמוד 139)</a:t>
            </a:r>
            <a:endParaRPr lang="he-IL" sz="2400" b="1" dirty="0">
              <a:solidFill>
                <a:schemeClr val="bg2"/>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2021" y="1085504"/>
            <a:ext cx="9974315" cy="5647328"/>
          </a:xfrm>
          <a:prstGeom prst="rect">
            <a:avLst/>
          </a:prstGeom>
        </p:spPr>
      </p:pic>
    </p:spTree>
    <p:extLst>
      <p:ext uri="{BB962C8B-B14F-4D97-AF65-F5344CB8AC3E}">
        <p14:creationId xmlns:p14="http://schemas.microsoft.com/office/powerpoint/2010/main" val="398083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203810" cy="581113"/>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71" y="23502"/>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514905" y="186431"/>
            <a:ext cx="10377996" cy="745724"/>
          </a:xfrm>
        </p:spPr>
        <p:txBody>
          <a:bodyPr>
            <a:noAutofit/>
          </a:bodyPr>
          <a:lstStyle/>
          <a:p>
            <a:pPr algn="r"/>
            <a:r>
              <a:rPr lang="he-IL" sz="3200" b="1" i="0" u="none" strike="noStrike" baseline="0" dirty="0">
                <a:solidFill>
                  <a:schemeClr val="bg1"/>
                </a:solidFill>
                <a:latin typeface="Arial" panose="020B0604020202020204" pitchFamily="34" charset="0"/>
                <a:cs typeface="Arial" panose="020B0604020202020204" pitchFamily="34" charset="0"/>
              </a:rPr>
              <a:t>משימה: </a:t>
            </a:r>
            <a:r>
              <a:rPr lang="he-IL" sz="3600" b="1" i="0" u="none" strike="noStrike" baseline="0" dirty="0">
                <a:solidFill>
                  <a:schemeClr val="bg2"/>
                </a:solidFill>
                <a:latin typeface="Arial" panose="020B0604020202020204" pitchFamily="34" charset="0"/>
                <a:cs typeface="Arial" panose="020B0604020202020204" pitchFamily="34" charset="0"/>
              </a:rPr>
              <a:t>משתמשים במים</a:t>
            </a:r>
            <a:r>
              <a:rPr lang="he-IL" sz="3600" b="1" i="0" u="none" strike="noStrike" dirty="0">
                <a:solidFill>
                  <a:schemeClr val="bg2"/>
                </a:solidFill>
                <a:latin typeface="Arial" panose="020B0604020202020204" pitchFamily="34" charset="0"/>
                <a:cs typeface="Arial" panose="020B0604020202020204" pitchFamily="34" charset="0"/>
              </a:rPr>
              <a:t> – קטע מידע ושאלות</a:t>
            </a:r>
            <a:r>
              <a:rPr lang="he-IL" sz="3600" b="1" i="0" u="none" strike="noStrike" baseline="0" dirty="0">
                <a:solidFill>
                  <a:schemeClr val="bg2"/>
                </a:solidFill>
                <a:latin typeface="Arial" panose="020B0604020202020204" pitchFamily="34" charset="0"/>
                <a:cs typeface="Arial" panose="020B0604020202020204" pitchFamily="34" charset="0"/>
              </a:rPr>
              <a:t> </a:t>
            </a:r>
            <a:r>
              <a:rPr lang="he-IL" sz="2400" b="1" dirty="0">
                <a:solidFill>
                  <a:schemeClr val="bg2"/>
                </a:solidFill>
                <a:latin typeface="Arial" panose="020B0604020202020204" pitchFamily="34" charset="0"/>
                <a:cs typeface="Arial" panose="020B0604020202020204" pitchFamily="34" charset="0"/>
              </a:rPr>
              <a:t>(עמוד 140)</a:t>
            </a:r>
          </a:p>
        </p:txBody>
      </p:sp>
      <p:pic>
        <p:nvPicPr>
          <p:cNvPr id="5" name="תמונה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7044" y="1078949"/>
            <a:ext cx="3225958" cy="5779051"/>
          </a:xfrm>
          <a:prstGeom prst="rect">
            <a:avLst/>
          </a:prstGeom>
        </p:spPr>
      </p:pic>
      <p:pic>
        <p:nvPicPr>
          <p:cNvPr id="9" name="תמונה 8"/>
          <p:cNvPicPr>
            <a:picLocks noChangeAspect="1"/>
          </p:cNvPicPr>
          <p:nvPr/>
        </p:nvPicPr>
        <p:blipFill>
          <a:blip r:embed="rId6"/>
          <a:stretch>
            <a:fillRect/>
          </a:stretch>
        </p:blipFill>
        <p:spPr>
          <a:xfrm>
            <a:off x="3656536" y="1334129"/>
            <a:ext cx="3209925" cy="4886325"/>
          </a:xfrm>
          <a:prstGeom prst="rect">
            <a:avLst/>
          </a:prstGeom>
        </p:spPr>
      </p:pic>
      <p:sp>
        <p:nvSpPr>
          <p:cNvPr id="11" name="TextBox 10"/>
          <p:cNvSpPr txBox="1"/>
          <p:nvPr/>
        </p:nvSpPr>
        <p:spPr>
          <a:xfrm>
            <a:off x="692458" y="2263806"/>
            <a:ext cx="2243495" cy="1569660"/>
          </a:xfrm>
          <a:prstGeom prst="rect">
            <a:avLst/>
          </a:prstGeom>
          <a:noFill/>
        </p:spPr>
        <p:txBody>
          <a:bodyPr wrap="square" rtlCol="0">
            <a:spAutoFit/>
          </a:bodyPr>
          <a:lstStyle/>
          <a:p>
            <a:pPr algn="r"/>
            <a:r>
              <a:rPr lang="he-IL" sz="3200" b="1" dirty="0">
                <a:solidFill>
                  <a:schemeClr val="bg1"/>
                </a:solidFill>
              </a:rPr>
              <a:t>היכן עוד משתמשים במים?</a:t>
            </a:r>
            <a:endParaRPr lang="en-US" sz="3200" b="1" dirty="0">
              <a:solidFill>
                <a:schemeClr val="bg1"/>
              </a:solidFill>
            </a:endParaRPr>
          </a:p>
        </p:txBody>
      </p:sp>
    </p:spTree>
    <p:extLst>
      <p:ext uri="{BB962C8B-B14F-4D97-AF65-F5344CB8AC3E}">
        <p14:creationId xmlns:p14="http://schemas.microsoft.com/office/powerpoint/2010/main" val="258925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1026" name="Picture 2" descr="התזת מים חינם איור טבע">
            <a:extLst>
              <a:ext uri="{FF2B5EF4-FFF2-40B4-BE49-F238E27FC236}">
                <a16:creationId xmlns:a16="http://schemas.microsoft.com/office/drawing/2014/main" id="{30D67C2F-F25B-3E4F-22D1-A703022E6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5649" y="685799"/>
            <a:ext cx="4446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787942" y="208651"/>
            <a:ext cx="8001000" cy="588614"/>
          </a:xfrm>
        </p:spPr>
        <p:txBody>
          <a:bodyPr>
            <a:normAutofit fontScale="90000"/>
          </a:bodyPr>
          <a:lstStyle/>
          <a:p>
            <a:pPr algn="r"/>
            <a:r>
              <a:rPr lang="he-IL" sz="3200" b="1" i="0" u="none" strike="noStrike" baseline="0" dirty="0">
                <a:solidFill>
                  <a:schemeClr val="bg2">
                    <a:lumMod val="50000"/>
                  </a:schemeClr>
                </a:solidFill>
                <a:latin typeface="Arial" panose="020B0604020202020204" pitchFamily="34" charset="0"/>
                <a:cs typeface="Arial" panose="020B0604020202020204" pitchFamily="34" charset="0"/>
              </a:rPr>
              <a:t>שומרים על כדור הארץ - פיתוח בר-קיימא (</a:t>
            </a:r>
            <a:r>
              <a:rPr lang="he-IL" sz="2700" b="1" i="0" u="none" strike="noStrike" baseline="0" dirty="0">
                <a:solidFill>
                  <a:schemeClr val="bg2">
                    <a:lumMod val="50000"/>
                  </a:schemeClr>
                </a:solidFill>
                <a:latin typeface="Arial" panose="020B0604020202020204" pitchFamily="34" charset="0"/>
                <a:cs typeface="Arial" panose="020B0604020202020204" pitchFamily="34" charset="0"/>
              </a:rPr>
              <a:t>עמוד 142)</a:t>
            </a:r>
            <a:endParaRPr lang="he-IL" sz="2700" b="1" dirty="0">
              <a:solidFill>
                <a:schemeClr val="bg2">
                  <a:lumMod val="50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CA31AF67-7A9B-2263-0DC2-8D91DF1A61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336" y="3824639"/>
            <a:ext cx="5144382" cy="2509178"/>
          </a:xfrm>
          <a:prstGeom prst="ellipse">
            <a:avLst/>
          </a:prstGeom>
          <a:ln>
            <a:noFill/>
          </a:ln>
          <a:effectLst>
            <a:softEdge rad="112500"/>
          </a:effectLst>
        </p:spPr>
      </p:pic>
      <p:pic>
        <p:nvPicPr>
          <p:cNvPr id="10" name="תמונה 9">
            <a:extLst>
              <a:ext uri="{FF2B5EF4-FFF2-40B4-BE49-F238E27FC236}">
                <a16:creationId xmlns:a16="http://schemas.microsoft.com/office/drawing/2014/main" id="{E62AC003-83DF-2BFA-A9CC-5A6BA20AAD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68801" y="3741444"/>
            <a:ext cx="4929512" cy="2905870"/>
          </a:xfrm>
          <a:prstGeom prst="ellipse">
            <a:avLst/>
          </a:prstGeom>
          <a:ln>
            <a:noFill/>
          </a:ln>
          <a:effectLst>
            <a:softEdge rad="112500"/>
          </a:effectLst>
        </p:spPr>
      </p:pic>
      <p:sp>
        <p:nvSpPr>
          <p:cNvPr id="12" name="תיבת טקסט 11">
            <a:extLst>
              <a:ext uri="{FF2B5EF4-FFF2-40B4-BE49-F238E27FC236}">
                <a16:creationId xmlns:a16="http://schemas.microsoft.com/office/drawing/2014/main" id="{3855703D-C930-5BE2-F28B-A2BB7D6DD156}"/>
              </a:ext>
            </a:extLst>
          </p:cNvPr>
          <p:cNvSpPr txBox="1"/>
          <p:nvPr/>
        </p:nvSpPr>
        <p:spPr>
          <a:xfrm>
            <a:off x="5644833" y="1257412"/>
            <a:ext cx="6260122" cy="1200329"/>
          </a:xfrm>
          <a:prstGeom prst="rect">
            <a:avLst/>
          </a:prstGeom>
          <a:noFill/>
        </p:spPr>
        <p:txBody>
          <a:bodyPr wrap="square">
            <a:spAutoFit/>
          </a:bodyPr>
          <a:lstStyle/>
          <a:p>
            <a:pPr algn="r"/>
            <a:r>
              <a:rPr lang="he-IL" sz="2400" b="1" i="0" u="none" strike="noStrike" baseline="0" dirty="0">
                <a:solidFill>
                  <a:schemeClr val="bg1"/>
                </a:solidFill>
                <a:latin typeface="Arial" panose="020B0604020202020204" pitchFamily="34" charset="0"/>
                <a:cs typeface="Arial" panose="020B0604020202020204" pitchFamily="34" charset="0"/>
              </a:rPr>
              <a:t>מהו הקשר בין השימוש במים לבין הזיהום שלהם?</a:t>
            </a:r>
            <a:endParaRPr lang="he-IL" sz="2400" b="1" dirty="0">
              <a:solidFill>
                <a:schemeClr val="bg1"/>
              </a:solidFill>
              <a:latin typeface="Arial" panose="020B0604020202020204" pitchFamily="34" charset="0"/>
              <a:cs typeface="Arial" panose="020B0604020202020204" pitchFamily="34" charset="0"/>
            </a:endParaRPr>
          </a:p>
          <a:p>
            <a:pPr algn="r"/>
            <a:r>
              <a:rPr lang="he-IL" sz="2400" b="1" i="0" u="none" strike="noStrike" baseline="0" dirty="0">
                <a:solidFill>
                  <a:schemeClr val="bg1"/>
                </a:solidFill>
                <a:latin typeface="Arial" panose="020B0604020202020204" pitchFamily="34" charset="0"/>
                <a:cs typeface="Arial" panose="020B0604020202020204" pitchFamily="34" charset="0"/>
              </a:rPr>
              <a:t>איזו השפעה מזיקה על הסביבה עלולה </a:t>
            </a:r>
          </a:p>
          <a:p>
            <a:pPr algn="r"/>
            <a:r>
              <a:rPr lang="he-IL" sz="2400" b="1" i="0" u="none" strike="noStrike" baseline="0" dirty="0">
                <a:solidFill>
                  <a:schemeClr val="bg1"/>
                </a:solidFill>
                <a:latin typeface="Arial" panose="020B0604020202020204" pitchFamily="34" charset="0"/>
                <a:cs typeface="Arial" panose="020B0604020202020204" pitchFamily="34" charset="0"/>
              </a:rPr>
              <a:t>להיווצר בעקבות יצירת השְפָכִים?</a:t>
            </a:r>
            <a:endParaRPr lang="he-IL" sz="2400" b="1" dirty="0">
              <a:solidFill>
                <a:schemeClr val="bg1"/>
              </a:solidFill>
              <a:latin typeface="Arial" panose="020B0604020202020204" pitchFamily="34" charset="0"/>
              <a:cs typeface="Arial" panose="020B0604020202020204" pitchFamily="34" charset="0"/>
            </a:endParaRPr>
          </a:p>
        </p:txBody>
      </p:sp>
      <p:sp>
        <p:nvSpPr>
          <p:cNvPr id="14" name="תיבת טקסט 13">
            <a:extLst>
              <a:ext uri="{FF2B5EF4-FFF2-40B4-BE49-F238E27FC236}">
                <a16:creationId xmlns:a16="http://schemas.microsoft.com/office/drawing/2014/main" id="{8C89E248-DDCE-CFEC-5309-34FE82DBBDE2}"/>
              </a:ext>
            </a:extLst>
          </p:cNvPr>
          <p:cNvSpPr txBox="1"/>
          <p:nvPr/>
        </p:nvSpPr>
        <p:spPr>
          <a:xfrm>
            <a:off x="964402" y="3059960"/>
            <a:ext cx="3687497" cy="584775"/>
          </a:xfrm>
          <a:prstGeom prst="rect">
            <a:avLst/>
          </a:prstGeom>
          <a:noFill/>
        </p:spPr>
        <p:txBody>
          <a:bodyPr wrap="square">
            <a:spAutoFit/>
          </a:bodyPr>
          <a:lstStyle/>
          <a:p>
            <a:pPr algn="r"/>
            <a:r>
              <a:rPr lang="he-IL" sz="3200" b="1" i="0" u="none" strike="noStrike" baseline="0" dirty="0">
                <a:solidFill>
                  <a:srgbClr val="640000"/>
                </a:solidFill>
                <a:latin typeface="Arial" panose="020B0604020202020204" pitchFamily="34" charset="0"/>
                <a:cs typeface="Arial" panose="020B0604020202020204" pitchFamily="34" charset="0"/>
              </a:rPr>
              <a:t>מפעל לטיהור שפכים</a:t>
            </a:r>
            <a:endParaRPr lang="he-IL" sz="3200" dirty="0">
              <a:latin typeface="Arial" panose="020B0604020202020204" pitchFamily="34" charset="0"/>
              <a:cs typeface="Arial" panose="020B0604020202020204" pitchFamily="34" charset="0"/>
            </a:endParaRPr>
          </a:p>
        </p:txBody>
      </p:sp>
      <p:sp>
        <p:nvSpPr>
          <p:cNvPr id="16" name="תיבת טקסט 15">
            <a:extLst>
              <a:ext uri="{FF2B5EF4-FFF2-40B4-BE49-F238E27FC236}">
                <a16:creationId xmlns:a16="http://schemas.microsoft.com/office/drawing/2014/main" id="{108E8F5F-532E-B52D-38D2-9A35270CC816}"/>
              </a:ext>
            </a:extLst>
          </p:cNvPr>
          <p:cNvSpPr txBox="1"/>
          <p:nvPr/>
        </p:nvSpPr>
        <p:spPr>
          <a:xfrm>
            <a:off x="7270813" y="3059960"/>
            <a:ext cx="3915052" cy="584775"/>
          </a:xfrm>
          <a:prstGeom prst="rect">
            <a:avLst/>
          </a:prstGeom>
          <a:noFill/>
        </p:spPr>
        <p:txBody>
          <a:bodyPr wrap="square">
            <a:spAutoFit/>
          </a:bodyPr>
          <a:lstStyle/>
          <a:p>
            <a:pPr algn="r"/>
            <a:r>
              <a:rPr lang="he-IL" sz="3200" b="1" i="0" u="none" strike="noStrike" baseline="0" dirty="0">
                <a:solidFill>
                  <a:srgbClr val="640000"/>
                </a:solidFill>
                <a:latin typeface="Arial" panose="020B0604020202020204" pitchFamily="34" charset="0"/>
                <a:cs typeface="Arial" panose="020B0604020202020204" pitchFamily="34" charset="0"/>
              </a:rPr>
              <a:t>שפכים זורמים לים</a:t>
            </a:r>
            <a:endParaRPr lang="he-IL" sz="32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8">
            <p14:nvContentPartPr>
              <p14:cNvPr id="26" name="דיו 25">
                <a:extLst>
                  <a:ext uri="{FF2B5EF4-FFF2-40B4-BE49-F238E27FC236}">
                    <a16:creationId xmlns:a16="http://schemas.microsoft.com/office/drawing/2014/main" id="{4EC729FF-46E4-D825-9463-006B202077B9}"/>
                  </a:ext>
                </a:extLst>
              </p14:cNvPr>
              <p14:cNvContentPartPr/>
              <p14:nvPr/>
            </p14:nvContentPartPr>
            <p14:xfrm>
              <a:off x="5409136" y="1165448"/>
              <a:ext cx="709560" cy="5584320"/>
            </p14:xfrm>
          </p:contentPart>
        </mc:Choice>
        <mc:Fallback xmlns="">
          <p:pic>
            <p:nvPicPr>
              <p:cNvPr id="26" name="דיו 25">
                <a:extLst>
                  <a:ext uri="{FF2B5EF4-FFF2-40B4-BE49-F238E27FC236}">
                    <a16:creationId xmlns:a16="http://schemas.microsoft.com/office/drawing/2014/main" xmlns="" xmlns:p14="http://schemas.microsoft.com/office/powerpoint/2010/main" id="{4EC729FF-46E4-D825-9463-006B202077B9}"/>
                  </a:ext>
                </a:extLst>
              </p:cNvPr>
              <p:cNvPicPr/>
              <p:nvPr/>
            </p:nvPicPr>
            <p:blipFill>
              <a:blip r:embed="rId9"/>
              <a:stretch>
                <a:fillRect/>
              </a:stretch>
            </p:blipFill>
            <p:spPr>
              <a:xfrm>
                <a:off x="5359816" y="1116128"/>
                <a:ext cx="808200" cy="5682960"/>
              </a:xfrm>
              <a:prstGeom prst="rect">
                <a:avLst/>
              </a:prstGeom>
            </p:spPr>
          </p:pic>
        </mc:Fallback>
      </mc:AlternateContent>
    </p:spTree>
    <p:extLst>
      <p:ext uri="{BB962C8B-B14F-4D97-AF65-F5344CB8AC3E}">
        <p14:creationId xmlns:p14="http://schemas.microsoft.com/office/powerpoint/2010/main" val="4232885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310377" y="30023"/>
            <a:ext cx="8001000" cy="695534"/>
          </a:xfrm>
        </p:spPr>
        <p:txBody>
          <a:bodyPr>
            <a:normAutofit/>
          </a:bodyPr>
          <a:lstStyle/>
          <a:p>
            <a:pPr algn="r"/>
            <a:r>
              <a:rPr lang="he-IL" sz="3600" b="1" cap="none" dirty="0">
                <a:ln>
                  <a:noFill/>
                </a:ln>
                <a:solidFill>
                  <a:srgbClr val="146194">
                    <a:lumMod val="75000"/>
                  </a:srgbClr>
                </a:solidFill>
                <a:latin typeface="Arial" panose="020B0604020202020204" pitchFamily="34" charset="0"/>
                <a:ea typeface="+mn-ea"/>
                <a:cs typeface="Arial" panose="020B0604020202020204" pitchFamily="34" charset="0"/>
              </a:rPr>
              <a:t>האַטְמוֹסְפֶרָה - מַעֲטֶפֶת גזים</a:t>
            </a:r>
          </a:p>
        </p:txBody>
      </p:sp>
      <p:sp>
        <p:nvSpPr>
          <p:cNvPr id="3" name="תיבת טקסט 2">
            <a:extLst>
              <a:ext uri="{FF2B5EF4-FFF2-40B4-BE49-F238E27FC236}">
                <a16:creationId xmlns:a16="http://schemas.microsoft.com/office/drawing/2014/main" id="{1C7F5B2A-70EA-4C4C-75AF-CD4E6BA6BAB7}"/>
              </a:ext>
            </a:extLst>
          </p:cNvPr>
          <p:cNvSpPr txBox="1"/>
          <p:nvPr/>
        </p:nvSpPr>
        <p:spPr>
          <a:xfrm>
            <a:off x="755373" y="1027132"/>
            <a:ext cx="11087439" cy="646331"/>
          </a:xfrm>
          <a:prstGeom prst="rect">
            <a:avLst/>
          </a:prstGeom>
          <a:noFill/>
        </p:spPr>
        <p:txBody>
          <a:bodyPr wrap="square">
            <a:spAutoFit/>
          </a:bodyPr>
          <a:lstStyle/>
          <a:p>
            <a:pPr algn="r"/>
            <a:r>
              <a:rPr lang="he-IL" sz="3200" b="1" i="0" u="none" strike="noStrike" baseline="0" dirty="0">
                <a:solidFill>
                  <a:schemeClr val="bg1"/>
                </a:solidFill>
                <a:latin typeface="Arial" panose="020B0604020202020204" pitchFamily="34" charset="0"/>
                <a:cs typeface="Arial" panose="020B0604020202020204" pitchFamily="34" charset="0"/>
              </a:rPr>
              <a:t>משימה: </a:t>
            </a:r>
            <a:r>
              <a:rPr lang="he-IL" sz="3600" b="1" dirty="0">
                <a:solidFill>
                  <a:srgbClr val="146194">
                    <a:lumMod val="75000"/>
                  </a:srgbClr>
                </a:solidFill>
                <a:latin typeface="Arial" panose="020B0604020202020204" pitchFamily="34" charset="0"/>
                <a:cs typeface="Arial" panose="020B0604020202020204" pitchFamily="34" charset="0"/>
              </a:rPr>
              <a:t>ממה מורכבת הָאַטְמוֹסְפֶרָה של כדור הארץ? </a:t>
            </a:r>
            <a:r>
              <a:rPr lang="he-IL" sz="2400" b="1" dirty="0">
                <a:solidFill>
                  <a:srgbClr val="146194">
                    <a:lumMod val="75000"/>
                  </a:srgbClr>
                </a:solidFill>
                <a:latin typeface="Arial" panose="020B0604020202020204" pitchFamily="34" charset="0"/>
                <a:cs typeface="Arial" panose="020B0604020202020204" pitchFamily="34" charset="0"/>
              </a:rPr>
              <a:t>(עמוד 144)</a:t>
            </a:r>
          </a:p>
        </p:txBody>
      </p:sp>
      <p:pic>
        <p:nvPicPr>
          <p:cNvPr id="5" name="תמונה 4"/>
          <p:cNvPicPr>
            <a:picLocks noChangeAspect="1"/>
          </p:cNvPicPr>
          <p:nvPr/>
        </p:nvPicPr>
        <p:blipFill>
          <a:blip r:embed="rId5"/>
          <a:stretch>
            <a:fillRect/>
          </a:stretch>
        </p:blipFill>
        <p:spPr>
          <a:xfrm>
            <a:off x="4006418" y="1747651"/>
            <a:ext cx="4243765" cy="4715293"/>
          </a:xfrm>
          <a:prstGeom prst="rect">
            <a:avLst/>
          </a:prstGeom>
        </p:spPr>
      </p:pic>
    </p:spTree>
    <p:extLst>
      <p:ext uri="{BB962C8B-B14F-4D97-AF65-F5344CB8AC3E}">
        <p14:creationId xmlns:p14="http://schemas.microsoft.com/office/powerpoint/2010/main" val="284042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4302057" y="241677"/>
            <a:ext cx="3881161" cy="695740"/>
          </a:xfrm>
        </p:spPr>
        <p:txBody>
          <a:bodyPr>
            <a:normAutofit/>
          </a:bodyPr>
          <a:lstStyle/>
          <a:p>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האוויר כמשאב טבע</a:t>
            </a:r>
            <a:endParaRPr lang="he-IL" sz="80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69EF0E50-F810-9E52-D848-701223E45B03}"/>
              </a:ext>
            </a:extLst>
          </p:cNvPr>
          <p:cNvSpPr txBox="1"/>
          <p:nvPr/>
        </p:nvSpPr>
        <p:spPr>
          <a:xfrm>
            <a:off x="2097158" y="996758"/>
            <a:ext cx="8887674" cy="584775"/>
          </a:xfrm>
          <a:prstGeom prst="rect">
            <a:avLst/>
          </a:prstGeom>
          <a:noFill/>
        </p:spPr>
        <p:txBody>
          <a:bodyPr wrap="square">
            <a:spAutoFit/>
          </a:bodyPr>
          <a:lstStyle/>
          <a:p>
            <a:r>
              <a:rPr lang="he-IL" sz="3200" b="1" i="0" u="none" strike="noStrike" baseline="0" dirty="0">
                <a:solidFill>
                  <a:schemeClr val="bg1"/>
                </a:solidFill>
                <a:latin typeface="Arial" panose="020B0604020202020204" pitchFamily="34" charset="0"/>
                <a:cs typeface="Arial" panose="020B0604020202020204" pitchFamily="34" charset="0"/>
              </a:rPr>
              <a:t>משימה:</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 מכירים את תכונות האוויר </a:t>
            </a:r>
            <a:r>
              <a:rPr lang="he-IL" sz="2400" b="1" i="0" u="none" strike="noStrike" baseline="0" dirty="0">
                <a:solidFill>
                  <a:schemeClr val="bg1"/>
                </a:solidFill>
                <a:latin typeface="Arial" panose="020B0604020202020204" pitchFamily="34" charset="0"/>
                <a:cs typeface="Arial" panose="020B0604020202020204" pitchFamily="34" charset="0"/>
              </a:rPr>
              <a:t>(עמודים 146-145)</a:t>
            </a:r>
            <a:endParaRPr lang="he-IL" sz="2400" b="1" dirty="0">
              <a:solidFill>
                <a:schemeClr val="bg1"/>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2462586" y="2077519"/>
            <a:ext cx="6890769" cy="4012561"/>
          </a:xfrm>
          <a:prstGeom prst="rect">
            <a:avLst/>
          </a:prstGeom>
        </p:spPr>
      </p:pic>
    </p:spTree>
    <p:extLst>
      <p:ext uri="{BB962C8B-B14F-4D97-AF65-F5344CB8AC3E}">
        <p14:creationId xmlns:p14="http://schemas.microsoft.com/office/powerpoint/2010/main" val="323495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5D2C6B-4E00-7460-D644-744415450D17}"/>
              </a:ext>
            </a:extLst>
          </p:cNvPr>
          <p:cNvSpPr>
            <a:spLocks noGrp="1"/>
          </p:cNvSpPr>
          <p:nvPr>
            <p:ph type="ctrTitle"/>
          </p:nvPr>
        </p:nvSpPr>
        <p:spPr>
          <a:xfrm>
            <a:off x="1042021" y="725557"/>
            <a:ext cx="8001000" cy="1321904"/>
          </a:xfrm>
        </p:spPr>
        <p:txBody>
          <a:bodyPr>
            <a:noAutofit/>
          </a:bodyPr>
          <a:lstStyle/>
          <a:p>
            <a:pPr algn="r"/>
            <a:r>
              <a:rPr lang="he-IL" b="1" i="0" u="none" strike="noStrike" baseline="0" dirty="0">
                <a:solidFill>
                  <a:schemeClr val="bg2"/>
                </a:solidFill>
                <a:latin typeface="Arial" panose="020B0604020202020204" pitchFamily="34" charset="0"/>
                <a:cs typeface="Arial" panose="020B0604020202020204" pitchFamily="34" charset="0"/>
              </a:rPr>
              <a:t>אוויר ומים - בארץ ובשמיים</a:t>
            </a:r>
            <a:endParaRPr lang="he-IL" b="1" dirty="0">
              <a:solidFill>
                <a:schemeClr val="bg2"/>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D732F79B-DC62-2916-93FA-53EDE59DAE66}"/>
              </a:ext>
            </a:extLst>
          </p:cNvPr>
          <p:cNvSpPr txBox="1"/>
          <p:nvPr/>
        </p:nvSpPr>
        <p:spPr>
          <a:xfrm>
            <a:off x="1442301" y="2853494"/>
            <a:ext cx="7918588" cy="1754326"/>
          </a:xfrm>
          <a:prstGeom prst="rect">
            <a:avLst/>
          </a:prstGeom>
          <a:noFill/>
        </p:spPr>
        <p:txBody>
          <a:bodyPr wrap="square">
            <a:spAutoFit/>
          </a:bodyPr>
          <a:lstStyle/>
          <a:p>
            <a:pPr algn="r"/>
            <a:r>
              <a:rPr lang="he-IL" sz="3600" b="1" dirty="0">
                <a:solidFill>
                  <a:schemeClr val="bg1"/>
                </a:solidFill>
                <a:latin typeface="Arial" panose="020B0604020202020204" pitchFamily="34" charset="0"/>
                <a:cs typeface="Arial" panose="020B0604020202020204" pitchFamily="34" charset="0"/>
              </a:rPr>
              <a:t>פרק ראשון:</a:t>
            </a:r>
            <a:r>
              <a:rPr lang="he-IL" sz="3600" b="1" dirty="0">
                <a:solidFill>
                  <a:schemeClr val="bg2"/>
                </a:solidFill>
                <a:latin typeface="Arial" panose="020B0604020202020204" pitchFamily="34" charset="0"/>
                <a:cs typeface="Arial" panose="020B0604020202020204" pitchFamily="34" charset="0"/>
              </a:rPr>
              <a:t> מים, אוויר ומזג אוויר</a:t>
            </a:r>
          </a:p>
          <a:p>
            <a:pPr algn="r"/>
            <a:r>
              <a:rPr lang="he-IL" sz="3600" b="1" dirty="0">
                <a:solidFill>
                  <a:schemeClr val="bg1"/>
                </a:solidFill>
                <a:latin typeface="Arial" panose="020B0604020202020204" pitchFamily="34" charset="0"/>
                <a:cs typeface="Arial" panose="020B0604020202020204" pitchFamily="34" charset="0"/>
              </a:rPr>
              <a:t>פרק שני: </a:t>
            </a:r>
            <a:r>
              <a:rPr lang="he-IL" sz="3600" b="1" dirty="0">
                <a:solidFill>
                  <a:schemeClr val="bg2"/>
                </a:solidFill>
                <a:latin typeface="Arial" panose="020B0604020202020204" pitchFamily="34" charset="0"/>
                <a:cs typeface="Arial" panose="020B0604020202020204" pitchFamily="34" charset="0"/>
              </a:rPr>
              <a:t>ממים למים - מַצְּבֵי צְבִירה</a:t>
            </a:r>
          </a:p>
          <a:p>
            <a:pPr algn="r"/>
            <a:r>
              <a:rPr lang="he-IL" sz="3600" b="1" dirty="0">
                <a:solidFill>
                  <a:schemeClr val="bg1"/>
                </a:solidFill>
                <a:latin typeface="Arial" panose="020B0604020202020204" pitchFamily="34" charset="0"/>
                <a:cs typeface="Arial" panose="020B0604020202020204" pitchFamily="34" charset="0"/>
              </a:rPr>
              <a:t>פרק שלישי: </a:t>
            </a:r>
            <a:r>
              <a:rPr lang="he-IL" sz="3600" b="1" dirty="0">
                <a:solidFill>
                  <a:schemeClr val="bg2"/>
                </a:solidFill>
                <a:latin typeface="Arial" panose="020B0604020202020204" pitchFamily="34" charset="0"/>
                <a:cs typeface="Arial" panose="020B0604020202020204" pitchFamily="34" charset="0"/>
              </a:rPr>
              <a:t>מים במעגל – מַחְזוֹר המים</a:t>
            </a:r>
          </a:p>
        </p:txBody>
      </p:sp>
      <p:pic>
        <p:nvPicPr>
          <p:cNvPr id="1026" name="Picture 2" descr="התזת מים חינם איור טבע">
            <a:extLst>
              <a:ext uri="{FF2B5EF4-FFF2-40B4-BE49-F238E27FC236}">
                <a16:creationId xmlns:a16="http://schemas.microsoft.com/office/drawing/2014/main" id="{30D67C2F-F25B-3E4F-22D1-A703022E6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8965" y="725557"/>
            <a:ext cx="4446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Tree>
    <p:extLst>
      <p:ext uri="{BB962C8B-B14F-4D97-AF65-F5344CB8AC3E}">
        <p14:creationId xmlns:p14="http://schemas.microsoft.com/office/powerpoint/2010/main" val="1558651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20" name="תיבת טקסט 19">
            <a:extLst>
              <a:ext uri="{FF2B5EF4-FFF2-40B4-BE49-F238E27FC236}">
                <a16:creationId xmlns:a16="http://schemas.microsoft.com/office/drawing/2014/main" id="{49909BC8-DC02-583B-F024-A94412CFFF92}"/>
              </a:ext>
            </a:extLst>
          </p:cNvPr>
          <p:cNvSpPr txBox="1"/>
          <p:nvPr/>
        </p:nvSpPr>
        <p:spPr>
          <a:xfrm>
            <a:off x="2938509" y="228599"/>
            <a:ext cx="5850384" cy="646331"/>
          </a:xfrm>
          <a:prstGeom prst="rect">
            <a:avLst/>
          </a:prstGeom>
          <a:noFill/>
        </p:spPr>
        <p:txBody>
          <a:bodyPr wrap="square" rtlCol="1">
            <a:spAutoFit/>
          </a:bodyPr>
          <a:lstStyle/>
          <a:p>
            <a:r>
              <a:rPr lang="he-IL" sz="3600" b="1" dirty="0">
                <a:solidFill>
                  <a:srgbClr val="146194">
                    <a:lumMod val="75000"/>
                  </a:srgbClr>
                </a:solidFill>
                <a:latin typeface="Arial" panose="020B0604020202020204" pitchFamily="34" charset="0"/>
                <a:cs typeface="Arial" panose="020B0604020202020204" pitchFamily="34" charset="0"/>
              </a:rPr>
              <a:t>שימושים באוויר </a:t>
            </a:r>
            <a:r>
              <a:rPr lang="he-IL" sz="2400" b="1" dirty="0">
                <a:solidFill>
                  <a:srgbClr val="146194">
                    <a:lumMod val="75000"/>
                  </a:srgbClr>
                </a:solidFill>
                <a:latin typeface="Arial" panose="020B0604020202020204" pitchFamily="34" charset="0"/>
                <a:cs typeface="Arial" panose="020B0604020202020204" pitchFamily="34" charset="0"/>
              </a:rPr>
              <a:t>(עמוד 146)</a:t>
            </a:r>
          </a:p>
        </p:txBody>
      </p:sp>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158" y="1043274"/>
            <a:ext cx="10683619" cy="5703606"/>
          </a:xfrm>
          <a:prstGeom prst="rect">
            <a:avLst/>
          </a:prstGeom>
        </p:spPr>
      </p:pic>
    </p:spTree>
    <p:extLst>
      <p:ext uri="{BB962C8B-B14F-4D97-AF65-F5344CB8AC3E}">
        <p14:creationId xmlns:p14="http://schemas.microsoft.com/office/powerpoint/2010/main" val="4135242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8644" y="295241"/>
            <a:ext cx="8780576" cy="6295359"/>
          </a:xfrm>
          <a:prstGeom prst="rect">
            <a:avLst/>
          </a:prstGeom>
        </p:spPr>
      </p:pic>
    </p:spTree>
    <p:extLst>
      <p:ext uri="{BB962C8B-B14F-4D97-AF65-F5344CB8AC3E}">
        <p14:creationId xmlns:p14="http://schemas.microsoft.com/office/powerpoint/2010/main" val="79353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296140" y="935"/>
            <a:ext cx="9688692" cy="1224184"/>
          </a:xfrm>
        </p:spPr>
        <p:txBody>
          <a:bodyPr>
            <a:normAutofit/>
          </a:bodyPr>
          <a:lstStyle/>
          <a:p>
            <a:r>
              <a:rPr lang="he-IL" sz="3600" b="1" i="0" u="none" strike="noStrike" baseline="0" dirty="0">
                <a:solidFill>
                  <a:schemeClr val="bg1"/>
                </a:solidFill>
                <a:latin typeface="Arial" panose="020B0604020202020204" pitchFamily="34" charset="0"/>
                <a:cs typeface="Arial" panose="020B0604020202020204" pitchFamily="34" charset="0"/>
              </a:rPr>
              <a:t>משימה:</a:t>
            </a:r>
            <a:r>
              <a:rPr lang="he-IL" sz="3600" b="0" i="0" u="none" strike="noStrike" baseline="0" dirty="0">
                <a:solidFill>
                  <a:srgbClr val="00FFFF"/>
                </a:solidFill>
                <a:latin typeface="Arial" panose="020B0604020202020204" pitchFamily="34" charset="0"/>
                <a:cs typeface="Arial" panose="020B0604020202020204" pitchFamily="34" charset="0"/>
              </a:rPr>
              <a:t> </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שימוש חיוני נוסף באוויר – ניסוי </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(עמוד 147)</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2E9C520-5D9F-895C-1C0F-DF8066AB35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463" y="1852742"/>
            <a:ext cx="4095885" cy="36829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תמונה 9">
            <a:extLst>
              <a:ext uri="{FF2B5EF4-FFF2-40B4-BE49-F238E27FC236}">
                <a16:creationId xmlns:a16="http://schemas.microsoft.com/office/drawing/2014/main" id="{754AE073-5886-1B26-E384-D746B7D616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0740" y="1852742"/>
            <a:ext cx="3467925" cy="36829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תמונה 11">
            <a:extLst>
              <a:ext uri="{FF2B5EF4-FFF2-40B4-BE49-F238E27FC236}">
                <a16:creationId xmlns:a16="http://schemas.microsoft.com/office/drawing/2014/main" id="{CBFF8D2B-981B-D796-5EC2-5E7AD7160C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98058" y="1914648"/>
            <a:ext cx="3664207" cy="36210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תיבת טקסט 13">
            <a:extLst>
              <a:ext uri="{FF2B5EF4-FFF2-40B4-BE49-F238E27FC236}">
                <a16:creationId xmlns:a16="http://schemas.microsoft.com/office/drawing/2014/main" id="{712AE18E-6655-F1E1-EB7F-057D5E039A83}"/>
              </a:ext>
            </a:extLst>
          </p:cNvPr>
          <p:cNvSpPr txBox="1"/>
          <p:nvPr/>
        </p:nvSpPr>
        <p:spPr>
          <a:xfrm>
            <a:off x="1695635" y="5922765"/>
            <a:ext cx="8073477" cy="461665"/>
          </a:xfrm>
          <a:prstGeom prst="rect">
            <a:avLst/>
          </a:prstGeom>
          <a:noFill/>
        </p:spPr>
        <p:txBody>
          <a:bodyPr wrap="square" rtlCol="1">
            <a:spAutoFit/>
          </a:bodyPr>
          <a:lstStyle/>
          <a:p>
            <a:pPr algn="r"/>
            <a:r>
              <a:rPr lang="he-IL" sz="2400" b="1" i="0" u="none" strike="noStrike" baseline="0" dirty="0">
                <a:latin typeface="Arial" panose="020B0604020202020204" pitchFamily="34" charset="0"/>
                <a:cs typeface="Arial" panose="020B0604020202020204" pitchFamily="34" charset="0"/>
              </a:rPr>
              <a:t>מסכמים: מה השימוש הנוסף שאנחנו עושים באוויר בחיינו?</a:t>
            </a:r>
            <a:endParaRPr lang="he-I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895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86431" y="319819"/>
            <a:ext cx="10599937" cy="896422"/>
          </a:xfrm>
          <a:solidFill>
            <a:schemeClr val="accent4">
              <a:lumMod val="20000"/>
              <a:lumOff val="80000"/>
            </a:schemeClr>
          </a:solidFill>
        </p:spPr>
        <p:txBody>
          <a:bodyPr>
            <a:normAutofit/>
          </a:bodyPr>
          <a:lstStyle/>
          <a:p>
            <a:pPr algn="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שומרים על כדור הארץ - פיתוח בר-קיימא </a:t>
            </a:r>
            <a:r>
              <a:rPr lang="he-IL" sz="2700" b="1" i="0" u="none" strike="noStrike" baseline="0" dirty="0">
                <a:solidFill>
                  <a:schemeClr val="bg2">
                    <a:lumMod val="75000"/>
                  </a:schemeClr>
                </a:solidFill>
                <a:latin typeface="Arial" panose="020B0604020202020204" pitchFamily="34" charset="0"/>
                <a:cs typeface="Arial" panose="020B0604020202020204" pitchFamily="34" charset="0"/>
              </a:rPr>
              <a:t>(עמוד 149-148)</a:t>
            </a:r>
            <a:endParaRPr lang="he-IL" sz="2700" b="1" dirty="0">
              <a:solidFill>
                <a:schemeClr val="bg2">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6443894" y="1686758"/>
            <a:ext cx="5748106" cy="2677656"/>
          </a:xfrm>
          <a:prstGeom prst="rect">
            <a:avLst/>
          </a:prstGeom>
          <a:noFill/>
        </p:spPr>
        <p:txBody>
          <a:bodyPr wrap="square" rtlCol="0">
            <a:spAutoFit/>
          </a:bodyPr>
          <a:lstStyle/>
          <a:p>
            <a:pPr algn="r"/>
            <a:r>
              <a:rPr lang="he-IL" sz="4000" b="1" dirty="0">
                <a:solidFill>
                  <a:schemeClr val="bg1"/>
                </a:solidFill>
              </a:rPr>
              <a:t>שומרים על איכות האוויר</a:t>
            </a:r>
          </a:p>
          <a:p>
            <a:endParaRPr lang="he-IL" sz="3200" b="1" dirty="0">
              <a:solidFill>
                <a:schemeClr val="bg1"/>
              </a:solidFill>
            </a:endParaRPr>
          </a:p>
          <a:p>
            <a:endParaRPr lang="he-IL" sz="3200" b="1" dirty="0">
              <a:solidFill>
                <a:schemeClr val="bg1"/>
              </a:solidFill>
            </a:endParaRPr>
          </a:p>
          <a:p>
            <a:pPr algn="r"/>
            <a:r>
              <a:rPr lang="he-IL" sz="3200" b="1" dirty="0">
                <a:solidFill>
                  <a:srgbClr val="FF0000"/>
                </a:solidFill>
              </a:rPr>
              <a:t>האם אנחנו שותפים </a:t>
            </a:r>
          </a:p>
          <a:p>
            <a:pPr algn="r"/>
            <a:r>
              <a:rPr lang="he-IL" sz="3200" b="1" dirty="0">
                <a:solidFill>
                  <a:srgbClr val="FF0000"/>
                </a:solidFill>
              </a:rPr>
              <a:t>לזיהום אוויר?</a:t>
            </a:r>
          </a:p>
        </p:txBody>
      </p:sp>
      <p:pic>
        <p:nvPicPr>
          <p:cNvPr id="9" name="תמונה 8"/>
          <p:cNvPicPr>
            <a:picLocks noChangeAspect="1"/>
          </p:cNvPicPr>
          <p:nvPr/>
        </p:nvPicPr>
        <p:blipFill>
          <a:blip r:embed="rId5"/>
          <a:stretch>
            <a:fillRect/>
          </a:stretch>
        </p:blipFill>
        <p:spPr>
          <a:xfrm>
            <a:off x="186431" y="2121052"/>
            <a:ext cx="6057900" cy="4924425"/>
          </a:xfrm>
          <a:prstGeom prst="rect">
            <a:avLst/>
          </a:prstGeom>
        </p:spPr>
      </p:pic>
    </p:spTree>
    <p:extLst>
      <p:ext uri="{BB962C8B-B14F-4D97-AF65-F5344CB8AC3E}">
        <p14:creationId xmlns:p14="http://schemas.microsoft.com/office/powerpoint/2010/main" val="2259429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296140" y="935"/>
            <a:ext cx="9688692" cy="1224184"/>
          </a:xfrm>
        </p:spPr>
        <p:txBody>
          <a:bodyPr>
            <a:normAutofit/>
          </a:bodyPr>
          <a:lstStyle/>
          <a:p>
            <a:pPr algn="ctr"/>
            <a:r>
              <a:rPr lang="he-IL" sz="3600" b="1" dirty="0">
                <a:solidFill>
                  <a:schemeClr val="bg2">
                    <a:lumMod val="75000"/>
                  </a:schemeClr>
                </a:solidFill>
                <a:latin typeface="Arial" panose="020B0604020202020204" pitchFamily="34" charset="0"/>
                <a:cs typeface="Arial" panose="020B0604020202020204" pitchFamily="34" charset="0"/>
              </a:rPr>
              <a:t>פתרונות טכנולוגיים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(עמוד 149)</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992223" y="1904029"/>
            <a:ext cx="10296525" cy="3990975"/>
          </a:xfrm>
          <a:prstGeom prst="rect">
            <a:avLst/>
          </a:prstGeom>
        </p:spPr>
      </p:pic>
    </p:spTree>
    <p:extLst>
      <p:ext uri="{BB962C8B-B14F-4D97-AF65-F5344CB8AC3E}">
        <p14:creationId xmlns:p14="http://schemas.microsoft.com/office/powerpoint/2010/main" val="1247441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4191000" y="295241"/>
            <a:ext cx="8001000" cy="785192"/>
          </a:xfrm>
        </p:spPr>
        <p:txBody>
          <a:bodyPr>
            <a:normAutofit/>
          </a:bodyPr>
          <a:lstStyle/>
          <a:p>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תחזית מזג האוויר</a:t>
            </a:r>
            <a:endParaRPr lang="he-IL" sz="80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C37384D7-715E-59FB-ECAC-1B4B9651AF12}"/>
              </a:ext>
            </a:extLst>
          </p:cNvPr>
          <p:cNvSpPr txBox="1"/>
          <p:nvPr/>
        </p:nvSpPr>
        <p:spPr>
          <a:xfrm>
            <a:off x="772357" y="1471050"/>
            <a:ext cx="8598795" cy="584775"/>
          </a:xfrm>
          <a:prstGeom prst="rect">
            <a:avLst/>
          </a:prstGeom>
          <a:noFill/>
        </p:spPr>
        <p:txBody>
          <a:bodyPr wrap="square">
            <a:spAutoFit/>
          </a:bodyPr>
          <a:lstStyle/>
          <a:p>
            <a:pPr algn="r"/>
            <a:r>
              <a:rPr lang="he-IL" sz="3200" b="1" i="0" u="none" strike="noStrike" baseline="0" dirty="0">
                <a:solidFill>
                  <a:schemeClr val="bg1"/>
                </a:solidFill>
                <a:latin typeface="Arial" panose="020B0604020202020204" pitchFamily="34" charset="0"/>
                <a:cs typeface="Arial" panose="020B0604020202020204" pitchFamily="34" charset="0"/>
              </a:rPr>
              <a:t>משימה: </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והרי תחזית מזג האוויר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(עמוד 151-150)</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1042021" y="2446442"/>
            <a:ext cx="9592519" cy="3590374"/>
          </a:xfrm>
          <a:prstGeom prst="rect">
            <a:avLst/>
          </a:prstGeom>
        </p:spPr>
      </p:pic>
    </p:spTree>
    <p:extLst>
      <p:ext uri="{BB962C8B-B14F-4D97-AF65-F5344CB8AC3E}">
        <p14:creationId xmlns:p14="http://schemas.microsoft.com/office/powerpoint/2010/main" val="2237383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68185" y="334998"/>
            <a:ext cx="9189205" cy="588615"/>
          </a:xfrm>
        </p:spPr>
        <p:txBody>
          <a:bodyPr>
            <a:noAutofit/>
          </a:bodyPr>
          <a:lstStyle/>
          <a:p>
            <a:pPr algn="r"/>
            <a:r>
              <a:rPr lang="he-IL" sz="3600" b="1" i="0" u="none" strike="noStrike" baseline="0" dirty="0">
                <a:solidFill>
                  <a:schemeClr val="bg1"/>
                </a:solidFill>
                <a:latin typeface="Arial" panose="020B0604020202020204" pitchFamily="34" charset="0"/>
                <a:cs typeface="Arial" panose="020B0604020202020204" pitchFamily="34" charset="0"/>
              </a:rPr>
              <a:t>משימה:</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 מודדים תופעות של מזג האוויר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(עמוד 152)</a:t>
            </a:r>
            <a:endParaRPr lang="he-IL" sz="2400" b="1" dirty="0">
              <a:solidFill>
                <a:schemeClr val="bg2">
                  <a:lumMod val="75000"/>
                </a:schemeClr>
              </a:solidFill>
              <a:latin typeface="Arial" panose="020B0604020202020204" pitchFamily="34" charset="0"/>
              <a:cs typeface="Arial" panose="020B0604020202020204" pitchFamily="34" charset="0"/>
            </a:endParaRPr>
          </a:p>
        </p:txBody>
      </p:sp>
      <p:sp>
        <p:nvSpPr>
          <p:cNvPr id="19" name="תיבת טקסט 18">
            <a:extLst>
              <a:ext uri="{FF2B5EF4-FFF2-40B4-BE49-F238E27FC236}">
                <a16:creationId xmlns:a16="http://schemas.microsoft.com/office/drawing/2014/main" id="{5F576A33-957D-AAFF-6E03-8C34D649A211}"/>
              </a:ext>
            </a:extLst>
          </p:cNvPr>
          <p:cNvSpPr txBox="1"/>
          <p:nvPr/>
        </p:nvSpPr>
        <p:spPr>
          <a:xfrm>
            <a:off x="2733368" y="1179871"/>
            <a:ext cx="4680155" cy="588615"/>
          </a:xfrm>
          <a:prstGeom prst="rect">
            <a:avLst/>
          </a:prstGeom>
          <a:noFill/>
        </p:spPr>
        <p:txBody>
          <a:bodyPr wrap="square" rtlCol="1">
            <a:spAutoFit/>
          </a:bodyPr>
          <a:lstStyle/>
          <a:p>
            <a:endParaRPr lang="he-IL" dirty="0"/>
          </a:p>
        </p:txBody>
      </p:sp>
      <p:sp>
        <p:nvSpPr>
          <p:cNvPr id="2" name="תיבת טקסט 1">
            <a:extLst>
              <a:ext uri="{FF2B5EF4-FFF2-40B4-BE49-F238E27FC236}">
                <a16:creationId xmlns:a16="http://schemas.microsoft.com/office/drawing/2014/main" id="{470B0828-8A67-051F-7511-DCD98B66C287}"/>
              </a:ext>
            </a:extLst>
          </p:cNvPr>
          <p:cNvSpPr txBox="1"/>
          <p:nvPr/>
        </p:nvSpPr>
        <p:spPr>
          <a:xfrm>
            <a:off x="2300140" y="1121256"/>
            <a:ext cx="7030291" cy="584775"/>
          </a:xfrm>
          <a:prstGeom prst="rect">
            <a:avLst/>
          </a:prstGeom>
          <a:noFill/>
        </p:spPr>
        <p:txBody>
          <a:bodyPr wrap="square" rtlCol="1">
            <a:spAutoFit/>
          </a:bodyPr>
          <a:lstStyle/>
          <a:p>
            <a:pPr algn="r"/>
            <a:r>
              <a:rPr lang="he-IL" sz="3200" b="1" dirty="0">
                <a:solidFill>
                  <a:schemeClr val="bg1"/>
                </a:solidFill>
                <a:latin typeface="Arial" panose="020B0604020202020204" pitchFamily="34" charset="0"/>
                <a:cs typeface="Arial" panose="020B0604020202020204" pitchFamily="34" charset="0"/>
              </a:rPr>
              <a:t>כיצד אנו מודדים תופעות מזג אוויר? </a:t>
            </a:r>
          </a:p>
        </p:txBody>
      </p:sp>
      <p:pic>
        <p:nvPicPr>
          <p:cNvPr id="5" name="תמונה 4"/>
          <p:cNvPicPr>
            <a:picLocks noChangeAspect="1"/>
          </p:cNvPicPr>
          <p:nvPr/>
        </p:nvPicPr>
        <p:blipFill>
          <a:blip r:embed="rId5"/>
          <a:stretch>
            <a:fillRect/>
          </a:stretch>
        </p:blipFill>
        <p:spPr>
          <a:xfrm>
            <a:off x="187264" y="1903674"/>
            <a:ext cx="11906250" cy="4838700"/>
          </a:xfrm>
          <a:prstGeom prst="rect">
            <a:avLst/>
          </a:prstGeom>
        </p:spPr>
      </p:pic>
    </p:spTree>
    <p:extLst>
      <p:ext uri="{BB962C8B-B14F-4D97-AF65-F5344CB8AC3E}">
        <p14:creationId xmlns:p14="http://schemas.microsoft.com/office/powerpoint/2010/main" val="3941157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68185" y="334998"/>
            <a:ext cx="8052863" cy="588615"/>
          </a:xfrm>
        </p:spPr>
        <p:txBody>
          <a:bodyPr>
            <a:noAutofit/>
          </a:bodyPr>
          <a:lstStyle/>
          <a:p>
            <a:pPr algn="r"/>
            <a:r>
              <a:rPr lang="he-IL" sz="3600" b="1" i="0" u="none" strike="noStrike" baseline="0" dirty="0">
                <a:solidFill>
                  <a:schemeClr val="bg1"/>
                </a:solidFill>
                <a:latin typeface="Arial" panose="020B0604020202020204" pitchFamily="34" charset="0"/>
                <a:cs typeface="Arial" panose="020B0604020202020204" pitchFamily="34" charset="0"/>
              </a:rPr>
              <a:t>משימה:</a:t>
            </a:r>
            <a:r>
              <a:rPr lang="he-IL" sz="3600" b="1" i="0" u="none" strike="noStrike" baseline="0" dirty="0">
                <a:solidFill>
                  <a:schemeClr val="bg2">
                    <a:lumMod val="75000"/>
                  </a:schemeClr>
                </a:solidFill>
                <a:latin typeface="Arial" panose="020B0604020202020204" pitchFamily="34" charset="0"/>
                <a:cs typeface="Arial" panose="020B0604020202020204" pitchFamily="34" charset="0"/>
              </a:rPr>
              <a:t> מודדים תופעות של מזג האוויר</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19" name="תיבת טקסט 18">
            <a:extLst>
              <a:ext uri="{FF2B5EF4-FFF2-40B4-BE49-F238E27FC236}">
                <a16:creationId xmlns:a16="http://schemas.microsoft.com/office/drawing/2014/main" id="{5F576A33-957D-AAFF-6E03-8C34D649A211}"/>
              </a:ext>
            </a:extLst>
          </p:cNvPr>
          <p:cNvSpPr txBox="1"/>
          <p:nvPr/>
        </p:nvSpPr>
        <p:spPr>
          <a:xfrm>
            <a:off x="2733368" y="1179871"/>
            <a:ext cx="4680155" cy="588615"/>
          </a:xfrm>
          <a:prstGeom prst="rect">
            <a:avLst/>
          </a:prstGeom>
          <a:noFill/>
        </p:spPr>
        <p:txBody>
          <a:bodyPr wrap="square" rtlCol="1">
            <a:spAutoFit/>
          </a:bodyPr>
          <a:lstStyle/>
          <a:p>
            <a:endParaRPr lang="he-IL" dirty="0">
              <a:solidFill>
                <a:prstClr val="white"/>
              </a:solidFill>
            </a:endParaRPr>
          </a:p>
        </p:txBody>
      </p:sp>
      <p:sp>
        <p:nvSpPr>
          <p:cNvPr id="2" name="תיבת טקסט 1">
            <a:extLst>
              <a:ext uri="{FF2B5EF4-FFF2-40B4-BE49-F238E27FC236}">
                <a16:creationId xmlns:a16="http://schemas.microsoft.com/office/drawing/2014/main" id="{470B0828-8A67-051F-7511-DCD98B66C287}"/>
              </a:ext>
            </a:extLst>
          </p:cNvPr>
          <p:cNvSpPr txBox="1"/>
          <p:nvPr/>
        </p:nvSpPr>
        <p:spPr>
          <a:xfrm>
            <a:off x="1358284" y="1121256"/>
            <a:ext cx="8771138" cy="584775"/>
          </a:xfrm>
          <a:prstGeom prst="rect">
            <a:avLst/>
          </a:prstGeom>
          <a:noFill/>
        </p:spPr>
        <p:txBody>
          <a:bodyPr wrap="square" rtlCol="1">
            <a:spAutoFit/>
          </a:bodyPr>
          <a:lstStyle/>
          <a:p>
            <a:pPr algn="r"/>
            <a:r>
              <a:rPr lang="he-IL" sz="3200" b="1" dirty="0">
                <a:solidFill>
                  <a:prstClr val="black"/>
                </a:solidFill>
                <a:latin typeface="Arial" panose="020B0604020202020204" pitchFamily="34" charset="0"/>
                <a:cs typeface="Arial" panose="020B0604020202020204" pitchFamily="34" charset="0"/>
              </a:rPr>
              <a:t>מכשירי מדידה של תופעות מזג אוויר (עמוד 152)</a:t>
            </a:r>
          </a:p>
        </p:txBody>
      </p:sp>
      <p:pic>
        <p:nvPicPr>
          <p:cNvPr id="3" name="תמונה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227" y="1827101"/>
            <a:ext cx="10637659" cy="5087229"/>
          </a:xfrm>
          <a:prstGeom prst="rect">
            <a:avLst/>
          </a:prstGeom>
        </p:spPr>
      </p:pic>
    </p:spTree>
    <p:extLst>
      <p:ext uri="{BB962C8B-B14F-4D97-AF65-F5344CB8AC3E}">
        <p14:creationId xmlns:p14="http://schemas.microsoft.com/office/powerpoint/2010/main" val="58044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pic>
        <p:nvPicPr>
          <p:cNvPr id="2" name="תמונה 1"/>
          <p:cNvPicPr>
            <a:picLocks noChangeAspect="1"/>
          </p:cNvPicPr>
          <p:nvPr/>
        </p:nvPicPr>
        <p:blipFill>
          <a:blip r:embed="rId5"/>
          <a:stretch>
            <a:fillRect/>
          </a:stretch>
        </p:blipFill>
        <p:spPr>
          <a:xfrm>
            <a:off x="283085" y="1409704"/>
            <a:ext cx="11908915" cy="4582723"/>
          </a:xfrm>
          <a:prstGeom prst="rect">
            <a:avLst/>
          </a:prstGeom>
        </p:spPr>
      </p:pic>
      <p:sp>
        <p:nvSpPr>
          <p:cNvPr id="3" name="TextBox 2"/>
          <p:cNvSpPr txBox="1"/>
          <p:nvPr/>
        </p:nvSpPr>
        <p:spPr>
          <a:xfrm>
            <a:off x="1042021" y="1766656"/>
            <a:ext cx="2517925" cy="400110"/>
          </a:xfrm>
          <a:prstGeom prst="rect">
            <a:avLst/>
          </a:prstGeom>
          <a:noFill/>
        </p:spPr>
        <p:txBody>
          <a:bodyPr wrap="square" rtlCol="0">
            <a:spAutoFit/>
          </a:bodyPr>
          <a:lstStyle/>
          <a:p>
            <a:r>
              <a:rPr lang="he-IL" sz="2000" b="1" dirty="0" err="1"/>
              <a:t>ע</a:t>
            </a:r>
            <a:r>
              <a:rPr lang="he-IL" sz="2000" b="1" dirty="0" err="1">
                <a:solidFill>
                  <a:schemeClr val="bg1"/>
                </a:solidFill>
              </a:rPr>
              <a:t>עמוד</a:t>
            </a:r>
            <a:r>
              <a:rPr lang="he-IL" sz="2000" b="1" dirty="0">
                <a:solidFill>
                  <a:schemeClr val="bg1"/>
                </a:solidFill>
              </a:rPr>
              <a:t> 153</a:t>
            </a:r>
            <a:endParaRPr lang="en-US" sz="2000" b="1" dirty="0"/>
          </a:p>
        </p:txBody>
      </p:sp>
    </p:spTree>
    <p:extLst>
      <p:ext uri="{BB962C8B-B14F-4D97-AF65-F5344CB8AC3E}">
        <p14:creationId xmlns:p14="http://schemas.microsoft.com/office/powerpoint/2010/main" val="3255036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7A1B5D3-F50D-3814-DC18-D2623CDF303F}"/>
              </a:ext>
            </a:extLst>
          </p:cNvPr>
          <p:cNvSpPr txBox="1"/>
          <p:nvPr/>
        </p:nvSpPr>
        <p:spPr>
          <a:xfrm>
            <a:off x="2246050" y="403123"/>
            <a:ext cx="7963269" cy="769441"/>
          </a:xfrm>
          <a:prstGeom prst="rect">
            <a:avLst/>
          </a:prstGeom>
          <a:noFill/>
        </p:spPr>
        <p:txBody>
          <a:bodyPr wrap="square" rtlCol="1">
            <a:spAutoFit/>
          </a:bodyPr>
          <a:lstStyle/>
          <a:p>
            <a:r>
              <a:rPr lang="he-IL" sz="4400" b="1" dirty="0">
                <a:solidFill>
                  <a:schemeClr val="bg2">
                    <a:lumMod val="75000"/>
                  </a:schemeClr>
                </a:solidFill>
              </a:rPr>
              <a:t>בפרק זה למדנו ש... </a:t>
            </a:r>
            <a:r>
              <a:rPr lang="he-IL" sz="2400" b="1" dirty="0">
                <a:solidFill>
                  <a:schemeClr val="bg2">
                    <a:lumMod val="75000"/>
                  </a:schemeClr>
                </a:solidFill>
              </a:rPr>
              <a:t>עמוד 154     </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752809" y="1942929"/>
            <a:ext cx="10351967" cy="3782211"/>
          </a:xfrm>
          <a:prstGeom prst="rect">
            <a:avLst/>
          </a:prstGeom>
        </p:spPr>
      </p:pic>
    </p:spTree>
    <p:extLst>
      <p:ext uri="{BB962C8B-B14F-4D97-AF65-F5344CB8AC3E}">
        <p14:creationId xmlns:p14="http://schemas.microsoft.com/office/powerpoint/2010/main" val="358666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C5FFAC28-1611-8326-19C3-5AD74092DA22}"/>
              </a:ext>
            </a:extLst>
          </p:cNvPr>
          <p:cNvSpPr txBox="1"/>
          <p:nvPr/>
        </p:nvSpPr>
        <p:spPr>
          <a:xfrm>
            <a:off x="6516959" y="5331812"/>
            <a:ext cx="5495277" cy="954107"/>
          </a:xfrm>
          <a:prstGeom prst="rect">
            <a:avLst/>
          </a:prstGeom>
          <a:noFill/>
        </p:spPr>
        <p:txBody>
          <a:bodyPr wrap="square">
            <a:spAutoFit/>
          </a:bodyPr>
          <a:lstStyle/>
          <a:p>
            <a:pPr algn="r"/>
            <a:r>
              <a:rPr lang="he-IL" sz="2800" b="1" i="0" u="none" strike="noStrike" baseline="0" dirty="0">
                <a:solidFill>
                  <a:schemeClr val="bg1"/>
                </a:solidFill>
                <a:latin typeface="Arial" panose="020B0604020202020204" pitchFamily="34" charset="0"/>
                <a:cs typeface="Arial" panose="020B0604020202020204" pitchFamily="34" charset="0"/>
              </a:rPr>
              <a:t>מדוע חשוב לשמור על מַעֲטֶפֶת הָאֲווִיר</a:t>
            </a:r>
          </a:p>
          <a:p>
            <a:pPr algn="r"/>
            <a:r>
              <a:rPr lang="he-IL" sz="2800" b="1" i="0" u="none" strike="noStrike" baseline="0" dirty="0">
                <a:solidFill>
                  <a:schemeClr val="bg1"/>
                </a:solidFill>
                <a:latin typeface="Arial" panose="020B0604020202020204" pitchFamily="34" charset="0"/>
                <a:cs typeface="Arial" panose="020B0604020202020204" pitchFamily="34" charset="0"/>
              </a:rPr>
              <a:t>ועל מַעֲטֶפֶת המים של כדור הארץ?</a:t>
            </a:r>
            <a:endParaRPr lang="he-IL" sz="2800" b="1" dirty="0">
              <a:solidFill>
                <a:schemeClr val="bg1"/>
              </a:solidFill>
              <a:latin typeface="Arial" panose="020B0604020202020204" pitchFamily="34" charset="0"/>
              <a:cs typeface="Arial" panose="020B0604020202020204" pitchFamily="34" charset="0"/>
            </a:endParaRPr>
          </a:p>
        </p:txBody>
      </p:sp>
      <p:pic>
        <p:nvPicPr>
          <p:cNvPr id="14" name="תמונה 13">
            <a:extLst>
              <a:ext uri="{FF2B5EF4-FFF2-40B4-BE49-F238E27FC236}">
                <a16:creationId xmlns:a16="http://schemas.microsoft.com/office/drawing/2014/main" id="{F6F16B07-B7EB-30F3-C858-CEA4A542C7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68975"/>
            <a:ext cx="1027404" cy="495957"/>
          </a:xfrm>
          <a:prstGeom prst="rect">
            <a:avLst/>
          </a:prstGeom>
        </p:spPr>
      </p:pic>
      <p:pic>
        <p:nvPicPr>
          <p:cNvPr id="3" name="תמונה 2"/>
          <p:cNvPicPr>
            <a:picLocks noChangeAspect="1"/>
          </p:cNvPicPr>
          <p:nvPr/>
        </p:nvPicPr>
        <p:blipFill>
          <a:blip r:embed="rId5"/>
          <a:stretch>
            <a:fillRect/>
          </a:stretch>
        </p:blipFill>
        <p:spPr>
          <a:xfrm>
            <a:off x="419562" y="750077"/>
            <a:ext cx="10982325" cy="4371975"/>
          </a:xfrm>
          <a:prstGeom prst="rect">
            <a:avLst/>
          </a:prstGeom>
        </p:spPr>
      </p:pic>
      <p:pic>
        <p:nvPicPr>
          <p:cNvPr id="8" name="תמונה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42021" y="4541343"/>
            <a:ext cx="1853325" cy="2316657"/>
          </a:xfrm>
          <a:prstGeom prst="rect">
            <a:avLst/>
          </a:prstGeom>
        </p:spPr>
      </p:pic>
      <p:sp>
        <p:nvSpPr>
          <p:cNvPr id="10" name="TextBox 9"/>
          <p:cNvSpPr txBox="1"/>
          <p:nvPr/>
        </p:nvSpPr>
        <p:spPr>
          <a:xfrm>
            <a:off x="3453414" y="932155"/>
            <a:ext cx="4341180" cy="461665"/>
          </a:xfrm>
          <a:prstGeom prst="rect">
            <a:avLst/>
          </a:prstGeom>
          <a:noFill/>
        </p:spPr>
        <p:txBody>
          <a:bodyPr wrap="square" rtlCol="0">
            <a:spAutoFit/>
          </a:bodyPr>
          <a:lstStyle/>
          <a:p>
            <a:pPr algn="r" rtl="1"/>
            <a:r>
              <a:rPr lang="en-GB" dirty="0"/>
              <a:t>G</a:t>
            </a:r>
            <a:r>
              <a:rPr lang="he-IL" sz="2400" b="1" dirty="0">
                <a:solidFill>
                  <a:schemeClr val="bg1"/>
                </a:solidFill>
              </a:rPr>
              <a:t>עמוד 129</a:t>
            </a:r>
            <a:r>
              <a:rPr lang="he-IL" sz="2400" b="1" dirty="0"/>
              <a:t>ד</a:t>
            </a:r>
            <a:endParaRPr lang="en-US" sz="2400" b="1" dirty="0"/>
          </a:p>
        </p:txBody>
      </p:sp>
    </p:spTree>
    <p:extLst>
      <p:ext uri="{BB962C8B-B14F-4D97-AF65-F5344CB8AC3E}">
        <p14:creationId xmlns:p14="http://schemas.microsoft.com/office/powerpoint/2010/main" val="3895814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7A1B5D3-F50D-3814-DC18-D2623CDF303F}"/>
              </a:ext>
            </a:extLst>
          </p:cNvPr>
          <p:cNvSpPr txBox="1"/>
          <p:nvPr/>
        </p:nvSpPr>
        <p:spPr>
          <a:xfrm>
            <a:off x="2246050" y="403123"/>
            <a:ext cx="7963269" cy="769441"/>
          </a:xfrm>
          <a:prstGeom prst="rect">
            <a:avLst/>
          </a:prstGeom>
          <a:noFill/>
        </p:spPr>
        <p:txBody>
          <a:bodyPr wrap="square" rtlCol="1">
            <a:spAutoFit/>
          </a:bodyPr>
          <a:lstStyle/>
          <a:p>
            <a:r>
              <a:rPr lang="he-IL" sz="4400" b="1" dirty="0">
                <a:solidFill>
                  <a:srgbClr val="146194">
                    <a:lumMod val="75000"/>
                  </a:srgbClr>
                </a:solidFill>
              </a:rPr>
              <a:t>בפרק זה למדנו ש... </a:t>
            </a:r>
            <a:r>
              <a:rPr lang="he-IL" sz="2400" b="1" dirty="0">
                <a:solidFill>
                  <a:srgbClr val="146194">
                    <a:lumMod val="75000"/>
                  </a:srgbClr>
                </a:solidFill>
              </a:rPr>
              <a:t>המשך</a:t>
            </a:r>
            <a:endParaRPr lang="he-IL" sz="2400" b="1" dirty="0">
              <a:solidFill>
                <a:srgbClr val="146194">
                  <a:lumMod val="75000"/>
                </a:srgbClr>
              </a:solidFill>
              <a:latin typeface="Arial" panose="020B060402020202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735768" y="1811045"/>
            <a:ext cx="10988791" cy="4065971"/>
          </a:xfrm>
          <a:prstGeom prst="rect">
            <a:avLst/>
          </a:prstGeom>
        </p:spPr>
      </p:pic>
    </p:spTree>
    <p:extLst>
      <p:ext uri="{BB962C8B-B14F-4D97-AF65-F5344CB8AC3E}">
        <p14:creationId xmlns:p14="http://schemas.microsoft.com/office/powerpoint/2010/main" val="4188416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7A1B5D3-F50D-3814-DC18-D2623CDF303F}"/>
              </a:ext>
            </a:extLst>
          </p:cNvPr>
          <p:cNvSpPr txBox="1"/>
          <p:nvPr/>
        </p:nvSpPr>
        <p:spPr>
          <a:xfrm>
            <a:off x="4465469" y="341568"/>
            <a:ext cx="6835806" cy="769441"/>
          </a:xfrm>
          <a:prstGeom prst="rect">
            <a:avLst/>
          </a:prstGeom>
          <a:noFill/>
        </p:spPr>
        <p:txBody>
          <a:bodyPr wrap="square" rtlCol="1">
            <a:spAutoFit/>
          </a:bodyPr>
          <a:lstStyle/>
          <a:p>
            <a:pPr algn="ctr"/>
            <a:r>
              <a:rPr lang="he-IL" sz="4400" b="1" dirty="0">
                <a:solidFill>
                  <a:srgbClr val="146194">
                    <a:lumMod val="75000"/>
                  </a:srgbClr>
                </a:solidFill>
              </a:rPr>
              <a:t>מיומנויות שהפעלנו ...</a:t>
            </a:r>
            <a:endParaRPr lang="he-IL" sz="2400" b="1" dirty="0">
              <a:solidFill>
                <a:srgbClr val="146194">
                  <a:lumMod val="75000"/>
                </a:srgbClr>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139543" y="1919775"/>
            <a:ext cx="11912913" cy="3435658"/>
          </a:xfrm>
          <a:prstGeom prst="rect">
            <a:avLst/>
          </a:prstGeom>
        </p:spPr>
      </p:pic>
    </p:spTree>
    <p:extLst>
      <p:ext uri="{BB962C8B-B14F-4D97-AF65-F5344CB8AC3E}">
        <p14:creationId xmlns:p14="http://schemas.microsoft.com/office/powerpoint/2010/main" val="333555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5" name="תיבת טקסט 14">
            <a:extLst>
              <a:ext uri="{FF2B5EF4-FFF2-40B4-BE49-F238E27FC236}">
                <a16:creationId xmlns:a16="http://schemas.microsoft.com/office/drawing/2014/main" id="{9F0A8DF1-89AB-B16C-B3EF-2131FB2D7968}"/>
              </a:ext>
            </a:extLst>
          </p:cNvPr>
          <p:cNvSpPr txBox="1"/>
          <p:nvPr/>
        </p:nvSpPr>
        <p:spPr>
          <a:xfrm>
            <a:off x="1448169" y="442452"/>
            <a:ext cx="9231668" cy="584775"/>
          </a:xfrm>
          <a:prstGeom prst="rect">
            <a:avLst/>
          </a:prstGeom>
          <a:noFill/>
        </p:spPr>
        <p:txBody>
          <a:bodyPr wrap="square" rtlCol="1">
            <a:spAutoFit/>
          </a:bodyPr>
          <a:lstStyle/>
          <a:p>
            <a:pPr algn="r"/>
            <a:r>
              <a:rPr lang="he-IL" sz="3200" b="1" i="0" u="none" strike="noStrike" baseline="0" dirty="0">
                <a:solidFill>
                  <a:schemeClr val="bg2"/>
                </a:solidFill>
                <a:latin typeface="Arial" panose="020B0604020202020204" pitchFamily="34" charset="0"/>
                <a:cs typeface="Arial" panose="020B0604020202020204" pitchFamily="34" charset="0"/>
              </a:rPr>
              <a:t>במבט חוזר (עמוד 155)</a:t>
            </a:r>
          </a:p>
        </p:txBody>
      </p:sp>
      <p:pic>
        <p:nvPicPr>
          <p:cNvPr id="3" name="תמונה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6113" y="1606857"/>
            <a:ext cx="9868348" cy="4723802"/>
          </a:xfrm>
          <a:prstGeom prst="rect">
            <a:avLst/>
          </a:prstGeom>
        </p:spPr>
      </p:pic>
      <p:sp>
        <p:nvSpPr>
          <p:cNvPr id="5" name="TextBox 4"/>
          <p:cNvSpPr txBox="1"/>
          <p:nvPr/>
        </p:nvSpPr>
        <p:spPr>
          <a:xfrm>
            <a:off x="408373" y="2104008"/>
            <a:ext cx="1704512" cy="923330"/>
          </a:xfrm>
          <a:prstGeom prst="rect">
            <a:avLst/>
          </a:prstGeom>
          <a:noFill/>
        </p:spPr>
        <p:txBody>
          <a:bodyPr wrap="square" rtlCol="0">
            <a:spAutoFit/>
          </a:bodyPr>
          <a:lstStyle/>
          <a:p>
            <a:pPr algn="r"/>
            <a:r>
              <a:rPr lang="he-IL" b="1" dirty="0">
                <a:solidFill>
                  <a:srgbClr val="FF0000"/>
                </a:solidFill>
              </a:rPr>
              <a:t>המשך המשימה בעמוד 155</a:t>
            </a:r>
            <a:endParaRPr lang="en-US" b="1" dirty="0">
              <a:solidFill>
                <a:srgbClr val="FF0000"/>
              </a:solidFill>
            </a:endParaRPr>
          </a:p>
        </p:txBody>
      </p:sp>
    </p:spTree>
    <p:extLst>
      <p:ext uri="{BB962C8B-B14F-4D97-AF65-F5344CB8AC3E}">
        <p14:creationId xmlns:p14="http://schemas.microsoft.com/office/powerpoint/2010/main" val="2420605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4E572A1D-D65E-CC97-BE5F-7D14D62BC8F3}"/>
              </a:ext>
            </a:extLst>
          </p:cNvPr>
          <p:cNvSpPr txBox="1"/>
          <p:nvPr/>
        </p:nvSpPr>
        <p:spPr>
          <a:xfrm>
            <a:off x="2831977" y="1182220"/>
            <a:ext cx="4959669" cy="769441"/>
          </a:xfrm>
          <a:prstGeom prst="rect">
            <a:avLst/>
          </a:prstGeom>
          <a:noFill/>
        </p:spPr>
        <p:txBody>
          <a:bodyPr wrap="square">
            <a:spAutoFit/>
          </a:bodyPr>
          <a:lstStyle/>
          <a:p>
            <a:pPr algn="r"/>
            <a:r>
              <a:rPr lang="he-IL" sz="4400" b="1" dirty="0">
                <a:solidFill>
                  <a:srgbClr val="FF0000"/>
                </a:solidFill>
                <a:latin typeface="Arial" panose="020B0604020202020204" pitchFamily="34" charset="0"/>
                <a:cs typeface="Arial" panose="020B0604020202020204" pitchFamily="34" charset="0"/>
              </a:rPr>
              <a:t>תם ולא נשלם</a:t>
            </a:r>
            <a:endParaRPr lang="he-IL" sz="4400" dirty="0">
              <a:solidFill>
                <a:srgbClr val="FF0000"/>
              </a:solidFill>
              <a:latin typeface="Arial" panose="020B060402020202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id="{3772E621-87BE-F4FB-AFF3-E2309EEB5325}"/>
              </a:ext>
            </a:extLst>
          </p:cNvPr>
          <p:cNvSpPr txBox="1"/>
          <p:nvPr/>
        </p:nvSpPr>
        <p:spPr>
          <a:xfrm>
            <a:off x="2954517" y="2305615"/>
            <a:ext cx="6094428" cy="2431435"/>
          </a:xfrm>
          <a:prstGeom prst="rect">
            <a:avLst/>
          </a:prstGeom>
          <a:noFill/>
        </p:spPr>
        <p:txBody>
          <a:bodyPr wrap="square">
            <a:spAutoFit/>
          </a:bodyPr>
          <a:lstStyle/>
          <a:p>
            <a:pPr marL="0" indent="0" algn="ctr">
              <a:buNone/>
            </a:pPr>
            <a:r>
              <a:rPr lang="he-IL" sz="3200" b="1" dirty="0">
                <a:solidFill>
                  <a:schemeClr val="bg1"/>
                </a:solidFill>
                <a:latin typeface="Arial" panose="020B0604020202020204" pitchFamily="34" charset="0"/>
                <a:cs typeface="Arial" panose="020B0604020202020204" pitchFamily="34" charset="0"/>
              </a:rPr>
              <a:t>מצגת מלווה להוראה</a:t>
            </a:r>
            <a:endParaRPr lang="he-IL" sz="4000" b="1" dirty="0">
              <a:solidFill>
                <a:schemeClr val="bg1"/>
              </a:solidFill>
              <a:latin typeface="Arial" panose="020B0604020202020204" pitchFamily="34" charset="0"/>
              <a:cs typeface="Arial" panose="020B0604020202020204" pitchFamily="34" charset="0"/>
            </a:endParaRPr>
          </a:p>
          <a:p>
            <a:pPr marL="0" indent="0" algn="ctr">
              <a:buNone/>
            </a:pPr>
            <a:endParaRPr lang="he-IL" sz="2400" b="1" dirty="0"/>
          </a:p>
          <a:p>
            <a:pPr marL="0" indent="0" algn="ctr">
              <a:buNone/>
            </a:pPr>
            <a:r>
              <a:rPr lang="he-IL" sz="3600" b="1" dirty="0">
                <a:solidFill>
                  <a:schemeClr val="bg2"/>
                </a:solidFill>
                <a:latin typeface="Arial" panose="020B0604020202020204" pitchFamily="34" charset="0"/>
                <a:cs typeface="Arial" panose="020B0604020202020204" pitchFamily="34" charset="0"/>
              </a:rPr>
              <a:t>עוברים לפרק השני:</a:t>
            </a:r>
          </a:p>
          <a:p>
            <a:pPr marL="0" indent="0" algn="ctr">
              <a:buNone/>
            </a:pPr>
            <a:r>
              <a:rPr kumimoji="0" lang="he-IL" sz="4400" b="1" i="0" u="none" strike="noStrike" kern="1200" cap="none" spc="0" normalizeH="0" baseline="0" noProof="0" dirty="0">
                <a:ln>
                  <a:noFill/>
                </a:ln>
                <a:solidFill>
                  <a:srgbClr val="146194"/>
                </a:solidFill>
                <a:effectLst/>
                <a:uLnTx/>
                <a:uFillTx/>
                <a:latin typeface="Arial" panose="020B0604020202020204" pitchFamily="34" charset="0"/>
                <a:ea typeface="+mn-ea"/>
                <a:cs typeface="Arial" panose="020B0604020202020204" pitchFamily="34" charset="0"/>
              </a:rPr>
              <a:t>ממים למים - מַצְּבֵי צְבִירה</a:t>
            </a:r>
            <a:r>
              <a:rPr lang="he-IL" sz="6000" b="1" dirty="0">
                <a:solidFill>
                  <a:schemeClr val="bg2"/>
                </a:solidFill>
                <a:latin typeface="Arial" panose="020B0604020202020204" pitchFamily="34" charset="0"/>
                <a:cs typeface="Arial" panose="020B0604020202020204" pitchFamily="34" charset="0"/>
              </a:rPr>
              <a:t> </a:t>
            </a:r>
            <a:endParaRPr lang="en-US" sz="60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170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3" name="כותרת 2">
            <a:extLst>
              <a:ext uri="{FF2B5EF4-FFF2-40B4-BE49-F238E27FC236}">
                <a16:creationId xmlns:a16="http://schemas.microsoft.com/office/drawing/2014/main" id="{663CD2DB-1CE0-05C1-C9D8-8C61544CA118}"/>
              </a:ext>
            </a:extLst>
          </p:cNvPr>
          <p:cNvSpPr>
            <a:spLocks noGrp="1"/>
          </p:cNvSpPr>
          <p:nvPr>
            <p:ph type="ctrTitle"/>
          </p:nvPr>
        </p:nvSpPr>
        <p:spPr>
          <a:xfrm>
            <a:off x="800312" y="136741"/>
            <a:ext cx="8001000" cy="588614"/>
          </a:xfrm>
        </p:spPr>
        <p:txBody>
          <a:bodyPr>
            <a:noAutofit/>
          </a:bodyPr>
          <a:lstStyle/>
          <a:p>
            <a:pPr algn="r"/>
            <a:r>
              <a:rPr lang="he-IL" sz="3600" b="1" dirty="0">
                <a:solidFill>
                  <a:schemeClr val="bg1"/>
                </a:solidFill>
                <a:latin typeface="Arial" panose="020B0604020202020204" pitchFamily="34" charset="0"/>
                <a:cs typeface="Arial" panose="020B0604020202020204" pitchFamily="34" charset="0"/>
              </a:rPr>
              <a:t>פרק ראשון:</a:t>
            </a:r>
            <a:r>
              <a:rPr lang="he-IL" sz="3600" b="1" dirty="0">
                <a:latin typeface="Arial" panose="020B0604020202020204" pitchFamily="34" charset="0"/>
                <a:cs typeface="Arial" panose="020B0604020202020204" pitchFamily="34" charset="0"/>
              </a:rPr>
              <a:t>: </a:t>
            </a:r>
            <a:r>
              <a:rPr lang="he-IL" sz="3600" b="1" dirty="0">
                <a:solidFill>
                  <a:schemeClr val="bg2">
                    <a:lumMod val="75000"/>
                  </a:schemeClr>
                </a:solidFill>
                <a:latin typeface="Arial" panose="020B0604020202020204" pitchFamily="34" charset="0"/>
                <a:cs typeface="Arial" panose="020B0604020202020204" pitchFamily="34" charset="0"/>
              </a:rPr>
              <a:t>מים, אוויר ומזג אוויר</a:t>
            </a:r>
          </a:p>
        </p:txBody>
      </p:sp>
      <p:sp>
        <p:nvSpPr>
          <p:cNvPr id="8" name="תיבת טקסט 7">
            <a:extLst>
              <a:ext uri="{FF2B5EF4-FFF2-40B4-BE49-F238E27FC236}">
                <a16:creationId xmlns:a16="http://schemas.microsoft.com/office/drawing/2014/main" id="{E6F0D5B5-F55E-7452-DF3A-014665D50E5D}"/>
              </a:ext>
            </a:extLst>
          </p:cNvPr>
          <p:cNvSpPr txBox="1"/>
          <p:nvPr/>
        </p:nvSpPr>
        <p:spPr>
          <a:xfrm>
            <a:off x="6417155" y="965569"/>
            <a:ext cx="5309979" cy="2677656"/>
          </a:xfrm>
          <a:prstGeom prst="rect">
            <a:avLst/>
          </a:prstGeom>
          <a:noFill/>
        </p:spPr>
        <p:txBody>
          <a:bodyPr wrap="square">
            <a:spAutoFit/>
          </a:bodyPr>
          <a:lstStyle/>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ה</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סתיו</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 כבר חלף!</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בחוץ יורד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גשם</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 שוטף.</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ה</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אוויר קר </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מאוד, כולם</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עטופים במעילים.</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ה</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אוויר</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 נע בחוזקה -</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והכול מתנפנף חזק ב</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רוח</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a:t>
            </a:r>
          </a:p>
          <a:p>
            <a:pPr algn="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חורף... אביב</a:t>
            </a:r>
            <a:endParaRPr lang="he-IL" sz="2400" b="1" dirty="0">
              <a:solidFill>
                <a:schemeClr val="bg2">
                  <a:lumMod val="75000"/>
                </a:schemeClr>
              </a:solidFill>
              <a:latin typeface="Arial" panose="020B060402020202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id="{1F4DA0B8-4E38-F13E-2A9A-47D758A4B0DE}"/>
              </a:ext>
            </a:extLst>
          </p:cNvPr>
          <p:cNvSpPr txBox="1"/>
          <p:nvPr/>
        </p:nvSpPr>
        <p:spPr>
          <a:xfrm>
            <a:off x="5752484" y="3925430"/>
            <a:ext cx="6097656" cy="2677656"/>
          </a:xfrm>
          <a:prstGeom prst="rect">
            <a:avLst/>
          </a:prstGeom>
          <a:noFill/>
        </p:spPr>
        <p:txBody>
          <a:bodyPr wrap="square">
            <a:spAutoFit/>
          </a:bodyPr>
          <a:lstStyle/>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ה</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אביב</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 כבר חלף!</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בחוץ השמש יוקדת והכול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יבש</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a:t>
            </a:r>
          </a:p>
          <a:p>
            <a:pPr algn="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האוויר חם</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 כולם לבושים</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בבגדים קלילים.</a:t>
            </a:r>
          </a:p>
          <a:p>
            <a:pPr algn="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ה</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אוויר </a:t>
            </a:r>
            <a:r>
              <a:rPr lang="he-IL" sz="2400" i="0" u="none" strike="noStrike" baseline="0" dirty="0">
                <a:solidFill>
                  <a:schemeClr val="bg2">
                    <a:lumMod val="75000"/>
                  </a:schemeClr>
                </a:solidFill>
                <a:latin typeface="Arial" panose="020B0604020202020204" pitchFamily="34" charset="0"/>
                <a:cs typeface="Arial" panose="020B0604020202020204" pitchFamily="34" charset="0"/>
              </a:rPr>
              <a:t>"עומד". אין אפילו מעט</a:t>
            </a:r>
          </a:p>
          <a:p>
            <a:pPr algn="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רוח קלילה.</a:t>
            </a:r>
          </a:p>
          <a:p>
            <a:pPr algn="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קיץ... סתיו</a:t>
            </a:r>
            <a:endParaRPr lang="he-IL" sz="2000" b="1" dirty="0">
              <a:solidFill>
                <a:schemeClr val="bg2">
                  <a:lumMod val="75000"/>
                </a:schemeClr>
              </a:solidFill>
              <a:latin typeface="Arial" panose="020B0604020202020204" pitchFamily="34" charset="0"/>
              <a:cs typeface="Arial" panose="020B0604020202020204" pitchFamily="34" charset="0"/>
            </a:endParaRPr>
          </a:p>
        </p:txBody>
      </p:sp>
      <p:sp>
        <p:nvSpPr>
          <p:cNvPr id="11" name="תיבת טקסט 10">
            <a:extLst>
              <a:ext uri="{FF2B5EF4-FFF2-40B4-BE49-F238E27FC236}">
                <a16:creationId xmlns:a16="http://schemas.microsoft.com/office/drawing/2014/main" id="{FD052327-02FE-437B-7452-2DF542670516}"/>
              </a:ext>
            </a:extLst>
          </p:cNvPr>
          <p:cNvSpPr txBox="1"/>
          <p:nvPr/>
        </p:nvSpPr>
        <p:spPr>
          <a:xfrm>
            <a:off x="4518735" y="5912528"/>
            <a:ext cx="5335480" cy="954107"/>
          </a:xfrm>
          <a:prstGeom prst="rect">
            <a:avLst/>
          </a:prstGeom>
          <a:noFill/>
        </p:spPr>
        <p:txBody>
          <a:bodyPr wrap="square">
            <a:spAutoFit/>
          </a:bodyPr>
          <a:lstStyle/>
          <a:p>
            <a:pPr algn="r"/>
            <a:r>
              <a:rPr lang="he-IL" sz="2800" b="1" i="0" u="none" strike="noStrike" baseline="0" dirty="0">
                <a:latin typeface="Arial" panose="020B0604020202020204" pitchFamily="34" charset="0"/>
                <a:cs typeface="Arial" panose="020B0604020202020204" pitchFamily="34" charset="0"/>
              </a:rPr>
              <a:t>כיצד משתנה מזג האוויר בעונות השנה וכיצד זה קשור למים ולאוויר?</a:t>
            </a:r>
            <a:endParaRPr lang="he-IL" sz="2800" b="1" dirty="0">
              <a:latin typeface="Arial" panose="020B0604020202020204" pitchFamily="34" charset="0"/>
              <a:cs typeface="Arial" panose="020B0604020202020204" pitchFamily="34" charset="0"/>
            </a:endParaRPr>
          </a:p>
        </p:txBody>
      </p:sp>
      <p:pic>
        <p:nvPicPr>
          <p:cNvPr id="13" name="תמונה 12">
            <a:extLst>
              <a:ext uri="{FF2B5EF4-FFF2-40B4-BE49-F238E27FC236}">
                <a16:creationId xmlns:a16="http://schemas.microsoft.com/office/drawing/2014/main" id="{F17707E6-2BE5-64AC-0BE7-E24CD812BC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2925" y="1101377"/>
            <a:ext cx="6214230" cy="5076825"/>
          </a:xfrm>
          <a:prstGeom prst="ellipse">
            <a:avLst/>
          </a:prstGeom>
          <a:ln w="63500" cap="rnd">
            <a:solidFill>
              <a:schemeClr val="bg2">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6187736" y="1189608"/>
            <a:ext cx="1669002" cy="461665"/>
          </a:xfrm>
          <a:prstGeom prst="rect">
            <a:avLst/>
          </a:prstGeom>
          <a:noFill/>
        </p:spPr>
        <p:txBody>
          <a:bodyPr wrap="square" rtlCol="0">
            <a:spAutoFit/>
          </a:bodyPr>
          <a:lstStyle/>
          <a:p>
            <a:pPr algn="r"/>
            <a:r>
              <a:rPr lang="he-IL" sz="2400" b="1" dirty="0">
                <a:solidFill>
                  <a:schemeClr val="bg1"/>
                </a:solidFill>
              </a:rPr>
              <a:t>עמוד 130</a:t>
            </a:r>
            <a:endParaRPr lang="en-US" sz="2400" b="1" dirty="0">
              <a:solidFill>
                <a:schemeClr val="bg1"/>
              </a:solidFill>
            </a:endParaRPr>
          </a:p>
        </p:txBody>
      </p:sp>
    </p:spTree>
    <p:extLst>
      <p:ext uri="{BB962C8B-B14F-4D97-AF65-F5344CB8AC3E}">
        <p14:creationId xmlns:p14="http://schemas.microsoft.com/office/powerpoint/2010/main" val="165178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3" name="כותרת 2">
            <a:extLst>
              <a:ext uri="{FF2B5EF4-FFF2-40B4-BE49-F238E27FC236}">
                <a16:creationId xmlns:a16="http://schemas.microsoft.com/office/drawing/2014/main" id="{663CD2DB-1CE0-05C1-C9D8-8C61544CA118}"/>
              </a:ext>
            </a:extLst>
          </p:cNvPr>
          <p:cNvSpPr>
            <a:spLocks noGrp="1"/>
          </p:cNvSpPr>
          <p:nvPr>
            <p:ph type="ctrTitle"/>
          </p:nvPr>
        </p:nvSpPr>
        <p:spPr>
          <a:xfrm>
            <a:off x="800312" y="136741"/>
            <a:ext cx="8823082" cy="588614"/>
          </a:xfrm>
        </p:spPr>
        <p:txBody>
          <a:bodyPr>
            <a:noAutofit/>
          </a:bodyPr>
          <a:lstStyle/>
          <a:p>
            <a:pPr lvl="0" algn="r" rtl="0">
              <a:spcBef>
                <a:spcPts val="0"/>
              </a:spcBef>
            </a:pPr>
            <a:r>
              <a:rPr lang="he-IL" sz="3600" b="1" cap="none" dirty="0">
                <a:ln>
                  <a:noFill/>
                </a:ln>
                <a:solidFill>
                  <a:srgbClr val="146194">
                    <a:lumMod val="75000"/>
                  </a:srgbClr>
                </a:solidFill>
                <a:latin typeface="Arial" panose="020B0604020202020204" pitchFamily="34" charset="0"/>
                <a:ea typeface="+mn-ea"/>
                <a:cs typeface="Arial" panose="020B0604020202020204" pitchFamily="34" charset="0"/>
              </a:rPr>
              <a:t>מַעֲטֶפֶת המים – הִידְרוֹסְפֶרָה </a:t>
            </a:r>
            <a:r>
              <a:rPr lang="he-IL" sz="2400" b="1" cap="none" dirty="0">
                <a:ln>
                  <a:noFill/>
                </a:ln>
                <a:solidFill>
                  <a:srgbClr val="146194">
                    <a:lumMod val="75000"/>
                  </a:srgbClr>
                </a:solidFill>
                <a:latin typeface="Arial" panose="020B0604020202020204" pitchFamily="34" charset="0"/>
                <a:ea typeface="+mn-ea"/>
                <a:cs typeface="Arial" panose="020B0604020202020204" pitchFamily="34" charset="0"/>
              </a:rPr>
              <a:t>(עמוד 132)</a:t>
            </a:r>
          </a:p>
        </p:txBody>
      </p:sp>
      <p:sp>
        <p:nvSpPr>
          <p:cNvPr id="11" name="תיבת טקסט 10">
            <a:extLst>
              <a:ext uri="{FF2B5EF4-FFF2-40B4-BE49-F238E27FC236}">
                <a16:creationId xmlns:a16="http://schemas.microsoft.com/office/drawing/2014/main" id="{FD052327-02FE-437B-7452-2DF542670516}"/>
              </a:ext>
            </a:extLst>
          </p:cNvPr>
          <p:cNvSpPr txBox="1"/>
          <p:nvPr/>
        </p:nvSpPr>
        <p:spPr>
          <a:xfrm>
            <a:off x="1580225" y="6223247"/>
            <a:ext cx="8265111" cy="461665"/>
          </a:xfrm>
          <a:prstGeom prst="rect">
            <a:avLst/>
          </a:prstGeom>
          <a:noFill/>
        </p:spPr>
        <p:txBody>
          <a:bodyPr wrap="square">
            <a:spAutoFit/>
          </a:bodyPr>
          <a:lstStyle/>
          <a:p>
            <a:pPr lvl="0" algn="r"/>
            <a:r>
              <a:rPr lang="he-IL" sz="2400" b="1" dirty="0">
                <a:solidFill>
                  <a:prstClr val="white"/>
                </a:solidFill>
                <a:latin typeface="Arial" panose="020B0604020202020204" pitchFamily="34" charset="0"/>
                <a:cs typeface="Arial" panose="020B0604020202020204" pitchFamily="34" charset="0"/>
              </a:rPr>
              <a:t>איזה חלק משטח כדור הארץ מכוסה במים והיכן הם נמצאים?</a:t>
            </a:r>
          </a:p>
        </p:txBody>
      </p:sp>
      <p:pic>
        <p:nvPicPr>
          <p:cNvPr id="4" name="תמונה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4209" y="861162"/>
            <a:ext cx="5306010" cy="5362085"/>
          </a:xfrm>
          <a:prstGeom prst="rect">
            <a:avLst/>
          </a:prstGeom>
        </p:spPr>
      </p:pic>
    </p:spTree>
    <p:extLst>
      <p:ext uri="{BB962C8B-B14F-4D97-AF65-F5344CB8AC3E}">
        <p14:creationId xmlns:p14="http://schemas.microsoft.com/office/powerpoint/2010/main" val="282636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9" name="תיבת טקסט 8">
            <a:extLst>
              <a:ext uri="{FF2B5EF4-FFF2-40B4-BE49-F238E27FC236}">
                <a16:creationId xmlns:a16="http://schemas.microsoft.com/office/drawing/2014/main" id="{B7E91CA1-8EA3-5A7B-FCD4-3021924B8502}"/>
              </a:ext>
            </a:extLst>
          </p:cNvPr>
          <p:cNvSpPr txBox="1"/>
          <p:nvPr/>
        </p:nvSpPr>
        <p:spPr>
          <a:xfrm>
            <a:off x="4239110" y="1010562"/>
            <a:ext cx="6097656" cy="369332"/>
          </a:xfrm>
          <a:prstGeom prst="rect">
            <a:avLst/>
          </a:prstGeom>
          <a:noFill/>
        </p:spPr>
        <p:txBody>
          <a:bodyPr wrap="square">
            <a:spAutoFit/>
          </a:bodyPr>
          <a:lstStyle/>
          <a:p>
            <a:r>
              <a:rPr lang="he-IL" sz="1800" b="0" i="0" u="none" strike="noStrike" baseline="0" dirty="0">
                <a:latin typeface="Bnarkisim"/>
              </a:rPr>
              <a:t>היכן המים?</a:t>
            </a:r>
            <a:endParaRPr lang="he-IL" dirty="0"/>
          </a:p>
        </p:txBody>
      </p:sp>
      <p:pic>
        <p:nvPicPr>
          <p:cNvPr id="8" name="תמונה 7">
            <a:extLst>
              <a:ext uri="{FF2B5EF4-FFF2-40B4-BE49-F238E27FC236}">
                <a16:creationId xmlns:a16="http://schemas.microsoft.com/office/drawing/2014/main" id="{787D19D3-1D55-03E3-FAAC-2620647D96CD}"/>
              </a:ext>
            </a:extLst>
          </p:cNvPr>
          <p:cNvPicPr>
            <a:picLocks noChangeAspect="1"/>
          </p:cNvPicPr>
          <p:nvPr/>
        </p:nvPicPr>
        <p:blipFill>
          <a:blip r:embed="rId5"/>
          <a:stretch>
            <a:fillRect/>
          </a:stretch>
        </p:blipFill>
        <p:spPr>
          <a:xfrm>
            <a:off x="2958262" y="215336"/>
            <a:ext cx="6097656" cy="6522580"/>
          </a:xfrm>
          <a:prstGeom prst="rect">
            <a:avLst/>
          </a:prstGeom>
        </p:spPr>
      </p:pic>
    </p:spTree>
    <p:extLst>
      <p:ext uri="{BB962C8B-B14F-4D97-AF65-F5344CB8AC3E}">
        <p14:creationId xmlns:p14="http://schemas.microsoft.com/office/powerpoint/2010/main" val="292993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4" name="מלבן 3"/>
          <p:cNvSpPr/>
          <p:nvPr/>
        </p:nvSpPr>
        <p:spPr>
          <a:xfrm>
            <a:off x="798991" y="704957"/>
            <a:ext cx="10298096" cy="646331"/>
          </a:xfrm>
          <a:prstGeom prst="rect">
            <a:avLst/>
          </a:prstGeom>
        </p:spPr>
        <p:txBody>
          <a:bodyPr wrap="square">
            <a:spAutoFit/>
          </a:bodyPr>
          <a:lstStyle/>
          <a:p>
            <a:pPr algn="ctr"/>
            <a:r>
              <a:rPr lang="he-IL" sz="3600" b="1" dirty="0">
                <a:solidFill>
                  <a:srgbClr val="146194">
                    <a:lumMod val="75000"/>
                  </a:srgbClr>
                </a:solidFill>
                <a:latin typeface="Arial" panose="020B0604020202020204" pitchFamily="34" charset="0"/>
                <a:cs typeface="Arial" panose="020B0604020202020204" pitchFamily="34" charset="0"/>
              </a:rPr>
              <a:t>מַעֲטֶפֶת המים של כדור הארץ </a:t>
            </a:r>
            <a:r>
              <a:rPr lang="he-IL" sz="2400" b="1" dirty="0">
                <a:solidFill>
                  <a:srgbClr val="146194">
                    <a:lumMod val="75000"/>
                  </a:srgbClr>
                </a:solidFill>
                <a:latin typeface="Arial" panose="020B0604020202020204" pitchFamily="34" charset="0"/>
                <a:cs typeface="Arial" panose="020B0604020202020204" pitchFamily="34" charset="0"/>
              </a:rPr>
              <a:t>(עמוד 133)</a:t>
            </a:r>
            <a:endParaRPr lang="en-US" sz="2400" b="1" dirty="0">
              <a:solidFill>
                <a:srgbClr val="146194">
                  <a:lumMod val="75000"/>
                </a:srgbClr>
              </a:solidFill>
              <a:latin typeface="Arial" panose="020B0604020202020204" pitchFamily="34" charset="0"/>
              <a:cs typeface="Arial" panose="020B0604020202020204" pitchFamily="34" charset="0"/>
            </a:endParaRPr>
          </a:p>
        </p:txBody>
      </p:sp>
      <p:pic>
        <p:nvPicPr>
          <p:cNvPr id="5" name="תמונה 4"/>
          <p:cNvPicPr>
            <a:picLocks noChangeAspect="1"/>
          </p:cNvPicPr>
          <p:nvPr/>
        </p:nvPicPr>
        <p:blipFill>
          <a:blip r:embed="rId5"/>
          <a:stretch>
            <a:fillRect/>
          </a:stretch>
        </p:blipFill>
        <p:spPr>
          <a:xfrm>
            <a:off x="7119892" y="2920002"/>
            <a:ext cx="3457715" cy="3328176"/>
          </a:xfrm>
          <a:prstGeom prst="rect">
            <a:avLst/>
          </a:prstGeom>
        </p:spPr>
      </p:pic>
      <p:pic>
        <p:nvPicPr>
          <p:cNvPr id="8" name="תמונה 7"/>
          <p:cNvPicPr>
            <a:picLocks noChangeAspect="1"/>
          </p:cNvPicPr>
          <p:nvPr/>
        </p:nvPicPr>
        <p:blipFill>
          <a:blip r:embed="rId6"/>
          <a:stretch>
            <a:fillRect/>
          </a:stretch>
        </p:blipFill>
        <p:spPr>
          <a:xfrm>
            <a:off x="1546471" y="2907690"/>
            <a:ext cx="3257550" cy="3352800"/>
          </a:xfrm>
          <a:prstGeom prst="rect">
            <a:avLst/>
          </a:prstGeom>
        </p:spPr>
      </p:pic>
      <p:sp>
        <p:nvSpPr>
          <p:cNvPr id="10" name="TextBox 9"/>
          <p:cNvSpPr txBox="1"/>
          <p:nvPr/>
        </p:nvSpPr>
        <p:spPr>
          <a:xfrm>
            <a:off x="698945" y="1969445"/>
            <a:ext cx="10717737" cy="400110"/>
          </a:xfrm>
          <a:prstGeom prst="rect">
            <a:avLst/>
          </a:prstGeom>
          <a:noFill/>
        </p:spPr>
        <p:txBody>
          <a:bodyPr wrap="square" rtlCol="0">
            <a:spAutoFit/>
          </a:bodyPr>
          <a:lstStyle/>
          <a:p>
            <a:pPr algn="r"/>
            <a:r>
              <a:rPr lang="he-IL" b="1" dirty="0">
                <a:solidFill>
                  <a:prstClr val="black"/>
                </a:solidFill>
              </a:rPr>
              <a:t>חלק א: היכן נמצאים המים בעולם?                                        </a:t>
            </a:r>
            <a:r>
              <a:rPr lang="he-IL" sz="2000" b="1" dirty="0">
                <a:solidFill>
                  <a:prstClr val="black"/>
                </a:solidFill>
              </a:rPr>
              <a:t>חלק ב: מים מתוקים ומלוחים בעולם</a:t>
            </a:r>
            <a:endParaRPr lang="en-US" sz="2000" b="1" dirty="0">
              <a:solidFill>
                <a:prstClr val="black"/>
              </a:solidFill>
            </a:endParaRPr>
          </a:p>
        </p:txBody>
      </p:sp>
    </p:spTree>
    <p:extLst>
      <p:ext uri="{BB962C8B-B14F-4D97-AF65-F5344CB8AC3E}">
        <p14:creationId xmlns:p14="http://schemas.microsoft.com/office/powerpoint/2010/main" val="297450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40324"/>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14" name="כותרת 3">
            <a:extLst>
              <a:ext uri="{FF2B5EF4-FFF2-40B4-BE49-F238E27FC236}">
                <a16:creationId xmlns:a16="http://schemas.microsoft.com/office/drawing/2014/main" id="{A07DFAA7-6C7A-55A6-7A7B-EE141D0A88CD}"/>
              </a:ext>
            </a:extLst>
          </p:cNvPr>
          <p:cNvSpPr>
            <a:spLocks noGrp="1"/>
          </p:cNvSpPr>
          <p:nvPr>
            <p:ph type="ctrTitle"/>
          </p:nvPr>
        </p:nvSpPr>
        <p:spPr>
          <a:xfrm>
            <a:off x="2656267" y="430762"/>
            <a:ext cx="8001000" cy="407505"/>
          </a:xfrm>
        </p:spPr>
        <p:txBody>
          <a:bodyPr>
            <a:noAutofit/>
          </a:bodyPr>
          <a:lstStyle/>
          <a:p>
            <a:r>
              <a:rPr lang="he-IL" sz="3200" b="1" i="0" u="none" strike="noStrike" baseline="0" dirty="0">
                <a:solidFill>
                  <a:schemeClr val="bg1"/>
                </a:solidFill>
                <a:latin typeface="Arial" panose="020B0604020202020204" pitchFamily="34" charset="0"/>
                <a:cs typeface="Arial" panose="020B0604020202020204" pitchFamily="34" charset="0"/>
              </a:rPr>
              <a:t>משימה:</a:t>
            </a:r>
            <a:r>
              <a:rPr lang="he-IL" sz="3200" b="1" i="0" u="none" strike="noStrike" baseline="0" dirty="0">
                <a:solidFill>
                  <a:schemeClr val="bg2">
                    <a:lumMod val="75000"/>
                  </a:schemeClr>
                </a:solidFill>
                <a:latin typeface="Arial" panose="020B0604020202020204" pitchFamily="34" charset="0"/>
                <a:cs typeface="Arial" panose="020B0604020202020204" pitchFamily="34" charset="0"/>
              </a:rPr>
              <a:t> מַעֲטֶפֶת המים של כדור הארץ  </a:t>
            </a:r>
            <a:r>
              <a:rPr lang="he-IL" sz="2400" b="1" i="0" u="none" strike="noStrike" baseline="0" dirty="0">
                <a:solidFill>
                  <a:schemeClr val="bg2">
                    <a:lumMod val="75000"/>
                  </a:schemeClr>
                </a:solidFill>
                <a:latin typeface="Arial" panose="020B0604020202020204" pitchFamily="34" charset="0"/>
                <a:cs typeface="Arial" panose="020B0604020202020204" pitchFamily="34" charset="0"/>
              </a:rPr>
              <a:t>(עמוד 134)</a:t>
            </a:r>
            <a:endParaRPr lang="he-IL" sz="2400" b="1" dirty="0">
              <a:solidFill>
                <a:schemeClr val="bg2">
                  <a:lumMod val="75000"/>
                </a:schemeClr>
              </a:solidFill>
              <a:latin typeface="Arial" panose="020B0604020202020204" pitchFamily="34" charset="0"/>
              <a:cs typeface="Arial" panose="020B0604020202020204" pitchFamily="34" charset="0"/>
            </a:endParaRPr>
          </a:p>
        </p:txBody>
      </p:sp>
      <p:pic>
        <p:nvPicPr>
          <p:cNvPr id="2" name="תמונה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2021" y="896256"/>
            <a:ext cx="10267033" cy="5961744"/>
          </a:xfrm>
          <a:prstGeom prst="rect">
            <a:avLst/>
          </a:prstGeom>
        </p:spPr>
      </p:pic>
    </p:spTree>
    <p:extLst>
      <p:ext uri="{BB962C8B-B14F-4D97-AF65-F5344CB8AC3E}">
        <p14:creationId xmlns:p14="http://schemas.microsoft.com/office/powerpoint/2010/main" val="2331017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24B6313-6675-75A3-B0E3-34DEE31A9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4832" y="93590"/>
            <a:ext cx="1027404" cy="495957"/>
          </a:xfrm>
          <a:prstGeom prst="rect">
            <a:avLst/>
          </a:prstGeom>
        </p:spPr>
      </p:pic>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34"/>
            <a:ext cx="1042021" cy="588614"/>
          </a:xfrm>
          <a:prstGeom prst="rect">
            <a:avLst/>
          </a:prstGeom>
        </p:spPr>
      </p:pic>
      <p:sp>
        <p:nvSpPr>
          <p:cNvPr id="9" name="תיבת טקסט 8">
            <a:extLst>
              <a:ext uri="{FF2B5EF4-FFF2-40B4-BE49-F238E27FC236}">
                <a16:creationId xmlns:a16="http://schemas.microsoft.com/office/drawing/2014/main" id="{B7E91CA1-8EA3-5A7B-FCD4-3021924B8502}"/>
              </a:ext>
            </a:extLst>
          </p:cNvPr>
          <p:cNvSpPr txBox="1"/>
          <p:nvPr/>
        </p:nvSpPr>
        <p:spPr>
          <a:xfrm>
            <a:off x="4239110" y="1010562"/>
            <a:ext cx="6097656" cy="369332"/>
          </a:xfrm>
          <a:prstGeom prst="rect">
            <a:avLst/>
          </a:prstGeom>
          <a:noFill/>
        </p:spPr>
        <p:txBody>
          <a:bodyPr wrap="square">
            <a:spAutoFit/>
          </a:bodyPr>
          <a:lstStyle/>
          <a:p>
            <a:r>
              <a:rPr lang="he-IL" sz="1800" b="0" i="0" u="none" strike="noStrike" baseline="0" dirty="0">
                <a:latin typeface="Bnarkisim"/>
              </a:rPr>
              <a:t>היכן המים?</a:t>
            </a:r>
            <a:endParaRPr lang="he-IL" dirty="0"/>
          </a:p>
        </p:txBody>
      </p:sp>
      <p:pic>
        <p:nvPicPr>
          <p:cNvPr id="3" name="תמונה 2">
            <a:extLst>
              <a:ext uri="{FF2B5EF4-FFF2-40B4-BE49-F238E27FC236}">
                <a16:creationId xmlns:a16="http://schemas.microsoft.com/office/drawing/2014/main" id="{D9357D17-5FDF-17C9-AC03-01267A301BA5}"/>
              </a:ext>
            </a:extLst>
          </p:cNvPr>
          <p:cNvPicPr>
            <a:picLocks noChangeAspect="1"/>
          </p:cNvPicPr>
          <p:nvPr/>
        </p:nvPicPr>
        <p:blipFill>
          <a:blip r:embed="rId5"/>
          <a:stretch>
            <a:fillRect/>
          </a:stretch>
        </p:blipFill>
        <p:spPr>
          <a:xfrm>
            <a:off x="1562787" y="1575946"/>
            <a:ext cx="8934450" cy="2876550"/>
          </a:xfrm>
          <a:prstGeom prst="rect">
            <a:avLst/>
          </a:prstGeom>
          <a:ln w="12700">
            <a:solidFill>
              <a:schemeClr val="bg2"/>
            </a:solidFill>
          </a:ln>
        </p:spPr>
      </p:pic>
    </p:spTree>
    <p:extLst>
      <p:ext uri="{BB962C8B-B14F-4D97-AF65-F5344CB8AC3E}">
        <p14:creationId xmlns:p14="http://schemas.microsoft.com/office/powerpoint/2010/main" val="20005590"/>
      </p:ext>
    </p:extLst>
  </p:cSld>
  <p:clrMapOvr>
    <a:masterClrMapping/>
  </p:clrMapOvr>
</p:sld>
</file>

<file path=ppt/theme/theme1.xml><?xml version="1.0" encoding="utf-8"?>
<a:theme xmlns:a="http://schemas.openxmlformats.org/drawingml/2006/main" name="פרוסה">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2483</TotalTime>
  <Words>2889</Words>
  <Application>Microsoft Office PowerPoint</Application>
  <PresentationFormat>מסך רחב</PresentationFormat>
  <Paragraphs>195</Paragraphs>
  <Slides>33</Slides>
  <Notes>33</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33</vt:i4>
      </vt:variant>
    </vt:vector>
  </HeadingPairs>
  <TitlesOfParts>
    <vt:vector size="42" baseType="lpstr">
      <vt:lpstr>Almoni Neue DL 4.0 AAA</vt:lpstr>
      <vt:lpstr>Arial</vt:lpstr>
      <vt:lpstr>Bnarkisim</vt:lpstr>
      <vt:lpstr>Calibri</vt:lpstr>
      <vt:lpstr>Century Gothic</vt:lpstr>
      <vt:lpstr>NarkisimMFO</vt:lpstr>
      <vt:lpstr>NarkisimMFOBold</vt:lpstr>
      <vt:lpstr>Wingdings 3</vt:lpstr>
      <vt:lpstr>פרוסה</vt:lpstr>
      <vt:lpstr>מדע וטכנולוגיה לכיתה ד</vt:lpstr>
      <vt:lpstr>אוויר ומים - בארץ ובשמיים</vt:lpstr>
      <vt:lpstr>מצגת של PowerPoint‏</vt:lpstr>
      <vt:lpstr>פרק ראשון:: מים, אוויר ומזג אוויר</vt:lpstr>
      <vt:lpstr>מַעֲטֶפֶת המים – הִידְרוֹסְפֶרָה (עמוד 132)</vt:lpstr>
      <vt:lpstr>מצגת של PowerPoint‏</vt:lpstr>
      <vt:lpstr>מצגת של PowerPoint‏</vt:lpstr>
      <vt:lpstr>משימה: מַעֲטֶפֶת המים של כדור הארץ  (עמוד 134)</vt:lpstr>
      <vt:lpstr>מצגת של PowerPoint‏</vt:lpstr>
      <vt:lpstr>משימה : חוקרים את תכונות המים (עמודים 137-136) </vt:lpstr>
      <vt:lpstr>מצגת של PowerPoint‏</vt:lpstr>
      <vt:lpstr>מצגת של PowerPoint‏</vt:lpstr>
      <vt:lpstr>מצגת של PowerPoint‏</vt:lpstr>
      <vt:lpstr>משימה: מים - המֵמֵס הטוב ביותר בטבע (עמודים 138-137) </vt:lpstr>
      <vt:lpstr>משימה: אילו שימושים במים עושים בבית? (עמוד 139)</vt:lpstr>
      <vt:lpstr>משימה: משתמשים במים – קטע מידע ושאלות (עמוד 140)</vt:lpstr>
      <vt:lpstr>שומרים על כדור הארץ - פיתוח בר-קיימא (עמוד 142)</vt:lpstr>
      <vt:lpstr>האַטְמוֹסְפֶרָה - מַעֲטֶפֶת גזים</vt:lpstr>
      <vt:lpstr>האוויר כמשאב טבע</vt:lpstr>
      <vt:lpstr>מצגת של PowerPoint‏</vt:lpstr>
      <vt:lpstr>מצגת של PowerPoint‏</vt:lpstr>
      <vt:lpstr>משימה: שימוש חיוני נוסף באוויר – ניסוי  (עמוד 147)</vt:lpstr>
      <vt:lpstr>שומרים על כדור הארץ - פיתוח בר-קיימא (עמוד 149-148)</vt:lpstr>
      <vt:lpstr>פתרונות טכנולוגיים (עמוד 149)</vt:lpstr>
      <vt:lpstr>תחזית מזג האוויר</vt:lpstr>
      <vt:lpstr>משימה: מודדים תופעות של מזג האוויר (עמוד 152)</vt:lpstr>
      <vt:lpstr>משימה: מודדים תופעות של מזג האוויר</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shlomi sh shlomish</cp:lastModifiedBy>
  <cp:revision>36</cp:revision>
  <dcterms:created xsi:type="dcterms:W3CDTF">2023-11-21T08:24:12Z</dcterms:created>
  <dcterms:modified xsi:type="dcterms:W3CDTF">2023-12-28T08:45:36Z</dcterms:modified>
</cp:coreProperties>
</file>