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3"/>
  </p:notesMasterIdLst>
  <p:sldIdLst>
    <p:sldId id="329" r:id="rId2"/>
    <p:sldId id="330" r:id="rId3"/>
    <p:sldId id="331" r:id="rId4"/>
    <p:sldId id="360" r:id="rId5"/>
    <p:sldId id="332" r:id="rId6"/>
    <p:sldId id="333" r:id="rId7"/>
    <p:sldId id="361" r:id="rId8"/>
    <p:sldId id="373" r:id="rId9"/>
    <p:sldId id="339" r:id="rId10"/>
    <p:sldId id="379" r:id="rId11"/>
    <p:sldId id="340" r:id="rId12"/>
    <p:sldId id="362" r:id="rId13"/>
    <p:sldId id="363" r:id="rId14"/>
    <p:sldId id="380" r:id="rId15"/>
    <p:sldId id="364" r:id="rId16"/>
    <p:sldId id="365" r:id="rId17"/>
    <p:sldId id="378" r:id="rId18"/>
    <p:sldId id="374" r:id="rId19"/>
    <p:sldId id="383" r:id="rId20"/>
    <p:sldId id="376" r:id="rId21"/>
    <p:sldId id="377" r:id="rId22"/>
    <p:sldId id="367" r:id="rId23"/>
    <p:sldId id="375" r:id="rId24"/>
    <p:sldId id="368" r:id="rId25"/>
    <p:sldId id="369" r:id="rId26"/>
    <p:sldId id="370" r:id="rId27"/>
    <p:sldId id="371" r:id="rId28"/>
    <p:sldId id="346" r:id="rId29"/>
    <p:sldId id="381" r:id="rId30"/>
    <p:sldId id="372" r:id="rId31"/>
    <p:sldId id="35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78" autoAdjust="0"/>
    <p:restoredTop sz="86421" autoAdjust="0"/>
  </p:normalViewPr>
  <p:slideViewPr>
    <p:cSldViewPr snapToGrid="0" showGuides="1">
      <p:cViewPr varScale="1">
        <p:scale>
          <a:sx n="95" d="100"/>
          <a:sy n="95" d="100"/>
        </p:scale>
        <p:origin x="1662" y="66"/>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4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י"ב/טבת/תשפ"ד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הפרק </a:t>
            </a:r>
            <a:r>
              <a:rPr lang="he-IL" sz="1800" b="1" i="0" u="none" strike="noStrike" baseline="0" dirty="0">
                <a:latin typeface="NarkisimMFO"/>
              </a:rPr>
              <a:t>החורף הגיע </a:t>
            </a:r>
            <a:r>
              <a:rPr lang="he-IL" sz="1800" b="0" i="0" u="none" strike="noStrike" baseline="0" dirty="0">
                <a:latin typeface="NarkisimMFO"/>
              </a:rPr>
              <a:t>עוסק בתופעות המאפיינות את החורף בהקשר למזג האוויר ולהתנהגות בני האדם, הצמחים ובעלי החיים. החורף הוא המשכו של הסתיו. לא תמיד החלוקה בין סתיו וחורף היא ברורה וחדה. לכן פעילויות שמופיעות בפרק הסתיו יכולות להילמד בפרק החורף ולהיפך. לדוגמה, אם בסתיו יורד גשם, מומלץ לבנות מד גשם כבר בסתיו. עם זאת, יש חשיבות להשוואה בין מאפייני הסתיו והחורף.</a:t>
            </a:r>
          </a:p>
          <a:p>
            <a:pPr algn="r"/>
            <a:r>
              <a:rPr lang="he-IL" sz="1800" b="0" i="0" u="none" strike="noStrike" baseline="0" dirty="0">
                <a:latin typeface="NarkisimMFO"/>
              </a:rPr>
              <a:t>מצגת זו מתמקדת בנושאים </a:t>
            </a:r>
            <a:r>
              <a:rPr lang="he-IL" sz="1800" b="1" i="0" u="none" strike="noStrike" baseline="0" dirty="0">
                <a:latin typeface="NarkisimMFO"/>
              </a:rPr>
              <a:t>מזג אוויר ואורך יום ולילה.</a:t>
            </a:r>
          </a:p>
          <a:p>
            <a:pPr algn="r"/>
            <a:endParaRPr lang="he-IL" sz="1800" b="0" i="0" u="none" strike="noStrike" baseline="0" dirty="0">
              <a:latin typeface="NarkisimMFO"/>
            </a:endParaRPr>
          </a:p>
          <a:p>
            <a:pPr algn="r"/>
            <a:r>
              <a:rPr lang="he-IL" sz="1800" b="0" i="0" u="none" strike="noStrike" baseline="0" dirty="0">
                <a:latin typeface="NarkisimMFO"/>
              </a:rPr>
              <a:t>הפרק </a:t>
            </a:r>
            <a:r>
              <a:rPr lang="he-IL" sz="1800" b="1" i="0" u="none" strike="noStrike" baseline="0" dirty="0">
                <a:latin typeface="NarkisimMFOBold"/>
              </a:rPr>
              <a:t>החורף הגיע </a:t>
            </a:r>
            <a:r>
              <a:rPr lang="he-IL" sz="1800" b="0" i="0" u="none" strike="noStrike" baseline="0" dirty="0">
                <a:latin typeface="NarkisimMFO"/>
              </a:rPr>
              <a:t>כולל שלושה תת פרקים: מזג האוויר בחורף, אנשים בעונת החורף, צמחים ובעלי חיים</a:t>
            </a:r>
          </a:p>
          <a:p>
            <a:pPr algn="l"/>
            <a:r>
              <a:rPr lang="he-IL" sz="1800" b="0" i="0" u="none" strike="noStrike" baseline="0" dirty="0">
                <a:latin typeface="NarkisimMFO"/>
              </a:rPr>
              <a:t>בחורף.</a:t>
            </a:r>
            <a:endParaRPr lang="he-IL" sz="1400" b="1" i="0" u="none" strike="noStrike" baseline="0" dirty="0">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 </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מציגים את השקופית ושואלים: אילו סוגי עננים רואים בשקופית? האם הם ענני גשם? איך יודעים?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4152474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במשימה זו מכינים דגם של ענן (בהדגמה של המורה).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NarkisimMFO"/>
              </a:rPr>
              <a:t>על מנת להבין כיצד נוצר ענן אנו מציעים לבנות בהדגמה דגם של ענן על פי ההנחיות שבחוברת. </a:t>
            </a:r>
            <a:r>
              <a:rPr kumimoji="0" lang="he-IL" sz="1200" b="0" i="0" u="none" strike="noStrike" kern="1200" cap="none" spc="0" normalizeH="0" baseline="0" noProof="0" dirty="0">
                <a:ln>
                  <a:noFill/>
                </a:ln>
                <a:solidFill>
                  <a:prstClr val="black"/>
                </a:solidFill>
                <a:effectLst/>
                <a:uLnTx/>
                <a:uFillTx/>
                <a:latin typeface="+mn-lt"/>
                <a:ea typeface="+mn-ea"/>
                <a:cs typeface="+mn-cs"/>
              </a:rPr>
              <a:t>מטעמי בטיחות, בניית הדגם תיעשה על ידי המורה בלבד על פי ההוראות שמופיעות במשימה. </a:t>
            </a:r>
          </a:p>
          <a:p>
            <a:r>
              <a:rPr lang="he-IL" dirty="0"/>
              <a:t>מומלץ לשוחח עם התלמידים על משמעות המושג דגם (בשפת הילדים "דוגמה"). דגם יכול להיות חיקוי של תופעה, חפץ או מקום. למשל דגם של בית, דגם של מכונית, או דגם של ענן. </a:t>
            </a:r>
          </a:p>
          <a:p>
            <a:pPr algn="r"/>
            <a:r>
              <a:rPr lang="he-IL" dirty="0"/>
              <a:t> </a:t>
            </a:r>
          </a:p>
          <a:p>
            <a:endParaRPr lang="he-IL" baseline="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1711570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FontbitDavid"/>
              </a:rPr>
              <a:t>הכנת דגם של ענן מוצגת גם בסרטון שנמצא באתר </a:t>
            </a:r>
            <a:r>
              <a:rPr lang="he-IL" sz="1800" b="1" i="0" u="none" strike="noStrike" baseline="0" dirty="0">
                <a:latin typeface="FontbitDavid"/>
              </a:rPr>
              <a:t>במבט חדש</a:t>
            </a:r>
            <a:r>
              <a:rPr lang="he-IL" sz="1800" b="0" i="0" u="none" strike="noStrike" baseline="0" dirty="0">
                <a:latin typeface="FontbitDavid"/>
              </a:rPr>
              <a:t>, כיתה א, מדור סרטונים. הסרטון נמצא גם באתר </a:t>
            </a:r>
            <a:r>
              <a:rPr lang="he-IL" sz="1800" b="1" i="0" u="none" strike="noStrike" baseline="0" dirty="0">
                <a:latin typeface="FontbitDavid"/>
              </a:rPr>
              <a:t>במבט מקוון</a:t>
            </a:r>
            <a:r>
              <a:rPr lang="he-IL" sz="1800" b="0" i="0" u="none" strike="noStrike" baseline="0" dirty="0">
                <a:latin typeface="FontbitDavid"/>
              </a:rPr>
              <a:t>, בספר הדיגיטלי, בעמוד 50. מומלץ להקרין את הסרטון עם סיום בניית הדגם כדי לאזכר  שוב את תהליך בניית הדגם ולצפות שוב בתופעה.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3986959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תשובות: 1. מהמים החמים. 2. הקרח. כאשר אדי המים התקררו הם התעבו לאדי מים. 3. בשניהם יש התעבות של אדי מים לטיפות מים.  4.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2432472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מומלץ לקרוא את קטעי המידע בתבנית </a:t>
            </a:r>
            <a:r>
              <a:rPr lang="he-IL" b="1" baseline="0" dirty="0"/>
              <a:t>היודעים אתם ש...?: ערפל, ברקים ורעמים </a:t>
            </a:r>
            <a:r>
              <a:rPr lang="he-IL" baseline="0" dirty="0"/>
              <a:t>(בעמודים 53-52) ולענות על השאלות שבעמוד 52 ועל שאלות השיח שבעמוד 53.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לתלמידים מתקדמים אפשר להציע למצוא מידע ברשת כיצד נוצרים ברקים ורעמים.</a:t>
            </a:r>
            <a:endParaRPr lang="en-US"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3399087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קוראים את הגדי הסיכום שבתבנית </a:t>
            </a:r>
            <a:r>
              <a:rPr lang="he-IL" b="1" dirty="0"/>
              <a:t>מה למדנו? </a:t>
            </a:r>
          </a:p>
          <a:p>
            <a:r>
              <a:rPr lang="he-IL" b="0" dirty="0"/>
              <a:t>מומלץ להקריא</a:t>
            </a:r>
            <a:r>
              <a:rPr lang="he-IL" b="0" baseline="0" dirty="0"/>
              <a:t> את ההיגדים בקול ולבקש מהתלמידים להשלים מילה חסרה. ראו דוגמה.</a:t>
            </a:r>
            <a:endParaRPr lang="he-IL" b="0" dirty="0"/>
          </a:p>
          <a:p>
            <a:r>
              <a:rPr lang="he-IL" dirty="0"/>
              <a:t>עֲנָנִים הֵם אֹסֶף שֶׁל _______ מַיִם זְעִירוֹת.</a:t>
            </a:r>
          </a:p>
          <a:p>
            <a:r>
              <a:rPr lang="he-IL" dirty="0"/>
              <a:t>יֵשׁ עֲנָנִים שֶׁמּוֹרִידִים _______ וְיֵשׁ עֲנָנִים שֶׁלֹּא.</a:t>
            </a:r>
          </a:p>
          <a:p>
            <a:r>
              <a:rPr lang="he-IL" dirty="0"/>
              <a:t>עֲרָפֶל הוּא ע______ נָמוּךְ.</a:t>
            </a:r>
          </a:p>
          <a:p>
            <a:r>
              <a:rPr lang="he-IL" dirty="0"/>
              <a:t>בְּעַנְנֵי גֶּשֶׁם לִפְעָמִים נוֹצָרִים ______ וּרְעָמִים.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3310288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גשם, שלג וברד הם משקעים (שקופיות 21-17).  </a:t>
            </a:r>
          </a:p>
          <a:p>
            <a:r>
              <a:rPr lang="he-IL" dirty="0"/>
              <a:t>לפני קריאת קטע המידע שבעמוד 54 מבקשים</a:t>
            </a:r>
            <a:r>
              <a:rPr lang="he-IL" baseline="0" dirty="0"/>
              <a:t> </a:t>
            </a:r>
            <a:r>
              <a:rPr lang="he-IL" dirty="0"/>
              <a:t>מהתלמידים לתאר (במילים או בציור) את הגשם, את השלג ואת הברד מתוך ידיעותיהם וניסיונם. לאחר השיח, מומלץ לקרוא יחד את קטע המידע ולהסביר את משמעות המילים המודגשות.  </a:t>
            </a:r>
          </a:p>
          <a:p>
            <a:r>
              <a:rPr lang="he-IL" b="1" dirty="0"/>
              <a:t>למידה בתנועה</a:t>
            </a:r>
            <a:r>
              <a:rPr lang="he-IL" dirty="0"/>
              <a:t>: גשם: בקשו מהתלמידים להציג באמצעות קפיצות ירידה של גשם: קִפצו מהר - גשם חזק;</a:t>
            </a:r>
          </a:p>
          <a:p>
            <a:r>
              <a:rPr lang="he-IL" dirty="0"/>
              <a:t>קִפצו לאט - גשם חזק. את הברד אפשר לייצג באמצעות נקישות על השולחן.  </a:t>
            </a:r>
          </a:p>
          <a:p>
            <a:pPr algn="r"/>
            <a:r>
              <a:rPr lang="he-IL" sz="1800" b="0" i="0" u="none" strike="noStrike" baseline="0" dirty="0">
                <a:latin typeface="FontbitDavid"/>
              </a:rPr>
              <a:t>בקשו מהתלמידים להרים את הידיים למעלה ולהוריד אותם לאט למטה תוך כדי הנעת</a:t>
            </a:r>
          </a:p>
          <a:p>
            <a:pPr algn="r"/>
            <a:r>
              <a:rPr lang="he-IL" sz="1800" b="0" i="0" u="none" strike="noStrike" baseline="0" dirty="0">
                <a:latin typeface="FontbitDavid"/>
              </a:rPr>
              <a:t>האצבעות - כמו המשקעים.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3672174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אפשר להעצים את החוויה באמצעות צפייה בסרטון.</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3918111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אפשר להעצים את החוויה באמצעות</a:t>
            </a:r>
            <a:r>
              <a:rPr lang="he-IL" baseline="0" dirty="0"/>
              <a:t> </a:t>
            </a:r>
            <a:r>
              <a:rPr lang="he-IL" dirty="0"/>
              <a:t>צפייה בסרטון.</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19</a:t>
            </a:fld>
            <a:endParaRPr lang="x-none"/>
          </a:p>
        </p:txBody>
      </p:sp>
    </p:spTree>
    <p:extLst>
      <p:ext uri="{BB962C8B-B14F-4D97-AF65-F5344CB8AC3E}">
        <p14:creationId xmlns:p14="http://schemas.microsoft.com/office/powerpoint/2010/main" val="3918111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20</a:t>
            </a:fld>
            <a:endParaRPr lang="x-none"/>
          </a:p>
        </p:txBody>
      </p:sp>
    </p:spTree>
    <p:extLst>
      <p:ext uri="{BB962C8B-B14F-4D97-AF65-F5344CB8AC3E}">
        <p14:creationId xmlns:p14="http://schemas.microsoft.com/office/powerpoint/2010/main" val="337401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איור </a:t>
            </a:r>
            <a:r>
              <a:rPr lang="he-IL" sz="1800" b="1" i="0" u="none" strike="noStrike" baseline="0" dirty="0">
                <a:latin typeface="NarkisimMFO"/>
              </a:rPr>
              <a:t>מעגל עונות השנה </a:t>
            </a:r>
            <a:r>
              <a:rPr lang="he-IL" sz="1800" b="0" i="0" u="none" strike="noStrike" baseline="0" dirty="0">
                <a:latin typeface="NarkisimMFO"/>
              </a:rPr>
              <a:t>נועד להבנות בהכרת הלומדים את התמונה השלמה של </a:t>
            </a:r>
            <a:r>
              <a:rPr lang="he-IL" sz="1800" b="1" i="0" u="none" strike="noStrike" baseline="0" dirty="0">
                <a:latin typeface="NarkisimMFOBold"/>
              </a:rPr>
              <a:t>מחזוריות עונות השנה.</a:t>
            </a:r>
          </a:p>
          <a:p>
            <a:pPr algn="r"/>
            <a:r>
              <a:rPr lang="he-IL" sz="1800" b="0" i="0" u="none" strike="noStrike" baseline="0" dirty="0">
                <a:latin typeface="NarkisimMFO"/>
              </a:rPr>
              <a:t>האיור משמש כמארגן למידה מוקדם שישרת את המורה והתלמידים להכרת מהות השינויים בעונות השנה</a:t>
            </a:r>
          </a:p>
          <a:p>
            <a:pPr algn="r"/>
            <a:r>
              <a:rPr lang="he-IL" sz="1800" b="0" i="0" u="none" strike="noStrike" baseline="0" dirty="0">
                <a:latin typeface="NarkisimMFO"/>
              </a:rPr>
              <a:t>המגיעות בזו אחר זו במחזוריות. חשוב לפתוח את הלימוד של </a:t>
            </a:r>
            <a:r>
              <a:rPr lang="he-IL" sz="1800" b="1" i="0" u="none" strike="noStrike" baseline="0" dirty="0">
                <a:latin typeface="NarkisimMFO"/>
              </a:rPr>
              <a:t>כל עונה </a:t>
            </a:r>
            <a:r>
              <a:rPr lang="he-IL" sz="1800" b="0" i="0" u="none" strike="noStrike" baseline="0" dirty="0">
                <a:latin typeface="NarkisimMFO"/>
              </a:rPr>
              <a:t>באיור הזה. בפתיחת כל פרקי העונות, איור מעגל עונות השנה מוצג במתכונת מוקטנת ורק העונה שבה עוסק הפרק מודגשת באיור (חלק מתוך השלם). </a:t>
            </a:r>
          </a:p>
          <a:p>
            <a:pPr algn="r"/>
            <a:r>
              <a:rPr lang="he-IL" sz="1800" b="0" i="0" u="none" strike="noStrike" baseline="0" dirty="0">
                <a:latin typeface="NarkisimMFO"/>
              </a:rPr>
              <a:t>בתחילת הלימוד של כל עונה, מומלץ להפנות את התלמידים לאיור השלם שמופיע בפתיחת החוברת כדי להבין את מקומה של העונה ברצף השנה וכדי להשוות את השינויים שחלו במעבר העונות.</a:t>
            </a:r>
          </a:p>
          <a:p>
            <a:pPr algn="r"/>
            <a:endParaRPr lang="he-IL" sz="1800" b="0" i="0" u="none" strike="noStrike" baseline="0" dirty="0">
              <a:latin typeface="NarkisimMFO"/>
            </a:endParaRPr>
          </a:p>
          <a:p>
            <a:pPr algn="r"/>
            <a:r>
              <a:rPr lang="he-IL" sz="1800" b="0" i="0" u="none" strike="noStrike" baseline="0" dirty="0">
                <a:latin typeface="NarkisimMFO"/>
              </a:rPr>
              <a:t>שואלים: אחרי איזו עונה מגיע החורף?</a:t>
            </a:r>
          </a:p>
          <a:p>
            <a:pPr algn="r"/>
            <a:r>
              <a:rPr lang="he-IL" sz="1800" b="0" i="0" u="none" strike="noStrike" baseline="0" dirty="0">
                <a:latin typeface="NarkisimMFO"/>
              </a:rPr>
              <a:t>מהם השינויים שחלים בסביבה בחורף? (בני אדם, צמחים, בעלי חיים)</a:t>
            </a:r>
          </a:p>
          <a:p>
            <a:pPr algn="r"/>
            <a:r>
              <a:rPr lang="he-IL" sz="1800" b="0" i="0" u="none" strike="noStrike" baseline="0" dirty="0">
                <a:latin typeface="NarkisimMFO"/>
              </a:rPr>
              <a:t>וכמובן חוזרים ומקיימים דיון בעזרת השאלות שבעמוד 7.</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4032737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מבצעים</a:t>
            </a:r>
            <a:r>
              <a:rPr lang="he-IL" baseline="0" dirty="0"/>
              <a:t> את המשימה שבעמוד 55.</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22</a:t>
            </a:fld>
            <a:endParaRPr lang="x-none"/>
          </a:p>
        </p:txBody>
      </p:sp>
    </p:spTree>
    <p:extLst>
      <p:ext uri="{BB962C8B-B14F-4D97-AF65-F5344CB8AC3E}">
        <p14:creationId xmlns:p14="http://schemas.microsoft.com/office/powerpoint/2010/main" val="2691020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מקריאים את קטע המידע שבתבנית </a:t>
            </a:r>
            <a:r>
              <a:rPr lang="he-IL" b="1" dirty="0"/>
              <a:t>היודעים אתם ש</a:t>
            </a:r>
            <a:r>
              <a:rPr lang="he-IL" dirty="0"/>
              <a:t>...</a:t>
            </a:r>
          </a:p>
          <a:p>
            <a:r>
              <a:rPr lang="he-IL" dirty="0"/>
              <a:t>לתלמידים מתקדמים מומלץ לבקש לחפש מידע על יצירת קשת בענן.</a:t>
            </a:r>
          </a:p>
          <a:p>
            <a:r>
              <a:rPr lang="he-IL" dirty="0"/>
              <a:t>לצייר קשת בענן ולצבוע את הצבעים.</a:t>
            </a:r>
          </a:p>
          <a:p>
            <a:r>
              <a:rPr lang="he-IL" dirty="0"/>
              <a:t>אפשר להפריח בלונים מסבון ולהתפעל מצבעי הקשת.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23</a:t>
            </a:fld>
            <a:endParaRPr lang="x-none"/>
          </a:p>
        </p:txBody>
      </p:sp>
    </p:spTree>
    <p:extLst>
      <p:ext uri="{BB962C8B-B14F-4D97-AF65-F5344CB8AC3E}">
        <p14:creationId xmlns:p14="http://schemas.microsoft.com/office/powerpoint/2010/main" val="2119603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FontbitDavid"/>
              </a:rPr>
              <a:t>במשימה זו התלמידים מתנסים בבניית </a:t>
            </a:r>
            <a:r>
              <a:rPr lang="he-IL" sz="1200" b="1" i="0" u="none" strike="noStrike" baseline="0" dirty="0">
                <a:latin typeface="FontbitDavid-Bold"/>
              </a:rPr>
              <a:t>כלי טכנולוגי - מד גשם </a:t>
            </a:r>
            <a:r>
              <a:rPr lang="he-IL" sz="1200" b="0" i="0" u="none" strike="noStrike" baseline="0" dirty="0">
                <a:latin typeface="FontbitDavid"/>
              </a:rPr>
              <a:t>ובמדידה של כמות גשם. </a:t>
            </a:r>
          </a:p>
          <a:p>
            <a:pPr algn="r"/>
            <a:r>
              <a:rPr lang="he-IL" sz="1200" b="0" i="0" u="none" strike="noStrike" baseline="0" dirty="0">
                <a:latin typeface="FontbitDavid"/>
              </a:rPr>
              <a:t>שימו לב: במדידת כמות הגשם באמצעות מד הגשם מודדים את גובה המים שהצטברו במכל.</a:t>
            </a:r>
          </a:p>
          <a:p>
            <a:pPr algn="r"/>
            <a:r>
              <a:rPr lang="he-IL" sz="1200" b="0" i="0" u="none" strike="noStrike" baseline="0" dirty="0">
                <a:latin typeface="FontbitDavid"/>
              </a:rPr>
              <a:t>את מד הגשם בונים בהתאם להנחיות שמופיעות במשימה ובסרטון שבשקופית 27.   </a:t>
            </a:r>
            <a:endParaRPr lang="he-IL" dirty="0"/>
          </a:p>
          <a:p>
            <a:r>
              <a:rPr lang="he-IL" dirty="0"/>
              <a:t>עורכים דיון לשם מה צריך מד גשם? </a:t>
            </a:r>
          </a:p>
          <a:p>
            <a:r>
              <a:rPr lang="he-IL" sz="1800" b="0" i="0" u="none" strike="noStrike" baseline="0" dirty="0">
                <a:latin typeface="FontbitDavid"/>
              </a:rPr>
              <a:t>בדומה למגבלות שיש לחושים במדידת טמפרטורה, קשה לאמוד במדויק בעזרת חוש הראייה את כמות הגשם שירדה. כלי המדידה מספקים לנו מידע מדויק ואובייקטיבי.</a:t>
            </a:r>
          </a:p>
          <a:p>
            <a:r>
              <a:rPr lang="he-IL" sz="1800" b="0" i="0" u="none" strike="noStrike" baseline="0" dirty="0">
                <a:latin typeface="FontbitDavid"/>
              </a:rPr>
              <a:t>לפני תחילת הפעילות יש להציג לתלמידים את הציוד ולבקש מהם לתכנן ולבנות בעצמם מכשיר שבעזרתו יוכלו למדוד כמה גשם ירד. ייתכן ולתלמידים יהיו רעיונות משלהם. </a:t>
            </a:r>
          </a:p>
          <a:p>
            <a:r>
              <a:rPr lang="he-IL" sz="1800" b="0" i="0" u="none" strike="noStrike" baseline="0" dirty="0">
                <a:latin typeface="FontbitDavid"/>
              </a:rPr>
              <a:t>בשלב הראשון הם מכינים את המכל.</a:t>
            </a:r>
          </a:p>
          <a:p>
            <a:pPr algn="r"/>
            <a:endParaRPr lang="he-IL" sz="1800" b="0" i="0" u="none" strike="noStrike" baseline="0" dirty="0">
              <a:latin typeface="FontbitDavid"/>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24</a:t>
            </a:fld>
            <a:endParaRPr lang="x-none"/>
          </a:p>
        </p:txBody>
      </p:sp>
    </p:spTree>
    <p:extLst>
      <p:ext uri="{BB962C8B-B14F-4D97-AF65-F5344CB8AC3E}">
        <p14:creationId xmlns:p14="http://schemas.microsoft.com/office/powerpoint/2010/main" val="325967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בשלב זה מכינים  סרגל מדידה. במידת הצורך, אפשר לתת לתלמידים רצועה מוכנה של סרגל מדידה להדבקה.</a:t>
            </a:r>
          </a:p>
          <a:p>
            <a:pPr algn="r"/>
            <a:r>
              <a:rPr lang="he-IL" sz="1800" b="0" i="0" u="none" strike="noStrike" baseline="0" dirty="0">
                <a:latin typeface="FontbitDavid"/>
              </a:rPr>
              <a:t>שימו לב:  גובה המים שיימדד על ידי התלמידים הוא בסנטימטרים. במציאות מודדים את גובה המים במיליליטרים. עליה של המים בסנטימטר אחד משמעותה ירידה של 10 מיליליטר גשם במציאות.</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25</a:t>
            </a:fld>
            <a:endParaRPr lang="x-none"/>
          </a:p>
        </p:txBody>
      </p:sp>
    </p:spTree>
    <p:extLst>
      <p:ext uri="{BB962C8B-B14F-4D97-AF65-F5344CB8AC3E}">
        <p14:creationId xmlns:p14="http://schemas.microsoft.com/office/powerpoint/2010/main" val="1948597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הסרטון נמצא באתר </a:t>
            </a:r>
            <a:r>
              <a:rPr lang="he-IL" b="1" dirty="0"/>
              <a:t>במבט חדש</a:t>
            </a:r>
            <a:r>
              <a:rPr lang="he-IL" dirty="0"/>
              <a:t>, כיתה א, מדור סרטונים וכן באתר </a:t>
            </a:r>
            <a:r>
              <a:rPr lang="he-IL" b="1" dirty="0"/>
              <a:t>במבט מקוון</a:t>
            </a:r>
            <a:r>
              <a:rPr lang="he-IL" dirty="0"/>
              <a:t>, בספר הדיגיטלי, בעמוד 56</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26</a:t>
            </a:fld>
            <a:endParaRPr lang="x-none"/>
          </a:p>
        </p:txBody>
      </p:sp>
    </p:spTree>
    <p:extLst>
      <p:ext uri="{BB962C8B-B14F-4D97-AF65-F5344CB8AC3E}">
        <p14:creationId xmlns:p14="http://schemas.microsoft.com/office/powerpoint/2010/main" val="4111260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לאחר בניית מד הגשם, התלמידים מתנסים במדידת כמות הגשם על פי ההוראות שבמשימה. את המדידות יש לבצע בימים גשומים. לאחר ביצוע המדידות עורכים דיון בתוצאות באמצעות השאלות בתבנית "שיח".</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27</a:t>
            </a:fld>
            <a:endParaRPr lang="x-none"/>
          </a:p>
        </p:txBody>
      </p:sp>
    </p:spTree>
    <p:extLst>
      <p:ext uri="{BB962C8B-B14F-4D97-AF65-F5344CB8AC3E}">
        <p14:creationId xmlns:p14="http://schemas.microsoft.com/office/powerpoint/2010/main" val="2835714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בעזרת היגדי הסיכום. מומלץ להקריא</a:t>
            </a:r>
            <a:r>
              <a:rPr lang="he-IL" baseline="0" dirty="0"/>
              <a:t> בקול את ההיגדים ולבקש מהתלמידים להשלים את המילה החסרה. ראו דוגמה.</a:t>
            </a:r>
            <a:r>
              <a:rPr lang="he-IL" dirty="0"/>
              <a:t>  </a:t>
            </a:r>
          </a:p>
          <a:p>
            <a:pPr algn="r"/>
            <a:r>
              <a:rPr lang="he-IL" sz="1800" b="0" i="0" u="none" strike="noStrike" baseline="0" dirty="0">
                <a:solidFill>
                  <a:srgbClr val="000000"/>
                </a:solidFill>
                <a:latin typeface="MF_FrankRuhl-Regular"/>
              </a:rPr>
              <a:t>בּחרֶֹף יוֹרְדִים _______.</a:t>
            </a:r>
          </a:p>
          <a:p>
            <a:pPr algn="r"/>
            <a:r>
              <a:rPr lang="he-IL" sz="1800" b="0" i="0" u="none" strike="noStrike" baseline="0" dirty="0">
                <a:solidFill>
                  <a:srgbClr val="000000"/>
                </a:solidFill>
                <a:latin typeface="MF_FrankRuhl-Regular"/>
              </a:rPr>
              <a:t>הַ______ֶ, הַ______ והְַבּרָָד הֵם משִׁקְָעִים.</a:t>
            </a:r>
          </a:p>
          <a:p>
            <a:pPr algn="r"/>
            <a:r>
              <a:rPr lang="he-IL" sz="1800" b="0" i="0" u="none" strike="noStrike" baseline="0" dirty="0">
                <a:solidFill>
                  <a:srgbClr val="000000"/>
                </a:solidFill>
                <a:latin typeface="MF_FrankRuhl-Regular"/>
              </a:rPr>
              <a:t>הַגֶּשֶׁם מֵבִיא ______ לָאָדָם.</a:t>
            </a:r>
          </a:p>
          <a:p>
            <a:pPr algn="r"/>
            <a:r>
              <a:rPr lang="he-IL" sz="1800" b="0" i="0" u="none" strike="noStrike" baseline="0" dirty="0">
                <a:solidFill>
                  <a:srgbClr val="000000"/>
                </a:solidFill>
                <a:latin typeface="MF_FrankRuhl-Regular"/>
              </a:rPr>
              <a:t>לִפְעָמִים גֶּשֶׁם וּבָרָד יְכוֹלִים לִגְרֹם _____.</a:t>
            </a:r>
          </a:p>
          <a:p>
            <a:pPr algn="r"/>
            <a:r>
              <a:rPr lang="he-IL" sz="1800" b="0" i="0" u="none" strike="noStrike" baseline="0" dirty="0">
                <a:solidFill>
                  <a:srgbClr val="000000"/>
                </a:solidFill>
                <a:latin typeface="MF_FrankRuhl-Regular"/>
              </a:rPr>
              <a:t>בְּעֶזְרַת ___  _____מוֹדְדִים אֶת כַּמּוּת הַגֶּשֶׁם.</a:t>
            </a:r>
          </a:p>
          <a:p>
            <a:pPr algn="r"/>
            <a:r>
              <a:rPr lang="he-IL" sz="1800" b="0" i="0" u="none" strike="noStrike" baseline="0" dirty="0">
                <a:solidFill>
                  <a:srgbClr val="000000"/>
                </a:solidFill>
                <a:latin typeface="MF_FrankRuhl-Regular"/>
              </a:rPr>
              <a:t>מַד הַגֶּשֶׁם מַגְבִּיר אֶת </a:t>
            </a:r>
            <a:r>
              <a:rPr lang="he-IL" sz="1800" b="0" i="0" u="none" strike="noStrike" baseline="0" dirty="0" err="1">
                <a:solidFill>
                  <a:srgbClr val="000000"/>
                </a:solidFill>
                <a:latin typeface="MF_FrankRuhl-Regular"/>
              </a:rPr>
              <a:t>יְכָלְתֵּנו</a:t>
            </a:r>
            <a:r>
              <a:rPr lang="he-IL" sz="1800" b="0" i="0" u="none" strike="noStrike" baseline="0" dirty="0">
                <a:solidFill>
                  <a:srgbClr val="000000"/>
                </a:solidFill>
                <a:latin typeface="MF_FrankRuhl-Regular"/>
              </a:rPr>
              <a:t>ּ לִמְדֹּד אֶת </a:t>
            </a:r>
            <a:r>
              <a:rPr lang="he-IL" sz="1800" b="0" i="0" u="none" strike="noStrike" baseline="0" dirty="0" err="1">
                <a:solidFill>
                  <a:srgbClr val="000000"/>
                </a:solidFill>
                <a:latin typeface="MF_FrankRuhl-Regular"/>
              </a:rPr>
              <a:t>כ______הַגֶּשֶׁם</a:t>
            </a:r>
            <a:r>
              <a:rPr lang="he-IL" sz="1800" b="0" i="0" u="none" strike="noStrike" baseline="0" dirty="0">
                <a:solidFill>
                  <a:srgbClr val="000000"/>
                </a:solidFill>
                <a:latin typeface="MF_FrankRuhl-Regular"/>
              </a:rPr>
              <a:t>.</a:t>
            </a:r>
          </a:p>
          <a:p>
            <a:pPr algn="r"/>
            <a:r>
              <a:rPr lang="he-IL" sz="1800" b="0" i="0" u="none" strike="noStrike" baseline="0" dirty="0">
                <a:solidFill>
                  <a:srgbClr val="00FFFF"/>
                </a:solidFill>
                <a:latin typeface="MF_FrankRuhl-Regular"/>
              </a:rPr>
              <a:t>• </a:t>
            </a:r>
            <a:r>
              <a:rPr lang="he-IL" sz="1800" b="0" i="0" u="none" strike="noStrike" baseline="0" dirty="0">
                <a:solidFill>
                  <a:srgbClr val="000000"/>
                </a:solidFill>
                <a:latin typeface="MF_FrankRuhl-Regular"/>
              </a:rPr>
              <a:t>מַד גֶּשֶׁם הוּא כְּלִי _______.</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28</a:t>
            </a:fld>
            <a:endParaRPr lang="x-none"/>
          </a:p>
        </p:txBody>
      </p:sp>
    </p:spTree>
    <p:extLst>
      <p:ext uri="{BB962C8B-B14F-4D97-AF65-F5344CB8AC3E}">
        <p14:creationId xmlns:p14="http://schemas.microsoft.com/office/powerpoint/2010/main" val="2927670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אחד ממאפייני החורף הוא </a:t>
            </a:r>
            <a:r>
              <a:rPr lang="he-IL" sz="1800" b="1" i="0" u="none" strike="noStrike" baseline="0" dirty="0">
                <a:latin typeface="FontbitDavid"/>
              </a:rPr>
              <a:t>התקצרות הימים והתארכות הלילות</a:t>
            </a:r>
            <a:r>
              <a:rPr lang="he-IL" sz="1800" b="0" i="0" u="none" strike="noStrike" baseline="0" dirty="0">
                <a:latin typeface="FontbitDavid"/>
              </a:rPr>
              <a:t>. היום הקצר ביותר בחורף חל ב 21-בדצמבר.</a:t>
            </a:r>
          </a:p>
          <a:p>
            <a:pPr algn="r"/>
            <a:r>
              <a:rPr lang="he-IL" sz="1800" b="0" i="0" u="none" strike="noStrike" baseline="0" dirty="0">
                <a:latin typeface="FontbitDavid"/>
              </a:rPr>
              <a:t>מתאריך זה ואילך הלילות הולכים ומתקצרים והימים מתארכים.</a:t>
            </a:r>
          </a:p>
          <a:p>
            <a:pPr algn="r"/>
            <a:r>
              <a:rPr lang="he-IL" dirty="0"/>
              <a:t>את המשימה התלמידים יבצעו בבית בעזרת מבוגרים. הם מתבקשים למצוא את המידע ולהשוות אותו לזה שנאסף</a:t>
            </a:r>
          </a:p>
          <a:p>
            <a:pPr algn="r"/>
            <a:r>
              <a:rPr lang="he-IL" dirty="0"/>
              <a:t>בעונת הסתיו, באמצעות חישוב אורך היום. מכיוון שאורך היום משתנה בהדרגה מים ליום, הערכים המתקבלים</a:t>
            </a:r>
          </a:p>
          <a:p>
            <a:pPr algn="r"/>
            <a:r>
              <a:rPr lang="he-IL" dirty="0"/>
              <a:t>אינם הממוצע העונתי ורק מייצגים את העונה (באמצעות יום אחד בלבד).</a:t>
            </a:r>
          </a:p>
          <a:p>
            <a:pPr algn="r"/>
            <a:r>
              <a:rPr lang="he-IL" dirty="0"/>
              <a:t>מומלץ לחבר את התופעה של השתנות</a:t>
            </a:r>
            <a:r>
              <a:rPr lang="he-IL" baseline="0" dirty="0"/>
              <a:t> אורך היום</a:t>
            </a:r>
            <a:r>
              <a:rPr lang="he-IL" dirty="0"/>
              <a:t> לחיי היומיום לחוויות היומיות שלהם. דוגמה: מה אתם עושים כאשר</a:t>
            </a:r>
            <a:r>
              <a:rPr lang="he-IL" baseline="0" dirty="0"/>
              <a:t> מחשיך מוקדם בחורף?</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30</a:t>
            </a:fld>
            <a:endParaRPr lang="x-none"/>
          </a:p>
        </p:txBody>
      </p:sp>
    </p:spTree>
    <p:extLst>
      <p:ext uri="{BB962C8B-B14F-4D97-AF65-F5344CB8AC3E}">
        <p14:creationId xmlns:p14="http://schemas.microsoft.com/office/powerpoint/2010/main" val="3245362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sz="1200" dirty="0">
                <a:solidFill>
                  <a:srgbClr val="000000"/>
                </a:solidFill>
                <a:latin typeface="MF_FrankRuhl-Regular"/>
              </a:rPr>
              <a:t>מומלץ</a:t>
            </a:r>
            <a:r>
              <a:rPr lang="he-IL" sz="1200" baseline="0" dirty="0">
                <a:solidFill>
                  <a:srgbClr val="000000"/>
                </a:solidFill>
                <a:latin typeface="MF_FrankRuhl-Regular"/>
              </a:rPr>
              <a:t> להקריא </a:t>
            </a:r>
            <a:r>
              <a:rPr lang="he-IL" sz="1200" dirty="0">
                <a:solidFill>
                  <a:srgbClr val="000000"/>
                </a:solidFill>
                <a:latin typeface="MF_FrankRuhl-Regular"/>
              </a:rPr>
              <a:t>בקול </a:t>
            </a:r>
            <a:r>
              <a:rPr lang="he-IL" sz="1200">
                <a:solidFill>
                  <a:srgbClr val="000000"/>
                </a:solidFill>
                <a:latin typeface="MF_FrankRuhl-Regular"/>
              </a:rPr>
              <a:t>את ההיגדים לבקש </a:t>
            </a:r>
            <a:r>
              <a:rPr lang="he-IL" sz="1200" dirty="0">
                <a:solidFill>
                  <a:srgbClr val="000000"/>
                </a:solidFill>
                <a:latin typeface="MF_FrankRuhl-Regular"/>
              </a:rPr>
              <a:t>מהתלמידים להשלים בקול רם מילים חסרות. ראו דוגמה.</a:t>
            </a:r>
          </a:p>
          <a:p>
            <a:pPr algn="r" rtl="1"/>
            <a:r>
              <a:rPr lang="he-IL" sz="1200" dirty="0">
                <a:solidFill>
                  <a:srgbClr val="000000"/>
                </a:solidFill>
                <a:latin typeface="MF_FrankRuhl-Regular"/>
              </a:rPr>
              <a:t>בַּ______ הַיָּמִים מִתְקַצְּרִים וְהַלֵּילוֹת מִתְאָרְכִים.</a:t>
            </a:r>
          </a:p>
          <a:p>
            <a:pPr algn="r" rtl="1"/>
            <a:r>
              <a:rPr lang="he-IL" sz="1200" dirty="0">
                <a:solidFill>
                  <a:srgbClr val="000000"/>
                </a:solidFill>
                <a:latin typeface="MF_FrankRuhl-Regular"/>
              </a:rPr>
              <a:t>בַּחֹרֶף הַיּוֹם _______יוֹתֵר מֵאֲשֶׁר </a:t>
            </a:r>
            <a:r>
              <a:rPr lang="he-IL" sz="1200" dirty="0" err="1">
                <a:solidFill>
                  <a:srgbClr val="000000"/>
                </a:solidFill>
                <a:latin typeface="MF_FrankRuhl-Regular"/>
              </a:rPr>
              <a:t>בַּסְּתָו</a:t>
            </a:r>
            <a:r>
              <a:rPr lang="he-IL" sz="1200" dirty="0">
                <a:solidFill>
                  <a:srgbClr val="000000"/>
                </a:solidFill>
                <a:latin typeface="MF_FrankRuhl-Regular"/>
              </a:rPr>
              <a:t>.</a:t>
            </a:r>
          </a:p>
          <a:p>
            <a:pPr algn="r" rtl="1"/>
            <a:r>
              <a:rPr lang="he-IL" sz="1200" dirty="0">
                <a:solidFill>
                  <a:srgbClr val="000000"/>
                </a:solidFill>
                <a:latin typeface="MF_FrankRuhl-Regular"/>
              </a:rPr>
              <a:t>בַּחֹרֶף הַלַּיְלָה ______ יוֹתֵר מֵאֲשֶׁר </a:t>
            </a:r>
            <a:r>
              <a:rPr lang="he-IL" sz="1200" dirty="0" err="1">
                <a:solidFill>
                  <a:srgbClr val="000000"/>
                </a:solidFill>
                <a:latin typeface="MF_FrankRuhl-Regular"/>
              </a:rPr>
              <a:t>בַּסְּתָו</a:t>
            </a:r>
            <a:r>
              <a:rPr lang="he-IL" sz="1200" dirty="0">
                <a:solidFill>
                  <a:srgbClr val="000000"/>
                </a:solidFill>
                <a:latin typeface="MF_FrankRuhl-Regular"/>
              </a:rPr>
              <a:t>.</a:t>
            </a:r>
            <a:endParaRPr lang="en-US" sz="1200"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31</a:t>
            </a:fld>
            <a:endParaRPr lang="x-none"/>
          </a:p>
        </p:txBody>
      </p:sp>
    </p:spTree>
    <p:extLst>
      <p:ext uri="{BB962C8B-B14F-4D97-AF65-F5344CB8AC3E}">
        <p14:creationId xmlns:p14="http://schemas.microsoft.com/office/powerpoint/2010/main" val="322093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זוכרים את סימני הסתיו:</a:t>
            </a:r>
          </a:p>
          <a:p>
            <a:r>
              <a:rPr lang="he-IL" dirty="0"/>
              <a:t>שואלים:</a:t>
            </a:r>
          </a:p>
          <a:p>
            <a:pPr marL="171450" indent="-171450">
              <a:buFont typeface="Arial" panose="020B0604020202020204" pitchFamily="34" charset="0"/>
              <a:buChar char="•"/>
            </a:pPr>
            <a:r>
              <a:rPr lang="he-IL" dirty="0"/>
              <a:t>מה היה מזג האוויר?</a:t>
            </a:r>
          </a:p>
          <a:p>
            <a:pPr marL="171450" indent="-171450">
              <a:buFont typeface="Arial" panose="020B0604020202020204" pitchFamily="34" charset="0"/>
              <a:buChar char="•"/>
            </a:pPr>
            <a:r>
              <a:rPr lang="he-IL" dirty="0"/>
              <a:t>אילו צמחים שפורחים בסתיו הכרנו?</a:t>
            </a:r>
          </a:p>
          <a:p>
            <a:pPr marL="171450" indent="-171450">
              <a:buFont typeface="Arial" panose="020B0604020202020204" pitchFamily="34" charset="0"/>
              <a:buChar char="•"/>
            </a:pPr>
            <a:r>
              <a:rPr lang="he-IL" dirty="0"/>
              <a:t>אילו בעלי חיים פעילים בסתיו הכרנו?</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418787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בתת הפרק הראשון </a:t>
            </a:r>
            <a:r>
              <a:rPr lang="he-IL" sz="1800" b="1" i="0" u="none" strike="noStrike" baseline="0" dirty="0">
                <a:latin typeface="NarkisimMFOBold"/>
              </a:rPr>
              <a:t>מזג האוויר בחורף </a:t>
            </a:r>
            <a:r>
              <a:rPr lang="he-IL" sz="1800" b="0" i="0" u="none" strike="noStrike" baseline="0" dirty="0">
                <a:latin typeface="NarkisimMFO"/>
              </a:rPr>
              <a:t>מקיימים תצפית בתופעות הקשורות למזג האוויר. צופים בהדגמה של יצירת ענן וגשם, ובונים מד גשם. בעזרת מד הגשם התלמידים מודדים את כמות הגשם היורד, מודדים את הרוח והטמפרטורה, מתעדים את אורך היום בחורף ומסכמים את כל התוצאות בטבלה. כמו כן לומדים על חזאי השירות המטאורולוגי המכינים עבורנו את תחזיות מזג האוויר.</a:t>
            </a:r>
          </a:p>
          <a:p>
            <a:pPr algn="r"/>
            <a:endParaRPr lang="he-IL" sz="1800" b="0" i="0" u="none" strike="noStrike" baseline="0" dirty="0">
              <a:latin typeface="NarkisimMFO"/>
            </a:endParaRPr>
          </a:p>
          <a:p>
            <a:pPr algn="r"/>
            <a:r>
              <a:rPr lang="he-IL" sz="1800" b="0" i="0" u="none" strike="noStrike" baseline="0" dirty="0">
                <a:latin typeface="NarkisimMFO"/>
              </a:rPr>
              <a:t>הפתיחה נועדה להצביע על השינויים החלים בחורף בעקבות שינויי מזג האוויר. מומלץ לקרוא את קטע הפתיחה ולבקש מהתלמידים להביא דוגמאות נוספות משלהם למאפייני (סימני) החורף.</a:t>
            </a:r>
          </a:p>
          <a:p>
            <a:pPr algn="r"/>
            <a:r>
              <a:rPr lang="he-IL" dirty="0"/>
              <a:t>מפנים את תשומת לב הלומדים לגזרה של החורף שמופיעה באיור ומתייחסים לאיור ולשאלות בשיח (שקף 5) ולשאלות הבאות : אילו מסימני החורף מופיעים באיור השלם של מעגל עונות השנה? האם התלמידים ראו או חוו סימנים אלה? מה היו רוצים לדעת</a:t>
            </a:r>
          </a:p>
          <a:p>
            <a:pPr algn="r"/>
            <a:r>
              <a:rPr lang="he-IL" dirty="0"/>
              <a:t>על החורף? </a:t>
            </a:r>
          </a:p>
          <a:p>
            <a:pPr algn="r"/>
            <a:r>
              <a:rPr lang="he-IL" dirty="0"/>
              <a:t>מומלץ גם לערוך השוואה בין מאפייני הסתיו לבין מאפייני החורף כפי שבאים לידי ביטוי באיור.</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249071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192453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תת הפרק </a:t>
            </a:r>
            <a:r>
              <a:rPr lang="he-IL" sz="1800" b="1" i="0" u="none" strike="noStrike" baseline="0" dirty="0">
                <a:latin typeface="FontbitDavid"/>
              </a:rPr>
              <a:t>מזג האוויר בחורף </a:t>
            </a:r>
            <a:r>
              <a:rPr lang="he-IL" sz="1800" b="0" i="0" u="none" strike="noStrike" baseline="0" dirty="0">
                <a:latin typeface="FontbitDavid"/>
              </a:rPr>
              <a:t>כולל את הנושאים: תופעות מזג אוויר, מראה השמיים בחורף (עננים, משקעים) ותחזית מזג אוויר. בדומה לסתיו, יש לבצע תצפיות ומדידות במשך ימים אחדים, על מנת להסיק שהחורף בארצנו הוא עונה קרה וגשומה. את נתוני המדידה יש להוסיף לטבלה שבסוף החוברת (עמוד 117).</a:t>
            </a:r>
          </a:p>
          <a:p>
            <a:pPr algn="r"/>
            <a:endParaRPr lang="he-IL" sz="1800" b="0" i="0" u="none" strike="noStrike" baseline="0" dirty="0">
              <a:latin typeface="FontbitDavid"/>
            </a:endParaRPr>
          </a:p>
          <a:p>
            <a:pPr algn="r"/>
            <a:r>
              <a:rPr lang="he-IL" sz="1800" b="0" i="0" u="none" strike="noStrike" baseline="0" dirty="0">
                <a:latin typeface="FontbitDavid"/>
              </a:rPr>
              <a:t>יוצאים לסיור קצר בחצר, כמו שעשו בסתיו, במטרה </a:t>
            </a:r>
            <a:r>
              <a:rPr lang="he-IL" sz="1800" b="1" i="0" u="none" strike="noStrike" baseline="0" dirty="0">
                <a:latin typeface="FontbitDavid"/>
              </a:rPr>
              <a:t>לערוך תצפית ולאסוף מידע </a:t>
            </a:r>
            <a:r>
              <a:rPr lang="he-IL" sz="1800" b="0" i="0" u="none" strike="noStrike" baseline="0" dirty="0">
                <a:latin typeface="FontbitDavid"/>
              </a:rPr>
              <a:t>על מרכיבי מזג האוויר בחלק א של המשימה </a:t>
            </a:r>
            <a:r>
              <a:rPr lang="he-IL" sz="1800" b="1" i="0" u="none" strike="noStrike" baseline="0" dirty="0">
                <a:latin typeface="FontbitDavid"/>
              </a:rPr>
              <a:t>בעזרת החושים </a:t>
            </a:r>
            <a:r>
              <a:rPr lang="he-IL" sz="1800" b="0" i="0" u="none" strike="noStrike" baseline="0" dirty="0">
                <a:latin typeface="FontbitDavid"/>
              </a:rPr>
              <a:t>(בחלק ב בעזרת מכשירים). גם כאן חשוב לחזור ולהבהיר לתלמידים ולשוחח עמם על משמעות הביטוי "שמיים מעוננים" וכך גם על המשמעות של ביטויים אחרים, דוגמת "שמיים מעוננים חלקית", "אדמה לחה" וכדומה. יש להפנות את תשומת הלב לצבע, לגודל, לגובה העננים. יש להפנות את תשומת הלב לקיומה של רוח (לדוגמה, האם רואים עצים נעים ברוח?). מומלץ לעצום עיניים כדי להתרכז בקליטת קולות. מומלץ לשאול: האם שומעים גם רעמים? וכן להדגיש את הקשר בין הכותרת לבין הציור/תמונה.</a:t>
            </a:r>
          </a:p>
          <a:p>
            <a:pPr algn="r"/>
            <a:r>
              <a:rPr lang="he-IL" sz="1800" b="0" i="0" u="none" strike="noStrike" baseline="0" dirty="0">
                <a:latin typeface="FontbitDavid"/>
              </a:rPr>
              <a:t>בחלק ב של המשימה מודדים בעזרת מכשירים (מד טמפרטורה) את הטמפרטורה ובעזרת (שבשבת) את עצמת הרוח.</a:t>
            </a:r>
          </a:p>
          <a:p>
            <a:pPr algn="r"/>
            <a:r>
              <a:rPr lang="he-IL" sz="1800" b="0" i="0" u="none" strike="noStrike" baseline="0" dirty="0">
                <a:latin typeface="NarkisimMFO"/>
              </a:rPr>
              <a:t>חשוב לחזור ולדון עם התלמידים על ההבדל בין קליטת מידע באמצעות חושים שאינם מדויקים ואינם דומים אצל כל האנשים, לבין מדידה בעזרת מכשירי מדידה (כלים טכנולוגיים) שהיא מדויקת יותר ואינה תלויה בתחושות סובייקטיביות של כל אדם.</a:t>
            </a:r>
            <a:endParaRPr lang="he-IL" sz="1800" b="0" i="0" u="none" strike="noStrike" baseline="0" dirty="0">
              <a:latin typeface="FontbitDavid"/>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2367769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הטבלה שבעמוד 48 נועדה לארגון את נתוני התצפית והמדידה של יום אחד. </a:t>
            </a:r>
          </a:p>
          <a:p>
            <a:r>
              <a:rPr lang="he-IL" dirty="0"/>
              <a:t>במהלך החורף יש לערוך מדידות (לפחות אחת לשבוע) ולארגן את כל הנתונים בטבלאות המסכמות שבסוף החוברת (עמוד 117).</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3879137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בטבלה</a:t>
            </a:r>
            <a:r>
              <a:rPr lang="he-IL" baseline="0" dirty="0"/>
              <a:t> זו </a:t>
            </a:r>
            <a:r>
              <a:rPr lang="he-IL" dirty="0"/>
              <a:t>מארגנים את </a:t>
            </a:r>
            <a:r>
              <a:rPr lang="he-IL" baseline="0" dirty="0"/>
              <a:t>תוצאות המדידות של כמה מועדים בעונה. להזכירכם, מכיוון שבעונת החורף (ובהמשך גם בעונות הבאות) התלמידים מבצעים כמה מדידות, יש לארגן את כל הנתונים בטבלאות המסכמות שבסוף החוברת (עמוד 117)</a:t>
            </a:r>
          </a:p>
          <a:p>
            <a:r>
              <a:rPr lang="he-IL" baseline="0" dirty="0"/>
              <a:t>אפשר להכין לוח כיתתי דומה (על פלקט) ולתעד יחד עם הילדים את המדידות.</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8</a:t>
            </a:fld>
            <a:endParaRPr lang="x-none">
              <a:solidFill>
                <a:prstClr val="black"/>
              </a:solidFill>
            </a:endParaRPr>
          </a:p>
        </p:txBody>
      </p:sp>
    </p:spTree>
    <p:extLst>
      <p:ext uri="{BB962C8B-B14F-4D97-AF65-F5344CB8AC3E}">
        <p14:creationId xmlns:p14="http://schemas.microsoft.com/office/powerpoint/2010/main" val="97133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העננים הם אחד ממאפייני החורף. בתת פרק זה לומדים על מאפייני העננים (סוג, צורה) ובונים דגם של ענן. </a:t>
            </a:r>
          </a:p>
          <a:p>
            <a:pPr algn="r"/>
            <a:r>
              <a:rPr lang="he-IL" sz="1800" b="0" i="0" u="none" strike="noStrike" baseline="0" dirty="0">
                <a:latin typeface="FontbitDavid"/>
              </a:rPr>
              <a:t>לפני קריאת קטע המידע מומלץ לברר את הידע המוקדם של התלמידים באמצעות השאלות שמופיעות בתבנית "שיח"</a:t>
            </a:r>
          </a:p>
          <a:p>
            <a:pPr algn="r"/>
            <a:r>
              <a:rPr lang="he-IL" sz="1800" b="0" i="0" u="none" strike="noStrike" baseline="0" dirty="0">
                <a:latin typeface="FontbitDavid"/>
              </a:rPr>
              <a:t>לאחר מכן להקריא את קטע המידע ולהתייחס לתשובות התלמידים.</a:t>
            </a:r>
          </a:p>
          <a:p>
            <a:pPr algn="r"/>
            <a:endParaRPr lang="he-IL" sz="1800" b="0" i="0" u="none" strike="noStrike" baseline="0" dirty="0">
              <a:latin typeface="FontbitDavid"/>
            </a:endParaRPr>
          </a:p>
          <a:p>
            <a:pPr algn="r"/>
            <a:r>
              <a:rPr lang="he-IL" sz="1800" b="0" i="0" u="none" strike="noStrike" baseline="0" dirty="0">
                <a:latin typeface="NarkisimMFO"/>
              </a:rPr>
              <a:t>מומלץ לצאת כמה פעמים החוצה  עם התלמידים כדי להתבונן ולצפות בסוגי העננים השונים. מומלץ לבקש מהתלמידים לצייר את סוגי העננים השונים ואף ליצור דגם שלהם בעזרת צמר גפן. תלמידים גם יכולים לצלם צורות מעניינות של עננים ולתארם במילים.</a:t>
            </a:r>
            <a:endParaRPr lang="he-IL" sz="1800" b="0" i="0" u="none" strike="noStrike" baseline="0" dirty="0">
              <a:latin typeface="FontbitDavid"/>
            </a:endParaRPr>
          </a:p>
          <a:p>
            <a:pPr algn="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282661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yccpjnjSFk&amp;t=1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8.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hyperlink" Target="https://www.youtube.com/watch?v=V_FNYj5LPf0&amp;t=2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hyperlink" Target="https://www.youtube.com/watch?v=V_FNYj5LPf0&amp;t=2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WUQ6CkbLF90&amp;t=6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9.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6.jpe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מצגת מלווה לשיעורים</a:t>
            </a:r>
            <a:endParaRPr lang="en-US" b="1" dirty="0">
              <a:cs typeface="+mn-cs"/>
            </a:endParaRPr>
          </a:p>
        </p:txBody>
      </p:sp>
      <p:sp>
        <p:nvSpPr>
          <p:cNvPr id="3" name="מציין מיקום תוכן 2"/>
          <p:cNvSpPr>
            <a:spLocks noGrp="1"/>
          </p:cNvSpPr>
          <p:nvPr>
            <p:ph idx="1"/>
          </p:nvPr>
        </p:nvSpPr>
        <p:spPr/>
        <p:txBody>
          <a:bodyPr>
            <a:normAutofit fontScale="92500" lnSpcReduction="10000"/>
          </a:bodyPr>
          <a:lstStyle/>
          <a:p>
            <a:pPr marL="0" indent="0" algn="ctr" rtl="1">
              <a:buNone/>
            </a:pPr>
            <a:r>
              <a:rPr lang="he-IL" sz="4800" b="1" dirty="0">
                <a:solidFill>
                  <a:srgbClr val="00A9EA"/>
                </a:solidFill>
                <a:latin typeface="EnzoagadaMF-Bold"/>
              </a:rPr>
              <a:t>מַדָּע וְטְֶכְנוֹלוֹגְיָּה לְכִתָּה א</a:t>
            </a:r>
          </a:p>
          <a:p>
            <a:pPr marL="0" indent="0" algn="ctr" rtl="1">
              <a:buNone/>
            </a:pPr>
            <a:r>
              <a:rPr lang="he-IL" sz="4800" b="1" dirty="0">
                <a:solidFill>
                  <a:srgbClr val="00A9EA"/>
                </a:solidFill>
                <a:latin typeface="EnzoagadaMF-Bold"/>
              </a:rPr>
              <a:t>מַעְגַּל עוֹנוֹת הַשָּׁנָה</a:t>
            </a:r>
          </a:p>
          <a:p>
            <a:pPr marL="0" indent="0" algn="ctr" rtl="1">
              <a:buNone/>
            </a:pPr>
            <a:r>
              <a:rPr lang="he-IL" sz="4800" b="1" dirty="0">
                <a:solidFill>
                  <a:srgbClr val="00A9EA"/>
                </a:solidFill>
                <a:latin typeface="EnzoagadaMF-Bold"/>
              </a:rPr>
              <a:t> </a:t>
            </a:r>
          </a:p>
          <a:p>
            <a:pPr marL="0" indent="0" algn="ctr" rtl="1">
              <a:buNone/>
            </a:pPr>
            <a:r>
              <a:rPr lang="he-IL" sz="3600" b="1" dirty="0">
                <a:latin typeface="EnzoagadaMF-Bold"/>
              </a:rPr>
              <a:t>פֶּרֶק שֵׁנִי: הַחֹרֶף הִגִּיעַ</a:t>
            </a:r>
          </a:p>
          <a:p>
            <a:pPr marL="0" indent="0" algn="ctr" rtl="1">
              <a:buNone/>
            </a:pPr>
            <a:r>
              <a:rPr lang="he-IL" sz="3600" b="1" dirty="0">
                <a:solidFill>
                  <a:srgbClr val="FF0000"/>
                </a:solidFill>
                <a:latin typeface="EnzoagadaMF-Bold"/>
              </a:rPr>
              <a:t>פתיחה, מזג אוויר, </a:t>
            </a:r>
          </a:p>
          <a:p>
            <a:pPr marL="0" indent="0" algn="ctr" rtl="1">
              <a:buNone/>
            </a:pPr>
            <a:r>
              <a:rPr lang="he-IL" sz="3600" b="1" dirty="0">
                <a:solidFill>
                  <a:srgbClr val="FF0000"/>
                </a:solidFill>
                <a:latin typeface="EnzoagadaMF-Bold"/>
              </a:rPr>
              <a:t>אורך יום ולילה</a:t>
            </a:r>
            <a:endParaRPr lang="he-IL" sz="3600" b="1" dirty="0">
              <a:latin typeface="EnzoagadaMF-Bold"/>
            </a:endParaRPr>
          </a:p>
          <a:p>
            <a:pPr marL="0" indent="0" algn="ctr" rtl="1">
              <a:buNone/>
            </a:pPr>
            <a:r>
              <a:rPr lang="he-IL" b="1" dirty="0">
                <a:latin typeface="EnzoagadaMF-Bold"/>
              </a:rPr>
              <a:t> </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dirty="0"/>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2949" y="919890"/>
            <a:ext cx="8538101" cy="5689844"/>
          </a:xfrm>
          <a:prstGeom prst="rect">
            <a:avLst/>
          </a:prstGeom>
        </p:spPr>
      </p:pic>
      <p:pic>
        <p:nvPicPr>
          <p:cNvPr id="3" name="תמונה 2">
            <a:extLst>
              <a:ext uri="{FF2B5EF4-FFF2-40B4-BE49-F238E27FC236}">
                <a16:creationId xmlns:a16="http://schemas.microsoft.com/office/drawing/2014/main" id="{2FA606BE-E6A3-9989-1FF5-07F0745263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A5ED270D-7C3E-F90E-BA35-DB0DF6D095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120863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5600" y="365126"/>
            <a:ext cx="8159750" cy="1325563"/>
          </a:xfrm>
        </p:spPr>
        <p:txBody>
          <a:bodyPr/>
          <a:lstStyle/>
          <a:p>
            <a:pPr algn="r"/>
            <a:r>
              <a:rPr lang="he-IL" b="1" dirty="0">
                <a:cs typeface="+mn-cs"/>
              </a:rPr>
              <a:t>מְשִׂימָה: מְכִינִים דֶּגֶם שֶׁל עָנָן </a:t>
            </a:r>
            <a:br>
              <a:rPr lang="he-IL" b="1" dirty="0">
                <a:cs typeface="+mn-cs"/>
              </a:rPr>
            </a:br>
            <a:r>
              <a:rPr lang="he-IL" sz="2800" b="1" dirty="0">
                <a:cs typeface="+mn-cs"/>
              </a:rPr>
              <a:t>(עמודים 53-50)</a:t>
            </a:r>
            <a:endParaRPr lang="en-US" sz="2800" b="1" dirty="0">
              <a:cs typeface="+mn-cs"/>
            </a:endParaRPr>
          </a:p>
        </p:txBody>
      </p:sp>
      <p:pic>
        <p:nvPicPr>
          <p:cNvPr id="5" name="מציין מיקום תוכן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19185" y="4356830"/>
            <a:ext cx="7886700" cy="2501170"/>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180" y="1966479"/>
            <a:ext cx="7914705" cy="2468175"/>
          </a:xfrm>
          <a:prstGeom prst="rect">
            <a:avLst/>
          </a:prstGeom>
        </p:spPr>
      </p:pic>
      <p:pic>
        <p:nvPicPr>
          <p:cNvPr id="3" name="תמונה 2">
            <a:extLst>
              <a:ext uri="{FF2B5EF4-FFF2-40B4-BE49-F238E27FC236}">
                <a16:creationId xmlns:a16="http://schemas.microsoft.com/office/drawing/2014/main" id="{7FF72F1C-A3DE-038C-1A8B-646B4A12AE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156103"/>
            <a:ext cx="1621677" cy="433177"/>
          </a:xfrm>
          <a:prstGeom prst="rect">
            <a:avLst/>
          </a:prstGeom>
        </p:spPr>
      </p:pic>
      <p:pic>
        <p:nvPicPr>
          <p:cNvPr id="4" name="תמונה 3">
            <a:extLst>
              <a:ext uri="{FF2B5EF4-FFF2-40B4-BE49-F238E27FC236}">
                <a16:creationId xmlns:a16="http://schemas.microsoft.com/office/drawing/2014/main" id="{09FA30B7-D6DA-89E1-BA75-800B0F1822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407590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solidFill>
                  <a:prstClr val="black"/>
                </a:solidFill>
                <a:cs typeface="Arial" panose="020B0604020202020204" pitchFamily="34" charset="0"/>
              </a:rPr>
              <a:t>מְכִינִים דֶּגֶם שֶׁל עָנָן - </a:t>
            </a:r>
            <a:r>
              <a:rPr lang="he-IL" b="1" dirty="0">
                <a:solidFill>
                  <a:prstClr val="black"/>
                </a:solidFill>
                <a:cs typeface="Arial" panose="020B0604020202020204" pitchFamily="34" charset="0"/>
                <a:hlinkClick r:id="rId3"/>
              </a:rPr>
              <a:t>סרטון</a:t>
            </a:r>
            <a:endParaRPr lang="en-US" dirty="0"/>
          </a:p>
        </p:txBody>
      </p:sp>
      <p:sp>
        <p:nvSpPr>
          <p:cNvPr id="5" name="מציין מיקום תוכן 4">
            <a:extLst>
              <a:ext uri="{FF2B5EF4-FFF2-40B4-BE49-F238E27FC236}">
                <a16:creationId xmlns:a16="http://schemas.microsoft.com/office/drawing/2014/main" id="{C36F61FA-3149-C36C-45C7-A127B775CA5D}"/>
              </a:ext>
            </a:extLst>
          </p:cNvPr>
          <p:cNvSpPr>
            <a:spLocks noGrp="1"/>
          </p:cNvSpPr>
          <p:nvPr>
            <p:ph idx="1"/>
          </p:nvPr>
        </p:nvSpPr>
        <p:spPr>
          <a:xfrm>
            <a:off x="628650" y="1482291"/>
            <a:ext cx="7886700" cy="4694672"/>
          </a:xfrm>
        </p:spPr>
        <p:txBody>
          <a:bodyPr/>
          <a:lstStyle/>
          <a:p>
            <a:endParaRPr lang="he-IL" dirty="0"/>
          </a:p>
        </p:txBody>
      </p:sp>
      <p:pic>
        <p:nvPicPr>
          <p:cNvPr id="7" name="תמונה 6">
            <a:extLst>
              <a:ext uri="{FF2B5EF4-FFF2-40B4-BE49-F238E27FC236}">
                <a16:creationId xmlns:a16="http://schemas.microsoft.com/office/drawing/2014/main" id="{3B7D13E8-053C-D3C2-2D9C-5DE6607739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810577"/>
            <a:ext cx="9144000" cy="3233035"/>
          </a:xfrm>
          <a:prstGeom prst="rect">
            <a:avLst/>
          </a:prstGeom>
        </p:spPr>
      </p:pic>
      <p:pic>
        <p:nvPicPr>
          <p:cNvPr id="3" name="תמונה 2">
            <a:extLst>
              <a:ext uri="{FF2B5EF4-FFF2-40B4-BE49-F238E27FC236}">
                <a16:creationId xmlns:a16="http://schemas.microsoft.com/office/drawing/2014/main" id="{90ACC284-1166-64EF-0FF0-9CEA5247EC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4" name="תמונה 3">
            <a:extLst>
              <a:ext uri="{FF2B5EF4-FFF2-40B4-BE49-F238E27FC236}">
                <a16:creationId xmlns:a16="http://schemas.microsoft.com/office/drawing/2014/main" id="{00BE8464-2FAF-63EE-AD3E-051F3EA666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1136945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5400" b="1" dirty="0">
                <a:cs typeface="+mn-cs"/>
              </a:rPr>
              <a:t>שִיחַ</a:t>
            </a:r>
            <a:endParaRPr lang="en-US" sz="5400" b="1" dirty="0">
              <a:cs typeface="+mn-cs"/>
            </a:endParaRPr>
          </a:p>
        </p:txBody>
      </p:sp>
      <p:sp>
        <p:nvSpPr>
          <p:cNvPr id="3" name="מציין מיקום תוכן 2"/>
          <p:cNvSpPr>
            <a:spLocks noGrp="1"/>
          </p:cNvSpPr>
          <p:nvPr>
            <p:ph idx="1"/>
          </p:nvPr>
        </p:nvSpPr>
        <p:spPr>
          <a:xfrm>
            <a:off x="344032" y="1825625"/>
            <a:ext cx="8171318" cy="4351338"/>
          </a:xfrm>
        </p:spPr>
        <p:txBody>
          <a:bodyPr>
            <a:normAutofit/>
          </a:bodyPr>
          <a:lstStyle/>
          <a:p>
            <a:pPr marL="742950" indent="-742950" algn="r" rtl="1">
              <a:buFont typeface="+mj-lt"/>
              <a:buAutoNum type="arabicPeriod"/>
            </a:pPr>
            <a:r>
              <a:rPr lang="he-IL" sz="3600" dirty="0"/>
              <a:t>מֵהֵיכָן הִגִּיעוּ אֵדֵי הַמַּיִם לַצִּנְצֶנֶת?</a:t>
            </a:r>
          </a:p>
          <a:p>
            <a:pPr marL="742950" indent="-742950" algn="r" rtl="1">
              <a:buFont typeface="+mj-lt"/>
              <a:buAutoNum type="arabicPeriod"/>
            </a:pPr>
            <a:r>
              <a:rPr lang="he-IL" sz="3600" dirty="0"/>
              <a:t>מָה גָּרַם לְאֵדֵי מַיִם לַהֲפֹךְ </a:t>
            </a:r>
            <a:r>
              <a:rPr lang="he-IL" sz="3600" dirty="0" err="1"/>
              <a:t>לְטִפּוֹת</a:t>
            </a:r>
            <a:r>
              <a:rPr lang="he-IL" sz="3600" dirty="0"/>
              <a:t> מַיִם?</a:t>
            </a:r>
            <a:endParaRPr lang="en-US" sz="3600" dirty="0"/>
          </a:p>
          <a:p>
            <a:pPr marL="742950" indent="-742950" algn="r" rtl="1">
              <a:buFont typeface="+mj-lt"/>
              <a:buAutoNum type="arabicPeriod"/>
            </a:pPr>
            <a:r>
              <a:rPr lang="he-IL" sz="3600" dirty="0"/>
              <a:t>בַּמֶּה הֶעָנָן שֶׁבַּדֶּגֶם דּוֹמֶה לֶעָנָן שֶׁבַּשַָּׁמַיִם?</a:t>
            </a: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0152" y="494159"/>
            <a:ext cx="981541" cy="908383"/>
          </a:xfrm>
          <a:prstGeom prst="rect">
            <a:avLst/>
          </a:prstGeom>
        </p:spPr>
      </p:pic>
      <p:pic>
        <p:nvPicPr>
          <p:cNvPr id="5" name="תמונה 4">
            <a:extLst>
              <a:ext uri="{FF2B5EF4-FFF2-40B4-BE49-F238E27FC236}">
                <a16:creationId xmlns:a16="http://schemas.microsoft.com/office/drawing/2014/main" id="{166774FD-950F-7276-9351-647279F390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6" name="תמונה 5">
            <a:extLst>
              <a:ext uri="{FF2B5EF4-FFF2-40B4-BE49-F238E27FC236}">
                <a16:creationId xmlns:a16="http://schemas.microsoft.com/office/drawing/2014/main" id="{23C3E6D2-855B-90ED-C6FF-74A870EAD7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1043282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6FC0E323-A645-C7CE-62E7-29CE21D30C73}"/>
              </a:ext>
            </a:extLst>
          </p:cNvPr>
          <p:cNvSpPr txBox="1"/>
          <p:nvPr/>
        </p:nvSpPr>
        <p:spPr>
          <a:xfrm>
            <a:off x="-784994" y="469272"/>
            <a:ext cx="8864867" cy="646331"/>
          </a:xfrm>
          <a:prstGeom prst="rect">
            <a:avLst/>
          </a:prstGeom>
          <a:noFill/>
        </p:spPr>
        <p:txBody>
          <a:bodyPr wrap="square" rtlCol="1">
            <a:spAutoFit/>
          </a:bodyPr>
          <a:lstStyle/>
          <a:p>
            <a:pPr algn="r"/>
            <a:r>
              <a:rPr lang="he-IL" sz="3600" b="1" dirty="0"/>
              <a:t>ערפל, ברקים ורעמים </a:t>
            </a:r>
            <a:r>
              <a:rPr lang="he-IL" sz="2400" b="1" dirty="0"/>
              <a:t>עמודים </a:t>
            </a:r>
            <a:r>
              <a:rPr lang="he-IL" sz="2800" dirty="0"/>
              <a:t>53-52</a:t>
            </a:r>
            <a:endParaRPr lang="he-IL" sz="3200" dirty="0"/>
          </a:p>
        </p:txBody>
      </p:sp>
      <p:pic>
        <p:nvPicPr>
          <p:cNvPr id="6" name="תמונה 5">
            <a:extLst>
              <a:ext uri="{FF2B5EF4-FFF2-40B4-BE49-F238E27FC236}">
                <a16:creationId xmlns:a16="http://schemas.microsoft.com/office/drawing/2014/main" id="{FE646E5E-5943-B737-3FDB-DE13B3CDD1BF}"/>
              </a:ext>
            </a:extLst>
          </p:cNvPr>
          <p:cNvPicPr>
            <a:picLocks noChangeAspect="1"/>
          </p:cNvPicPr>
          <p:nvPr/>
        </p:nvPicPr>
        <p:blipFill>
          <a:blip r:embed="rId3"/>
          <a:stretch>
            <a:fillRect/>
          </a:stretch>
        </p:blipFill>
        <p:spPr>
          <a:xfrm>
            <a:off x="279133" y="1208472"/>
            <a:ext cx="3248025" cy="5534025"/>
          </a:xfrm>
          <a:prstGeom prst="rect">
            <a:avLst/>
          </a:prstGeom>
          <a:ln w="9525">
            <a:solidFill>
              <a:srgbClr val="B31114"/>
            </a:solidFill>
          </a:ln>
        </p:spPr>
      </p:pic>
      <p:pic>
        <p:nvPicPr>
          <p:cNvPr id="8" name="תמונה 7">
            <a:extLst>
              <a:ext uri="{FF2B5EF4-FFF2-40B4-BE49-F238E27FC236}">
                <a16:creationId xmlns:a16="http://schemas.microsoft.com/office/drawing/2014/main" id="{5D496106-1F1D-E56F-31D9-CC1925E73389}"/>
              </a:ext>
            </a:extLst>
          </p:cNvPr>
          <p:cNvPicPr>
            <a:picLocks noChangeAspect="1"/>
          </p:cNvPicPr>
          <p:nvPr/>
        </p:nvPicPr>
        <p:blipFill>
          <a:blip r:embed="rId4"/>
          <a:stretch>
            <a:fillRect/>
          </a:stretch>
        </p:blipFill>
        <p:spPr>
          <a:xfrm>
            <a:off x="906880" y="1158312"/>
            <a:ext cx="2228850" cy="438150"/>
          </a:xfrm>
          <a:prstGeom prst="rect">
            <a:avLst/>
          </a:prstGeom>
        </p:spPr>
      </p:pic>
      <p:pic>
        <p:nvPicPr>
          <p:cNvPr id="10" name="תמונה 9">
            <a:extLst>
              <a:ext uri="{FF2B5EF4-FFF2-40B4-BE49-F238E27FC236}">
                <a16:creationId xmlns:a16="http://schemas.microsoft.com/office/drawing/2014/main" id="{DD504FC3-E257-163D-F7C0-580B06A741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26587" y="2050181"/>
            <a:ext cx="4934534" cy="4061599"/>
          </a:xfrm>
          <a:prstGeom prst="rect">
            <a:avLst/>
          </a:prstGeom>
          <a:solidFill>
            <a:srgbClr val="B31114"/>
          </a:solidFill>
          <a:ln w="9525">
            <a:solidFill>
              <a:srgbClr val="B31114"/>
            </a:solidFill>
          </a:ln>
        </p:spPr>
      </p:pic>
      <p:pic>
        <p:nvPicPr>
          <p:cNvPr id="12" name="תמונה 11">
            <a:extLst>
              <a:ext uri="{FF2B5EF4-FFF2-40B4-BE49-F238E27FC236}">
                <a16:creationId xmlns:a16="http://schemas.microsoft.com/office/drawing/2014/main" id="{CC392766-C5DB-8E32-6BF0-89F4B621B9AC}"/>
              </a:ext>
            </a:extLst>
          </p:cNvPr>
          <p:cNvPicPr>
            <a:picLocks noChangeAspect="1"/>
          </p:cNvPicPr>
          <p:nvPr/>
        </p:nvPicPr>
        <p:blipFill>
          <a:blip r:embed="rId6"/>
          <a:stretch>
            <a:fillRect/>
          </a:stretch>
        </p:blipFill>
        <p:spPr>
          <a:xfrm>
            <a:off x="5038775" y="1864443"/>
            <a:ext cx="2324100" cy="371475"/>
          </a:xfrm>
          <a:prstGeom prst="rect">
            <a:avLst/>
          </a:prstGeom>
          <a:solidFill>
            <a:srgbClr val="B31114"/>
          </a:solidFill>
        </p:spPr>
      </p:pic>
      <p:pic>
        <p:nvPicPr>
          <p:cNvPr id="2" name="תמונה 1">
            <a:extLst>
              <a:ext uri="{FF2B5EF4-FFF2-40B4-BE49-F238E27FC236}">
                <a16:creationId xmlns:a16="http://schemas.microsoft.com/office/drawing/2014/main" id="{B0D4A813-577C-2B1A-D2E7-4DC7AFE902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3" name="תמונה 2">
            <a:extLst>
              <a:ext uri="{FF2B5EF4-FFF2-40B4-BE49-F238E27FC236}">
                <a16:creationId xmlns:a16="http://schemas.microsoft.com/office/drawing/2014/main" id="{7ABBB811-BE2B-C681-5E50-A716820EA7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135744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latin typeface="MF_FrankRuhl-Regular"/>
                <a:cs typeface="+mn-cs"/>
              </a:rPr>
              <a:t>מָה לָמַדְנוּ? </a:t>
            </a:r>
            <a:r>
              <a:rPr lang="he-IL" sz="2800" b="1" dirty="0">
                <a:latin typeface="MF_FrankRuhl-Regular"/>
                <a:cs typeface="+mn-cs"/>
              </a:rPr>
              <a:t>(עמוד 53)</a:t>
            </a:r>
            <a:endParaRPr lang="en-US" sz="2800" b="1" dirty="0">
              <a:cs typeface="+mn-cs"/>
            </a:endParaRPr>
          </a:p>
        </p:txBody>
      </p:sp>
      <p:sp>
        <p:nvSpPr>
          <p:cNvPr id="3" name="מציין מיקום תוכן 2"/>
          <p:cNvSpPr>
            <a:spLocks noGrp="1"/>
          </p:cNvSpPr>
          <p:nvPr>
            <p:ph idx="1"/>
          </p:nvPr>
        </p:nvSpPr>
        <p:spPr/>
        <p:txBody>
          <a:bodyPr>
            <a:normAutofit/>
          </a:bodyPr>
          <a:lstStyle/>
          <a:p>
            <a:pPr algn="r" rtl="1"/>
            <a:r>
              <a:rPr lang="he-IL" sz="3200" dirty="0">
                <a:solidFill>
                  <a:srgbClr val="000000"/>
                </a:solidFill>
                <a:latin typeface="MF_FrankRuhl-Regular"/>
              </a:rPr>
              <a:t>עֲנָנִים הֵם אֹסֶף שֶׁל </a:t>
            </a:r>
            <a:r>
              <a:rPr lang="he-IL" sz="3200" dirty="0" err="1">
                <a:solidFill>
                  <a:srgbClr val="000000"/>
                </a:solidFill>
                <a:latin typeface="MF_FrankRuhl-Regular"/>
              </a:rPr>
              <a:t>טִפּוֹת</a:t>
            </a:r>
            <a:r>
              <a:rPr lang="he-IL" sz="3200" dirty="0">
                <a:solidFill>
                  <a:srgbClr val="000000"/>
                </a:solidFill>
                <a:latin typeface="MF_FrankRuhl-Regular"/>
              </a:rPr>
              <a:t> מַיִם זְעִירוֹת.</a:t>
            </a:r>
          </a:p>
          <a:p>
            <a:pPr algn="r" rtl="1"/>
            <a:r>
              <a:rPr lang="he-IL" sz="3200" dirty="0">
                <a:solidFill>
                  <a:srgbClr val="000000"/>
                </a:solidFill>
                <a:latin typeface="MF_FrankRuhl-Regular"/>
              </a:rPr>
              <a:t>יֵשׁ עֲנָנִים שֶׁמּוֹרִידִים גֶּשֶׁם וְיֵשׁ עֲנָנִים שֶׁלֹּא.</a:t>
            </a:r>
          </a:p>
          <a:p>
            <a:pPr algn="r" rtl="1"/>
            <a:r>
              <a:rPr lang="he-IL" sz="3200" dirty="0">
                <a:solidFill>
                  <a:srgbClr val="000000"/>
                </a:solidFill>
                <a:latin typeface="MF_FrankRuhl-Regular"/>
              </a:rPr>
              <a:t>עֲרָפֶל הוּא עָנָן נָמוּךְ.</a:t>
            </a:r>
          </a:p>
          <a:p>
            <a:pPr algn="r" rtl="1"/>
            <a:r>
              <a:rPr lang="he-IL" sz="3200" dirty="0">
                <a:solidFill>
                  <a:srgbClr val="000000"/>
                </a:solidFill>
                <a:latin typeface="MF_FrankRuhl-Regular"/>
              </a:rPr>
              <a:t>בְּעַנְנֵי גֶּשֶׁם לִפְעָמִים נוֹצָרִים בְּרָקִים וּרְעָמִים.</a:t>
            </a:r>
            <a:endParaRPr lang="en-US" sz="3200"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107" y="4284101"/>
            <a:ext cx="4473893" cy="2391654"/>
          </a:xfrm>
          <a:prstGeom prst="rect">
            <a:avLst/>
          </a:prstGeom>
        </p:spPr>
      </p:pic>
      <p:pic>
        <p:nvPicPr>
          <p:cNvPr id="5" name="מציין מיקום תוכן 4">
            <a:extLst>
              <a:ext uri="{FF2B5EF4-FFF2-40B4-BE49-F238E27FC236}">
                <a16:creationId xmlns:a16="http://schemas.microsoft.com/office/drawing/2014/main" id="{CCF1843D-05B4-4EEB-3902-DC5A25A914AD}"/>
              </a:ext>
            </a:extLst>
          </p:cNvPr>
          <p:cNvPicPr>
            <a:picLocks noChangeAspect="1"/>
          </p:cNvPicPr>
          <p:nvPr/>
        </p:nvPicPr>
        <p:blipFill>
          <a:blip r:embed="rId4"/>
          <a:stretch>
            <a:fillRect/>
          </a:stretch>
        </p:blipFill>
        <p:spPr>
          <a:xfrm>
            <a:off x="5286375" y="5586358"/>
            <a:ext cx="3228975" cy="571500"/>
          </a:xfrm>
          <a:prstGeom prst="rect">
            <a:avLst/>
          </a:prstGeom>
        </p:spPr>
      </p:pic>
      <p:pic>
        <p:nvPicPr>
          <p:cNvPr id="7" name="תמונה 6">
            <a:extLst>
              <a:ext uri="{FF2B5EF4-FFF2-40B4-BE49-F238E27FC236}">
                <a16:creationId xmlns:a16="http://schemas.microsoft.com/office/drawing/2014/main" id="{2E3BF42F-A9C4-1877-9B69-A54697D5CAC1}"/>
              </a:ext>
            </a:extLst>
          </p:cNvPr>
          <p:cNvPicPr>
            <a:picLocks noChangeAspect="1"/>
          </p:cNvPicPr>
          <p:nvPr/>
        </p:nvPicPr>
        <p:blipFill>
          <a:blip r:embed="rId5"/>
          <a:stretch>
            <a:fillRect/>
          </a:stretch>
        </p:blipFill>
        <p:spPr>
          <a:xfrm>
            <a:off x="5654341" y="6334125"/>
            <a:ext cx="2647950" cy="523875"/>
          </a:xfrm>
          <a:prstGeom prst="rect">
            <a:avLst/>
          </a:prstGeom>
        </p:spPr>
      </p:pic>
      <p:pic>
        <p:nvPicPr>
          <p:cNvPr id="9" name="תמונה 8">
            <a:extLst>
              <a:ext uri="{FF2B5EF4-FFF2-40B4-BE49-F238E27FC236}">
                <a16:creationId xmlns:a16="http://schemas.microsoft.com/office/drawing/2014/main" id="{290503AF-2D02-C4F2-42DC-479BE5862033}"/>
              </a:ext>
            </a:extLst>
          </p:cNvPr>
          <p:cNvPicPr>
            <a:picLocks noChangeAspect="1"/>
          </p:cNvPicPr>
          <p:nvPr/>
        </p:nvPicPr>
        <p:blipFill>
          <a:blip r:embed="rId6"/>
          <a:stretch>
            <a:fillRect/>
          </a:stretch>
        </p:blipFill>
        <p:spPr>
          <a:xfrm>
            <a:off x="4664392" y="4925656"/>
            <a:ext cx="4381500" cy="561975"/>
          </a:xfrm>
          <a:prstGeom prst="rect">
            <a:avLst/>
          </a:prstGeom>
        </p:spPr>
      </p:pic>
      <p:sp>
        <p:nvSpPr>
          <p:cNvPr id="10" name="כותרת 13">
            <a:extLst>
              <a:ext uri="{FF2B5EF4-FFF2-40B4-BE49-F238E27FC236}">
                <a16:creationId xmlns:a16="http://schemas.microsoft.com/office/drawing/2014/main" id="{8F4E8C07-C1C0-843B-0B5A-8909482645DF}"/>
              </a:ext>
            </a:extLst>
          </p:cNvPr>
          <p:cNvSpPr txBox="1">
            <a:spLocks/>
          </p:cNvSpPr>
          <p:nvPr/>
        </p:nvSpPr>
        <p:spPr>
          <a:xfrm>
            <a:off x="6240630" y="4284101"/>
            <a:ext cx="1863842" cy="484393"/>
          </a:xfrm>
          <a:prstGeom prst="rect">
            <a:avLst/>
          </a:prstGeom>
          <a:ln w="19050">
            <a:solidFill>
              <a:srgbClr val="00B0F0"/>
            </a:solid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b="1" dirty="0">
                <a:highlight>
                  <a:srgbClr val="F6FAFE"/>
                </a:highlight>
                <a:latin typeface="MF_FrankRuhl-Regular"/>
              </a:rPr>
              <a:t>מֻשָּׂגִים שֶׁלָּמַדְנוּ</a:t>
            </a:r>
            <a:endParaRPr lang="he-IL" dirty="0">
              <a:highlight>
                <a:srgbClr val="F6FAFE"/>
              </a:highlight>
            </a:endParaRPr>
          </a:p>
        </p:txBody>
      </p:sp>
      <p:pic>
        <p:nvPicPr>
          <p:cNvPr id="6" name="תמונה 5">
            <a:extLst>
              <a:ext uri="{FF2B5EF4-FFF2-40B4-BE49-F238E27FC236}">
                <a16:creationId xmlns:a16="http://schemas.microsoft.com/office/drawing/2014/main" id="{585A6BC1-71D4-D590-5329-AA56042EA4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8" name="תמונה 7">
            <a:extLst>
              <a:ext uri="{FF2B5EF4-FFF2-40B4-BE49-F238E27FC236}">
                <a16:creationId xmlns:a16="http://schemas.microsoft.com/office/drawing/2014/main" id="{B45A07B1-D4C0-EE3F-5ADB-B3A2C5834B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2270384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36468" y="429512"/>
            <a:ext cx="7886700" cy="1325563"/>
          </a:xfrm>
        </p:spPr>
        <p:txBody>
          <a:bodyPr>
            <a:normAutofit/>
          </a:bodyPr>
          <a:lstStyle/>
          <a:p>
            <a:pPr algn="r"/>
            <a:r>
              <a:rPr lang="he-IL" sz="5400" b="1" dirty="0">
                <a:solidFill>
                  <a:schemeClr val="accent5"/>
                </a:solidFill>
                <a:latin typeface="MF_FrankRuhl-Regular"/>
                <a:cs typeface="+mn-cs"/>
              </a:rPr>
              <a:t>תּוֹפָעוֹת מֶזֶג אֲוִיר</a:t>
            </a:r>
            <a:endParaRPr lang="en-US" sz="5400" b="1" dirty="0">
              <a:solidFill>
                <a:schemeClr val="accent5"/>
              </a:solidFill>
              <a:cs typeface="+mn-cs"/>
            </a:endParaRPr>
          </a:p>
        </p:txBody>
      </p:sp>
      <p:sp>
        <p:nvSpPr>
          <p:cNvPr id="3" name="מציין מיקום תוכן 2"/>
          <p:cNvSpPr>
            <a:spLocks noGrp="1"/>
          </p:cNvSpPr>
          <p:nvPr>
            <p:ph idx="1"/>
          </p:nvPr>
        </p:nvSpPr>
        <p:spPr>
          <a:xfrm flipH="1">
            <a:off x="-1430448" y="1755075"/>
            <a:ext cx="10465806" cy="7108267"/>
          </a:xfrm>
        </p:spPr>
        <p:txBody>
          <a:bodyPr/>
          <a:lstStyle/>
          <a:p>
            <a:pPr marL="0" indent="0" algn="r" rtl="1">
              <a:buNone/>
            </a:pPr>
            <a:endParaRPr lang="he-IL" dirty="0"/>
          </a:p>
          <a:p>
            <a:pPr marL="0" indent="0" algn="r" rtl="1">
              <a:buNone/>
            </a:pPr>
            <a:r>
              <a:rPr lang="he-IL" sz="5400" b="1" dirty="0"/>
              <a:t>         גֶּשֶם</a:t>
            </a:r>
          </a:p>
          <a:p>
            <a:pPr marL="0" indent="0" algn="r" rtl="1">
              <a:buNone/>
            </a:pPr>
            <a:r>
              <a:rPr lang="he-IL" sz="5400" b="1" dirty="0"/>
              <a:t>         שֶלֶג</a:t>
            </a:r>
          </a:p>
          <a:p>
            <a:pPr marL="0" indent="0" algn="r" rtl="1">
              <a:buNone/>
            </a:pPr>
            <a:r>
              <a:rPr lang="he-IL" sz="5400" b="1" dirty="0"/>
              <a:t>         בָּרָד</a:t>
            </a:r>
          </a:p>
          <a:p>
            <a:pPr marL="0" indent="0" algn="r" rtl="1">
              <a:buNone/>
            </a:pPr>
            <a:endParaRPr lang="he-IL" b="1" dirty="0">
              <a:solidFill>
                <a:srgbClr val="FF0000"/>
              </a:solidFill>
            </a:endParaRPr>
          </a:p>
          <a:p>
            <a:pPr marL="0" indent="0" algn="r" rtl="1">
              <a:buNone/>
            </a:pPr>
            <a:endParaRPr lang="he-IL" b="1" dirty="0">
              <a:solidFill>
                <a:srgbClr val="FF0000"/>
              </a:solidFill>
            </a:endParaRPr>
          </a:p>
          <a:p>
            <a:pPr marL="0" indent="0" algn="r" rtl="1">
              <a:buNone/>
            </a:pPr>
            <a:r>
              <a:rPr lang="he-IL" b="1" dirty="0">
                <a:solidFill>
                  <a:srgbClr val="FF0000"/>
                </a:solidFill>
              </a:rPr>
              <a:t>עמוד 54</a:t>
            </a:r>
            <a:endParaRPr lang="en-US" b="1" dirty="0">
              <a:solidFill>
                <a:srgbClr val="FF0000"/>
              </a:solidFill>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4130" y="822961"/>
            <a:ext cx="2867326" cy="5622933"/>
          </a:xfrm>
          <a:prstGeom prst="rect">
            <a:avLst/>
          </a:prstGeom>
        </p:spPr>
      </p:pic>
      <p:pic>
        <p:nvPicPr>
          <p:cNvPr id="5" name="תמונה 4">
            <a:extLst>
              <a:ext uri="{FF2B5EF4-FFF2-40B4-BE49-F238E27FC236}">
                <a16:creationId xmlns:a16="http://schemas.microsoft.com/office/drawing/2014/main" id="{112757AB-BA83-461C-E1B1-F8B9C6FE44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6" name="תמונה 5">
            <a:extLst>
              <a:ext uri="{FF2B5EF4-FFF2-40B4-BE49-F238E27FC236}">
                <a16:creationId xmlns:a16="http://schemas.microsoft.com/office/drawing/2014/main" id="{CC68822F-AD1E-C3E4-F8B8-C45EB9B675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1531451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b="1" dirty="0">
                <a:solidFill>
                  <a:schemeClr val="accent5"/>
                </a:solidFill>
                <a:cs typeface="+mn-cs"/>
              </a:rPr>
              <a:t>גֶּשֶם</a:t>
            </a:r>
            <a:r>
              <a:rPr lang="he-IL" sz="6000" b="1" dirty="0"/>
              <a:t> </a:t>
            </a:r>
            <a:endParaRPr lang="en-US" sz="6000" b="1" dirty="0"/>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54136" y="1512645"/>
            <a:ext cx="7311678" cy="4872548"/>
          </a:xfrm>
          <a:prstGeom prst="rect">
            <a:avLst/>
          </a:prstGeom>
        </p:spPr>
      </p:pic>
      <p:pic>
        <p:nvPicPr>
          <p:cNvPr id="3" name="תמונה 2">
            <a:extLst>
              <a:ext uri="{FF2B5EF4-FFF2-40B4-BE49-F238E27FC236}">
                <a16:creationId xmlns:a16="http://schemas.microsoft.com/office/drawing/2014/main" id="{1F5A9EA3-0588-41C7-A78E-799CBB0957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E90E25B5-6D62-6C87-2819-C5CB8D6591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140957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b="1" dirty="0">
                <a:solidFill>
                  <a:schemeClr val="accent5"/>
                </a:solidFill>
                <a:cs typeface="+mn-cs"/>
              </a:rPr>
              <a:t>בָּרָד</a:t>
            </a:r>
            <a:endParaRPr lang="en-US" sz="6000" b="1" dirty="0">
              <a:solidFill>
                <a:schemeClr val="accent5"/>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01807" y="1690690"/>
            <a:ext cx="6540385" cy="4594608"/>
          </a:xfrm>
          <a:prstGeom prst="rect">
            <a:avLst/>
          </a:prstGeom>
        </p:spPr>
      </p:pic>
      <p:sp>
        <p:nvSpPr>
          <p:cNvPr id="3" name="תיבת טקסט 2">
            <a:extLst>
              <a:ext uri="{FF2B5EF4-FFF2-40B4-BE49-F238E27FC236}">
                <a16:creationId xmlns:a16="http://schemas.microsoft.com/office/drawing/2014/main" id="{A40C7FA8-8609-BA46-0050-A7B0ADCD7B7A}"/>
              </a:ext>
            </a:extLst>
          </p:cNvPr>
          <p:cNvSpPr txBox="1"/>
          <p:nvPr/>
        </p:nvSpPr>
        <p:spPr>
          <a:xfrm>
            <a:off x="1540042" y="6389388"/>
            <a:ext cx="4215865" cy="369332"/>
          </a:xfrm>
          <a:prstGeom prst="rect">
            <a:avLst/>
          </a:prstGeom>
          <a:noFill/>
        </p:spPr>
        <p:txBody>
          <a:bodyPr wrap="square" rtlCol="1">
            <a:spAutoFit/>
          </a:bodyPr>
          <a:lstStyle/>
          <a:p>
            <a:pPr algn="r"/>
            <a:r>
              <a:rPr lang="he-IL" dirty="0"/>
              <a:t>כדורי ברד ענקיים </a:t>
            </a:r>
            <a:r>
              <a:rPr lang="he-IL" dirty="0">
                <a:hlinkClick r:id="rId4"/>
              </a:rPr>
              <a:t>סרטון</a:t>
            </a:r>
            <a:endParaRPr lang="he-IL" dirty="0"/>
          </a:p>
        </p:txBody>
      </p:sp>
      <p:pic>
        <p:nvPicPr>
          <p:cNvPr id="5" name="תמונה 4">
            <a:extLst>
              <a:ext uri="{FF2B5EF4-FFF2-40B4-BE49-F238E27FC236}">
                <a16:creationId xmlns:a16="http://schemas.microsoft.com/office/drawing/2014/main" id="{1069162B-DDF0-9EC1-D59E-C727AF267F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6" name="תמונה 5">
            <a:extLst>
              <a:ext uri="{FF2B5EF4-FFF2-40B4-BE49-F238E27FC236}">
                <a16:creationId xmlns:a16="http://schemas.microsoft.com/office/drawing/2014/main" id="{10960B13-E940-4AC0-94C4-AE70E8518B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1064804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b="1" dirty="0">
                <a:solidFill>
                  <a:schemeClr val="accent5"/>
                </a:solidFill>
                <a:cs typeface="+mn-cs"/>
              </a:rPr>
              <a:t>בָּרָד</a:t>
            </a:r>
            <a:endParaRPr lang="en-US" sz="6000" b="1" dirty="0">
              <a:solidFill>
                <a:schemeClr val="accent5"/>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01807" y="1690690"/>
            <a:ext cx="6540385" cy="4594608"/>
          </a:xfrm>
          <a:prstGeom prst="rect">
            <a:avLst/>
          </a:prstGeom>
        </p:spPr>
      </p:pic>
      <p:sp>
        <p:nvSpPr>
          <p:cNvPr id="3" name="תיבת טקסט 2">
            <a:extLst>
              <a:ext uri="{FF2B5EF4-FFF2-40B4-BE49-F238E27FC236}">
                <a16:creationId xmlns:a16="http://schemas.microsoft.com/office/drawing/2014/main" id="{A40C7FA8-8609-BA46-0050-A7B0ADCD7B7A}"/>
              </a:ext>
            </a:extLst>
          </p:cNvPr>
          <p:cNvSpPr txBox="1"/>
          <p:nvPr/>
        </p:nvSpPr>
        <p:spPr>
          <a:xfrm>
            <a:off x="1540042" y="6389388"/>
            <a:ext cx="4215865" cy="369332"/>
          </a:xfrm>
          <a:prstGeom prst="rect">
            <a:avLst/>
          </a:prstGeom>
          <a:noFill/>
        </p:spPr>
        <p:txBody>
          <a:bodyPr wrap="square" rtlCol="1">
            <a:spAutoFit/>
          </a:bodyPr>
          <a:lstStyle/>
          <a:p>
            <a:pPr algn="r"/>
            <a:r>
              <a:rPr lang="he-IL" dirty="0"/>
              <a:t>כדורי ברד ענקיים </a:t>
            </a:r>
            <a:r>
              <a:rPr lang="he-IL" dirty="0">
                <a:hlinkClick r:id="rId4"/>
              </a:rPr>
              <a:t>סרטון</a:t>
            </a:r>
            <a:endParaRPr lang="he-IL" dirty="0"/>
          </a:p>
        </p:txBody>
      </p:sp>
      <p:pic>
        <p:nvPicPr>
          <p:cNvPr id="5" name="תמונה 4">
            <a:extLst>
              <a:ext uri="{FF2B5EF4-FFF2-40B4-BE49-F238E27FC236}">
                <a16:creationId xmlns:a16="http://schemas.microsoft.com/office/drawing/2014/main" id="{1069162B-DDF0-9EC1-D59E-C727AF267F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6" name="תמונה 5">
            <a:extLst>
              <a:ext uri="{FF2B5EF4-FFF2-40B4-BE49-F238E27FC236}">
                <a16:creationId xmlns:a16="http://schemas.microsoft.com/office/drawing/2014/main" id="{10960B13-E940-4AC0-94C4-AE70E8518B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335493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sz="4800" b="1" dirty="0">
                <a:solidFill>
                  <a:srgbClr val="00A9EA"/>
                </a:solidFill>
                <a:latin typeface="EnzoagadaMF-Bold"/>
                <a:ea typeface="+mn-ea"/>
                <a:cs typeface="Arial" panose="020B0604020202020204" pitchFamily="34" charset="0"/>
              </a:rPr>
              <a:t>עוֹנוֹת הַשָּׁנָה </a:t>
            </a:r>
            <a:r>
              <a:rPr lang="he-IL" sz="2800" b="1" dirty="0">
                <a:solidFill>
                  <a:srgbClr val="00A9EA"/>
                </a:solidFill>
                <a:latin typeface="EnzoagadaMF-Bold"/>
                <a:ea typeface="+mn-ea"/>
                <a:cs typeface="Arial" panose="020B0604020202020204" pitchFamily="34" charset="0"/>
              </a:rPr>
              <a:t>(עמודים 7-6)</a:t>
            </a:r>
            <a:endParaRPr lang="en-US" sz="2800" dirty="0"/>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92848" y="1852784"/>
            <a:ext cx="7935928" cy="5069681"/>
          </a:xfrm>
        </p:spPr>
      </p:pic>
      <p:pic>
        <p:nvPicPr>
          <p:cNvPr id="3" name="תמונה 2">
            <a:extLst>
              <a:ext uri="{FF2B5EF4-FFF2-40B4-BE49-F238E27FC236}">
                <a16:creationId xmlns:a16="http://schemas.microsoft.com/office/drawing/2014/main" id="{777AC370-A403-2603-4794-122FE8F136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02CC9E9D-CB54-52F4-0F31-DBE26D06EE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1141882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b="1" dirty="0">
                <a:solidFill>
                  <a:schemeClr val="accent5"/>
                </a:solidFill>
                <a:cs typeface="+mn-cs"/>
              </a:rPr>
              <a:t>שֶלֶג</a:t>
            </a:r>
            <a:endParaRPr lang="en-US" sz="6000" b="1" dirty="0">
              <a:solidFill>
                <a:schemeClr val="accent5"/>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94571" y="1690114"/>
            <a:ext cx="7754858" cy="5167886"/>
          </a:xfrm>
          <a:prstGeom prst="rect">
            <a:avLst/>
          </a:prstGeom>
        </p:spPr>
      </p:pic>
      <p:pic>
        <p:nvPicPr>
          <p:cNvPr id="3" name="תמונה 2">
            <a:extLst>
              <a:ext uri="{FF2B5EF4-FFF2-40B4-BE49-F238E27FC236}">
                <a16:creationId xmlns:a16="http://schemas.microsoft.com/office/drawing/2014/main" id="{EA5DA041-140F-F23C-F827-568997B776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7D3954B6-796A-6F11-CC25-8CB9B9EE3D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2189578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dirty="0"/>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2005" y="680648"/>
            <a:ext cx="8476966" cy="5649104"/>
          </a:xfrm>
          <a:prstGeom prst="rect">
            <a:avLst/>
          </a:prstGeom>
        </p:spPr>
      </p:pic>
      <p:pic>
        <p:nvPicPr>
          <p:cNvPr id="3" name="תמונה 2">
            <a:extLst>
              <a:ext uri="{FF2B5EF4-FFF2-40B4-BE49-F238E27FC236}">
                <a16:creationId xmlns:a16="http://schemas.microsoft.com/office/drawing/2014/main" id="{E93FD539-3C55-C48D-1E53-1883F3C979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CF0C9278-81FB-8234-6CBF-7AAE604C4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1844208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29474" y="1"/>
            <a:ext cx="7886700" cy="2215790"/>
          </a:xfrm>
        </p:spPr>
        <p:txBody>
          <a:bodyPr/>
          <a:lstStyle/>
          <a:p>
            <a:pPr algn="r"/>
            <a:r>
              <a:rPr lang="he-IL" b="1" dirty="0">
                <a:solidFill>
                  <a:srgbClr val="437BBE"/>
                </a:solidFill>
                <a:latin typeface="MF_FrankRuhl-Regular"/>
                <a:cs typeface="+mn-cs"/>
              </a:rPr>
              <a:t> מִשִׂימָה: </a:t>
            </a:r>
            <a:r>
              <a:rPr lang="he-IL" b="1" dirty="0">
                <a:solidFill>
                  <a:srgbClr val="000000"/>
                </a:solidFill>
                <a:latin typeface="MF_FrankRuhl-Regular"/>
                <a:cs typeface="+mn-cs"/>
              </a:rPr>
              <a:t>גֶּשֶׁם, שֶׁלֶג, בָּרָד </a:t>
            </a:r>
            <a:r>
              <a:rPr lang="he-IL" sz="2800" b="1" dirty="0">
                <a:solidFill>
                  <a:srgbClr val="000000"/>
                </a:solidFill>
                <a:latin typeface="MF_FrankRuhl-Regular"/>
                <a:cs typeface="+mn-cs"/>
              </a:rPr>
              <a:t>(עמוד 55)</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2449267"/>
            <a:ext cx="7886700" cy="2814341"/>
          </a:xfrm>
          <a:prstGeom prst="rect">
            <a:avLst/>
          </a:prstGeom>
        </p:spPr>
      </p:pic>
      <p:pic>
        <p:nvPicPr>
          <p:cNvPr id="3" name="תמונה 2">
            <a:extLst>
              <a:ext uri="{FF2B5EF4-FFF2-40B4-BE49-F238E27FC236}">
                <a16:creationId xmlns:a16="http://schemas.microsoft.com/office/drawing/2014/main" id="{78112803-4B15-AE79-3E1E-6C06CF8251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6" name="תמונה 5">
            <a:extLst>
              <a:ext uri="{FF2B5EF4-FFF2-40B4-BE49-F238E27FC236}">
                <a16:creationId xmlns:a16="http://schemas.microsoft.com/office/drawing/2014/main" id="{EB581005-07B0-297C-8FF9-C808E3821D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307475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b="1" dirty="0">
                <a:solidFill>
                  <a:schemeClr val="accent5"/>
                </a:solidFill>
                <a:latin typeface="MF_FrankRuhl-Bold"/>
                <a:cs typeface="+mn-cs"/>
              </a:rPr>
              <a:t>קֶשֶׁת בֶּעָנָן </a:t>
            </a:r>
            <a:r>
              <a:rPr lang="he-IL" sz="2800" b="1" dirty="0">
                <a:latin typeface="MF_FrankRuhl-Bold"/>
                <a:cs typeface="+mn-cs"/>
              </a:rPr>
              <a:t>(עמוד 54)</a:t>
            </a:r>
            <a:endParaRPr lang="en-US" sz="2800"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79445" y="1762249"/>
            <a:ext cx="7571350" cy="5027850"/>
          </a:xfrm>
          <a:prstGeom prst="rect">
            <a:avLst/>
          </a:prstGeom>
        </p:spPr>
      </p:pic>
      <p:pic>
        <p:nvPicPr>
          <p:cNvPr id="3" name="תמונה 2">
            <a:extLst>
              <a:ext uri="{FF2B5EF4-FFF2-40B4-BE49-F238E27FC236}">
                <a16:creationId xmlns:a16="http://schemas.microsoft.com/office/drawing/2014/main" id="{B6608E0C-64CA-11FF-88D2-3C9ADB6F80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86F4416D-CE64-8AC8-9366-FA9A3DA2AB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3781446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62890" y="639039"/>
            <a:ext cx="8234693" cy="1325563"/>
          </a:xfrm>
        </p:spPr>
        <p:txBody>
          <a:bodyPr>
            <a:normAutofit/>
          </a:bodyPr>
          <a:lstStyle/>
          <a:p>
            <a:pPr algn="r"/>
            <a:r>
              <a:rPr lang="he-IL" sz="5400" b="1" dirty="0">
                <a:solidFill>
                  <a:srgbClr val="437BBE"/>
                </a:solidFill>
                <a:latin typeface="MF_FrankRuhl-Regular"/>
                <a:cs typeface="+mn-cs"/>
              </a:rPr>
              <a:t>מְשִׂימָה: </a:t>
            </a:r>
            <a:r>
              <a:rPr lang="he-IL" sz="5400" b="1" dirty="0">
                <a:solidFill>
                  <a:srgbClr val="000000"/>
                </a:solidFill>
                <a:latin typeface="MF_FrankRuhl-Regular"/>
                <a:cs typeface="+mn-cs"/>
              </a:rPr>
              <a:t>בּוֹנִים מַד גֶּשֶׁם</a:t>
            </a:r>
            <a:br>
              <a:rPr lang="he-IL" sz="5400" b="1" dirty="0">
                <a:solidFill>
                  <a:srgbClr val="000000"/>
                </a:solidFill>
                <a:latin typeface="MF_FrankRuhl-Regular"/>
                <a:cs typeface="+mn-cs"/>
              </a:rPr>
            </a:br>
            <a:r>
              <a:rPr lang="he-IL" sz="2800" b="1" dirty="0">
                <a:solidFill>
                  <a:srgbClr val="000000"/>
                </a:solidFill>
                <a:latin typeface="MF_FrankRuhl-Regular"/>
                <a:cs typeface="+mn-cs"/>
              </a:rPr>
              <a:t>(עמודים 57-56)</a:t>
            </a:r>
            <a:endParaRPr lang="en-US" sz="2800" b="1" dirty="0">
              <a:cs typeface="+mn-cs"/>
            </a:endParaRPr>
          </a:p>
        </p:txBody>
      </p:sp>
      <p:sp>
        <p:nvSpPr>
          <p:cNvPr id="5" name="מלבן 4"/>
          <p:cNvSpPr/>
          <p:nvPr/>
        </p:nvSpPr>
        <p:spPr>
          <a:xfrm>
            <a:off x="4105246" y="1964602"/>
            <a:ext cx="4676616" cy="769441"/>
          </a:xfrm>
          <a:prstGeom prst="rect">
            <a:avLst/>
          </a:prstGeom>
        </p:spPr>
        <p:txBody>
          <a:bodyPr wrap="square">
            <a:spAutoFit/>
          </a:bodyPr>
          <a:lstStyle/>
          <a:p>
            <a:pPr algn="r"/>
            <a:r>
              <a:rPr lang="he-IL" sz="4400" b="1" dirty="0">
                <a:latin typeface="MF_FrankRuhl-Bold"/>
              </a:rPr>
              <a:t>חֶלֶק א: מְכִיניִם מְכָל</a:t>
            </a:r>
            <a:endParaRPr lang="en-US" sz="4400" dirty="0"/>
          </a:p>
        </p:txBody>
      </p:sp>
      <p:pic>
        <p:nvPicPr>
          <p:cNvPr id="7" name="מציין מיקום תוכן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76643" y="3131270"/>
            <a:ext cx="7886700" cy="2916998"/>
          </a:xfrm>
          <a:prstGeom prst="rect">
            <a:avLst/>
          </a:prstGeom>
        </p:spPr>
      </p:pic>
      <p:pic>
        <p:nvPicPr>
          <p:cNvPr id="3" name="תמונה 2">
            <a:extLst>
              <a:ext uri="{FF2B5EF4-FFF2-40B4-BE49-F238E27FC236}">
                <a16:creationId xmlns:a16="http://schemas.microsoft.com/office/drawing/2014/main" id="{79D43203-238D-620C-7FA9-A3C019B5C3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4" name="תמונה 3">
            <a:extLst>
              <a:ext uri="{FF2B5EF4-FFF2-40B4-BE49-F238E27FC236}">
                <a16:creationId xmlns:a16="http://schemas.microsoft.com/office/drawing/2014/main" id="{00C43E33-E325-4113-CED7-2E8E777E8C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2905892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1035686"/>
            <a:ext cx="7886700" cy="1325563"/>
          </a:xfrm>
        </p:spPr>
        <p:txBody>
          <a:bodyPr/>
          <a:lstStyle/>
          <a:p>
            <a:pPr algn="r"/>
            <a:r>
              <a:rPr lang="he-IL" b="1" dirty="0">
                <a:latin typeface="MF_FrankRuhl-Bold"/>
                <a:cs typeface="+mn-cs"/>
              </a:rPr>
              <a:t>חֶלֶק ב: </a:t>
            </a:r>
            <a:br>
              <a:rPr lang="he-IL" b="1" dirty="0">
                <a:latin typeface="MF_FrankRuhl-Bold"/>
                <a:cs typeface="+mn-cs"/>
              </a:rPr>
            </a:br>
            <a:r>
              <a:rPr lang="he-IL" b="1" dirty="0">
                <a:latin typeface="MF_FrankRuhl-Bold"/>
                <a:cs typeface="+mn-cs"/>
              </a:rPr>
              <a:t>מְכִינִים סַרְגֵּל מְדִידָה</a:t>
            </a:r>
            <a:endParaRPr lang="en-US" dirty="0">
              <a:cs typeface="+mn-cs"/>
            </a:endParaRPr>
          </a:p>
        </p:txBody>
      </p:sp>
      <p:pic>
        <p:nvPicPr>
          <p:cNvPr id="4" name="מציין מיקום תוכן 3"/>
          <p:cNvPicPr>
            <a:picLocks noGrp="1" noChangeAspect="1"/>
          </p:cNvPicPr>
          <p:nvPr>
            <p:ph idx="1"/>
          </p:nvPr>
        </p:nvPicPr>
        <p:blipFill>
          <a:blip r:embed="rId3"/>
          <a:stretch>
            <a:fillRect/>
          </a:stretch>
        </p:blipFill>
        <p:spPr>
          <a:xfrm>
            <a:off x="1187412" y="1035686"/>
            <a:ext cx="2785274" cy="5822314"/>
          </a:xfrm>
          <a:prstGeom prst="rect">
            <a:avLst/>
          </a:prstGeom>
        </p:spPr>
      </p:pic>
      <p:pic>
        <p:nvPicPr>
          <p:cNvPr id="3" name="תמונה 2">
            <a:extLst>
              <a:ext uri="{FF2B5EF4-FFF2-40B4-BE49-F238E27FC236}">
                <a16:creationId xmlns:a16="http://schemas.microsoft.com/office/drawing/2014/main" id="{05E28B4B-3D3B-DED6-8730-0B628647F8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4AD44EB6-FE05-2266-A893-A2127C713C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4292200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בּוֹנִים מַד גֶּשֶׁם</a:t>
            </a:r>
            <a:endParaRPr lang="en-US" b="1" dirty="0">
              <a:cs typeface="+mn-cs"/>
            </a:endParaRPr>
          </a:p>
        </p:txBody>
      </p:sp>
      <p:sp>
        <p:nvSpPr>
          <p:cNvPr id="3" name="מציין מיקום תוכן 2"/>
          <p:cNvSpPr>
            <a:spLocks noGrp="1"/>
          </p:cNvSpPr>
          <p:nvPr>
            <p:ph idx="1"/>
          </p:nvPr>
        </p:nvSpPr>
        <p:spPr>
          <a:xfrm>
            <a:off x="628650" y="1478934"/>
            <a:ext cx="7886700" cy="4486274"/>
          </a:xfrm>
        </p:spPr>
        <p:txBody>
          <a:bodyPr/>
          <a:lstStyle/>
          <a:p>
            <a:pPr marL="0" indent="0">
              <a:buNone/>
            </a:pPr>
            <a:r>
              <a:rPr lang="he-IL" dirty="0"/>
              <a:t>קישור </a:t>
            </a:r>
            <a:r>
              <a:rPr lang="he-IL" dirty="0">
                <a:hlinkClick r:id="rId3"/>
              </a:rPr>
              <a:t>לסרטון</a:t>
            </a:r>
            <a:endParaRPr lang="en-US" dirty="0"/>
          </a:p>
        </p:txBody>
      </p:sp>
      <p:pic>
        <p:nvPicPr>
          <p:cNvPr id="5" name="תמונה 4">
            <a:extLst>
              <a:ext uri="{FF2B5EF4-FFF2-40B4-BE49-F238E27FC236}">
                <a16:creationId xmlns:a16="http://schemas.microsoft.com/office/drawing/2014/main" id="{83AB87CD-4053-97DF-A50B-00478B88E2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5444" y="2011680"/>
            <a:ext cx="8653112" cy="4673065"/>
          </a:xfrm>
          <a:prstGeom prst="rect">
            <a:avLst/>
          </a:prstGeom>
        </p:spPr>
      </p:pic>
      <p:pic>
        <p:nvPicPr>
          <p:cNvPr id="4" name="תמונה 3">
            <a:extLst>
              <a:ext uri="{FF2B5EF4-FFF2-40B4-BE49-F238E27FC236}">
                <a16:creationId xmlns:a16="http://schemas.microsoft.com/office/drawing/2014/main" id="{B8CB6AEB-1B6A-6384-AAB2-44EB18DAFF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6" name="תמונה 5">
            <a:extLst>
              <a:ext uri="{FF2B5EF4-FFF2-40B4-BE49-F238E27FC236}">
                <a16:creationId xmlns:a16="http://schemas.microsoft.com/office/drawing/2014/main" id="{0907DB63-C51E-47BD-7BCA-0DBF588ED7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1756732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669926"/>
            <a:ext cx="7886700" cy="1325563"/>
          </a:xfrm>
        </p:spPr>
        <p:txBody>
          <a:bodyPr/>
          <a:lstStyle/>
          <a:p>
            <a:pPr algn="r"/>
            <a:r>
              <a:rPr lang="he-IL" b="1" dirty="0">
                <a:solidFill>
                  <a:srgbClr val="437BBE"/>
                </a:solidFill>
                <a:latin typeface="MF_FrankRuhl-Regular"/>
                <a:cs typeface="+mn-cs"/>
              </a:rPr>
              <a:t>מְשִׂימָה: </a:t>
            </a:r>
            <a:r>
              <a:rPr lang="he-IL" b="1" dirty="0">
                <a:solidFill>
                  <a:srgbClr val="000000"/>
                </a:solidFill>
                <a:latin typeface="MF_FrankRuhl-Regular"/>
                <a:cs typeface="+mn-cs"/>
              </a:rPr>
              <a:t>מוֹדְדִים אֶת כַּמּוּת הַגֶּשֶׁם </a:t>
            </a:r>
            <a:r>
              <a:rPr lang="he-IL" sz="2800" b="1" dirty="0">
                <a:solidFill>
                  <a:srgbClr val="000000"/>
                </a:solidFill>
                <a:latin typeface="MF_FrankRuhl-Regular"/>
                <a:cs typeface="+mn-cs"/>
              </a:rPr>
              <a:t>(עמוד 58)</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1069" y="2337168"/>
            <a:ext cx="8686542" cy="3266927"/>
          </a:xfrm>
          <a:prstGeom prst="rect">
            <a:avLst/>
          </a:prstGeom>
        </p:spPr>
      </p:pic>
      <p:pic>
        <p:nvPicPr>
          <p:cNvPr id="3" name="תמונה 2">
            <a:extLst>
              <a:ext uri="{FF2B5EF4-FFF2-40B4-BE49-F238E27FC236}">
                <a16:creationId xmlns:a16="http://schemas.microsoft.com/office/drawing/2014/main" id="{450A262C-9020-BBF7-6CB4-037D4AD3D9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B99EB74E-373F-1DD8-6559-3E16D0D54E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414597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65137" y="758825"/>
            <a:ext cx="7886700" cy="1325563"/>
          </a:xfrm>
        </p:spPr>
        <p:txBody>
          <a:bodyPr>
            <a:normAutofit/>
          </a:bodyPr>
          <a:lstStyle/>
          <a:p>
            <a:pPr algn="r"/>
            <a:r>
              <a:rPr lang="he-IL" b="1" dirty="0">
                <a:solidFill>
                  <a:srgbClr val="000000"/>
                </a:solidFill>
                <a:latin typeface="MF_FrankRuhl-Bold"/>
                <a:cs typeface="+mn-cs"/>
              </a:rPr>
              <a:t>מָה לָמַדְנוּ? </a:t>
            </a:r>
            <a:r>
              <a:rPr lang="he-IL" sz="3100" b="1" dirty="0">
                <a:solidFill>
                  <a:srgbClr val="000000"/>
                </a:solidFill>
                <a:latin typeface="MF_FrankRuhl-Bold"/>
                <a:cs typeface="+mn-cs"/>
              </a:rPr>
              <a:t>(עמוד 59)</a:t>
            </a:r>
            <a:br>
              <a:rPr lang="he-IL" sz="3100" b="1" dirty="0">
                <a:solidFill>
                  <a:srgbClr val="000000"/>
                </a:solidFill>
                <a:latin typeface="MF_FrankRuhl-Bold"/>
                <a:cs typeface="+mn-cs"/>
              </a:rPr>
            </a:br>
            <a:endParaRPr lang="en-US" sz="3100" dirty="0">
              <a:cs typeface="+mn-cs"/>
            </a:endParaRPr>
          </a:p>
        </p:txBody>
      </p:sp>
      <p:sp>
        <p:nvSpPr>
          <p:cNvPr id="3" name="מציין מיקום תוכן 2"/>
          <p:cNvSpPr>
            <a:spLocks noGrp="1"/>
          </p:cNvSpPr>
          <p:nvPr>
            <p:ph idx="1"/>
          </p:nvPr>
        </p:nvSpPr>
        <p:spPr>
          <a:xfrm>
            <a:off x="-50800" y="1825625"/>
            <a:ext cx="9194800" cy="4351338"/>
          </a:xfrm>
        </p:spPr>
        <p:txBody>
          <a:bodyPr>
            <a:normAutofit fontScale="92500"/>
          </a:bodyPr>
          <a:lstStyle/>
          <a:p>
            <a:pPr marL="0" indent="0" algn="r" rtl="1">
              <a:buNone/>
            </a:pPr>
            <a:r>
              <a:rPr lang="he-IL" sz="3600" dirty="0">
                <a:solidFill>
                  <a:srgbClr val="000000"/>
                </a:solidFill>
                <a:latin typeface="MF_FrankRuhl-Regular"/>
              </a:rPr>
              <a:t>•בַּחֹרֶף יוֹרְדִים מִשְׁקָעִים.</a:t>
            </a:r>
          </a:p>
          <a:p>
            <a:pPr marL="0" indent="0" algn="r" rtl="1">
              <a:buNone/>
            </a:pPr>
            <a:r>
              <a:rPr lang="he-IL" sz="3600" dirty="0">
                <a:solidFill>
                  <a:srgbClr val="000000"/>
                </a:solidFill>
                <a:latin typeface="MF_FrankRuhl-Regular"/>
              </a:rPr>
              <a:t>•הַגֶּשֶׁם, הַשֶּׁלֶֶֶג וְהַבָּרָָד הֵם משִׁקְָעִים.</a:t>
            </a:r>
          </a:p>
          <a:p>
            <a:pPr marL="0" indent="0" algn="r" rtl="1">
              <a:buNone/>
            </a:pPr>
            <a:r>
              <a:rPr lang="he-IL" sz="3600" dirty="0">
                <a:solidFill>
                  <a:srgbClr val="000000"/>
                </a:solidFill>
                <a:latin typeface="MF_FrankRuhl-Regular"/>
              </a:rPr>
              <a:t>•הַגֶּשֶׁם מֵבִיא תּוֹעֶלֶת לָאָדָם.</a:t>
            </a:r>
          </a:p>
          <a:p>
            <a:pPr marL="0" indent="0" algn="r" rtl="1">
              <a:buNone/>
            </a:pPr>
            <a:r>
              <a:rPr lang="he-IL" sz="3600" dirty="0">
                <a:solidFill>
                  <a:srgbClr val="000000"/>
                </a:solidFill>
                <a:latin typeface="MF_FrankRuhl-Regular"/>
              </a:rPr>
              <a:t>•לִפְעָמִים גֶּשֶׁם וּבָרָד יְכוֹלִים לִגְרֹם נֶזֶק.</a:t>
            </a:r>
          </a:p>
          <a:p>
            <a:pPr marL="0" indent="0" algn="r" rtl="1">
              <a:buNone/>
            </a:pPr>
            <a:r>
              <a:rPr lang="he-IL" sz="3600" dirty="0">
                <a:solidFill>
                  <a:srgbClr val="000000"/>
                </a:solidFill>
                <a:latin typeface="MF_FrankRuhl-Regular"/>
              </a:rPr>
              <a:t>•בְּעֶזְרַת מַד גֶּשֶׁם מוֹדְדִים אֶת כַּמּוּת הַגֶּשֶׁם.</a:t>
            </a:r>
          </a:p>
          <a:p>
            <a:pPr marL="0" indent="0" algn="r" rtl="1">
              <a:buNone/>
            </a:pPr>
            <a:r>
              <a:rPr lang="he-IL" sz="3600" dirty="0">
                <a:solidFill>
                  <a:srgbClr val="000000"/>
                </a:solidFill>
                <a:latin typeface="MF_FrankRuhl-Regular"/>
              </a:rPr>
              <a:t>•מַד הַגֶּשֶׁם מַגְבִּיר אֶת </a:t>
            </a:r>
            <a:r>
              <a:rPr lang="he-IL" sz="3600" dirty="0" err="1">
                <a:solidFill>
                  <a:srgbClr val="000000"/>
                </a:solidFill>
                <a:latin typeface="MF_FrankRuhl-Regular"/>
              </a:rPr>
              <a:t>יְכָלְתֵּנו</a:t>
            </a:r>
            <a:r>
              <a:rPr lang="he-IL" sz="3600" dirty="0">
                <a:solidFill>
                  <a:srgbClr val="000000"/>
                </a:solidFill>
                <a:latin typeface="MF_FrankRuhl-Regular"/>
              </a:rPr>
              <a:t>ּ לִמְדֹּד אֶת כַּמּוּת הַגֶּשֶׁם.</a:t>
            </a:r>
          </a:p>
          <a:p>
            <a:pPr marL="0" indent="0" algn="r" rtl="1">
              <a:buNone/>
            </a:pPr>
            <a:r>
              <a:rPr lang="he-IL" sz="3600" dirty="0">
                <a:solidFill>
                  <a:srgbClr val="000000"/>
                </a:solidFill>
                <a:latin typeface="MF_FrankRuhl-Regular"/>
              </a:rPr>
              <a:t>•מַד גֶּשֶׁם הוּא כְּלִי טֶכְנוֹלוֹגִי.</a:t>
            </a:r>
          </a:p>
        </p:txBody>
      </p:sp>
      <p:pic>
        <p:nvPicPr>
          <p:cNvPr id="4" name="תמונה 3">
            <a:extLst>
              <a:ext uri="{FF2B5EF4-FFF2-40B4-BE49-F238E27FC236}">
                <a16:creationId xmlns:a16="http://schemas.microsoft.com/office/drawing/2014/main" id="{70BD4626-82FD-2B77-D204-7607343E01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44111618-D6EE-634C-180F-5112D1C9D8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1955704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15112806-C668-3AD3-8293-42B38984E627}"/>
              </a:ext>
            </a:extLst>
          </p:cNvPr>
          <p:cNvPicPr>
            <a:picLocks noChangeAspect="1"/>
          </p:cNvPicPr>
          <p:nvPr/>
        </p:nvPicPr>
        <p:blipFill>
          <a:blip r:embed="rId2"/>
          <a:stretch>
            <a:fillRect/>
          </a:stretch>
        </p:blipFill>
        <p:spPr>
          <a:xfrm>
            <a:off x="5126504" y="1991677"/>
            <a:ext cx="3648075" cy="578268"/>
          </a:xfrm>
          <a:prstGeom prst="rect">
            <a:avLst/>
          </a:prstGeom>
        </p:spPr>
      </p:pic>
      <p:pic>
        <p:nvPicPr>
          <p:cNvPr id="7" name="תמונה 6">
            <a:extLst>
              <a:ext uri="{FF2B5EF4-FFF2-40B4-BE49-F238E27FC236}">
                <a16:creationId xmlns:a16="http://schemas.microsoft.com/office/drawing/2014/main" id="{F75B5262-B527-3666-CFDE-BEAA220603D3}"/>
              </a:ext>
            </a:extLst>
          </p:cNvPr>
          <p:cNvPicPr>
            <a:picLocks noChangeAspect="1"/>
          </p:cNvPicPr>
          <p:nvPr/>
        </p:nvPicPr>
        <p:blipFill>
          <a:blip r:embed="rId3"/>
          <a:stretch>
            <a:fillRect/>
          </a:stretch>
        </p:blipFill>
        <p:spPr>
          <a:xfrm>
            <a:off x="5126504" y="3296049"/>
            <a:ext cx="3648075" cy="656325"/>
          </a:xfrm>
          <a:prstGeom prst="rect">
            <a:avLst/>
          </a:prstGeom>
        </p:spPr>
      </p:pic>
      <p:pic>
        <p:nvPicPr>
          <p:cNvPr id="9" name="תמונה 8">
            <a:extLst>
              <a:ext uri="{FF2B5EF4-FFF2-40B4-BE49-F238E27FC236}">
                <a16:creationId xmlns:a16="http://schemas.microsoft.com/office/drawing/2014/main" id="{8AAB0F9A-15CD-83FA-7852-5635B31B4F4C}"/>
              </a:ext>
            </a:extLst>
          </p:cNvPr>
          <p:cNvPicPr>
            <a:picLocks noChangeAspect="1"/>
          </p:cNvPicPr>
          <p:nvPr/>
        </p:nvPicPr>
        <p:blipFill>
          <a:blip r:embed="rId4"/>
          <a:stretch>
            <a:fillRect/>
          </a:stretch>
        </p:blipFill>
        <p:spPr>
          <a:xfrm>
            <a:off x="4572000" y="4794934"/>
            <a:ext cx="4343400" cy="590550"/>
          </a:xfrm>
          <a:prstGeom prst="rect">
            <a:avLst/>
          </a:prstGeom>
        </p:spPr>
      </p:pic>
      <p:sp>
        <p:nvSpPr>
          <p:cNvPr id="10" name="כותרת 13">
            <a:extLst>
              <a:ext uri="{FF2B5EF4-FFF2-40B4-BE49-F238E27FC236}">
                <a16:creationId xmlns:a16="http://schemas.microsoft.com/office/drawing/2014/main" id="{82330BBF-4D1B-B5B3-11B9-57D7E272129A}"/>
              </a:ext>
            </a:extLst>
          </p:cNvPr>
          <p:cNvSpPr txBox="1">
            <a:spLocks/>
          </p:cNvSpPr>
          <p:nvPr/>
        </p:nvSpPr>
        <p:spPr>
          <a:xfrm>
            <a:off x="3521798" y="552151"/>
            <a:ext cx="3889655" cy="1087654"/>
          </a:xfrm>
          <a:prstGeom prst="rect">
            <a:avLst/>
          </a:prstGeom>
          <a:ln w="1905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b="1" dirty="0">
                <a:highlight>
                  <a:srgbClr val="F6FAFE"/>
                </a:highlight>
                <a:latin typeface="MF_FrankRuhl-Regular"/>
                <a:cs typeface="+mn-cs"/>
              </a:rPr>
              <a:t>מֻשָּׂגִים שֶׁלָּמַדְנוּ</a:t>
            </a:r>
            <a:endParaRPr lang="he-IL" dirty="0">
              <a:highlight>
                <a:srgbClr val="F6FAFE"/>
              </a:highlight>
              <a:cs typeface="+mn-cs"/>
            </a:endParaRPr>
          </a:p>
        </p:txBody>
      </p:sp>
      <p:pic>
        <p:nvPicPr>
          <p:cNvPr id="12" name="תמונה 11">
            <a:extLst>
              <a:ext uri="{FF2B5EF4-FFF2-40B4-BE49-F238E27FC236}">
                <a16:creationId xmlns:a16="http://schemas.microsoft.com/office/drawing/2014/main" id="{723862D3-3BD1-BC75-86A3-26FBBC138D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163" y="2986739"/>
            <a:ext cx="4114500" cy="3752850"/>
          </a:xfrm>
          <a:prstGeom prst="rect">
            <a:avLst/>
          </a:prstGeom>
        </p:spPr>
      </p:pic>
      <p:pic>
        <p:nvPicPr>
          <p:cNvPr id="2" name="תמונה 1">
            <a:extLst>
              <a:ext uri="{FF2B5EF4-FFF2-40B4-BE49-F238E27FC236}">
                <a16:creationId xmlns:a16="http://schemas.microsoft.com/office/drawing/2014/main" id="{3C203BC2-102A-542F-9BDB-6867A8FC12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3" name="תמונה 2">
            <a:extLst>
              <a:ext uri="{FF2B5EF4-FFF2-40B4-BE49-F238E27FC236}">
                <a16:creationId xmlns:a16="http://schemas.microsoft.com/office/drawing/2014/main" id="{B88A8625-ABF5-B436-DC11-28EFBB9989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2237888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b="1" dirty="0">
                <a:solidFill>
                  <a:schemeClr val="accent5"/>
                </a:solidFill>
                <a:cs typeface="+mn-cs"/>
              </a:rPr>
              <a:t>הַסְּתָו עָבַר</a:t>
            </a:r>
            <a:endParaRPr lang="en-US" sz="5400" b="1" dirty="0">
              <a:solidFill>
                <a:schemeClr val="accent5"/>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1549" y="1643786"/>
            <a:ext cx="7993152" cy="5214214"/>
          </a:xfrm>
          <a:prstGeom prst="rect">
            <a:avLst/>
          </a:prstGeom>
        </p:spPr>
      </p:pic>
      <p:pic>
        <p:nvPicPr>
          <p:cNvPr id="3" name="תמונה 2">
            <a:extLst>
              <a:ext uri="{FF2B5EF4-FFF2-40B4-BE49-F238E27FC236}">
                <a16:creationId xmlns:a16="http://schemas.microsoft.com/office/drawing/2014/main" id="{887F4D15-8005-DCC1-740A-4CCC18507A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C041E911-88E3-4B31-AA9A-54F89332D6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3225073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solidFill>
                  <a:schemeClr val="accent5"/>
                </a:solidFill>
                <a:latin typeface="MF_FrankRuhl-Regular"/>
                <a:cs typeface="+mn-cs"/>
              </a:rPr>
              <a:t>אוֹרֶךְ הַיּוֹם וְהַלַּיְלָה בַּחֹרֶף </a:t>
            </a:r>
            <a:r>
              <a:rPr lang="he-IL" sz="2800" b="1" dirty="0">
                <a:latin typeface="MF_FrankRuhl-Regular"/>
                <a:cs typeface="+mn-cs"/>
              </a:rPr>
              <a:t>(עמוד 60)</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01078" y="2109905"/>
            <a:ext cx="7886700" cy="3004179"/>
          </a:xfrm>
          <a:prstGeom prst="rect">
            <a:avLst/>
          </a:prstGeom>
        </p:spPr>
      </p:pic>
      <p:pic>
        <p:nvPicPr>
          <p:cNvPr id="3" name="תמונה 2">
            <a:extLst>
              <a:ext uri="{FF2B5EF4-FFF2-40B4-BE49-F238E27FC236}">
                <a16:creationId xmlns:a16="http://schemas.microsoft.com/office/drawing/2014/main" id="{25C58586-4A2E-3934-53DB-E5F883D1EB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183ED4D1-EA8A-0A07-ADB3-2A02438A92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3589654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27050" y="647382"/>
            <a:ext cx="7886700" cy="1325563"/>
          </a:xfrm>
        </p:spPr>
        <p:txBody>
          <a:bodyPr/>
          <a:lstStyle/>
          <a:p>
            <a:pPr algn="r"/>
            <a:r>
              <a:rPr lang="he-IL" b="1" dirty="0">
                <a:latin typeface="MF_FrankRuhl-Regular"/>
                <a:cs typeface="+mn-cs"/>
              </a:rPr>
              <a:t>מָה לָמַדְנוּ?</a:t>
            </a:r>
            <a:endParaRPr lang="en-US" b="1" dirty="0">
              <a:cs typeface="+mn-cs"/>
            </a:endParaRPr>
          </a:p>
        </p:txBody>
      </p:sp>
      <p:sp>
        <p:nvSpPr>
          <p:cNvPr id="3" name="מציין מיקום תוכן 2"/>
          <p:cNvSpPr>
            <a:spLocks noGrp="1"/>
          </p:cNvSpPr>
          <p:nvPr>
            <p:ph idx="1"/>
          </p:nvPr>
        </p:nvSpPr>
        <p:spPr/>
        <p:txBody>
          <a:bodyPr>
            <a:normAutofit/>
          </a:bodyPr>
          <a:lstStyle/>
          <a:p>
            <a:pPr algn="r" rtl="1"/>
            <a:r>
              <a:rPr lang="he-IL" sz="3200" dirty="0">
                <a:solidFill>
                  <a:srgbClr val="000000"/>
                </a:solidFill>
                <a:latin typeface="MF_FrankRuhl-Regular"/>
              </a:rPr>
              <a:t>בַּחֹרֶף הַיָּמִים מִתְקַצְּרִים וְהַלֵּילוֹת מִתְאָרְכִים.</a:t>
            </a:r>
          </a:p>
          <a:p>
            <a:pPr algn="r" rtl="1"/>
            <a:r>
              <a:rPr lang="he-IL" sz="3200" dirty="0">
                <a:solidFill>
                  <a:srgbClr val="000000"/>
                </a:solidFill>
                <a:latin typeface="MF_FrankRuhl-Regular"/>
              </a:rPr>
              <a:t>בַּחֹרֶף הַיּוֹם קָצָר יוֹתֵר מֵאֲשֶׁר בַּסְּתָו.</a:t>
            </a:r>
          </a:p>
          <a:p>
            <a:pPr algn="r" rtl="1"/>
            <a:r>
              <a:rPr lang="he-IL" sz="3200" dirty="0">
                <a:solidFill>
                  <a:srgbClr val="000000"/>
                </a:solidFill>
                <a:latin typeface="MF_FrankRuhl-Regular"/>
              </a:rPr>
              <a:t>בַּחֹרֶף הַלַּיְלָה אָרֹךְ יוֹתֵר מֵאֲשֶׁר בַּסְּתָו.</a:t>
            </a:r>
            <a:endParaRPr lang="en-US" sz="3200" dirty="0"/>
          </a:p>
        </p:txBody>
      </p:sp>
      <p:pic>
        <p:nvPicPr>
          <p:cNvPr id="5" name="תמונה 4">
            <a:extLst>
              <a:ext uri="{FF2B5EF4-FFF2-40B4-BE49-F238E27FC236}">
                <a16:creationId xmlns:a16="http://schemas.microsoft.com/office/drawing/2014/main" id="{FCBDAE99-B7D5-26BF-CA16-EB59B4DBD73E}"/>
              </a:ext>
            </a:extLst>
          </p:cNvPr>
          <p:cNvPicPr>
            <a:picLocks noChangeAspect="1"/>
          </p:cNvPicPr>
          <p:nvPr/>
        </p:nvPicPr>
        <p:blipFill>
          <a:blip r:embed="rId3"/>
          <a:stretch>
            <a:fillRect/>
          </a:stretch>
        </p:blipFill>
        <p:spPr>
          <a:xfrm>
            <a:off x="758305" y="4220399"/>
            <a:ext cx="2299855" cy="2272475"/>
          </a:xfrm>
          <a:prstGeom prst="rect">
            <a:avLst/>
          </a:prstGeom>
        </p:spPr>
      </p:pic>
      <p:pic>
        <p:nvPicPr>
          <p:cNvPr id="6" name="תמונה 5">
            <a:extLst>
              <a:ext uri="{FF2B5EF4-FFF2-40B4-BE49-F238E27FC236}">
                <a16:creationId xmlns:a16="http://schemas.microsoft.com/office/drawing/2014/main" id="{3E939AD9-8E2C-63C1-CE22-0F17871837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7" name="תמונה 6">
            <a:extLst>
              <a:ext uri="{FF2B5EF4-FFF2-40B4-BE49-F238E27FC236}">
                <a16:creationId xmlns:a16="http://schemas.microsoft.com/office/drawing/2014/main" id="{895CA2E1-F4D4-7D11-03B4-2937C00F34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64212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solidFill>
                  <a:schemeClr val="accent5"/>
                </a:solidFill>
                <a:latin typeface="MF_FrankRuhl-Regular"/>
                <a:cs typeface="+mn-cs"/>
              </a:rPr>
              <a:t>הַחֹרֶף הִגִּיעַ </a:t>
            </a:r>
            <a:r>
              <a:rPr lang="he-IL" sz="2800" b="1" dirty="0">
                <a:solidFill>
                  <a:schemeClr val="accent5"/>
                </a:solidFill>
                <a:latin typeface="MF_FrankRuhl-Regular"/>
                <a:cs typeface="+mn-cs"/>
              </a:rPr>
              <a:t>(עמוד 44)</a:t>
            </a:r>
            <a:endParaRPr lang="en-US" sz="2800" b="1" dirty="0">
              <a:solidFill>
                <a:schemeClr val="accent5"/>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46344" y="1457325"/>
            <a:ext cx="6991012" cy="4351338"/>
          </a:xfrm>
          <a:prstGeom prst="rect">
            <a:avLst/>
          </a:prstGeom>
        </p:spPr>
      </p:pic>
      <p:pic>
        <p:nvPicPr>
          <p:cNvPr id="3" name="תמונה 2">
            <a:extLst>
              <a:ext uri="{FF2B5EF4-FFF2-40B4-BE49-F238E27FC236}">
                <a16:creationId xmlns:a16="http://schemas.microsoft.com/office/drawing/2014/main" id="{89C80FBE-140E-8B9B-65B6-90FD72185B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AFE3EE1B-78FC-D64E-C840-F6500362D0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1832558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500062"/>
            <a:ext cx="7886700" cy="1325563"/>
          </a:xfrm>
        </p:spPr>
        <p:txBody>
          <a:bodyPr/>
          <a:lstStyle/>
          <a:p>
            <a:pPr algn="r"/>
            <a:r>
              <a:rPr lang="he-IL" b="1" dirty="0">
                <a:cs typeface="+mn-cs"/>
              </a:rPr>
              <a:t>שִֹיחַ</a:t>
            </a:r>
            <a:r>
              <a:rPr lang="he-IL" dirty="0">
                <a:cs typeface="+mn-cs"/>
              </a:rPr>
              <a:t>      </a:t>
            </a:r>
            <a:endParaRPr lang="en-US" dirty="0">
              <a:cs typeface="+mn-cs"/>
            </a:endParaRPr>
          </a:p>
        </p:txBody>
      </p:sp>
      <p:sp>
        <p:nvSpPr>
          <p:cNvPr id="3" name="מציין מיקום תוכן 2"/>
          <p:cNvSpPr>
            <a:spLocks noGrp="1"/>
          </p:cNvSpPr>
          <p:nvPr>
            <p:ph idx="1"/>
          </p:nvPr>
        </p:nvSpPr>
        <p:spPr/>
        <p:txBody>
          <a:bodyPr/>
          <a:lstStyle/>
          <a:p>
            <a:pPr marL="514350" indent="-514350" algn="r" rtl="1">
              <a:buFont typeface="+mj-lt"/>
              <a:buAutoNum type="arabicPeriod"/>
            </a:pPr>
            <a:r>
              <a:rPr lang="he-IL" dirty="0"/>
              <a:t>מַהִי הָעוֹנָה </a:t>
            </a:r>
            <a:r>
              <a:rPr lang="he-IL" dirty="0" err="1"/>
              <a:t>עַכְשָו</a:t>
            </a:r>
            <a:r>
              <a:rPr lang="he-IL" dirty="0"/>
              <a:t>?</a:t>
            </a:r>
          </a:p>
          <a:p>
            <a:pPr marL="514350" indent="-514350" algn="r" rtl="1">
              <a:buFont typeface="+mj-lt"/>
              <a:buAutoNum type="arabicPeriod"/>
            </a:pPr>
            <a:r>
              <a:rPr lang="he-IL" dirty="0"/>
              <a:t>כֵּיצַד יוֹדְעִים </a:t>
            </a:r>
            <a:r>
              <a:rPr lang="he-IL" dirty="0" err="1"/>
              <a:t>שֶׁעַכְשָׁו</a:t>
            </a:r>
            <a:r>
              <a:rPr lang="he-IL" dirty="0"/>
              <a:t> </a:t>
            </a:r>
            <a:r>
              <a:rPr lang="he-IL" b="1" dirty="0"/>
              <a:t>חֹרֶף</a:t>
            </a:r>
            <a:r>
              <a:rPr lang="he-IL" dirty="0"/>
              <a:t>?</a:t>
            </a:r>
          </a:p>
          <a:p>
            <a:pPr marL="514350" indent="-514350" algn="r" rtl="1">
              <a:buFont typeface="+mj-lt"/>
              <a:buAutoNum type="arabicPeriod"/>
            </a:pPr>
            <a:r>
              <a:rPr lang="he-IL" dirty="0"/>
              <a:t>מָהֵם סִימָנֵי הַ</a:t>
            </a:r>
            <a:r>
              <a:rPr lang="he-IL" b="1" dirty="0">
                <a:solidFill>
                  <a:prstClr val="black"/>
                </a:solidFill>
              </a:rPr>
              <a:t>חֹרֶף</a:t>
            </a:r>
            <a:r>
              <a:rPr lang="he-IL" b="1" dirty="0"/>
              <a:t> </a:t>
            </a:r>
            <a:r>
              <a:rPr lang="he-IL" dirty="0"/>
              <a:t>הַמֻּזְכָּרִים בַּסִּפּוּר?</a:t>
            </a:r>
          </a:p>
          <a:p>
            <a:pPr marL="514350" indent="-514350" algn="r" rtl="1">
              <a:buFont typeface="+mj-lt"/>
              <a:buAutoNum type="arabicPeriod"/>
            </a:pPr>
            <a:r>
              <a:rPr lang="he-IL" dirty="0"/>
              <a:t>מָהֵם סִימָנֵי הַ</a:t>
            </a:r>
            <a:r>
              <a:rPr lang="he-IL" b="1" dirty="0">
                <a:solidFill>
                  <a:prstClr val="black"/>
                </a:solidFill>
              </a:rPr>
              <a:t>חֹרֶף</a:t>
            </a:r>
            <a:r>
              <a:rPr lang="he-IL" dirty="0"/>
              <a:t> בָּאִיּוּר "מַעְגַּל עוֹנוֹת הַשָּׁנָה"?</a:t>
            </a:r>
          </a:p>
          <a:p>
            <a:pPr marL="514350" indent="-514350" algn="r" rtl="1">
              <a:buFont typeface="+mj-lt"/>
              <a:buAutoNum type="arabicPeriod"/>
            </a:pPr>
            <a:r>
              <a:rPr lang="he-IL" dirty="0"/>
              <a:t>מָה עוֹד הָיִיתֶם רוֹצִים לָדַעַת עַל הַ</a:t>
            </a:r>
            <a:r>
              <a:rPr lang="he-IL" b="1" dirty="0">
                <a:solidFill>
                  <a:prstClr val="black"/>
                </a:solidFill>
              </a:rPr>
              <a:t>חֹרֶף</a:t>
            </a:r>
            <a:r>
              <a:rPr lang="he-IL" dirty="0"/>
              <a:t>?</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7675" y="688063"/>
            <a:ext cx="1231413" cy="1002626"/>
          </a:xfrm>
          <a:prstGeom prst="rect">
            <a:avLst/>
          </a:prstGeom>
        </p:spPr>
      </p:pic>
      <p:pic>
        <p:nvPicPr>
          <p:cNvPr id="4" name="תמונה 3">
            <a:extLst>
              <a:ext uri="{FF2B5EF4-FFF2-40B4-BE49-F238E27FC236}">
                <a16:creationId xmlns:a16="http://schemas.microsoft.com/office/drawing/2014/main" id="{7408A1E8-6BB9-5C12-33E8-30906ACD52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6" name="תמונה 5">
            <a:extLst>
              <a:ext uri="{FF2B5EF4-FFF2-40B4-BE49-F238E27FC236}">
                <a16:creationId xmlns:a16="http://schemas.microsoft.com/office/drawing/2014/main" id="{63EEC929-3DE6-041A-0C34-F54E832B72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spTree>
    <p:extLst>
      <p:ext uri="{BB962C8B-B14F-4D97-AF65-F5344CB8AC3E}">
        <p14:creationId xmlns:p14="http://schemas.microsoft.com/office/powerpoint/2010/main" val="137600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b="1" dirty="0">
                <a:cs typeface="+mn-cs"/>
              </a:rPr>
              <a:t>מֶזֶג </a:t>
            </a:r>
            <a:r>
              <a:rPr lang="he-IL" sz="5400" b="1" dirty="0" err="1">
                <a:cs typeface="+mn-cs"/>
              </a:rPr>
              <a:t>הָאֲוִיר</a:t>
            </a:r>
            <a:r>
              <a:rPr lang="he-IL" sz="5400" b="1" dirty="0">
                <a:cs typeface="+mn-cs"/>
              </a:rPr>
              <a:t> בַּ</a:t>
            </a:r>
            <a:r>
              <a:rPr lang="he-IL" sz="5400" b="1" dirty="0">
                <a:solidFill>
                  <a:prstClr val="black"/>
                </a:solidFill>
                <a:latin typeface="Calibri" panose="020F0502020204030204"/>
                <a:ea typeface="+mn-ea"/>
                <a:cs typeface="Arial" panose="020B0604020202020204" pitchFamily="34" charset="0"/>
              </a:rPr>
              <a:t>חֹרֶף</a:t>
            </a:r>
            <a:endParaRPr lang="en-US" sz="5400" b="1" dirty="0">
              <a:cs typeface="+mn-cs"/>
            </a:endParaRPr>
          </a:p>
        </p:txBody>
      </p:sp>
      <p:sp>
        <p:nvSpPr>
          <p:cNvPr id="3" name="מציין מיקום תוכן 2"/>
          <p:cNvSpPr>
            <a:spLocks noGrp="1"/>
          </p:cNvSpPr>
          <p:nvPr>
            <p:ph idx="1"/>
          </p:nvPr>
        </p:nvSpPr>
        <p:spPr>
          <a:xfrm>
            <a:off x="65314" y="1825625"/>
            <a:ext cx="8450036" cy="4351338"/>
          </a:xfrm>
        </p:spPr>
        <p:txBody>
          <a:bodyPr/>
          <a:lstStyle/>
          <a:p>
            <a:pPr marL="0" indent="0" algn="r">
              <a:buNone/>
            </a:pPr>
            <a:r>
              <a:rPr lang="he-IL" sz="4000" b="1" dirty="0"/>
              <a:t>תַצְפִּית: מָה מֶזֶג </a:t>
            </a:r>
            <a:r>
              <a:rPr lang="he-IL" sz="4000" b="1" dirty="0" err="1"/>
              <a:t>הָאֲוִיר</a:t>
            </a:r>
            <a:r>
              <a:rPr lang="he-IL" sz="4000" b="1" dirty="0"/>
              <a:t> הַיּוֹם? </a:t>
            </a:r>
            <a:r>
              <a:rPr lang="he-IL" dirty="0"/>
              <a:t>(עמודים 47-46)</a:t>
            </a:r>
          </a:p>
          <a:p>
            <a:pPr algn="r" rtl="1"/>
            <a:r>
              <a:rPr lang="he-IL" sz="3600" b="1" dirty="0">
                <a:solidFill>
                  <a:schemeClr val="accent5"/>
                </a:solidFill>
                <a:latin typeface="MF_FrankRuhl-Bold"/>
              </a:rPr>
              <a:t>מִתְבּוֹנְנִים</a:t>
            </a:r>
          </a:p>
          <a:p>
            <a:pPr algn="r" rtl="1"/>
            <a:r>
              <a:rPr lang="he-IL" sz="3600" b="1" dirty="0">
                <a:solidFill>
                  <a:schemeClr val="accent5"/>
                </a:solidFill>
                <a:latin typeface="MF_FrankRuhl-Bold"/>
              </a:rPr>
              <a:t>מַבִּיטִים סַבִיב</a:t>
            </a:r>
          </a:p>
          <a:p>
            <a:pPr algn="r" rtl="1"/>
            <a:r>
              <a:rPr lang="he-IL" sz="3600" b="1" dirty="0">
                <a:solidFill>
                  <a:schemeClr val="accent5"/>
                </a:solidFill>
                <a:latin typeface="MF_FrankRuhl-Bold"/>
              </a:rPr>
              <a:t>מַקְשִיבִים</a:t>
            </a:r>
          </a:p>
          <a:p>
            <a:pPr algn="r" rtl="1"/>
            <a:r>
              <a:rPr lang="he-IL" sz="3600" b="1" dirty="0">
                <a:solidFill>
                  <a:schemeClr val="accent5"/>
                </a:solidFill>
                <a:latin typeface="MF_FrankRuhl-Bold"/>
              </a:rPr>
              <a:t>חָשִׁים עַל הָעוֹר</a:t>
            </a:r>
          </a:p>
          <a:p>
            <a:pPr algn="r" rtl="1"/>
            <a:r>
              <a:rPr lang="he-IL" sz="3600" b="1" dirty="0">
                <a:solidFill>
                  <a:schemeClr val="accent5"/>
                </a:solidFill>
                <a:latin typeface="MF_FrankRuhl-Bold"/>
              </a:rPr>
              <a:t>מְרִיחִים</a:t>
            </a:r>
          </a:p>
          <a:p>
            <a:pPr algn="r" rtl="1"/>
            <a:endParaRPr lang="he-IL" sz="3600" b="1" dirty="0">
              <a:solidFill>
                <a:schemeClr val="accent5"/>
              </a:solidFill>
              <a:latin typeface="MF_FrankRuhl-Bold"/>
            </a:endParaRPr>
          </a:p>
          <a:p>
            <a:pPr marL="0" indent="0" algn="r">
              <a:buNone/>
            </a:pPr>
            <a:endParaRPr lang="he-IL" dirty="0">
              <a:solidFill>
                <a:schemeClr val="accent5"/>
              </a:solidFill>
            </a:endParaRPr>
          </a:p>
          <a:p>
            <a:pPr marL="0" indent="0" algn="r">
              <a:buNone/>
            </a:pPr>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400" y="2573976"/>
            <a:ext cx="1894567" cy="3541754"/>
          </a:xfrm>
          <a:prstGeom prst="rect">
            <a:avLst/>
          </a:prstGeom>
        </p:spPr>
      </p:pic>
      <p:pic>
        <p:nvPicPr>
          <p:cNvPr id="5" name="תמונה 4">
            <a:extLst>
              <a:ext uri="{FF2B5EF4-FFF2-40B4-BE49-F238E27FC236}">
                <a16:creationId xmlns:a16="http://schemas.microsoft.com/office/drawing/2014/main" id="{59B2E512-19F7-6DA1-163A-779A3D7DF1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6" name="תמונה 5">
            <a:extLst>
              <a:ext uri="{FF2B5EF4-FFF2-40B4-BE49-F238E27FC236}">
                <a16:creationId xmlns:a16="http://schemas.microsoft.com/office/drawing/2014/main" id="{FD46DF52-E7E6-0EF3-14F8-6D143F1AE7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385925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85826" y="304800"/>
            <a:ext cx="8268894" cy="1020763"/>
          </a:xfrm>
        </p:spPr>
        <p:txBody>
          <a:bodyPr>
            <a:normAutofit/>
          </a:bodyPr>
          <a:lstStyle/>
          <a:p>
            <a:pPr algn="r"/>
            <a:r>
              <a:rPr lang="he-IL" sz="3200" b="1" dirty="0">
                <a:solidFill>
                  <a:srgbClr val="437BBE"/>
                </a:solidFill>
                <a:latin typeface="MF_FrankRuhl-Regular"/>
                <a:cs typeface="+mn-cs"/>
              </a:rPr>
              <a:t>מְשִׂימָה: </a:t>
            </a:r>
            <a:r>
              <a:rPr lang="he-IL" sz="3200" b="1" dirty="0">
                <a:latin typeface="MF_FrankRuhl-Regular"/>
                <a:cs typeface="+mn-cs"/>
              </a:rPr>
              <a:t>מְסַכְּמִים בְּטַבְלָה אֶת מֶזֶג </a:t>
            </a:r>
            <a:r>
              <a:rPr lang="he-IL" sz="3200" b="1" dirty="0" err="1">
                <a:latin typeface="MF_FrankRuhl-Regular"/>
                <a:cs typeface="+mn-cs"/>
              </a:rPr>
              <a:t>הָאֲוִיר</a:t>
            </a:r>
            <a:r>
              <a:rPr lang="he-IL" sz="3200" b="1" dirty="0">
                <a:latin typeface="MF_FrankRuhl-Regular"/>
                <a:cs typeface="+mn-cs"/>
              </a:rPr>
              <a:t> בַּחֹרֶף</a:t>
            </a:r>
            <a:r>
              <a:rPr lang="he-IL" sz="3200" b="1" dirty="0">
                <a:solidFill>
                  <a:srgbClr val="000000"/>
                </a:solidFill>
                <a:latin typeface="MF_FrankRuhl-Regular"/>
                <a:cs typeface="+mn-cs"/>
              </a:rPr>
              <a:t>  </a:t>
            </a:r>
            <a:endParaRPr lang="en-US" sz="32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31475" y="1402080"/>
            <a:ext cx="5681050" cy="5455920"/>
          </a:xfrm>
          <a:prstGeom prst="rect">
            <a:avLst/>
          </a:prstGeom>
        </p:spPr>
      </p:pic>
      <p:sp>
        <p:nvSpPr>
          <p:cNvPr id="3" name="TextBox 2"/>
          <p:cNvSpPr txBox="1"/>
          <p:nvPr/>
        </p:nvSpPr>
        <p:spPr>
          <a:xfrm>
            <a:off x="-63374" y="1738265"/>
            <a:ext cx="1457608" cy="523220"/>
          </a:xfrm>
          <a:prstGeom prst="rect">
            <a:avLst/>
          </a:prstGeom>
          <a:noFill/>
        </p:spPr>
        <p:txBody>
          <a:bodyPr wrap="square" rtlCol="0">
            <a:spAutoFit/>
          </a:bodyPr>
          <a:lstStyle/>
          <a:p>
            <a:pPr algn="r"/>
            <a:r>
              <a:rPr lang="he-IL" sz="2800" b="1" dirty="0"/>
              <a:t>עמוד 48</a:t>
            </a:r>
            <a:endParaRPr lang="en-US" sz="2800" b="1" dirty="0"/>
          </a:p>
        </p:txBody>
      </p:sp>
      <p:pic>
        <p:nvPicPr>
          <p:cNvPr id="5" name="תמונה 4">
            <a:extLst>
              <a:ext uri="{FF2B5EF4-FFF2-40B4-BE49-F238E27FC236}">
                <a16:creationId xmlns:a16="http://schemas.microsoft.com/office/drawing/2014/main" id="{565E76D1-40B2-75CB-0A0D-B98DB3200A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4"/>
            <a:ext cx="1621677" cy="362058"/>
          </a:xfrm>
          <a:prstGeom prst="rect">
            <a:avLst/>
          </a:prstGeom>
        </p:spPr>
      </p:pic>
      <p:pic>
        <p:nvPicPr>
          <p:cNvPr id="6" name="תמונה 5">
            <a:extLst>
              <a:ext uri="{FF2B5EF4-FFF2-40B4-BE49-F238E27FC236}">
                <a16:creationId xmlns:a16="http://schemas.microsoft.com/office/drawing/2014/main" id="{A0765A45-4959-1969-05EF-61459FB629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446068"/>
          </a:xfrm>
          <a:prstGeom prst="rect">
            <a:avLst/>
          </a:prstGeom>
        </p:spPr>
      </p:pic>
    </p:spTree>
    <p:extLst>
      <p:ext uri="{BB962C8B-B14F-4D97-AF65-F5344CB8AC3E}">
        <p14:creationId xmlns:p14="http://schemas.microsoft.com/office/powerpoint/2010/main" val="127378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18255"/>
            <a:ext cx="7886700" cy="1325563"/>
          </a:xfrm>
        </p:spPr>
        <p:txBody>
          <a:bodyPr>
            <a:normAutofit/>
          </a:bodyPr>
          <a:lstStyle/>
          <a:p>
            <a:pPr algn="ctr"/>
            <a:r>
              <a:rPr lang="he-IL" sz="2800" b="1" dirty="0">
                <a:cs typeface="+mn-cs"/>
              </a:rPr>
              <a:t>ארגון תוצאות מדידות מזג האוויר, עמוד 117</a:t>
            </a:r>
            <a:endParaRPr lang="en-US" sz="2800" b="1" dirty="0">
              <a:cs typeface="+mn-cs"/>
            </a:endParaRPr>
          </a:p>
        </p:txBody>
      </p:sp>
      <p:pic>
        <p:nvPicPr>
          <p:cNvPr id="7" name="מציין מיקום תוכן 6">
            <a:extLst>
              <a:ext uri="{FF2B5EF4-FFF2-40B4-BE49-F238E27FC236}">
                <a16:creationId xmlns:a16="http://schemas.microsoft.com/office/drawing/2014/main" id="{DA9F3DF2-1449-C54C-B3A7-B2C2E5D0F7CF}"/>
              </a:ext>
            </a:extLst>
          </p:cNvPr>
          <p:cNvPicPr>
            <a:picLocks noGrp="1" noChangeAspect="1"/>
          </p:cNvPicPr>
          <p:nvPr>
            <p:ph idx="1"/>
          </p:nvPr>
        </p:nvPicPr>
        <p:blipFill>
          <a:blip r:embed="rId3"/>
          <a:stretch>
            <a:fillRect/>
          </a:stretch>
        </p:blipFill>
        <p:spPr>
          <a:xfrm>
            <a:off x="2156059" y="895150"/>
            <a:ext cx="5332395" cy="5664740"/>
          </a:xfrm>
        </p:spPr>
      </p:pic>
      <p:pic>
        <p:nvPicPr>
          <p:cNvPr id="3" name="תמונה 2">
            <a:extLst>
              <a:ext uri="{FF2B5EF4-FFF2-40B4-BE49-F238E27FC236}">
                <a16:creationId xmlns:a16="http://schemas.microsoft.com/office/drawing/2014/main" id="{3538E602-944D-A9D6-FD7D-FB8678BE81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4" name="תמונה 3">
            <a:extLst>
              <a:ext uri="{FF2B5EF4-FFF2-40B4-BE49-F238E27FC236}">
                <a16:creationId xmlns:a16="http://schemas.microsoft.com/office/drawing/2014/main" id="{B811BE15-8C4C-40AA-C7CF-2DDC05ACB9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544938"/>
          </a:xfrm>
          <a:prstGeom prst="rect">
            <a:avLst/>
          </a:prstGeom>
        </p:spPr>
      </p:pic>
    </p:spTree>
    <p:extLst>
      <p:ext uri="{BB962C8B-B14F-4D97-AF65-F5344CB8AC3E}">
        <p14:creationId xmlns:p14="http://schemas.microsoft.com/office/powerpoint/2010/main" val="4060364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solidFill>
                  <a:schemeClr val="accent5"/>
                </a:solidFill>
                <a:latin typeface="MF_FrankRuhl-Regular"/>
                <a:cs typeface="+mn-cs"/>
              </a:rPr>
              <a:t>תּוֹפָעוֹת מֶזֶג אֲוִיר – עֲנָנִים </a:t>
            </a:r>
            <a:r>
              <a:rPr lang="he-IL" sz="2800" b="1" dirty="0">
                <a:latin typeface="MF_FrankRuhl-Regular"/>
                <a:cs typeface="+mn-cs"/>
              </a:rPr>
              <a:t>(עמוד 49)</a:t>
            </a:r>
            <a:endParaRPr lang="en-US" sz="2800" b="1" dirty="0">
              <a:cs typeface="+mn-cs"/>
            </a:endParaRPr>
          </a:p>
        </p:txBody>
      </p:sp>
      <p:sp>
        <p:nvSpPr>
          <p:cNvPr id="3" name="מציין מיקום תוכן 2"/>
          <p:cNvSpPr>
            <a:spLocks noGrp="1"/>
          </p:cNvSpPr>
          <p:nvPr>
            <p:ph idx="1"/>
          </p:nvPr>
        </p:nvSpPr>
        <p:spPr/>
        <p:txBody>
          <a:bodyPr>
            <a:normAutofit/>
          </a:bodyPr>
          <a:lstStyle/>
          <a:p>
            <a:pPr marL="0" indent="0" algn="ctr">
              <a:buNone/>
            </a:pPr>
            <a:r>
              <a:rPr lang="he-IL" sz="4800" b="1" dirty="0"/>
              <a:t> </a:t>
            </a:r>
            <a:endParaRPr lang="he-IL" sz="3200" b="1" dirty="0">
              <a:solidFill>
                <a:srgbClr val="FF0000"/>
              </a:solidFill>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407331"/>
            <a:ext cx="9144000" cy="2477903"/>
          </a:xfrm>
          <a:prstGeom prst="rect">
            <a:avLst/>
          </a:prstGeom>
        </p:spPr>
      </p:pic>
      <p:pic>
        <p:nvPicPr>
          <p:cNvPr id="5" name="תמונה 4">
            <a:extLst>
              <a:ext uri="{FF2B5EF4-FFF2-40B4-BE49-F238E27FC236}">
                <a16:creationId xmlns:a16="http://schemas.microsoft.com/office/drawing/2014/main" id="{5681D743-5456-9FE5-D2CD-4217AB8C37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6" name="תמונה 5">
            <a:extLst>
              <a:ext uri="{FF2B5EF4-FFF2-40B4-BE49-F238E27FC236}">
                <a16:creationId xmlns:a16="http://schemas.microsoft.com/office/drawing/2014/main" id="{4870D57B-10CC-F7A1-068B-1CAE95DFD3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628948"/>
          </a:xfrm>
          <a:prstGeom prst="rect">
            <a:avLst/>
          </a:prstGeom>
        </p:spPr>
      </p:pic>
    </p:spTree>
    <p:extLst>
      <p:ext uri="{BB962C8B-B14F-4D97-AF65-F5344CB8AC3E}">
        <p14:creationId xmlns:p14="http://schemas.microsoft.com/office/powerpoint/2010/main" val="803770490"/>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3638</TotalTime>
  <Words>2108</Words>
  <Application>Microsoft Office PowerPoint</Application>
  <PresentationFormat>‫הצגה על המסך (4:3)</PresentationFormat>
  <Paragraphs>204</Paragraphs>
  <Slides>31</Slides>
  <Notes>28</Notes>
  <HiddenSlides>1</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31</vt:i4>
      </vt:variant>
    </vt:vector>
  </HeadingPairs>
  <TitlesOfParts>
    <vt:vector size="42" baseType="lpstr">
      <vt:lpstr>Arial</vt:lpstr>
      <vt:lpstr>Calibri</vt:lpstr>
      <vt:lpstr>Calibri Light</vt:lpstr>
      <vt:lpstr>EnzoagadaMF-Bold</vt:lpstr>
      <vt:lpstr>FontbitDavid</vt:lpstr>
      <vt:lpstr>FontbitDavid-Bold</vt:lpstr>
      <vt:lpstr>MF_FrankRuhl-Bold</vt:lpstr>
      <vt:lpstr>MF_FrankRuhl-Regular</vt:lpstr>
      <vt:lpstr>NarkisimMFO</vt:lpstr>
      <vt:lpstr>NarkisimMFOBold</vt:lpstr>
      <vt:lpstr>ערכת נושא Office</vt:lpstr>
      <vt:lpstr>מצגת מלווה לשיעורים</vt:lpstr>
      <vt:lpstr>עוֹנוֹת הַשָּׁנָה (עמודים 7-6)</vt:lpstr>
      <vt:lpstr>הַסְּתָו עָבַר</vt:lpstr>
      <vt:lpstr>הַחֹרֶף הִגִּיעַ (עמוד 44)</vt:lpstr>
      <vt:lpstr>שִֹיחַ      </vt:lpstr>
      <vt:lpstr>מֶזֶג הָאֲוִיר בַּחֹרֶף</vt:lpstr>
      <vt:lpstr>מְשִׂימָה: מְסַכְּמִים בְּטַבְלָה אֶת מֶזֶג הָאֲוִיר בַּחֹרֶף  </vt:lpstr>
      <vt:lpstr>ארגון תוצאות מדידות מזג האוויר, עמוד 117</vt:lpstr>
      <vt:lpstr>תּוֹפָעוֹת מֶזֶג אֲוִיר – עֲנָנִים (עמוד 49)</vt:lpstr>
      <vt:lpstr>מצגת של PowerPoint‏</vt:lpstr>
      <vt:lpstr>מְשִׂימָה: מְכִינִים דֶּגֶם שֶׁל עָנָן  (עמודים 53-50)</vt:lpstr>
      <vt:lpstr>מְכִינִים דֶּגֶם שֶׁל עָנָן - סרטון</vt:lpstr>
      <vt:lpstr>שִיחַ</vt:lpstr>
      <vt:lpstr>מצגת של PowerPoint‏</vt:lpstr>
      <vt:lpstr>מָה לָמַדְנוּ? (עמוד 53)</vt:lpstr>
      <vt:lpstr>תּוֹפָעוֹת מֶזֶג אֲוִיר</vt:lpstr>
      <vt:lpstr>גֶּשֶם </vt:lpstr>
      <vt:lpstr>בָּרָד</vt:lpstr>
      <vt:lpstr>בָּרָד</vt:lpstr>
      <vt:lpstr>שֶלֶג</vt:lpstr>
      <vt:lpstr>מצגת של PowerPoint‏</vt:lpstr>
      <vt:lpstr> מִשִׂימָה: גֶּשֶׁם, שֶׁלֶג, בָּרָד (עמוד 55)</vt:lpstr>
      <vt:lpstr>קֶשֶׁת בֶּעָנָן (עמוד 54)</vt:lpstr>
      <vt:lpstr>מְשִׂימָה: בּוֹנִים מַד גֶּשֶׁם (עמודים 57-56)</vt:lpstr>
      <vt:lpstr>חֶלֶק ב:  מְכִינִים סַרְגֵּל מְדִידָה</vt:lpstr>
      <vt:lpstr>בּוֹנִים מַד גֶּשֶׁם</vt:lpstr>
      <vt:lpstr>מְשִׂימָה: מוֹדְדִים אֶת כַּמּוּת הַגֶּשֶׁם (עמוד 58)</vt:lpstr>
      <vt:lpstr>מָה לָמַדְנוּ? (עמוד 59) </vt:lpstr>
      <vt:lpstr>מצגת של PowerPoint‏</vt:lpstr>
      <vt:lpstr>אוֹרֶךְ הַיּוֹם וְהַלַּיְלָה בַּחֹרֶף (עמוד 60)</vt:lpstr>
      <vt:lpstr>מָה לָמַדְנוּ?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213</cp:revision>
  <dcterms:created xsi:type="dcterms:W3CDTF">2019-05-25T18:59:51Z</dcterms:created>
  <dcterms:modified xsi:type="dcterms:W3CDTF">2023-12-24T07:36:49Z</dcterms:modified>
</cp:coreProperties>
</file>