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1" r:id="rId1"/>
  </p:sldMasterIdLst>
  <p:notesMasterIdLst>
    <p:notesMasterId r:id="rId38"/>
  </p:notesMasterIdLst>
  <p:sldIdLst>
    <p:sldId id="256" r:id="rId2"/>
    <p:sldId id="279" r:id="rId3"/>
    <p:sldId id="281" r:id="rId4"/>
    <p:sldId id="265" r:id="rId5"/>
    <p:sldId id="257" r:id="rId6"/>
    <p:sldId id="258" r:id="rId7"/>
    <p:sldId id="283" r:id="rId8"/>
    <p:sldId id="267" r:id="rId9"/>
    <p:sldId id="277" r:id="rId10"/>
    <p:sldId id="269" r:id="rId11"/>
    <p:sldId id="294" r:id="rId12"/>
    <p:sldId id="284" r:id="rId13"/>
    <p:sldId id="271" r:id="rId14"/>
    <p:sldId id="272" r:id="rId15"/>
    <p:sldId id="273" r:id="rId16"/>
    <p:sldId id="285" r:id="rId17"/>
    <p:sldId id="282" r:id="rId18"/>
    <p:sldId id="274" r:id="rId19"/>
    <p:sldId id="275" r:id="rId20"/>
    <p:sldId id="278" r:id="rId21"/>
    <p:sldId id="260" r:id="rId22"/>
    <p:sldId id="261" r:id="rId23"/>
    <p:sldId id="293" r:id="rId24"/>
    <p:sldId id="286" r:id="rId25"/>
    <p:sldId id="259" r:id="rId26"/>
    <p:sldId id="266" r:id="rId27"/>
    <p:sldId id="287" r:id="rId28"/>
    <p:sldId id="288" r:id="rId29"/>
    <p:sldId id="289" r:id="rId30"/>
    <p:sldId id="290" r:id="rId31"/>
    <p:sldId id="291" r:id="rId32"/>
    <p:sldId id="262" r:id="rId33"/>
    <p:sldId id="263" r:id="rId34"/>
    <p:sldId id="264" r:id="rId35"/>
    <p:sldId id="292" r:id="rId36"/>
    <p:sldId id="295" r:id="rId3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>
      <p:cViewPr varScale="1">
        <p:scale>
          <a:sx n="75" d="100"/>
          <a:sy n="75" d="100"/>
        </p:scale>
        <p:origin x="1694" y="28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9A292F7-56DB-45A9-AA9F-18A178D3FC7D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DE14739-E84A-416B-9E29-99E2E577BC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9529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9396" name="מציין מיקום של כותרת תחתונה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מורים מובילים - שלומי ינואר 2008 דר' אסנת דגן</a:t>
            </a:r>
          </a:p>
        </p:txBody>
      </p:sp>
      <p:sp>
        <p:nvSpPr>
          <p:cNvPr id="59397" name="מציין מיקום של מספר שקופית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fld id="{49A6B81B-9B28-45EC-B4EF-18A84164CB95}" type="slidenum">
              <a:rPr lang="he-IL" smtClean="0"/>
              <a:pPr eaLnBrk="1" hangingPunct="1"/>
              <a:t>5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0420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מורים מובילים - שלומי ינואר 2008 דר' אסנת דגן</a:t>
            </a:r>
          </a:p>
        </p:txBody>
      </p:sp>
      <p:sp>
        <p:nvSpPr>
          <p:cNvPr id="60421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fld id="{158F050C-4C79-4B71-A487-3D2D9A4936EB}" type="slidenum">
              <a:rPr lang="he-IL" smtClean="0"/>
              <a:pPr eaLnBrk="1" hangingPunct="1"/>
              <a:t>6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444" name="מציין מיקום של כותרת תחתונה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מורים מובילים - שלומי ינואר 2008 דר' אסנת דגן</a:t>
            </a:r>
          </a:p>
        </p:txBody>
      </p:sp>
      <p:sp>
        <p:nvSpPr>
          <p:cNvPr id="61445" name="מציין מיקום של מספר שקופית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fld id="{74CB75DF-E74D-4512-8F41-4DC23B9C2519}" type="slidenum">
              <a:rPr lang="he-IL" smtClean="0"/>
              <a:pPr eaLnBrk="1" hangingPunct="1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8251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2468" name="מציין מיקום של כותרת תחתונה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מורים מובילים - שלומי ינואר 2008 דר' אסנת דגן</a:t>
            </a:r>
          </a:p>
        </p:txBody>
      </p:sp>
      <p:sp>
        <p:nvSpPr>
          <p:cNvPr id="62469" name="מציין מיקום של מספר שקופית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fld id="{F40EDFBC-507F-46EA-A0E2-0E7568E8E09C}" type="slidenum">
              <a:rPr lang="he-IL" smtClean="0"/>
              <a:pPr eaLnBrk="1" hangingPunct="1"/>
              <a:t>21</a:t>
            </a:fld>
            <a:endParaRPr 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3492" name="מציין מיקום של כותרת תחתונה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מורים מובילים - שלומי ינואר 2008 דר' אסנת דגן</a:t>
            </a:r>
          </a:p>
        </p:txBody>
      </p:sp>
      <p:sp>
        <p:nvSpPr>
          <p:cNvPr id="63493" name="מציין מיקום של מספר שקופית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fld id="{D57EF647-3CBC-48B0-8A5D-CAA354A76F27}" type="slidenum">
              <a:rPr lang="he-IL" smtClean="0"/>
              <a:pPr eaLnBrk="1" hangingPunct="1"/>
              <a:t>22</a:t>
            </a:fld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C3D3D8-6C19-49F4-B4D0-44E7AF948BC8}" type="slidenum">
              <a:rPr lang="he-IL" smtClean="0"/>
              <a:t>25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0661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4516" name="מציין מיקום של כותרת תחתונה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מורים מובילים - שלומי ינואר 2008 דר' אסנת דגן</a:t>
            </a:r>
          </a:p>
        </p:txBody>
      </p:sp>
      <p:sp>
        <p:nvSpPr>
          <p:cNvPr id="64517" name="מציין מיקום של מספר שקופית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fld id="{A98C8427-EA61-48ED-B604-3C474CC214E6}" type="slidenum">
              <a:rPr lang="he-IL" smtClean="0"/>
              <a:pPr eaLnBrk="1" hangingPunct="1"/>
              <a:t>32</a:t>
            </a:fld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5540" name="מציין מיקום של כותרת תחתונה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מורים מובילים - שלומי ינואר 2008 דר' אסנת דגן</a:t>
            </a:r>
          </a:p>
        </p:txBody>
      </p:sp>
      <p:sp>
        <p:nvSpPr>
          <p:cNvPr id="65541" name="מציין מיקום של מספר שקופית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fld id="{F775AD7E-54C6-4201-9401-918115E4E14A}" type="slidenum">
              <a:rPr lang="he-IL" smtClean="0"/>
              <a:pPr eaLnBrk="1" hangingPunct="1"/>
              <a:t>33</a:t>
            </a:fld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6564" name="מציין מיקום של כותרת תחתונה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מורים מובילים - שלומי ינואר 2008 דר' אסנת דגן</a:t>
            </a:r>
          </a:p>
        </p:txBody>
      </p:sp>
      <p:sp>
        <p:nvSpPr>
          <p:cNvPr id="66565" name="מציין מיקום של מספר שקופית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fld id="{AD81D576-9BBB-4817-B112-43EE0AC99778}" type="slidenum">
              <a:rPr lang="he-IL" smtClean="0"/>
              <a:pPr eaLnBrk="1" hangingPunct="1"/>
              <a:t>34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BB39C-FB61-4000-8A17-5FA42C1A2254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188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016339A-3E5D-4A23-A1FC-FD40DA10A740}" type="datetimeFigureOut">
              <a:rPr lang="he-IL" smtClean="0"/>
              <a:t>י'/אדר/תשפ"ו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053C40C-1959-4637-BC57-BF40E549E084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Osnat.Dagan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images.google.co.il/imgres?imgurl=http://www.digitalcarwallpapers.com/wallpapers/porsche_944_turbo_001_1024.jpg&amp;imgrefurl=http://www.digitalcarwallpapers.com/porsche_944_turbo_001.htm&amp;h=768&amp;w=1024&amp;sz=195&amp;tbnid=IGY2SPCupP5BfM:&amp;tbnh=112&amp;tbnw=150&amp;hl=iw&amp;start=13&amp;prev=/images%3Fq%3D%25D7%259E%25D7%259B%25D7%2595%25D7%25A0%25D7%2599%25D7%25AA%26svnum%3D10%26hl%3Diw%26lr%3D%26sa%3DG" TargetMode="External"/><Relationship Id="rId7" Type="http://schemas.openxmlformats.org/officeDocument/2006/relationships/hyperlink" Target="http://images.google.co.il/imgres?imgurl=http://damoni.ybay.co.il/images/11.jpg&amp;imgrefurl=http://damoni.ybay.co.il/&amp;h=456&amp;w=500&amp;sz=24&amp;tbnid=FPa2Uac2xFzCzM:&amp;tbnh=115&amp;tbnw=127&amp;hl=iw&amp;start=1&amp;prev=/images%3Fq%3D%25D7%259E%25D7%259B%25D7%2595%25D7%25A0%25D7%25AA%2B%25D7%259B%25D7%2591%25D7%2599%25D7%25A1%25D7%2594%26svnum%3D10%26hl%3Diw%26lr%3D%26sa%3D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hyperlink" Target="http://www.clicom.co.il/ProdImages/SYS-BIG.jpg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5.jpeg"/><Relationship Id="rId9" Type="http://schemas.openxmlformats.org/officeDocument/2006/relationships/hyperlink" Target="http://images.google.co.il/imgres?imgurl=http://www.take-it.co.il/ProdImages/M03970109200541372214.jpg&amp;imgrefurl=http://www.take-it.co.il/scripts/prodView.asp%3Fidproduct%3D51&amp;h=180&amp;w=180&amp;sz=22&amp;tbnid=Fu2BoO1x3yamGM:&amp;tbnh=96&amp;tbnw=96&amp;hl=iw&amp;start=5&amp;prev=/images%3Fq%3D%25D7%259E%25D7%2599%25D7%2599%25D7%2591%25D7%25A9%2B%25D7%25A9%25D7%2599%25D7%25A2%25D7%25A8%26svnum%3D10%26hl%3Diw%26lr%3D%26sa%3DG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10" Type="http://schemas.openxmlformats.org/officeDocument/2006/relationships/image" Target="../media/image16.pn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s://minopia.com/products/la-voiture-magique-qui-suit-vos-dessins-comme-par-magie?pins_campaign_id=626757014504&amp;utm_campaign=626757014504&amp;utm_medium=PaidSocial&amp;utm_source=Pinterest&amp;utm_content=687297406449&amp;pp=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jn7jiHKHi8" TargetMode="External"/><Relationship Id="rId2" Type="http://schemas.openxmlformats.org/officeDocument/2006/relationships/hyperlink" Target="https://drive.google.com/drive/folders/1MJK-I6vTMsCPWVsLSOAtD5t53t5As-7N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mailto:Osnat.Dagan@gmail.com" TargetMode="Externa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מערכות טכנולוגיות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6640" cy="1074188"/>
          </a:xfrm>
        </p:spPr>
        <p:txBody>
          <a:bodyPr>
            <a:normAutofit/>
          </a:bodyPr>
          <a:lstStyle/>
          <a:p>
            <a:pPr algn="ctr"/>
            <a:r>
              <a:rPr lang="he-IL" sz="2800" dirty="0"/>
              <a:t>ד"ר אסנת דגן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B9B4B-E70D-0765-5B58-F2838585B9C5}"/>
              </a:ext>
            </a:extLst>
          </p:cNvPr>
          <p:cNvSpPr txBox="1"/>
          <p:nvPr/>
        </p:nvSpPr>
        <p:spPr>
          <a:xfrm>
            <a:off x="3132956" y="3933056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hlinkClick r:id="rId2"/>
              </a:rPr>
              <a:t>Osnat.Dagan@gmail.com</a:t>
            </a:r>
            <a:endParaRPr lang="he-IL" dirty="0"/>
          </a:p>
          <a:p>
            <a:pPr algn="l"/>
            <a:r>
              <a:rPr lang="en-US" dirty="0"/>
              <a:t> </a:t>
            </a:r>
            <a:endParaRPr lang="en-IL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200BC0-F57B-B772-EDB8-8947A8519D6B}"/>
              </a:ext>
            </a:extLst>
          </p:cNvPr>
          <p:cNvSpPr txBox="1"/>
          <p:nvPr/>
        </p:nvSpPr>
        <p:spPr>
          <a:xfrm>
            <a:off x="2123728" y="4725144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>
                <a:solidFill>
                  <a:srgbClr val="FF0000"/>
                </a:solidFill>
              </a:rPr>
              <a:t>ההרצאה נתנה במפגש הדרכה של תוכנית "במבט חדש".</a:t>
            </a:r>
          </a:p>
          <a:p>
            <a:pPr algn="ctr"/>
            <a:r>
              <a:rPr lang="he-IL" dirty="0">
                <a:solidFill>
                  <a:srgbClr val="FF0000"/>
                </a:solidFill>
              </a:rPr>
              <a:t>התכנים נועדו לביסוס והרחבת הידע של המורים להוראת הנושא "מערכות טכנולוגיות" שמוצג בספרי הלימוד של כיתה ד וכיתה ו בתוכנית "במבט חדש".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620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/>
              <a:t>דבר המערכת</a:t>
            </a:r>
            <a:endParaRPr lang="en-US" alt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953852" y="265113"/>
            <a:ext cx="7236296" cy="990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he-IL" altLang="en-US" sz="5200" dirty="0">
                <a:solidFill>
                  <a:schemeClr val="accent1"/>
                </a:solidFill>
              </a:rPr>
              <a:t>קלט </a:t>
            </a:r>
            <a:r>
              <a:rPr lang="he-IL" altLang="en-US" sz="4000" dirty="0">
                <a:solidFill>
                  <a:schemeClr val="accent1"/>
                </a:solidFill>
              </a:rPr>
              <a:t>במערכת</a:t>
            </a:r>
            <a:r>
              <a:rPr lang="he-IL" altLang="en-US" sz="5200" dirty="0">
                <a:solidFill>
                  <a:schemeClr val="accent1"/>
                </a:solidFill>
              </a:rPr>
              <a:t> - מעבד מזון</a:t>
            </a:r>
            <a:endParaRPr lang="en-US" altLang="en-US" sz="4800" dirty="0">
              <a:solidFill>
                <a:schemeClr val="accent1"/>
              </a:solidFill>
              <a:cs typeface="David" panose="020E0502060401010101" pitchFamily="34" charset="-79"/>
            </a:endParaRPr>
          </a:p>
        </p:txBody>
      </p:sp>
      <p:pic>
        <p:nvPicPr>
          <p:cNvPr id="11268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"/>
          <a:stretch>
            <a:fillRect/>
          </a:stretch>
        </p:blipFill>
        <p:spPr bwMode="auto">
          <a:xfrm>
            <a:off x="2492375" y="1343025"/>
            <a:ext cx="3746500" cy="4956175"/>
          </a:xfrm>
          <a:prstGeom prst="rect">
            <a:avLst/>
          </a:prstGeom>
          <a:noFill/>
          <a:ln w="1270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031" r="21030" b="13240"/>
          <a:stretch>
            <a:fillRect/>
          </a:stretch>
        </p:blipFill>
        <p:spPr bwMode="auto">
          <a:xfrm>
            <a:off x="5656263" y="3762375"/>
            <a:ext cx="104933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557" name="Group 5"/>
          <p:cNvGrpSpPr>
            <a:grpSpLocks/>
          </p:cNvGrpSpPr>
          <p:nvPr/>
        </p:nvGrpSpPr>
        <p:grpSpPr bwMode="auto">
          <a:xfrm>
            <a:off x="3995936" y="1454150"/>
            <a:ext cx="2889250" cy="1206500"/>
            <a:chOff x="2596" y="916"/>
            <a:chExt cx="1820" cy="760"/>
          </a:xfrm>
        </p:grpSpPr>
        <p:sp>
          <p:nvSpPr>
            <p:cNvPr id="11280" name="AutoShape 6"/>
            <p:cNvSpPr>
              <a:spLocks noChangeArrowheads="1"/>
            </p:cNvSpPr>
            <p:nvPr/>
          </p:nvSpPr>
          <p:spPr bwMode="auto">
            <a:xfrm>
              <a:off x="2596" y="916"/>
              <a:ext cx="1816" cy="760"/>
            </a:xfrm>
            <a:prstGeom prst="leftArrow">
              <a:avLst>
                <a:gd name="adj1" fmla="val 50000"/>
                <a:gd name="adj2" fmla="val 119463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1281" name="Rectangle 7"/>
            <p:cNvSpPr>
              <a:spLocks noChangeArrowheads="1"/>
            </p:cNvSpPr>
            <p:nvPr/>
          </p:nvSpPr>
          <p:spPr bwMode="auto">
            <a:xfrm>
              <a:off x="3012" y="1047"/>
              <a:ext cx="1404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>
                <a:spcBef>
                  <a:spcPct val="50000"/>
                </a:spcBef>
              </a:pPr>
              <a:r>
                <a:rPr lang="he-IL" altLang="en-US" sz="3000" dirty="0">
                  <a:latin typeface="Times New Roman" panose="02020603050405020304" pitchFamily="18" charset="0"/>
                </a:rPr>
                <a:t>חומרים</a:t>
              </a:r>
              <a:endParaRPr lang="en-US" altLang="en-US" sz="2800" dirty="0"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23560" name="Group 8"/>
          <p:cNvGrpSpPr>
            <a:grpSpLocks/>
          </p:cNvGrpSpPr>
          <p:nvPr/>
        </p:nvGrpSpPr>
        <p:grpSpPr bwMode="auto">
          <a:xfrm>
            <a:off x="5949950" y="3587750"/>
            <a:ext cx="3105150" cy="736600"/>
            <a:chOff x="3748" y="2260"/>
            <a:chExt cx="1956" cy="464"/>
          </a:xfrm>
        </p:grpSpPr>
        <p:sp>
          <p:nvSpPr>
            <p:cNvPr id="11278" name="AutoShape 9"/>
            <p:cNvSpPr>
              <a:spLocks noChangeArrowheads="1"/>
            </p:cNvSpPr>
            <p:nvPr/>
          </p:nvSpPr>
          <p:spPr bwMode="auto">
            <a:xfrm>
              <a:off x="3748" y="2260"/>
              <a:ext cx="1951" cy="464"/>
            </a:xfrm>
            <a:prstGeom prst="leftArrow">
              <a:avLst>
                <a:gd name="adj1" fmla="val 50000"/>
                <a:gd name="adj2" fmla="val 210218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he-IL" altLang="en-US"/>
            </a:p>
          </p:txBody>
        </p:sp>
        <p:sp>
          <p:nvSpPr>
            <p:cNvPr id="11279" name="Rectangle 10"/>
            <p:cNvSpPr>
              <a:spLocks noChangeArrowheads="1"/>
            </p:cNvSpPr>
            <p:nvPr/>
          </p:nvSpPr>
          <p:spPr bwMode="auto">
            <a:xfrm>
              <a:off x="4120" y="2325"/>
              <a:ext cx="1584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>
                <a:spcBef>
                  <a:spcPct val="50000"/>
                </a:spcBef>
              </a:pPr>
              <a:r>
                <a:rPr lang="he-IL" altLang="en-US" sz="3000" dirty="0">
                  <a:latin typeface="Times New Roman" panose="02020603050405020304" pitchFamily="18" charset="0"/>
                </a:rPr>
                <a:t>אנרגיה</a:t>
              </a:r>
              <a:endParaRPr lang="en-US" altLang="en-US" sz="2800" dirty="0"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23563" name="Group 11"/>
          <p:cNvGrpSpPr>
            <a:grpSpLocks/>
          </p:cNvGrpSpPr>
          <p:nvPr/>
        </p:nvGrpSpPr>
        <p:grpSpPr bwMode="auto">
          <a:xfrm>
            <a:off x="5721350" y="4521200"/>
            <a:ext cx="3422650" cy="882650"/>
            <a:chOff x="3604" y="2848"/>
            <a:chExt cx="2156" cy="556"/>
          </a:xfrm>
        </p:grpSpPr>
        <p:sp>
          <p:nvSpPr>
            <p:cNvPr id="11276" name="AutoShape 12"/>
            <p:cNvSpPr>
              <a:spLocks noChangeArrowheads="1"/>
            </p:cNvSpPr>
            <p:nvPr/>
          </p:nvSpPr>
          <p:spPr bwMode="auto">
            <a:xfrm>
              <a:off x="3604" y="2848"/>
              <a:ext cx="1768" cy="556"/>
            </a:xfrm>
            <a:prstGeom prst="leftArrow">
              <a:avLst>
                <a:gd name="adj1" fmla="val 50000"/>
                <a:gd name="adj2" fmla="val 158978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4009" y="2949"/>
              <a:ext cx="1751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>
                <a:spcBef>
                  <a:spcPct val="50000"/>
                </a:spcBef>
              </a:pPr>
              <a:r>
                <a:rPr lang="he-IL" altLang="en-US" sz="3000" dirty="0">
                  <a:latin typeface="Times New Roman" panose="02020603050405020304" pitchFamily="18" charset="0"/>
                </a:rPr>
                <a:t>מידע</a:t>
              </a:r>
              <a:endParaRPr lang="en-US" altLang="en-US" sz="2800" dirty="0"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23566" name="Group 14"/>
          <p:cNvGrpSpPr>
            <a:grpSpLocks/>
          </p:cNvGrpSpPr>
          <p:nvPr/>
        </p:nvGrpSpPr>
        <p:grpSpPr bwMode="auto">
          <a:xfrm>
            <a:off x="768350" y="2882900"/>
            <a:ext cx="1968500" cy="909638"/>
            <a:chOff x="484" y="1816"/>
            <a:chExt cx="1240" cy="573"/>
          </a:xfrm>
        </p:grpSpPr>
        <p:sp>
          <p:nvSpPr>
            <p:cNvPr id="11274" name="AutoShape 15"/>
            <p:cNvSpPr>
              <a:spLocks noChangeArrowheads="1"/>
            </p:cNvSpPr>
            <p:nvPr/>
          </p:nvSpPr>
          <p:spPr bwMode="auto">
            <a:xfrm>
              <a:off x="484" y="1816"/>
              <a:ext cx="1240" cy="573"/>
            </a:xfrm>
            <a:prstGeom prst="leftArrow">
              <a:avLst>
                <a:gd name="adj1" fmla="val 50000"/>
                <a:gd name="adj2" fmla="val 108192"/>
              </a:avLst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1275" name="Rectangle 16"/>
            <p:cNvSpPr>
              <a:spLocks noChangeArrowheads="1"/>
            </p:cNvSpPr>
            <p:nvPr/>
          </p:nvSpPr>
          <p:spPr bwMode="auto">
            <a:xfrm>
              <a:off x="576" y="1920"/>
              <a:ext cx="10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4665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 Rol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42E98-DF8E-FA0A-7520-57D32FEB9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מציין מיקום של כותרת תחתונה 4">
            <a:extLst>
              <a:ext uri="{FF2B5EF4-FFF2-40B4-BE49-F238E27FC236}">
                <a16:creationId xmlns:a16="http://schemas.microsoft.com/office/drawing/2014/main" id="{BF54671E-764D-5CBF-20CD-E89BF0B5E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/>
              <a:t>דבר המערכת</a:t>
            </a:r>
            <a:endParaRPr lang="en-US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93A4E730-447E-3AA5-3B16-316622123C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3852" y="265113"/>
            <a:ext cx="7236296" cy="990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he-IL" altLang="en-US" sz="5200" dirty="0">
                <a:solidFill>
                  <a:schemeClr val="accent1"/>
                </a:solidFill>
              </a:rPr>
              <a:t>קלט </a:t>
            </a:r>
            <a:r>
              <a:rPr lang="he-IL" altLang="en-US" sz="4000" dirty="0">
                <a:solidFill>
                  <a:schemeClr val="accent1"/>
                </a:solidFill>
              </a:rPr>
              <a:t>במערכת</a:t>
            </a:r>
            <a:r>
              <a:rPr lang="he-IL" altLang="en-US" sz="5200" dirty="0">
                <a:solidFill>
                  <a:schemeClr val="accent1"/>
                </a:solidFill>
              </a:rPr>
              <a:t> - מעבד מזון</a:t>
            </a:r>
            <a:endParaRPr lang="en-US" altLang="en-US" sz="4800" dirty="0">
              <a:solidFill>
                <a:schemeClr val="accent1"/>
              </a:solidFill>
              <a:cs typeface="David" panose="020E0502060401010101" pitchFamily="34" charset="-79"/>
            </a:endParaRPr>
          </a:p>
        </p:txBody>
      </p:sp>
      <p:pic>
        <p:nvPicPr>
          <p:cNvPr id="11268" name="Picture 3">
            <a:extLst>
              <a:ext uri="{FF2B5EF4-FFF2-40B4-BE49-F238E27FC236}">
                <a16:creationId xmlns:a16="http://schemas.microsoft.com/office/drawing/2014/main" id="{E9B98CAA-8134-1B4F-0A9A-46FEECF3698E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"/>
          <a:stretch>
            <a:fillRect/>
          </a:stretch>
        </p:blipFill>
        <p:spPr bwMode="auto">
          <a:xfrm>
            <a:off x="2492375" y="1343025"/>
            <a:ext cx="3746500" cy="4956175"/>
          </a:xfrm>
          <a:prstGeom prst="rect">
            <a:avLst/>
          </a:prstGeom>
          <a:noFill/>
          <a:ln w="1270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4">
            <a:extLst>
              <a:ext uri="{FF2B5EF4-FFF2-40B4-BE49-F238E27FC236}">
                <a16:creationId xmlns:a16="http://schemas.microsoft.com/office/drawing/2014/main" id="{C506DD45-0D58-C05B-A06F-3D162828CEAB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031" r="21030" b="13240"/>
          <a:stretch>
            <a:fillRect/>
          </a:stretch>
        </p:blipFill>
        <p:spPr bwMode="auto">
          <a:xfrm>
            <a:off x="5656263" y="3762375"/>
            <a:ext cx="104933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557" name="Group 5">
            <a:extLst>
              <a:ext uri="{FF2B5EF4-FFF2-40B4-BE49-F238E27FC236}">
                <a16:creationId xmlns:a16="http://schemas.microsoft.com/office/drawing/2014/main" id="{8F2E5640-10E3-F66C-89EE-8B6C30D10078}"/>
              </a:ext>
            </a:extLst>
          </p:cNvPr>
          <p:cNvGrpSpPr>
            <a:grpSpLocks/>
          </p:cNvGrpSpPr>
          <p:nvPr/>
        </p:nvGrpSpPr>
        <p:grpSpPr bwMode="auto">
          <a:xfrm>
            <a:off x="3995936" y="1454150"/>
            <a:ext cx="2889250" cy="1206500"/>
            <a:chOff x="2596" y="916"/>
            <a:chExt cx="1820" cy="760"/>
          </a:xfrm>
        </p:grpSpPr>
        <p:sp>
          <p:nvSpPr>
            <p:cNvPr id="11280" name="AutoShape 6">
              <a:extLst>
                <a:ext uri="{FF2B5EF4-FFF2-40B4-BE49-F238E27FC236}">
                  <a16:creationId xmlns:a16="http://schemas.microsoft.com/office/drawing/2014/main" id="{92437DA6-2F73-AED3-E53C-CF518B4AC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6" y="916"/>
              <a:ext cx="1816" cy="760"/>
            </a:xfrm>
            <a:prstGeom prst="leftArrow">
              <a:avLst>
                <a:gd name="adj1" fmla="val 50000"/>
                <a:gd name="adj2" fmla="val 119463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1281" name="Rectangle 7">
              <a:extLst>
                <a:ext uri="{FF2B5EF4-FFF2-40B4-BE49-F238E27FC236}">
                  <a16:creationId xmlns:a16="http://schemas.microsoft.com/office/drawing/2014/main" id="{46FF9B3A-7FEA-13BA-FA24-3E46F5331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1047"/>
              <a:ext cx="1404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>
                <a:spcBef>
                  <a:spcPct val="50000"/>
                </a:spcBef>
              </a:pPr>
              <a:r>
                <a:rPr lang="he-IL" altLang="en-US" sz="3000" dirty="0">
                  <a:latin typeface="Times New Roman" panose="02020603050405020304" pitchFamily="18" charset="0"/>
                </a:rPr>
                <a:t>חומרים - מזון</a:t>
              </a:r>
              <a:endParaRPr lang="en-US" altLang="en-US" sz="2800" dirty="0"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23560" name="Group 8">
            <a:extLst>
              <a:ext uri="{FF2B5EF4-FFF2-40B4-BE49-F238E27FC236}">
                <a16:creationId xmlns:a16="http://schemas.microsoft.com/office/drawing/2014/main" id="{D0C4D3D9-5A7A-F783-D982-B43F05FB59A2}"/>
              </a:ext>
            </a:extLst>
          </p:cNvPr>
          <p:cNvGrpSpPr>
            <a:grpSpLocks/>
          </p:cNvGrpSpPr>
          <p:nvPr/>
        </p:nvGrpSpPr>
        <p:grpSpPr bwMode="auto">
          <a:xfrm>
            <a:off x="5949950" y="3587750"/>
            <a:ext cx="3105150" cy="736600"/>
            <a:chOff x="3748" y="2260"/>
            <a:chExt cx="1956" cy="464"/>
          </a:xfrm>
        </p:grpSpPr>
        <p:sp>
          <p:nvSpPr>
            <p:cNvPr id="11278" name="AutoShape 9">
              <a:extLst>
                <a:ext uri="{FF2B5EF4-FFF2-40B4-BE49-F238E27FC236}">
                  <a16:creationId xmlns:a16="http://schemas.microsoft.com/office/drawing/2014/main" id="{971A04C2-35FC-7E46-BEF9-5BD4CF29D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8" y="2260"/>
              <a:ext cx="1951" cy="464"/>
            </a:xfrm>
            <a:prstGeom prst="leftArrow">
              <a:avLst>
                <a:gd name="adj1" fmla="val 50000"/>
                <a:gd name="adj2" fmla="val 210218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1279" name="Rectangle 10">
              <a:extLst>
                <a:ext uri="{FF2B5EF4-FFF2-40B4-BE49-F238E27FC236}">
                  <a16:creationId xmlns:a16="http://schemas.microsoft.com/office/drawing/2014/main" id="{AE9659DC-021E-9C8F-C16F-422AFB84A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0" y="2325"/>
              <a:ext cx="1584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>
                <a:spcBef>
                  <a:spcPct val="50000"/>
                </a:spcBef>
              </a:pPr>
              <a:r>
                <a:rPr lang="he-IL" altLang="en-US" sz="3000" dirty="0">
                  <a:latin typeface="Times New Roman" panose="02020603050405020304" pitchFamily="18" charset="0"/>
                </a:rPr>
                <a:t>אנרגיה - חשמל</a:t>
              </a:r>
              <a:endParaRPr lang="en-US" altLang="en-US" sz="2800" dirty="0"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23563" name="Group 11">
            <a:extLst>
              <a:ext uri="{FF2B5EF4-FFF2-40B4-BE49-F238E27FC236}">
                <a16:creationId xmlns:a16="http://schemas.microsoft.com/office/drawing/2014/main" id="{85E70315-D953-0387-5779-7A8500923759}"/>
              </a:ext>
            </a:extLst>
          </p:cNvPr>
          <p:cNvGrpSpPr>
            <a:grpSpLocks/>
          </p:cNvGrpSpPr>
          <p:nvPr/>
        </p:nvGrpSpPr>
        <p:grpSpPr bwMode="auto">
          <a:xfrm>
            <a:off x="5721350" y="4521200"/>
            <a:ext cx="3422650" cy="882650"/>
            <a:chOff x="3604" y="2848"/>
            <a:chExt cx="2156" cy="556"/>
          </a:xfrm>
        </p:grpSpPr>
        <p:sp>
          <p:nvSpPr>
            <p:cNvPr id="11276" name="AutoShape 12">
              <a:extLst>
                <a:ext uri="{FF2B5EF4-FFF2-40B4-BE49-F238E27FC236}">
                  <a16:creationId xmlns:a16="http://schemas.microsoft.com/office/drawing/2014/main" id="{EE0E6749-8763-DB14-5368-764CC63C9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4" y="2848"/>
              <a:ext cx="1768" cy="556"/>
            </a:xfrm>
            <a:prstGeom prst="leftArrow">
              <a:avLst>
                <a:gd name="adj1" fmla="val 50000"/>
                <a:gd name="adj2" fmla="val 158978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1277" name="Rectangle 13">
              <a:extLst>
                <a:ext uri="{FF2B5EF4-FFF2-40B4-BE49-F238E27FC236}">
                  <a16:creationId xmlns:a16="http://schemas.microsoft.com/office/drawing/2014/main" id="{ABE24C49-B75A-38C8-1B1D-A4ABEF281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9" y="2949"/>
              <a:ext cx="175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>
                <a:spcBef>
                  <a:spcPct val="50000"/>
                </a:spcBef>
              </a:pPr>
              <a:r>
                <a:rPr lang="he-IL" altLang="en-US" sz="3000" dirty="0">
                  <a:latin typeface="Times New Roman" panose="02020603050405020304" pitchFamily="18" charset="0"/>
                </a:rPr>
                <a:t>מידע להפעלה</a:t>
              </a:r>
              <a:endParaRPr lang="en-US" altLang="en-US" sz="2800" dirty="0"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23566" name="Group 14">
            <a:extLst>
              <a:ext uri="{FF2B5EF4-FFF2-40B4-BE49-F238E27FC236}">
                <a16:creationId xmlns:a16="http://schemas.microsoft.com/office/drawing/2014/main" id="{F70C38D8-CB11-4DDC-D0D9-63D8BC15C70B}"/>
              </a:ext>
            </a:extLst>
          </p:cNvPr>
          <p:cNvGrpSpPr>
            <a:grpSpLocks/>
          </p:cNvGrpSpPr>
          <p:nvPr/>
        </p:nvGrpSpPr>
        <p:grpSpPr bwMode="auto">
          <a:xfrm>
            <a:off x="768350" y="2882900"/>
            <a:ext cx="1968500" cy="909638"/>
            <a:chOff x="484" y="1816"/>
            <a:chExt cx="1240" cy="573"/>
          </a:xfrm>
        </p:grpSpPr>
        <p:sp>
          <p:nvSpPr>
            <p:cNvPr id="11274" name="AutoShape 15">
              <a:extLst>
                <a:ext uri="{FF2B5EF4-FFF2-40B4-BE49-F238E27FC236}">
                  <a16:creationId xmlns:a16="http://schemas.microsoft.com/office/drawing/2014/main" id="{0EBB8803-6FCC-DA72-D748-4426F84DC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" y="1816"/>
              <a:ext cx="1240" cy="573"/>
            </a:xfrm>
            <a:prstGeom prst="leftArrow">
              <a:avLst>
                <a:gd name="adj1" fmla="val 50000"/>
                <a:gd name="adj2" fmla="val 108192"/>
              </a:avLst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1275" name="Rectangle 16">
              <a:extLst>
                <a:ext uri="{FF2B5EF4-FFF2-40B4-BE49-F238E27FC236}">
                  <a16:creationId xmlns:a16="http://schemas.microsoft.com/office/drawing/2014/main" id="{8011A873-8A26-F93E-DFBF-E042A7366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920"/>
              <a:ext cx="10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3116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 Rol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8A1D6-4518-575B-1E75-678AD95BA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הקלט במערכות טכנולוגיות</a:t>
            </a:r>
            <a:endParaRPr lang="en-IL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09160-95F7-3534-4E6B-3290A7642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2800" dirty="0"/>
              <a:t>הקלטים במערכות טכנולוגיות הם: </a:t>
            </a:r>
            <a:r>
              <a:rPr lang="he-IL" sz="2800" dirty="0">
                <a:solidFill>
                  <a:schemeClr val="accent1"/>
                </a:solidFill>
              </a:rPr>
              <a:t>אנרגיה, חומרים  ומידע</a:t>
            </a:r>
            <a:r>
              <a:rPr lang="he-IL" sz="2800" dirty="0"/>
              <a:t> </a:t>
            </a:r>
          </a:p>
          <a:p>
            <a:pPr marL="0" indent="0">
              <a:buNone/>
            </a:pPr>
            <a:r>
              <a:rPr lang="he-IL" sz="2800" dirty="0"/>
              <a:t> </a:t>
            </a:r>
          </a:p>
          <a:p>
            <a:r>
              <a:rPr lang="he-IL" sz="2800" dirty="0"/>
              <a:t>אנו מבחינים בשני סוגי מידע כקלט למערכת:</a:t>
            </a:r>
          </a:p>
          <a:p>
            <a:pPr lvl="1"/>
            <a:r>
              <a:rPr lang="he-IL" sz="2400" dirty="0"/>
              <a:t>מידע הדרוש להפעלת המערכת.</a:t>
            </a:r>
          </a:p>
          <a:p>
            <a:pPr lvl="1"/>
            <a:r>
              <a:rPr lang="he-IL" sz="2400" dirty="0"/>
              <a:t>מידע העובר עיבוד במערכת.</a:t>
            </a:r>
          </a:p>
          <a:p>
            <a:pPr marL="0" indent="0">
              <a:buNone/>
            </a:pPr>
            <a:endParaRPr lang="he-IL" sz="2800" dirty="0"/>
          </a:p>
          <a:p>
            <a:r>
              <a:rPr lang="he-IL" sz="2800" dirty="0"/>
              <a:t>אנרגיה ומידע להפעלת המערכת הם קלטים הכרחיים לכל מערכת טכנולוגית</a:t>
            </a:r>
            <a:endParaRPr lang="en-IL" sz="2800" dirty="0"/>
          </a:p>
        </p:txBody>
      </p:sp>
    </p:spTree>
    <p:extLst>
      <p:ext uri="{BB962C8B-B14F-4D97-AF65-F5344CB8AC3E}">
        <p14:creationId xmlns:p14="http://schemas.microsoft.com/office/powerpoint/2010/main" val="2718513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067800" cy="1676400"/>
          </a:xfrm>
          <a:noFill/>
        </p:spPr>
        <p:txBody>
          <a:bodyPr lIns="92075" tIns="46038" rIns="92075" bIns="46038" anchor="ctr"/>
          <a:lstStyle/>
          <a:p>
            <a:pPr algn="ctr" eaLnBrk="1" hangingPunct="1"/>
            <a:r>
              <a:rPr lang="he-IL" altLang="en-US" sz="4000" b="0">
                <a:solidFill>
                  <a:schemeClr val="accent1"/>
                </a:solidFill>
              </a:rPr>
              <a:t>תהליכים</a:t>
            </a:r>
            <a:r>
              <a:rPr lang="he-IL" altLang="en-US" sz="4000" b="0">
                <a:solidFill>
                  <a:schemeClr val="accent2"/>
                </a:solidFill>
              </a:rPr>
              <a:t> </a:t>
            </a:r>
            <a:r>
              <a:rPr lang="he-IL" altLang="en-US" sz="4000" b="0"/>
              <a:t>במערכות טכנולוגיות</a:t>
            </a:r>
            <a:r>
              <a:rPr lang="en-US" altLang="en-US" sz="4000" b="0">
                <a:solidFill>
                  <a:schemeClr val="accent2"/>
                </a:solidFill>
              </a:rPr>
              <a:t> 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2564615" y="2587625"/>
            <a:ext cx="3792538" cy="2959100"/>
            <a:chOff x="1780" y="1588"/>
            <a:chExt cx="2389" cy="1864"/>
          </a:xfrm>
        </p:grpSpPr>
        <p:sp>
          <p:nvSpPr>
            <p:cNvPr id="13333" name="Rectangle 4"/>
            <p:cNvSpPr>
              <a:spLocks noChangeArrowheads="1"/>
            </p:cNvSpPr>
            <p:nvPr/>
          </p:nvSpPr>
          <p:spPr bwMode="auto">
            <a:xfrm>
              <a:off x="1780" y="1588"/>
              <a:ext cx="2389" cy="1864"/>
            </a:xfrm>
            <a:prstGeom prst="rect">
              <a:avLst/>
            </a:prstGeom>
            <a:solidFill>
              <a:srgbClr val="66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3334" name="Rectangle 5"/>
            <p:cNvSpPr>
              <a:spLocks noChangeArrowheads="1"/>
            </p:cNvSpPr>
            <p:nvPr/>
          </p:nvSpPr>
          <p:spPr bwMode="auto">
            <a:xfrm>
              <a:off x="2011" y="2208"/>
              <a:ext cx="17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>
                <a:spcBef>
                  <a:spcPct val="50000"/>
                </a:spcBef>
              </a:pPr>
              <a:r>
                <a:rPr lang="he-IL" altLang="en-US" sz="5400">
                  <a:latin typeface="Times New Roman" panose="02020603050405020304" pitchFamily="18" charset="0"/>
                  <a:cs typeface="David" panose="020E0502060401010101" pitchFamily="34" charset="-79"/>
                </a:rPr>
                <a:t>תהליך</a:t>
              </a:r>
              <a:endParaRPr lang="en-US" altLang="en-US" sz="5400"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28678" name="Group 6"/>
          <p:cNvGrpSpPr>
            <a:grpSpLocks/>
          </p:cNvGrpSpPr>
          <p:nvPr/>
        </p:nvGrpSpPr>
        <p:grpSpPr bwMode="auto">
          <a:xfrm>
            <a:off x="596114" y="3395663"/>
            <a:ext cx="1968500" cy="933450"/>
            <a:chOff x="483" y="2115"/>
            <a:chExt cx="1240" cy="588"/>
          </a:xfrm>
        </p:grpSpPr>
        <p:sp>
          <p:nvSpPr>
            <p:cNvPr id="13331" name="AutoShape 7"/>
            <p:cNvSpPr>
              <a:spLocks noChangeArrowheads="1"/>
            </p:cNvSpPr>
            <p:nvPr/>
          </p:nvSpPr>
          <p:spPr bwMode="auto">
            <a:xfrm>
              <a:off x="483" y="2115"/>
              <a:ext cx="1240" cy="588"/>
            </a:xfrm>
            <a:prstGeom prst="leftArrow">
              <a:avLst>
                <a:gd name="adj1" fmla="val 50000"/>
                <a:gd name="adj2" fmla="val 105432"/>
              </a:avLst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3332" name="Rectangle 8"/>
            <p:cNvSpPr>
              <a:spLocks noChangeArrowheads="1"/>
            </p:cNvSpPr>
            <p:nvPr/>
          </p:nvSpPr>
          <p:spPr bwMode="auto">
            <a:xfrm>
              <a:off x="575" y="2222"/>
              <a:ext cx="1056" cy="3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</p:grpSp>
      <p:grpSp>
        <p:nvGrpSpPr>
          <p:cNvPr id="13317" name="Group 9"/>
          <p:cNvGrpSpPr>
            <a:grpSpLocks/>
          </p:cNvGrpSpPr>
          <p:nvPr/>
        </p:nvGrpSpPr>
        <p:grpSpPr bwMode="auto">
          <a:xfrm>
            <a:off x="2564614" y="2541589"/>
            <a:ext cx="6297613" cy="3111500"/>
            <a:chOff x="1792" y="1588"/>
            <a:chExt cx="3967" cy="1960"/>
          </a:xfrm>
        </p:grpSpPr>
        <p:sp>
          <p:nvSpPr>
            <p:cNvPr id="13318" name="Rectangle 10"/>
            <p:cNvSpPr>
              <a:spLocks noChangeArrowheads="1"/>
            </p:cNvSpPr>
            <p:nvPr/>
          </p:nvSpPr>
          <p:spPr bwMode="auto">
            <a:xfrm>
              <a:off x="1792" y="1588"/>
              <a:ext cx="2362" cy="186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grpSp>
          <p:nvGrpSpPr>
            <p:cNvPr id="13319" name="Group 11"/>
            <p:cNvGrpSpPr>
              <a:grpSpLocks/>
            </p:cNvGrpSpPr>
            <p:nvPr/>
          </p:nvGrpSpPr>
          <p:grpSpPr bwMode="auto">
            <a:xfrm>
              <a:off x="4227" y="1634"/>
              <a:ext cx="1532" cy="534"/>
              <a:chOff x="4227" y="1634"/>
              <a:chExt cx="1532" cy="534"/>
            </a:xfrm>
          </p:grpSpPr>
          <p:sp>
            <p:nvSpPr>
              <p:cNvPr id="13329" name="AutoShape 12"/>
              <p:cNvSpPr>
                <a:spLocks noChangeArrowheads="1"/>
              </p:cNvSpPr>
              <p:nvPr/>
            </p:nvSpPr>
            <p:spPr bwMode="auto">
              <a:xfrm>
                <a:off x="4227" y="1634"/>
                <a:ext cx="1528" cy="534"/>
              </a:xfrm>
              <a:prstGeom prst="leftArrow">
                <a:avLst>
                  <a:gd name="adj1" fmla="val 50000"/>
                  <a:gd name="adj2" fmla="val 143058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sp>
            <p:nvSpPr>
              <p:cNvPr id="13330" name="Rectangle 13"/>
              <p:cNvSpPr>
                <a:spLocks noChangeArrowheads="1"/>
              </p:cNvSpPr>
              <p:nvPr/>
            </p:nvSpPr>
            <p:spPr bwMode="auto">
              <a:xfrm>
                <a:off x="4577" y="1726"/>
                <a:ext cx="1182" cy="3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</p:grpSp>
        <p:grpSp>
          <p:nvGrpSpPr>
            <p:cNvPr id="13320" name="Group 14"/>
            <p:cNvGrpSpPr>
              <a:grpSpLocks/>
            </p:cNvGrpSpPr>
            <p:nvPr/>
          </p:nvGrpSpPr>
          <p:grpSpPr bwMode="auto">
            <a:xfrm>
              <a:off x="4227" y="2314"/>
              <a:ext cx="1532" cy="593"/>
              <a:chOff x="4227" y="2314"/>
              <a:chExt cx="1532" cy="593"/>
            </a:xfrm>
          </p:grpSpPr>
          <p:sp>
            <p:nvSpPr>
              <p:cNvPr id="13327" name="AutoShape 15"/>
              <p:cNvSpPr>
                <a:spLocks noChangeArrowheads="1"/>
              </p:cNvSpPr>
              <p:nvPr/>
            </p:nvSpPr>
            <p:spPr bwMode="auto">
              <a:xfrm>
                <a:off x="4227" y="2314"/>
                <a:ext cx="1528" cy="593"/>
              </a:xfrm>
              <a:prstGeom prst="leftArrow">
                <a:avLst>
                  <a:gd name="adj1" fmla="val 50000"/>
                  <a:gd name="adj2" fmla="val 128824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sp>
            <p:nvSpPr>
              <p:cNvPr id="13328" name="Rectangle 16"/>
              <p:cNvSpPr>
                <a:spLocks noChangeArrowheads="1"/>
              </p:cNvSpPr>
              <p:nvPr/>
            </p:nvSpPr>
            <p:spPr bwMode="auto">
              <a:xfrm>
                <a:off x="4518" y="2387"/>
                <a:ext cx="1241" cy="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</p:grpSp>
        <p:grpSp>
          <p:nvGrpSpPr>
            <p:cNvPr id="13321" name="Group 17"/>
            <p:cNvGrpSpPr>
              <a:grpSpLocks/>
            </p:cNvGrpSpPr>
            <p:nvPr/>
          </p:nvGrpSpPr>
          <p:grpSpPr bwMode="auto">
            <a:xfrm>
              <a:off x="4227" y="2977"/>
              <a:ext cx="1532" cy="571"/>
              <a:chOff x="4227" y="2977"/>
              <a:chExt cx="1532" cy="571"/>
            </a:xfrm>
          </p:grpSpPr>
          <p:sp>
            <p:nvSpPr>
              <p:cNvPr id="13325" name="AutoShape 18"/>
              <p:cNvSpPr>
                <a:spLocks noChangeArrowheads="1"/>
              </p:cNvSpPr>
              <p:nvPr/>
            </p:nvSpPr>
            <p:spPr bwMode="auto">
              <a:xfrm>
                <a:off x="4227" y="2977"/>
                <a:ext cx="1528" cy="571"/>
              </a:xfrm>
              <a:prstGeom prst="leftArrow">
                <a:avLst>
                  <a:gd name="adj1" fmla="val 50000"/>
                  <a:gd name="adj2" fmla="val 133788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sp>
            <p:nvSpPr>
              <p:cNvPr id="13326" name="Rectangle 19"/>
              <p:cNvSpPr>
                <a:spLocks noChangeArrowheads="1"/>
              </p:cNvSpPr>
              <p:nvPr/>
            </p:nvSpPr>
            <p:spPr bwMode="auto">
              <a:xfrm>
                <a:off x="4577" y="3081"/>
                <a:ext cx="1182" cy="3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</p:grpSp>
        <p:sp>
          <p:nvSpPr>
            <p:cNvPr id="13322" name="Rectangle 20"/>
            <p:cNvSpPr>
              <a:spLocks noChangeArrowheads="1"/>
            </p:cNvSpPr>
            <p:nvPr/>
          </p:nvSpPr>
          <p:spPr bwMode="auto">
            <a:xfrm>
              <a:off x="4999" y="1717"/>
              <a:ext cx="74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/>
              <a:r>
                <a:rPr lang="he-IL" altLang="en-US" sz="2800">
                  <a:solidFill>
                    <a:schemeClr val="bg2"/>
                  </a:solidFill>
                  <a:latin typeface="Times New Roman" panose="02020603050405020304" pitchFamily="18" charset="0"/>
                  <a:cs typeface="David" panose="020E0502060401010101" pitchFamily="34" charset="-79"/>
                </a:rPr>
                <a:t>חומרים</a:t>
              </a:r>
              <a:endParaRPr lang="en-US" altLang="en-US" sz="2800">
                <a:solidFill>
                  <a:schemeClr val="bg2"/>
                </a:solidFill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  <p:sp>
          <p:nvSpPr>
            <p:cNvPr id="13323" name="Rectangle 21"/>
            <p:cNvSpPr>
              <a:spLocks noChangeArrowheads="1"/>
            </p:cNvSpPr>
            <p:nvPr/>
          </p:nvSpPr>
          <p:spPr bwMode="auto">
            <a:xfrm>
              <a:off x="5073" y="2437"/>
              <a:ext cx="68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/>
              <a:r>
                <a:rPr lang="he-IL" altLang="en-US" sz="2800">
                  <a:solidFill>
                    <a:schemeClr val="bg2"/>
                  </a:solidFill>
                  <a:latin typeface="Times New Roman" panose="02020603050405020304" pitchFamily="18" charset="0"/>
                  <a:cs typeface="David" panose="020E0502060401010101" pitchFamily="34" charset="-79"/>
                </a:rPr>
                <a:t>אנרגיה</a:t>
              </a:r>
              <a:endParaRPr lang="en-US" altLang="en-US" sz="2800">
                <a:solidFill>
                  <a:schemeClr val="bg2"/>
                </a:solidFill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  <p:sp>
          <p:nvSpPr>
            <p:cNvPr id="13324" name="Rectangle 22"/>
            <p:cNvSpPr>
              <a:spLocks noChangeArrowheads="1"/>
            </p:cNvSpPr>
            <p:nvPr/>
          </p:nvSpPr>
          <p:spPr bwMode="auto">
            <a:xfrm>
              <a:off x="5193" y="3061"/>
              <a:ext cx="51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/>
              <a:r>
                <a:rPr lang="he-IL" altLang="en-US" sz="2800">
                  <a:solidFill>
                    <a:schemeClr val="bg2"/>
                  </a:solidFill>
                  <a:latin typeface="Times New Roman" panose="02020603050405020304" pitchFamily="18" charset="0"/>
                  <a:cs typeface="David" panose="020E0502060401010101" pitchFamily="34" charset="-79"/>
                </a:rPr>
                <a:t>מידע</a:t>
              </a:r>
              <a:endParaRPr lang="en-US" altLang="en-US" sz="2800">
                <a:solidFill>
                  <a:schemeClr val="bg2"/>
                </a:solidFill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540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sio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/>
              <a:t>דבר המערכת</a:t>
            </a:r>
            <a:endParaRPr lang="en-US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42803" y="56456"/>
            <a:ext cx="7956376" cy="12192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he-IL" altLang="en-US" sz="5200" b="0" dirty="0">
                <a:solidFill>
                  <a:schemeClr val="tx1"/>
                </a:solidFill>
              </a:rPr>
              <a:t>תהליכים במערכת - מעבד מזון</a:t>
            </a:r>
            <a:endParaRPr lang="en-US" altLang="en-US" sz="5200" b="0" dirty="0">
              <a:solidFill>
                <a:schemeClr val="tx1"/>
              </a:solidFill>
            </a:endParaRPr>
          </a:p>
        </p:txBody>
      </p:sp>
      <p:pic>
        <p:nvPicPr>
          <p:cNvPr id="14340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031" r="21030" b="13240"/>
          <a:stretch>
            <a:fillRect/>
          </a:stretch>
        </p:blipFill>
        <p:spPr bwMode="auto">
          <a:xfrm>
            <a:off x="5656263" y="3762375"/>
            <a:ext cx="104933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341" name="Group 4"/>
          <p:cNvGrpSpPr>
            <a:grpSpLocks/>
          </p:cNvGrpSpPr>
          <p:nvPr/>
        </p:nvGrpSpPr>
        <p:grpSpPr bwMode="auto">
          <a:xfrm>
            <a:off x="2581275" y="1600200"/>
            <a:ext cx="6562725" cy="4876800"/>
            <a:chOff x="1570" y="846"/>
            <a:chExt cx="4134" cy="3122"/>
          </a:xfrm>
        </p:grpSpPr>
        <p:pic>
          <p:nvPicPr>
            <p:cNvPr id="14351" name="Picture 5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90"/>
            <a:stretch>
              <a:fillRect/>
            </a:stretch>
          </p:blipFill>
          <p:spPr bwMode="auto">
            <a:xfrm>
              <a:off x="1570" y="846"/>
              <a:ext cx="2360" cy="3122"/>
            </a:xfrm>
            <a:prstGeom prst="rect">
              <a:avLst/>
            </a:prstGeom>
            <a:noFill/>
            <a:ln w="1270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4352" name="Group 6"/>
            <p:cNvGrpSpPr>
              <a:grpSpLocks/>
            </p:cNvGrpSpPr>
            <p:nvPr/>
          </p:nvGrpSpPr>
          <p:grpSpPr bwMode="auto">
            <a:xfrm>
              <a:off x="3748" y="2260"/>
              <a:ext cx="1956" cy="464"/>
              <a:chOff x="3748" y="2260"/>
              <a:chExt cx="1956" cy="464"/>
            </a:xfrm>
          </p:grpSpPr>
          <p:sp>
            <p:nvSpPr>
              <p:cNvPr id="14356" name="AutoShape 7"/>
              <p:cNvSpPr>
                <a:spLocks noChangeArrowheads="1"/>
              </p:cNvSpPr>
              <p:nvPr/>
            </p:nvSpPr>
            <p:spPr bwMode="auto">
              <a:xfrm>
                <a:off x="3748" y="2260"/>
                <a:ext cx="1951" cy="464"/>
              </a:xfrm>
              <a:prstGeom prst="leftArrow">
                <a:avLst>
                  <a:gd name="adj1" fmla="val 50000"/>
                  <a:gd name="adj2" fmla="val 210218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sp>
            <p:nvSpPr>
              <p:cNvPr id="14357" name="Rectangle 8"/>
              <p:cNvSpPr>
                <a:spLocks noChangeArrowheads="1"/>
              </p:cNvSpPr>
              <p:nvPr/>
            </p:nvSpPr>
            <p:spPr bwMode="auto">
              <a:xfrm>
                <a:off x="4120" y="2326"/>
                <a:ext cx="1584" cy="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rtl="0">
                  <a:spcBef>
                    <a:spcPct val="50000"/>
                  </a:spcBef>
                </a:pPr>
                <a:r>
                  <a:rPr lang="he-IL" altLang="en-US" sz="2800">
                    <a:latin typeface="Times New Roman" panose="02020603050405020304" pitchFamily="18" charset="0"/>
                    <a:cs typeface="David" panose="020E0502060401010101" pitchFamily="34" charset="-79"/>
                  </a:rPr>
                  <a:t>אנרגיה - חשמל</a:t>
                </a:r>
                <a:endParaRPr lang="en-US" altLang="en-US" sz="2800">
                  <a:latin typeface="Times New Roman" panose="02020603050405020304" pitchFamily="18" charset="0"/>
                  <a:cs typeface="David" panose="020E0502060401010101" pitchFamily="34" charset="-79"/>
                </a:endParaRPr>
              </a:p>
            </p:txBody>
          </p:sp>
        </p:grpSp>
        <p:grpSp>
          <p:nvGrpSpPr>
            <p:cNvPr id="14353" name="Group 9"/>
            <p:cNvGrpSpPr>
              <a:grpSpLocks/>
            </p:cNvGrpSpPr>
            <p:nvPr/>
          </p:nvGrpSpPr>
          <p:grpSpPr bwMode="auto">
            <a:xfrm>
              <a:off x="3892" y="2848"/>
              <a:ext cx="1628" cy="556"/>
              <a:chOff x="3892" y="2848"/>
              <a:chExt cx="1628" cy="556"/>
            </a:xfrm>
          </p:grpSpPr>
          <p:sp>
            <p:nvSpPr>
              <p:cNvPr id="14354" name="AutoShape 10"/>
              <p:cNvSpPr>
                <a:spLocks noChangeArrowheads="1"/>
              </p:cNvSpPr>
              <p:nvPr/>
            </p:nvSpPr>
            <p:spPr bwMode="auto">
              <a:xfrm>
                <a:off x="3892" y="2848"/>
                <a:ext cx="1624" cy="556"/>
              </a:xfrm>
              <a:prstGeom prst="leftArrow">
                <a:avLst>
                  <a:gd name="adj1" fmla="val 50000"/>
                  <a:gd name="adj2" fmla="val 146030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sp>
            <p:nvSpPr>
              <p:cNvPr id="14355" name="Rectangle 11"/>
              <p:cNvSpPr>
                <a:spLocks noChangeArrowheads="1"/>
              </p:cNvSpPr>
              <p:nvPr/>
            </p:nvSpPr>
            <p:spPr bwMode="auto">
              <a:xfrm>
                <a:off x="4264" y="2948"/>
                <a:ext cx="1256" cy="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rtl="0">
                  <a:spcBef>
                    <a:spcPct val="50000"/>
                  </a:spcBef>
                </a:pPr>
                <a:r>
                  <a:rPr lang="he-IL" altLang="en-US" sz="2800">
                    <a:latin typeface="Times New Roman" panose="02020603050405020304" pitchFamily="18" charset="0"/>
                    <a:cs typeface="David" panose="020E0502060401010101" pitchFamily="34" charset="-79"/>
                  </a:rPr>
                  <a:t>מידע להפעלה</a:t>
                </a:r>
                <a:endParaRPr lang="en-US" altLang="en-US" sz="2800">
                  <a:latin typeface="Times New Roman" panose="02020603050405020304" pitchFamily="18" charset="0"/>
                  <a:cs typeface="David" panose="020E0502060401010101" pitchFamily="34" charset="-79"/>
                </a:endParaRPr>
              </a:p>
            </p:txBody>
          </p:sp>
        </p:grpSp>
      </p:grpSp>
      <p:grpSp>
        <p:nvGrpSpPr>
          <p:cNvPr id="29708" name="Group 12"/>
          <p:cNvGrpSpPr>
            <a:grpSpLocks/>
          </p:cNvGrpSpPr>
          <p:nvPr/>
        </p:nvGrpSpPr>
        <p:grpSpPr bwMode="auto">
          <a:xfrm>
            <a:off x="4267200" y="1524000"/>
            <a:ext cx="2889250" cy="1206500"/>
            <a:chOff x="2692" y="868"/>
            <a:chExt cx="1820" cy="760"/>
          </a:xfrm>
        </p:grpSpPr>
        <p:sp>
          <p:nvSpPr>
            <p:cNvPr id="14349" name="AutoShape 13"/>
            <p:cNvSpPr>
              <a:spLocks noChangeArrowheads="1"/>
            </p:cNvSpPr>
            <p:nvPr/>
          </p:nvSpPr>
          <p:spPr bwMode="auto">
            <a:xfrm>
              <a:off x="2692" y="868"/>
              <a:ext cx="1816" cy="760"/>
            </a:xfrm>
            <a:prstGeom prst="leftArrow">
              <a:avLst>
                <a:gd name="adj1" fmla="val 50000"/>
                <a:gd name="adj2" fmla="val 119463"/>
              </a:avLst>
            </a:prstGeom>
            <a:solidFill>
              <a:srgbClr val="CC00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3108" y="999"/>
              <a:ext cx="140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>
                <a:spcBef>
                  <a:spcPct val="50000"/>
                </a:spcBef>
              </a:pPr>
              <a:r>
                <a:rPr lang="he-IL" altLang="en-US" sz="2800">
                  <a:latin typeface="Times New Roman" panose="02020603050405020304" pitchFamily="18" charset="0"/>
                  <a:cs typeface="David" panose="020E0502060401010101" pitchFamily="34" charset="-79"/>
                </a:rPr>
                <a:t>חומרים   - מזון</a:t>
              </a:r>
              <a:endParaRPr lang="en-US" altLang="en-US" sz="2800"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29711" name="Group 15"/>
          <p:cNvGrpSpPr>
            <a:grpSpLocks/>
          </p:cNvGrpSpPr>
          <p:nvPr/>
        </p:nvGrpSpPr>
        <p:grpSpPr bwMode="auto">
          <a:xfrm>
            <a:off x="2819400" y="1676400"/>
            <a:ext cx="3149600" cy="3670300"/>
            <a:chOff x="1768" y="856"/>
            <a:chExt cx="1984" cy="2416"/>
          </a:xfrm>
        </p:grpSpPr>
        <p:sp>
          <p:nvSpPr>
            <p:cNvPr id="14347" name="Rectangle 16"/>
            <p:cNvSpPr>
              <a:spLocks noChangeArrowheads="1"/>
            </p:cNvSpPr>
            <p:nvPr/>
          </p:nvSpPr>
          <p:spPr bwMode="auto">
            <a:xfrm>
              <a:off x="1768" y="856"/>
              <a:ext cx="1984" cy="2416"/>
            </a:xfrm>
            <a:prstGeom prst="rect">
              <a:avLst/>
            </a:prstGeom>
            <a:noFill/>
            <a:ln w="127000">
              <a:solidFill>
                <a:srgbClr val="CC00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4348" name="Rectangle 17"/>
            <p:cNvSpPr>
              <a:spLocks noChangeArrowheads="1"/>
            </p:cNvSpPr>
            <p:nvPr/>
          </p:nvSpPr>
          <p:spPr bwMode="auto">
            <a:xfrm>
              <a:off x="1824" y="2880"/>
              <a:ext cx="1824" cy="382"/>
            </a:xfrm>
            <a:prstGeom prst="rect">
              <a:avLst/>
            </a:prstGeom>
            <a:solidFill>
              <a:srgbClr val="CC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>
                <a:spcBef>
                  <a:spcPct val="50000"/>
                </a:spcBef>
              </a:pPr>
              <a:r>
                <a:rPr lang="he-IL" altLang="en-US" sz="3200">
                  <a:solidFill>
                    <a:schemeClr val="bg1"/>
                  </a:solidFill>
                  <a:latin typeface="Times New Roman" panose="02020603050405020304" pitchFamily="18" charset="0"/>
                  <a:cs typeface="David" panose="020E0502060401010101" pitchFamily="34" charset="-79"/>
                </a:rPr>
                <a:t>תהליך עיבוד מזון</a:t>
              </a:r>
              <a:endParaRPr lang="en-US" altLang="en-US" sz="3200">
                <a:solidFill>
                  <a:schemeClr val="bg1"/>
                </a:solidFill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29714" name="Group 18"/>
          <p:cNvGrpSpPr>
            <a:grpSpLocks/>
          </p:cNvGrpSpPr>
          <p:nvPr/>
        </p:nvGrpSpPr>
        <p:grpSpPr bwMode="auto">
          <a:xfrm>
            <a:off x="768350" y="2882900"/>
            <a:ext cx="1968500" cy="909638"/>
            <a:chOff x="484" y="1816"/>
            <a:chExt cx="1240" cy="573"/>
          </a:xfrm>
        </p:grpSpPr>
        <p:sp>
          <p:nvSpPr>
            <p:cNvPr id="14345" name="AutoShape 19"/>
            <p:cNvSpPr>
              <a:spLocks noChangeArrowheads="1"/>
            </p:cNvSpPr>
            <p:nvPr/>
          </p:nvSpPr>
          <p:spPr bwMode="auto">
            <a:xfrm>
              <a:off x="484" y="1816"/>
              <a:ext cx="1240" cy="573"/>
            </a:xfrm>
            <a:prstGeom prst="leftArrow">
              <a:avLst>
                <a:gd name="adj1" fmla="val 50000"/>
                <a:gd name="adj2" fmla="val 108192"/>
              </a:avLst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4346" name="Rectangle 20"/>
            <p:cNvSpPr>
              <a:spLocks noChangeArrowheads="1"/>
            </p:cNvSpPr>
            <p:nvPr/>
          </p:nvSpPr>
          <p:spPr bwMode="auto">
            <a:xfrm>
              <a:off x="576" y="1920"/>
              <a:ext cx="10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7930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 Rol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C4C89D-7F70-BBCE-C2C5-8687D8DC9C60}"/>
              </a:ext>
            </a:extLst>
          </p:cNvPr>
          <p:cNvSpPr txBox="1"/>
          <p:nvPr/>
        </p:nvSpPr>
        <p:spPr>
          <a:xfrm>
            <a:off x="1043608" y="2636912"/>
            <a:ext cx="741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4000" dirty="0">
                <a:solidFill>
                  <a:schemeClr val="accent1"/>
                </a:solidFill>
              </a:rPr>
              <a:t>			</a:t>
            </a:r>
            <a:r>
              <a:rPr lang="he-IL" sz="4000" b="1" dirty="0">
                <a:solidFill>
                  <a:schemeClr val="accent1"/>
                </a:solidFill>
              </a:rPr>
              <a:t>תהליך </a:t>
            </a:r>
          </a:p>
          <a:p>
            <a:r>
              <a:rPr lang="he-IL" sz="4000" b="1" dirty="0">
                <a:solidFill>
                  <a:schemeClr val="accent1"/>
                </a:solidFill>
              </a:rPr>
              <a:t>פעולה או סדרת פעולות המתבצעות על הקלט כדי לקבל פלט</a:t>
            </a:r>
            <a:endParaRPr lang="en-IL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902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6B7D3-638C-DD9D-20A3-321A3BEE4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2027C51-0696-99B3-DFA1-D758D0D09E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6938" y="332254"/>
            <a:ext cx="6699250" cy="151765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4000" dirty="0">
                <a:solidFill>
                  <a:schemeClr val="accent2"/>
                </a:solidFill>
              </a:rPr>
              <a:t> </a:t>
            </a:r>
            <a:r>
              <a:rPr lang="he-IL" altLang="en-US" sz="4000" dirty="0">
                <a:solidFill>
                  <a:schemeClr val="accent1"/>
                </a:solidFill>
              </a:rPr>
              <a:t>מנגנונים במערכות טכנולוגיות</a:t>
            </a:r>
            <a:r>
              <a:rPr lang="en-US" altLang="en-US" sz="4000" dirty="0">
                <a:solidFill>
                  <a:schemeClr val="accent1"/>
                </a:solidFill>
              </a:rPr>
              <a:t> </a:t>
            </a:r>
          </a:p>
        </p:txBody>
      </p:sp>
      <p:grpSp>
        <p:nvGrpSpPr>
          <p:cNvPr id="18435" name="Group 3">
            <a:extLst>
              <a:ext uri="{FF2B5EF4-FFF2-40B4-BE49-F238E27FC236}">
                <a16:creationId xmlns:a16="http://schemas.microsoft.com/office/drawing/2014/main" id="{7201AB29-0C44-555D-D268-42F4796D4656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2492375"/>
            <a:ext cx="8375650" cy="3111500"/>
            <a:chOff x="483" y="1588"/>
            <a:chExt cx="5276" cy="1960"/>
          </a:xfrm>
        </p:grpSpPr>
        <p:grpSp>
          <p:nvGrpSpPr>
            <p:cNvPr id="18439" name="Group 4">
              <a:extLst>
                <a:ext uri="{FF2B5EF4-FFF2-40B4-BE49-F238E27FC236}">
                  <a16:creationId xmlns:a16="http://schemas.microsoft.com/office/drawing/2014/main" id="{E9417699-893B-8AEF-C729-D373529ACD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0" y="1588"/>
              <a:ext cx="2389" cy="1864"/>
              <a:chOff x="1780" y="1588"/>
              <a:chExt cx="2389" cy="1864"/>
            </a:xfrm>
          </p:grpSpPr>
          <p:sp>
            <p:nvSpPr>
              <p:cNvPr id="18454" name="Rectangle 5">
                <a:extLst>
                  <a:ext uri="{FF2B5EF4-FFF2-40B4-BE49-F238E27FC236}">
                    <a16:creationId xmlns:a16="http://schemas.microsoft.com/office/drawing/2014/main" id="{12E1A720-AAEB-E2E8-5174-C080539813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80" y="1588"/>
                <a:ext cx="2389" cy="1864"/>
              </a:xfrm>
              <a:prstGeom prst="rect">
                <a:avLst/>
              </a:prstGeom>
              <a:solidFill>
                <a:srgbClr val="66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sp>
            <p:nvSpPr>
              <p:cNvPr id="18455" name="Rectangle 6">
                <a:extLst>
                  <a:ext uri="{FF2B5EF4-FFF2-40B4-BE49-F238E27FC236}">
                    <a16:creationId xmlns:a16="http://schemas.microsoft.com/office/drawing/2014/main" id="{51B774BA-4C1F-29AA-8404-C200853426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1" y="2208"/>
                <a:ext cx="1788" cy="6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>
                  <a:spcBef>
                    <a:spcPct val="50000"/>
                  </a:spcBef>
                </a:pPr>
                <a:r>
                  <a:rPr lang="he-IL" altLang="en-US" sz="6600">
                    <a:latin typeface="Times New Roman" panose="02020603050405020304" pitchFamily="18" charset="0"/>
                  </a:rPr>
                  <a:t>תהליך</a:t>
                </a:r>
                <a:endParaRPr lang="en-US" altLang="en-US" sz="54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8440" name="Group 7">
              <a:extLst>
                <a:ext uri="{FF2B5EF4-FFF2-40B4-BE49-F238E27FC236}">
                  <a16:creationId xmlns:a16="http://schemas.microsoft.com/office/drawing/2014/main" id="{EAA88810-D151-50B3-1FDF-53B5AA7484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" y="1588"/>
              <a:ext cx="5276" cy="1960"/>
              <a:chOff x="483" y="1588"/>
              <a:chExt cx="5276" cy="1960"/>
            </a:xfrm>
          </p:grpSpPr>
          <p:sp>
            <p:nvSpPr>
              <p:cNvPr id="18441" name="Rectangle 8">
                <a:extLst>
                  <a:ext uri="{FF2B5EF4-FFF2-40B4-BE49-F238E27FC236}">
                    <a16:creationId xmlns:a16="http://schemas.microsoft.com/office/drawing/2014/main" id="{1A401F54-7478-1882-4C67-88C1AA7E35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2" y="1588"/>
                <a:ext cx="2362" cy="186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grpSp>
            <p:nvGrpSpPr>
              <p:cNvPr id="18442" name="Group 9">
                <a:extLst>
                  <a:ext uri="{FF2B5EF4-FFF2-40B4-BE49-F238E27FC236}">
                    <a16:creationId xmlns:a16="http://schemas.microsoft.com/office/drawing/2014/main" id="{E618D292-F99D-FD7F-247F-23095F8AE8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7" y="1634"/>
                <a:ext cx="1532" cy="534"/>
                <a:chOff x="4227" y="1634"/>
                <a:chExt cx="1532" cy="534"/>
              </a:xfrm>
            </p:grpSpPr>
            <p:sp>
              <p:nvSpPr>
                <p:cNvPr id="18452" name="AutoShape 10">
                  <a:extLst>
                    <a:ext uri="{FF2B5EF4-FFF2-40B4-BE49-F238E27FC236}">
                      <a16:creationId xmlns:a16="http://schemas.microsoft.com/office/drawing/2014/main" id="{E8B3B5AB-2A3E-82F2-F1F0-778CF382C8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" y="1634"/>
                  <a:ext cx="1528" cy="534"/>
                </a:xfrm>
                <a:prstGeom prst="leftArrow">
                  <a:avLst>
                    <a:gd name="adj1" fmla="val 50000"/>
                    <a:gd name="adj2" fmla="val 143058"/>
                  </a:avLst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  <p:sp>
              <p:nvSpPr>
                <p:cNvPr id="18453" name="Rectangle 11">
                  <a:extLst>
                    <a:ext uri="{FF2B5EF4-FFF2-40B4-BE49-F238E27FC236}">
                      <a16:creationId xmlns:a16="http://schemas.microsoft.com/office/drawing/2014/main" id="{564DC05C-2DF7-AF42-7AF3-7E76F6A63C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7" y="1726"/>
                  <a:ext cx="1182" cy="3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</p:grpSp>
          <p:grpSp>
            <p:nvGrpSpPr>
              <p:cNvPr id="18443" name="Group 12">
                <a:extLst>
                  <a:ext uri="{FF2B5EF4-FFF2-40B4-BE49-F238E27FC236}">
                    <a16:creationId xmlns:a16="http://schemas.microsoft.com/office/drawing/2014/main" id="{E44C1152-EE93-2A56-2F66-932D5A0547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7" y="2314"/>
                <a:ext cx="1532" cy="593"/>
                <a:chOff x="4227" y="2314"/>
                <a:chExt cx="1532" cy="593"/>
              </a:xfrm>
            </p:grpSpPr>
            <p:sp>
              <p:nvSpPr>
                <p:cNvPr id="18450" name="AutoShape 13">
                  <a:extLst>
                    <a:ext uri="{FF2B5EF4-FFF2-40B4-BE49-F238E27FC236}">
                      <a16:creationId xmlns:a16="http://schemas.microsoft.com/office/drawing/2014/main" id="{0B66A925-9066-DFDF-78F2-4F93FBAA7F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" y="2314"/>
                  <a:ext cx="1528" cy="593"/>
                </a:xfrm>
                <a:prstGeom prst="leftArrow">
                  <a:avLst>
                    <a:gd name="adj1" fmla="val 50000"/>
                    <a:gd name="adj2" fmla="val 128824"/>
                  </a:avLst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  <p:sp>
              <p:nvSpPr>
                <p:cNvPr id="18451" name="Rectangle 14">
                  <a:extLst>
                    <a:ext uri="{FF2B5EF4-FFF2-40B4-BE49-F238E27FC236}">
                      <a16:creationId xmlns:a16="http://schemas.microsoft.com/office/drawing/2014/main" id="{782EF907-D856-6A12-E377-823DE79FCE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8" y="2387"/>
                  <a:ext cx="1241" cy="3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</p:grpSp>
          <p:grpSp>
            <p:nvGrpSpPr>
              <p:cNvPr id="18444" name="Group 15">
                <a:extLst>
                  <a:ext uri="{FF2B5EF4-FFF2-40B4-BE49-F238E27FC236}">
                    <a16:creationId xmlns:a16="http://schemas.microsoft.com/office/drawing/2014/main" id="{FB5AD759-23BA-7762-342A-EDA1514B2F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7" y="2977"/>
                <a:ext cx="1532" cy="571"/>
                <a:chOff x="4227" y="2977"/>
                <a:chExt cx="1532" cy="571"/>
              </a:xfrm>
            </p:grpSpPr>
            <p:sp>
              <p:nvSpPr>
                <p:cNvPr id="18448" name="AutoShape 16">
                  <a:extLst>
                    <a:ext uri="{FF2B5EF4-FFF2-40B4-BE49-F238E27FC236}">
                      <a16:creationId xmlns:a16="http://schemas.microsoft.com/office/drawing/2014/main" id="{977D0DA3-0FD3-F39F-B1F4-2877BAF4A1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" y="2977"/>
                  <a:ext cx="1528" cy="571"/>
                </a:xfrm>
                <a:prstGeom prst="leftArrow">
                  <a:avLst>
                    <a:gd name="adj1" fmla="val 50000"/>
                    <a:gd name="adj2" fmla="val 133788"/>
                  </a:avLst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  <p:sp>
              <p:nvSpPr>
                <p:cNvPr id="18449" name="Rectangle 17">
                  <a:extLst>
                    <a:ext uri="{FF2B5EF4-FFF2-40B4-BE49-F238E27FC236}">
                      <a16:creationId xmlns:a16="http://schemas.microsoft.com/office/drawing/2014/main" id="{A02E7CF3-F30E-232B-F128-0DCD010629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7" y="3081"/>
                  <a:ext cx="1182" cy="3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</p:grpSp>
          <p:grpSp>
            <p:nvGrpSpPr>
              <p:cNvPr id="18445" name="Group 18">
                <a:extLst>
                  <a:ext uri="{FF2B5EF4-FFF2-40B4-BE49-F238E27FC236}">
                    <a16:creationId xmlns:a16="http://schemas.microsoft.com/office/drawing/2014/main" id="{2F7ECAB6-6BE5-608B-DBB1-6921ACE38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3" y="2115"/>
                <a:ext cx="1240" cy="588"/>
                <a:chOff x="483" y="2115"/>
                <a:chExt cx="1240" cy="588"/>
              </a:xfrm>
            </p:grpSpPr>
            <p:sp>
              <p:nvSpPr>
                <p:cNvPr id="18446" name="AutoShape 19">
                  <a:extLst>
                    <a:ext uri="{FF2B5EF4-FFF2-40B4-BE49-F238E27FC236}">
                      <a16:creationId xmlns:a16="http://schemas.microsoft.com/office/drawing/2014/main" id="{6AAAA128-E817-A46F-7FDD-E8DC4BE7B6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" y="2115"/>
                  <a:ext cx="1240" cy="588"/>
                </a:xfrm>
                <a:prstGeom prst="leftArrow">
                  <a:avLst>
                    <a:gd name="adj1" fmla="val 50000"/>
                    <a:gd name="adj2" fmla="val 105432"/>
                  </a:avLst>
                </a:prstGeom>
                <a:solidFill>
                  <a:srgbClr val="FF33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  <p:sp>
              <p:nvSpPr>
                <p:cNvPr id="18447" name="Rectangle 20">
                  <a:extLst>
                    <a:ext uri="{FF2B5EF4-FFF2-40B4-BE49-F238E27FC236}">
                      <a16:creationId xmlns:a16="http://schemas.microsoft.com/office/drawing/2014/main" id="{2996AA23-0914-C1B0-5D45-BB72320E9F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5" y="2222"/>
                  <a:ext cx="1056" cy="33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</p:grpSp>
        </p:grpSp>
      </p:grpSp>
      <p:sp>
        <p:nvSpPr>
          <p:cNvPr id="18436" name="Rectangle 21">
            <a:extLst>
              <a:ext uri="{FF2B5EF4-FFF2-40B4-BE49-F238E27FC236}">
                <a16:creationId xmlns:a16="http://schemas.microsoft.com/office/drawing/2014/main" id="{4A6A3714-6F13-CC38-ED4D-7E06AA3C6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2725738"/>
            <a:ext cx="1187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he-IL" altLang="en-US" sz="2800">
                <a:solidFill>
                  <a:schemeClr val="bg2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חומרים</a:t>
            </a:r>
            <a:endParaRPr lang="en-US" altLang="en-US" sz="2800">
              <a:solidFill>
                <a:schemeClr val="bg2"/>
              </a:solidFill>
              <a:latin typeface="Times New Roman" panose="02020603050405020304" pitchFamily="18" charset="0"/>
              <a:cs typeface="David" panose="020E0502060401010101" pitchFamily="34" charset="-79"/>
            </a:endParaRPr>
          </a:p>
        </p:txBody>
      </p:sp>
      <p:sp>
        <p:nvSpPr>
          <p:cNvPr id="18437" name="Rectangle 22">
            <a:extLst>
              <a:ext uri="{FF2B5EF4-FFF2-40B4-BE49-F238E27FC236}">
                <a16:creationId xmlns:a16="http://schemas.microsoft.com/office/drawing/2014/main" id="{652C6CD8-3E76-D1FB-C72B-269592EEE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0650" y="3868738"/>
            <a:ext cx="1089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he-IL" altLang="en-US" sz="2800">
                <a:solidFill>
                  <a:schemeClr val="bg2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אנרגיה</a:t>
            </a:r>
            <a:endParaRPr lang="en-US" altLang="en-US" sz="2800">
              <a:solidFill>
                <a:schemeClr val="bg2"/>
              </a:solidFill>
              <a:latin typeface="Times New Roman" panose="02020603050405020304" pitchFamily="18" charset="0"/>
              <a:cs typeface="David" panose="020E0502060401010101" pitchFamily="34" charset="-79"/>
            </a:endParaRPr>
          </a:p>
        </p:txBody>
      </p:sp>
      <p:sp>
        <p:nvSpPr>
          <p:cNvPr id="18438" name="Rectangle 23">
            <a:extLst>
              <a:ext uri="{FF2B5EF4-FFF2-40B4-BE49-F238E27FC236}">
                <a16:creationId xmlns:a16="http://schemas.microsoft.com/office/drawing/2014/main" id="{2806A048-A08F-9520-35CC-D7F66A129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4859338"/>
            <a:ext cx="8239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he-IL" altLang="en-US" sz="2800">
                <a:solidFill>
                  <a:schemeClr val="bg2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מידע</a:t>
            </a:r>
            <a:endParaRPr lang="en-US" altLang="en-US" sz="2800">
              <a:solidFill>
                <a:schemeClr val="bg2"/>
              </a:solidFill>
              <a:latin typeface="Times New Roman" panose="02020603050405020304" pitchFamily="18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33032405"/>
      </p:ext>
    </p:extLst>
  </p:cSld>
  <p:clrMapOvr>
    <a:masterClrMapping/>
  </p:clrMapOvr>
  <p:transition advTm="1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DAAF9-6BC2-B730-0B00-13F53659B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מנגנונים</a:t>
            </a:r>
            <a:endParaRPr lang="en-IL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5653D-10F2-AD01-A8FC-ADCF0A621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sz="2800" dirty="0"/>
              <a:t>מערכות מורכבות מתת מערכות.</a:t>
            </a:r>
          </a:p>
          <a:p>
            <a:r>
              <a:rPr lang="he-IL" sz="2800" dirty="0"/>
              <a:t>תת מערכות מורכבות ממנגנונים</a:t>
            </a:r>
          </a:p>
          <a:p>
            <a:r>
              <a:rPr lang="he-IL" sz="2800" dirty="0"/>
              <a:t>מנגנונים הם אבני היסוד של המערכת הטכנולוגית</a:t>
            </a:r>
          </a:p>
          <a:p>
            <a:r>
              <a:rPr lang="he-IL" sz="2800" dirty="0"/>
              <a:t>המנגנון הוא החלק הקטן ביותר במערכת שניתן לתאר באמצעות תרשים מלבנים.</a:t>
            </a:r>
          </a:p>
          <a:p>
            <a:endParaRPr lang="he-IL" dirty="0"/>
          </a:p>
          <a:p>
            <a:endParaRPr lang="en-IL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92F7656-70B3-997A-725F-7F89B521FD88}"/>
              </a:ext>
            </a:extLst>
          </p:cNvPr>
          <p:cNvGrpSpPr/>
          <p:nvPr/>
        </p:nvGrpSpPr>
        <p:grpSpPr>
          <a:xfrm>
            <a:off x="2087724" y="4942259"/>
            <a:ext cx="4968552" cy="1382341"/>
            <a:chOff x="71438" y="2500313"/>
            <a:chExt cx="8715375" cy="2959100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626EB3ED-D82A-9A86-265E-0A0D0D4CA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8875" y="2500313"/>
              <a:ext cx="3970338" cy="29591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he-IL" sz="4000" dirty="0"/>
                <a:t>תהליך </a:t>
              </a:r>
            </a:p>
            <a:p>
              <a:pPr algn="ctr">
                <a:defRPr/>
              </a:pPr>
              <a:r>
                <a:rPr lang="he-IL" sz="4000" dirty="0"/>
                <a:t>מנגנון</a:t>
              </a:r>
            </a:p>
          </p:txBody>
        </p:sp>
        <p:sp>
          <p:nvSpPr>
            <p:cNvPr id="6" name="Left Arrow 15">
              <a:extLst>
                <a:ext uri="{FF2B5EF4-FFF2-40B4-BE49-F238E27FC236}">
                  <a16:creationId xmlns:a16="http://schemas.microsoft.com/office/drawing/2014/main" id="{2E45C1AB-FC29-5319-02A3-66F44CA3843C}"/>
                </a:ext>
              </a:extLst>
            </p:cNvPr>
            <p:cNvSpPr/>
            <p:nvPr/>
          </p:nvSpPr>
          <p:spPr>
            <a:xfrm>
              <a:off x="6429375" y="3429000"/>
              <a:ext cx="2357438" cy="107156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dirty="0"/>
                <a:t>קלט</a:t>
              </a:r>
            </a:p>
          </p:txBody>
        </p:sp>
        <p:sp>
          <p:nvSpPr>
            <p:cNvPr id="7" name="Left Arrow 16">
              <a:extLst>
                <a:ext uri="{FF2B5EF4-FFF2-40B4-BE49-F238E27FC236}">
                  <a16:creationId xmlns:a16="http://schemas.microsoft.com/office/drawing/2014/main" id="{84A46DDC-8B4E-4428-C8E0-68E8B5AA48A7}"/>
                </a:ext>
              </a:extLst>
            </p:cNvPr>
            <p:cNvSpPr/>
            <p:nvPr/>
          </p:nvSpPr>
          <p:spPr>
            <a:xfrm>
              <a:off x="71438" y="3357563"/>
              <a:ext cx="2357437" cy="107156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dirty="0"/>
                <a:t>פלט</a:t>
              </a: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BE98F0-3294-67DD-CEB6-01EE226EA570}"/>
              </a:ext>
            </a:extLst>
          </p:cNvPr>
          <p:cNvCxnSpPr>
            <a:stCxn id="5" idx="1"/>
            <a:endCxn id="6" idx="1"/>
          </p:cNvCxnSpPr>
          <p:nvPr/>
        </p:nvCxnSpPr>
        <p:spPr>
          <a:xfrm flipV="1">
            <a:off x="3431676" y="5626384"/>
            <a:ext cx="2280647" cy="70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945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896"/>
            <a:ext cx="8229600" cy="3984104"/>
          </a:xfrm>
        </p:spPr>
        <p:txBody>
          <a:bodyPr>
            <a:normAutofit/>
          </a:bodyPr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he-IL" altLang="he-IL" sz="4000" b="1" dirty="0">
                <a:solidFill>
                  <a:schemeClr val="accent1"/>
                </a:solidFill>
              </a:rPr>
              <a:t>פלט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he-IL" sz="4000" b="1" dirty="0">
                <a:solidFill>
                  <a:schemeClr val="accent1"/>
                </a:solidFill>
              </a:rPr>
              <a:t>התוצרים שהמערכת מפיקה כתוצאה מהתהליך המתבצע על הקלט</a:t>
            </a:r>
            <a:endParaRPr lang="en-US" altLang="he-IL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027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/>
              <a:t>דבר המערכת</a:t>
            </a:r>
            <a:endParaRPr lang="en-US" alt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776052" y="112019"/>
            <a:ext cx="7236296" cy="1219200"/>
          </a:xfrm>
          <a:noFill/>
        </p:spPr>
        <p:txBody>
          <a:bodyPr lIns="92075" tIns="46038" rIns="92075" bIns="46038" anchor="ctr">
            <a:normAutofit/>
          </a:bodyPr>
          <a:lstStyle/>
          <a:p>
            <a:pPr algn="ctr" eaLnBrk="1" hangingPunct="1"/>
            <a:r>
              <a:rPr lang="he-IL" altLang="en-US" b="0" dirty="0">
                <a:solidFill>
                  <a:schemeClr val="accent1"/>
                </a:solidFill>
              </a:rPr>
              <a:t>פלטים במערכת - מעבד מזון</a:t>
            </a:r>
            <a:endParaRPr lang="en-US" altLang="en-US" b="0" dirty="0">
              <a:solidFill>
                <a:schemeClr val="accent1"/>
              </a:solidFill>
            </a:endParaRPr>
          </a:p>
        </p:txBody>
      </p:sp>
      <p:pic>
        <p:nvPicPr>
          <p:cNvPr id="17412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031" r="21030" b="13240"/>
          <a:stretch>
            <a:fillRect/>
          </a:stretch>
        </p:blipFill>
        <p:spPr bwMode="auto">
          <a:xfrm>
            <a:off x="5656263" y="3762375"/>
            <a:ext cx="104933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7413" name="Group 4"/>
          <p:cNvGrpSpPr>
            <a:grpSpLocks/>
          </p:cNvGrpSpPr>
          <p:nvPr/>
        </p:nvGrpSpPr>
        <p:grpSpPr bwMode="auto">
          <a:xfrm>
            <a:off x="2581275" y="1600200"/>
            <a:ext cx="6562725" cy="4876800"/>
            <a:chOff x="1570" y="846"/>
            <a:chExt cx="4134" cy="3122"/>
          </a:xfrm>
        </p:grpSpPr>
        <p:pic>
          <p:nvPicPr>
            <p:cNvPr id="17424" name="Picture 5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90"/>
            <a:stretch>
              <a:fillRect/>
            </a:stretch>
          </p:blipFill>
          <p:spPr bwMode="auto">
            <a:xfrm>
              <a:off x="1570" y="846"/>
              <a:ext cx="2360" cy="3122"/>
            </a:xfrm>
            <a:prstGeom prst="rect">
              <a:avLst/>
            </a:prstGeom>
            <a:noFill/>
            <a:ln w="1270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7425" name="Group 6"/>
            <p:cNvGrpSpPr>
              <a:grpSpLocks/>
            </p:cNvGrpSpPr>
            <p:nvPr/>
          </p:nvGrpSpPr>
          <p:grpSpPr bwMode="auto">
            <a:xfrm>
              <a:off x="3748" y="2260"/>
              <a:ext cx="1956" cy="464"/>
              <a:chOff x="3748" y="2260"/>
              <a:chExt cx="1956" cy="464"/>
            </a:xfrm>
          </p:grpSpPr>
          <p:sp>
            <p:nvSpPr>
              <p:cNvPr id="17429" name="AutoShape 7"/>
              <p:cNvSpPr>
                <a:spLocks noChangeArrowheads="1"/>
              </p:cNvSpPr>
              <p:nvPr/>
            </p:nvSpPr>
            <p:spPr bwMode="auto">
              <a:xfrm>
                <a:off x="3748" y="2260"/>
                <a:ext cx="1951" cy="464"/>
              </a:xfrm>
              <a:prstGeom prst="leftArrow">
                <a:avLst>
                  <a:gd name="adj1" fmla="val 50000"/>
                  <a:gd name="adj2" fmla="val 210218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sp>
            <p:nvSpPr>
              <p:cNvPr id="17430" name="Rectangle 8"/>
              <p:cNvSpPr>
                <a:spLocks noChangeArrowheads="1"/>
              </p:cNvSpPr>
              <p:nvPr/>
            </p:nvSpPr>
            <p:spPr bwMode="auto">
              <a:xfrm>
                <a:off x="4120" y="2326"/>
                <a:ext cx="1584" cy="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rtl="0">
                  <a:spcBef>
                    <a:spcPct val="50000"/>
                  </a:spcBef>
                </a:pPr>
                <a:r>
                  <a:rPr lang="he-IL" altLang="en-US" sz="2800">
                    <a:latin typeface="Times New Roman" panose="02020603050405020304" pitchFamily="18" charset="0"/>
                    <a:cs typeface="David" panose="020E0502060401010101" pitchFamily="34" charset="-79"/>
                  </a:rPr>
                  <a:t>אנרגיה - חשמל</a:t>
                </a:r>
                <a:endParaRPr lang="en-US" altLang="en-US" sz="2800">
                  <a:latin typeface="Times New Roman" panose="02020603050405020304" pitchFamily="18" charset="0"/>
                  <a:cs typeface="David" panose="020E0502060401010101" pitchFamily="34" charset="-79"/>
                </a:endParaRPr>
              </a:p>
            </p:txBody>
          </p:sp>
        </p:grpSp>
        <p:grpSp>
          <p:nvGrpSpPr>
            <p:cNvPr id="17426" name="Group 9"/>
            <p:cNvGrpSpPr>
              <a:grpSpLocks/>
            </p:cNvGrpSpPr>
            <p:nvPr/>
          </p:nvGrpSpPr>
          <p:grpSpPr bwMode="auto">
            <a:xfrm>
              <a:off x="3892" y="2848"/>
              <a:ext cx="1628" cy="556"/>
              <a:chOff x="3892" y="2848"/>
              <a:chExt cx="1628" cy="556"/>
            </a:xfrm>
          </p:grpSpPr>
          <p:sp>
            <p:nvSpPr>
              <p:cNvPr id="17427" name="AutoShape 10"/>
              <p:cNvSpPr>
                <a:spLocks noChangeArrowheads="1"/>
              </p:cNvSpPr>
              <p:nvPr/>
            </p:nvSpPr>
            <p:spPr bwMode="auto">
              <a:xfrm>
                <a:off x="3892" y="2848"/>
                <a:ext cx="1624" cy="556"/>
              </a:xfrm>
              <a:prstGeom prst="leftArrow">
                <a:avLst>
                  <a:gd name="adj1" fmla="val 50000"/>
                  <a:gd name="adj2" fmla="val 146030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sp>
            <p:nvSpPr>
              <p:cNvPr id="17428" name="Rectangle 11"/>
              <p:cNvSpPr>
                <a:spLocks noChangeArrowheads="1"/>
              </p:cNvSpPr>
              <p:nvPr/>
            </p:nvSpPr>
            <p:spPr bwMode="auto">
              <a:xfrm>
                <a:off x="4264" y="2948"/>
                <a:ext cx="1256" cy="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rtl="0">
                  <a:spcBef>
                    <a:spcPct val="50000"/>
                  </a:spcBef>
                </a:pPr>
                <a:r>
                  <a:rPr lang="he-IL" altLang="en-US" sz="2800">
                    <a:latin typeface="Times New Roman" panose="02020603050405020304" pitchFamily="18" charset="0"/>
                    <a:cs typeface="David" panose="020E0502060401010101" pitchFamily="34" charset="-79"/>
                  </a:rPr>
                  <a:t>מידע להפעלה</a:t>
                </a:r>
                <a:endParaRPr lang="en-US" altLang="en-US" sz="2800">
                  <a:latin typeface="Times New Roman" panose="02020603050405020304" pitchFamily="18" charset="0"/>
                  <a:cs typeface="David" panose="020E0502060401010101" pitchFamily="34" charset="-79"/>
                </a:endParaRPr>
              </a:p>
            </p:txBody>
          </p:sp>
        </p:grpSp>
      </p:grpSp>
      <p:grpSp>
        <p:nvGrpSpPr>
          <p:cNvPr id="32780" name="Group 12"/>
          <p:cNvGrpSpPr>
            <a:grpSpLocks/>
          </p:cNvGrpSpPr>
          <p:nvPr/>
        </p:nvGrpSpPr>
        <p:grpSpPr bwMode="auto">
          <a:xfrm>
            <a:off x="4267200" y="1542473"/>
            <a:ext cx="2889250" cy="1206500"/>
            <a:chOff x="2692" y="868"/>
            <a:chExt cx="1820" cy="760"/>
          </a:xfrm>
        </p:grpSpPr>
        <p:sp>
          <p:nvSpPr>
            <p:cNvPr id="17422" name="AutoShape 13"/>
            <p:cNvSpPr>
              <a:spLocks noChangeArrowheads="1"/>
            </p:cNvSpPr>
            <p:nvPr/>
          </p:nvSpPr>
          <p:spPr bwMode="auto">
            <a:xfrm>
              <a:off x="2692" y="868"/>
              <a:ext cx="1816" cy="760"/>
            </a:xfrm>
            <a:prstGeom prst="leftArrow">
              <a:avLst>
                <a:gd name="adj1" fmla="val 50000"/>
                <a:gd name="adj2" fmla="val 119463"/>
              </a:avLst>
            </a:prstGeom>
            <a:solidFill>
              <a:srgbClr val="CC00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7423" name="Rectangle 14"/>
            <p:cNvSpPr>
              <a:spLocks noChangeArrowheads="1"/>
            </p:cNvSpPr>
            <p:nvPr/>
          </p:nvSpPr>
          <p:spPr bwMode="auto">
            <a:xfrm>
              <a:off x="3108" y="999"/>
              <a:ext cx="140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>
                <a:spcBef>
                  <a:spcPct val="50000"/>
                </a:spcBef>
              </a:pPr>
              <a:r>
                <a:rPr lang="he-IL" altLang="en-US" sz="2800">
                  <a:latin typeface="Times New Roman" panose="02020603050405020304" pitchFamily="18" charset="0"/>
                  <a:cs typeface="David" panose="020E0502060401010101" pitchFamily="34" charset="-79"/>
                </a:rPr>
                <a:t>חומרים   - מזון</a:t>
              </a:r>
              <a:endParaRPr lang="en-US" altLang="en-US" sz="2800"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32783" name="Group 15"/>
          <p:cNvGrpSpPr>
            <a:grpSpLocks/>
          </p:cNvGrpSpPr>
          <p:nvPr/>
        </p:nvGrpSpPr>
        <p:grpSpPr bwMode="auto">
          <a:xfrm>
            <a:off x="2819400" y="1676400"/>
            <a:ext cx="3149600" cy="3670300"/>
            <a:chOff x="1768" y="856"/>
            <a:chExt cx="1984" cy="2416"/>
          </a:xfrm>
        </p:grpSpPr>
        <p:sp>
          <p:nvSpPr>
            <p:cNvPr id="17420" name="Rectangle 16"/>
            <p:cNvSpPr>
              <a:spLocks noChangeArrowheads="1"/>
            </p:cNvSpPr>
            <p:nvPr/>
          </p:nvSpPr>
          <p:spPr bwMode="auto">
            <a:xfrm>
              <a:off x="1768" y="856"/>
              <a:ext cx="1984" cy="2416"/>
            </a:xfrm>
            <a:prstGeom prst="rect">
              <a:avLst/>
            </a:prstGeom>
            <a:noFill/>
            <a:ln w="127000">
              <a:solidFill>
                <a:srgbClr val="CC00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7421" name="Rectangle 17"/>
            <p:cNvSpPr>
              <a:spLocks noChangeArrowheads="1"/>
            </p:cNvSpPr>
            <p:nvPr/>
          </p:nvSpPr>
          <p:spPr bwMode="auto">
            <a:xfrm>
              <a:off x="1824" y="2880"/>
              <a:ext cx="1824" cy="382"/>
            </a:xfrm>
            <a:prstGeom prst="rect">
              <a:avLst/>
            </a:prstGeom>
            <a:solidFill>
              <a:srgbClr val="CC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620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>
                <a:spcBef>
                  <a:spcPct val="50000"/>
                </a:spcBef>
              </a:pPr>
              <a:r>
                <a:rPr lang="he-IL" altLang="en-US" sz="3200">
                  <a:solidFill>
                    <a:schemeClr val="bg1"/>
                  </a:solidFill>
                  <a:latin typeface="Times New Roman" panose="02020603050405020304" pitchFamily="18" charset="0"/>
                  <a:cs typeface="David" panose="020E0502060401010101" pitchFamily="34" charset="-79"/>
                </a:rPr>
                <a:t>תהליך עיבוד מזון</a:t>
              </a:r>
              <a:endParaRPr lang="en-US" altLang="en-US" sz="3200">
                <a:solidFill>
                  <a:schemeClr val="bg1"/>
                </a:solidFill>
                <a:latin typeface="Times New Roman" panose="02020603050405020304" pitchFamily="18" charset="0"/>
                <a:cs typeface="David" panose="020E0502060401010101" pitchFamily="34" charset="-79"/>
              </a:endParaRPr>
            </a:p>
          </p:txBody>
        </p:sp>
      </p:grpSp>
      <p:grpSp>
        <p:nvGrpSpPr>
          <p:cNvPr id="32786" name="Group 18"/>
          <p:cNvGrpSpPr>
            <a:grpSpLocks/>
          </p:cNvGrpSpPr>
          <p:nvPr/>
        </p:nvGrpSpPr>
        <p:grpSpPr bwMode="auto">
          <a:xfrm>
            <a:off x="768350" y="2882900"/>
            <a:ext cx="1968500" cy="909638"/>
            <a:chOff x="484" y="1816"/>
            <a:chExt cx="1240" cy="573"/>
          </a:xfrm>
        </p:grpSpPr>
        <p:sp>
          <p:nvSpPr>
            <p:cNvPr id="17418" name="AutoShape 19"/>
            <p:cNvSpPr>
              <a:spLocks noChangeArrowheads="1"/>
            </p:cNvSpPr>
            <p:nvPr/>
          </p:nvSpPr>
          <p:spPr bwMode="auto">
            <a:xfrm>
              <a:off x="484" y="1816"/>
              <a:ext cx="1240" cy="573"/>
            </a:xfrm>
            <a:prstGeom prst="leftArrow">
              <a:avLst>
                <a:gd name="adj1" fmla="val 50000"/>
                <a:gd name="adj2" fmla="val 108192"/>
              </a:avLst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17419" name="Rectangle 20"/>
            <p:cNvSpPr>
              <a:spLocks noChangeArrowheads="1"/>
            </p:cNvSpPr>
            <p:nvPr/>
          </p:nvSpPr>
          <p:spPr bwMode="auto">
            <a:xfrm>
              <a:off x="576" y="1920"/>
              <a:ext cx="10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</p:grpSp>
      <p:sp>
        <p:nvSpPr>
          <p:cNvPr id="17417" name="Text Box 21"/>
          <p:cNvSpPr txBox="1">
            <a:spLocks noChangeArrowheads="1"/>
          </p:cNvSpPr>
          <p:nvPr/>
        </p:nvSpPr>
        <p:spPr bwMode="auto">
          <a:xfrm>
            <a:off x="900113" y="3141663"/>
            <a:ext cx="172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2400" b="1">
                <a:solidFill>
                  <a:schemeClr val="bg1"/>
                </a:solidFill>
              </a:rPr>
              <a:t>מזון מעובד</a:t>
            </a:r>
            <a:endParaRPr lang="en-US" altLang="he-I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6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 Rol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>
                <a:solidFill>
                  <a:schemeClr val="accent1"/>
                </a:solidFill>
              </a:rPr>
              <a:t>במפגש זה נעסוק ב: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e-IL" sz="2800" dirty="0"/>
              <a:t>הגדרה מהי מערכת טכנולוגיות</a:t>
            </a:r>
          </a:p>
          <a:p>
            <a:pPr>
              <a:lnSpc>
                <a:spcPct val="150000"/>
              </a:lnSpc>
            </a:pPr>
            <a:r>
              <a:rPr lang="he-IL" sz="2800" dirty="0"/>
              <a:t>מודל מערכת טכנולוגית</a:t>
            </a:r>
          </a:p>
          <a:p>
            <a:pPr>
              <a:lnSpc>
                <a:spcPct val="150000"/>
              </a:lnSpc>
            </a:pPr>
            <a:r>
              <a:rPr lang="he-IL" sz="2800" dirty="0"/>
              <a:t>מאפייני המערכת</a:t>
            </a:r>
          </a:p>
          <a:p>
            <a:pPr>
              <a:lnSpc>
                <a:spcPct val="150000"/>
              </a:lnSpc>
            </a:pPr>
            <a:r>
              <a:rPr lang="he-IL" sz="2800" dirty="0"/>
              <a:t>בקרה במערכות </a:t>
            </a:r>
          </a:p>
          <a:p>
            <a:pPr>
              <a:lnSpc>
                <a:spcPct val="150000"/>
              </a:lnSpc>
            </a:pPr>
            <a:r>
              <a:rPr lang="he-IL" sz="2800" dirty="0"/>
              <a:t>ההשפעות של מערכות טכנולוגיות על הסביבה והחברה</a:t>
            </a:r>
          </a:p>
        </p:txBody>
      </p:sp>
    </p:spTree>
    <p:extLst>
      <p:ext uri="{BB962C8B-B14F-4D97-AF65-F5344CB8AC3E}">
        <p14:creationId xmlns:p14="http://schemas.microsoft.com/office/powerpoint/2010/main" val="3100200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תארו את פעולת תנור האפייה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02968" y="1844824"/>
            <a:ext cx="8064896" cy="1867423"/>
            <a:chOff x="71438" y="2286000"/>
            <a:chExt cx="8786812" cy="3286125"/>
          </a:xfrm>
        </p:grpSpPr>
        <p:sp>
          <p:nvSpPr>
            <p:cNvPr id="3" name="Rectangle 6"/>
            <p:cNvSpPr>
              <a:spLocks noChangeArrowheads="1"/>
            </p:cNvSpPr>
            <p:nvPr/>
          </p:nvSpPr>
          <p:spPr bwMode="auto">
            <a:xfrm>
              <a:off x="2428875" y="2500313"/>
              <a:ext cx="3970338" cy="29591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he-IL" sz="6000" dirty="0"/>
                <a:t>תהליך</a:t>
              </a:r>
            </a:p>
          </p:txBody>
        </p:sp>
        <p:sp>
          <p:nvSpPr>
            <p:cNvPr id="4" name="Left Arrow 3"/>
            <p:cNvSpPr/>
            <p:nvPr/>
          </p:nvSpPr>
          <p:spPr>
            <a:xfrm>
              <a:off x="6500813" y="2286000"/>
              <a:ext cx="2357437" cy="107156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dirty="0"/>
                <a:t>אנרגיה</a:t>
              </a:r>
            </a:p>
          </p:txBody>
        </p:sp>
        <p:sp>
          <p:nvSpPr>
            <p:cNvPr id="5" name="Left Arrow 4"/>
            <p:cNvSpPr/>
            <p:nvPr/>
          </p:nvSpPr>
          <p:spPr>
            <a:xfrm>
              <a:off x="71438" y="3357563"/>
              <a:ext cx="2357437" cy="107156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dirty="0"/>
                <a:t>פלט</a:t>
              </a:r>
            </a:p>
          </p:txBody>
        </p:sp>
        <p:sp>
          <p:nvSpPr>
            <p:cNvPr id="6" name="Left Arrow 5"/>
            <p:cNvSpPr/>
            <p:nvPr/>
          </p:nvSpPr>
          <p:spPr>
            <a:xfrm>
              <a:off x="6429375" y="3357563"/>
              <a:ext cx="2357438" cy="107156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dirty="0"/>
                <a:t>חומרים</a:t>
              </a:r>
            </a:p>
          </p:txBody>
        </p:sp>
        <p:sp>
          <p:nvSpPr>
            <p:cNvPr id="7" name="Left Arrow 6"/>
            <p:cNvSpPr/>
            <p:nvPr/>
          </p:nvSpPr>
          <p:spPr>
            <a:xfrm>
              <a:off x="6429375" y="4500563"/>
              <a:ext cx="2357438" cy="107156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dirty="0"/>
                <a:t>מידע</a:t>
              </a:r>
            </a:p>
          </p:txBody>
        </p:sp>
      </p:grpSp>
      <p:pic>
        <p:nvPicPr>
          <p:cNvPr id="1026" name="Picture 2" descr="חנות מוצרי חשמל באינטרנט במחירים שאסור לפספס. תנור אפיה בנוי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624" y="3784255"/>
            <a:ext cx="3284972" cy="3284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452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122238"/>
            <a:ext cx="8329642" cy="1295400"/>
          </a:xfrm>
        </p:spPr>
        <p:txBody>
          <a:bodyPr/>
          <a:lstStyle/>
          <a:p>
            <a:pPr algn="ctr">
              <a:defRPr/>
            </a:pPr>
            <a:r>
              <a:rPr lang="he-IL" sz="3700" b="0" dirty="0">
                <a:solidFill>
                  <a:schemeClr val="accent2"/>
                </a:solidFill>
                <a:effectLst/>
              </a:rPr>
              <a:t>תארו את המערכות הבאות בתרשים מלבנים</a:t>
            </a:r>
            <a:endParaRPr lang="en-US" sz="3700" b="0" dirty="0">
              <a:solidFill>
                <a:schemeClr val="accent2"/>
              </a:solidFill>
              <a:effectLst/>
            </a:endParaRPr>
          </a:p>
        </p:txBody>
      </p:sp>
      <p:pic>
        <p:nvPicPr>
          <p:cNvPr id="32771" name="Picture 9" descr="porsche_944_turbo_001_1024">
            <a:hlinkClick r:id="rId3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" y="1214438"/>
            <a:ext cx="3095625" cy="2252662"/>
          </a:xfrm>
        </p:spPr>
      </p:pic>
      <p:pic>
        <p:nvPicPr>
          <p:cNvPr id="32772" name="Picture 12" descr="SYS-BIG">
            <a:hlinkClick r:id="rId5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12"/>
          <a:stretch>
            <a:fillRect/>
          </a:stretch>
        </p:blipFill>
        <p:spPr>
          <a:xfrm>
            <a:off x="5500688" y="1285875"/>
            <a:ext cx="2786062" cy="2163763"/>
          </a:xfrm>
        </p:spPr>
      </p:pic>
      <p:pic>
        <p:nvPicPr>
          <p:cNvPr id="32773" name="Picture 15" descr="11">
            <a:hlinkClick r:id="rId7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8813" y="3714750"/>
            <a:ext cx="2592387" cy="2347913"/>
          </a:xfrm>
        </p:spPr>
      </p:pic>
      <p:pic>
        <p:nvPicPr>
          <p:cNvPr id="32774" name="Picture 18" descr="M03970109200541372214">
            <a:hlinkClick r:id="rId9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300" y="4608512"/>
            <a:ext cx="914400" cy="914400"/>
          </a:xfrm>
        </p:spPr>
      </p:pic>
    </p:spTree>
    <p:extLst>
      <p:ext uri="{BB962C8B-B14F-4D97-AF65-F5344CB8AC3E}">
        <p14:creationId xmlns:p14="http://schemas.microsoft.com/office/powerpoint/2010/main" val="545767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 lIns="90488" tIns="44450" rIns="90488" bIns="44450"/>
          <a:lstStyle/>
          <a:p>
            <a:pPr algn="ctr" defTabSz="762000">
              <a:defRPr/>
            </a:pPr>
            <a:r>
              <a:rPr lang="he-IL" altLang="en-US" sz="4000" b="0" dirty="0">
                <a:solidFill>
                  <a:schemeClr val="accent2"/>
                </a:solidFill>
                <a:effectLst/>
              </a:rPr>
              <a:t>הוסיפו את החסר במודלים על פי המערכות</a:t>
            </a:r>
            <a:r>
              <a:rPr lang="en-US" altLang="en-US" sz="4000" b="0" dirty="0">
                <a:solidFill>
                  <a:schemeClr val="accent2"/>
                </a:solidFill>
                <a:effectLst/>
              </a:rPr>
              <a:t> </a:t>
            </a:r>
            <a:r>
              <a:rPr lang="en-US" altLang="en-US" sz="4000" b="0" dirty="0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 flipH="1">
            <a:off x="3419475" y="2749550"/>
            <a:ext cx="857250" cy="215900"/>
          </a:xfrm>
          <a:prstGeom prst="homePlate">
            <a:avLst>
              <a:gd name="adj" fmla="val 132353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 flipH="1">
            <a:off x="3419475" y="2368550"/>
            <a:ext cx="857250" cy="215900"/>
          </a:xfrm>
          <a:prstGeom prst="homePlate">
            <a:avLst>
              <a:gd name="adj" fmla="val 132353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 flipH="1">
            <a:off x="3419475" y="3206750"/>
            <a:ext cx="857250" cy="215900"/>
          </a:xfrm>
          <a:prstGeom prst="homePlate">
            <a:avLst>
              <a:gd name="adj" fmla="val 121489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 flipH="1">
            <a:off x="752475" y="2687638"/>
            <a:ext cx="857250" cy="261937"/>
          </a:xfrm>
          <a:prstGeom prst="homePlate">
            <a:avLst>
              <a:gd name="adj" fmla="val 109091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654175" y="2263775"/>
            <a:ext cx="1644650" cy="1187450"/>
          </a:xfrm>
          <a:prstGeom prst="rect">
            <a:avLst/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e-IL"/>
          </a:p>
        </p:txBody>
      </p:sp>
      <p:sp>
        <p:nvSpPr>
          <p:cNvPr id="33800" name="AutoShape 8"/>
          <p:cNvSpPr>
            <a:spLocks noChangeArrowheads="1"/>
          </p:cNvSpPr>
          <p:nvPr/>
        </p:nvSpPr>
        <p:spPr bwMode="auto">
          <a:xfrm flipH="1">
            <a:off x="7458075" y="2749550"/>
            <a:ext cx="857250" cy="215900"/>
          </a:xfrm>
          <a:prstGeom prst="homePlate">
            <a:avLst>
              <a:gd name="adj" fmla="val 132353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801" name="AutoShape 9"/>
          <p:cNvSpPr>
            <a:spLocks noChangeArrowheads="1"/>
          </p:cNvSpPr>
          <p:nvPr/>
        </p:nvSpPr>
        <p:spPr bwMode="auto">
          <a:xfrm flipH="1">
            <a:off x="7458075" y="2368550"/>
            <a:ext cx="857250" cy="215900"/>
          </a:xfrm>
          <a:prstGeom prst="homePlate">
            <a:avLst>
              <a:gd name="adj" fmla="val 132353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802" name="AutoShape 10"/>
          <p:cNvSpPr>
            <a:spLocks noChangeArrowheads="1"/>
          </p:cNvSpPr>
          <p:nvPr/>
        </p:nvSpPr>
        <p:spPr bwMode="auto">
          <a:xfrm flipH="1">
            <a:off x="7458075" y="3206750"/>
            <a:ext cx="857250" cy="215900"/>
          </a:xfrm>
          <a:prstGeom prst="homePlate">
            <a:avLst>
              <a:gd name="adj" fmla="val 121489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 flipH="1">
            <a:off x="4791075" y="2687638"/>
            <a:ext cx="857250" cy="261937"/>
          </a:xfrm>
          <a:prstGeom prst="homePlate">
            <a:avLst>
              <a:gd name="adj" fmla="val 109091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5692775" y="2263775"/>
            <a:ext cx="1644650" cy="1187450"/>
          </a:xfrm>
          <a:prstGeom prst="rect">
            <a:avLst/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e-IL"/>
          </a:p>
        </p:txBody>
      </p:sp>
      <p:sp>
        <p:nvSpPr>
          <p:cNvPr id="33805" name="AutoShape 13"/>
          <p:cNvSpPr>
            <a:spLocks noChangeArrowheads="1"/>
          </p:cNvSpPr>
          <p:nvPr/>
        </p:nvSpPr>
        <p:spPr bwMode="auto">
          <a:xfrm flipH="1">
            <a:off x="3419475" y="5187950"/>
            <a:ext cx="857250" cy="215900"/>
          </a:xfrm>
          <a:prstGeom prst="homePlate">
            <a:avLst>
              <a:gd name="adj" fmla="val 132353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806" name="AutoShape 14"/>
          <p:cNvSpPr>
            <a:spLocks noChangeArrowheads="1"/>
          </p:cNvSpPr>
          <p:nvPr/>
        </p:nvSpPr>
        <p:spPr bwMode="auto">
          <a:xfrm flipH="1">
            <a:off x="3419475" y="4806950"/>
            <a:ext cx="857250" cy="215900"/>
          </a:xfrm>
          <a:prstGeom prst="homePlate">
            <a:avLst>
              <a:gd name="adj" fmla="val 132353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807" name="AutoShape 15"/>
          <p:cNvSpPr>
            <a:spLocks noChangeArrowheads="1"/>
          </p:cNvSpPr>
          <p:nvPr/>
        </p:nvSpPr>
        <p:spPr bwMode="auto">
          <a:xfrm flipH="1">
            <a:off x="3419475" y="5645150"/>
            <a:ext cx="857250" cy="215900"/>
          </a:xfrm>
          <a:prstGeom prst="homePlate">
            <a:avLst>
              <a:gd name="adj" fmla="val 121489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808" name="AutoShape 16"/>
          <p:cNvSpPr>
            <a:spLocks noChangeArrowheads="1"/>
          </p:cNvSpPr>
          <p:nvPr/>
        </p:nvSpPr>
        <p:spPr bwMode="auto">
          <a:xfrm flipH="1">
            <a:off x="752475" y="5126038"/>
            <a:ext cx="857250" cy="261937"/>
          </a:xfrm>
          <a:prstGeom prst="homePlate">
            <a:avLst>
              <a:gd name="adj" fmla="val 109091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1654175" y="4778375"/>
            <a:ext cx="1644650" cy="1187450"/>
          </a:xfrm>
          <a:prstGeom prst="rect">
            <a:avLst/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e-IL"/>
          </a:p>
        </p:txBody>
      </p:sp>
      <p:sp>
        <p:nvSpPr>
          <p:cNvPr id="33810" name="AutoShape 18"/>
          <p:cNvSpPr>
            <a:spLocks noChangeArrowheads="1"/>
          </p:cNvSpPr>
          <p:nvPr/>
        </p:nvSpPr>
        <p:spPr bwMode="auto">
          <a:xfrm flipH="1">
            <a:off x="7458075" y="5187950"/>
            <a:ext cx="857250" cy="215900"/>
          </a:xfrm>
          <a:prstGeom prst="homePlate">
            <a:avLst>
              <a:gd name="adj" fmla="val 132353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811" name="AutoShape 19"/>
          <p:cNvSpPr>
            <a:spLocks noChangeArrowheads="1"/>
          </p:cNvSpPr>
          <p:nvPr/>
        </p:nvSpPr>
        <p:spPr bwMode="auto">
          <a:xfrm flipH="1">
            <a:off x="7458075" y="4806950"/>
            <a:ext cx="857250" cy="215900"/>
          </a:xfrm>
          <a:prstGeom prst="homePlate">
            <a:avLst>
              <a:gd name="adj" fmla="val 132353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 flipH="1">
            <a:off x="7458075" y="5645150"/>
            <a:ext cx="857250" cy="215900"/>
          </a:xfrm>
          <a:prstGeom prst="homePlate">
            <a:avLst>
              <a:gd name="adj" fmla="val 121489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3813" name="AutoShape 21"/>
          <p:cNvSpPr>
            <a:spLocks noChangeArrowheads="1"/>
          </p:cNvSpPr>
          <p:nvPr/>
        </p:nvSpPr>
        <p:spPr bwMode="auto">
          <a:xfrm flipH="1">
            <a:off x="4791075" y="5126038"/>
            <a:ext cx="857250" cy="261937"/>
          </a:xfrm>
          <a:prstGeom prst="homePlate">
            <a:avLst>
              <a:gd name="adj" fmla="val 109091"/>
            </a:avLst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5692775" y="4702175"/>
            <a:ext cx="1644650" cy="1187450"/>
          </a:xfrm>
          <a:prstGeom prst="rect">
            <a:avLst/>
          </a:prstGeom>
          <a:solidFill>
            <a:srgbClr val="EDFFFE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e-IL"/>
          </a:p>
        </p:txBody>
      </p:sp>
      <p:sp>
        <p:nvSpPr>
          <p:cNvPr id="2" name="TextBox 1"/>
          <p:cNvSpPr txBox="1"/>
          <p:nvPr/>
        </p:nvSpPr>
        <p:spPr>
          <a:xfrm>
            <a:off x="6084168" y="153670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dirty="0"/>
              <a:t>מחשב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6228184" y="4033923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dirty="0"/>
              <a:t>מייבש שיער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2303731" y="1585441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dirty="0"/>
              <a:t>מכונית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2123728" y="4017548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dirty="0"/>
              <a:t>מכונת כביסה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6607128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A4250-B42B-F80C-9558-9E8D2D89C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מנגנונים במערכת מייבש שער</a:t>
            </a:r>
            <a:endParaRPr lang="en-IL" dirty="0">
              <a:solidFill>
                <a:schemeClr val="accent1"/>
              </a:solidFill>
            </a:endParaRPr>
          </a:p>
        </p:txBody>
      </p:sp>
      <p:grpSp>
        <p:nvGrpSpPr>
          <p:cNvPr id="9" name="Group 3">
            <a:extLst>
              <a:ext uri="{FF2B5EF4-FFF2-40B4-BE49-F238E27FC236}">
                <a16:creationId xmlns:a16="http://schemas.microsoft.com/office/drawing/2014/main" id="{28590847-8616-4706-2DF7-245030FDB443}"/>
              </a:ext>
            </a:extLst>
          </p:cNvPr>
          <p:cNvGrpSpPr>
            <a:grpSpLocks/>
          </p:cNvGrpSpPr>
          <p:nvPr/>
        </p:nvGrpSpPr>
        <p:grpSpPr bwMode="auto">
          <a:xfrm>
            <a:off x="384175" y="2564904"/>
            <a:ext cx="8375650" cy="3111500"/>
            <a:chOff x="483" y="1588"/>
            <a:chExt cx="5276" cy="1960"/>
          </a:xfrm>
        </p:grpSpPr>
        <p:grpSp>
          <p:nvGrpSpPr>
            <p:cNvPr id="10" name="Group 4">
              <a:extLst>
                <a:ext uri="{FF2B5EF4-FFF2-40B4-BE49-F238E27FC236}">
                  <a16:creationId xmlns:a16="http://schemas.microsoft.com/office/drawing/2014/main" id="{9E7E2F41-5006-702D-569F-C81F34B6A8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0" y="1588"/>
              <a:ext cx="2389" cy="1864"/>
              <a:chOff x="1780" y="1588"/>
              <a:chExt cx="2389" cy="1864"/>
            </a:xfrm>
          </p:grpSpPr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7B782D29-2BDB-0240-3DDA-8D11467425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80" y="1588"/>
                <a:ext cx="2389" cy="1864"/>
              </a:xfrm>
              <a:prstGeom prst="rect">
                <a:avLst/>
              </a:prstGeom>
              <a:solidFill>
                <a:srgbClr val="66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sp>
            <p:nvSpPr>
              <p:cNvPr id="26" name="Rectangle 6">
                <a:extLst>
                  <a:ext uri="{FF2B5EF4-FFF2-40B4-BE49-F238E27FC236}">
                    <a16:creationId xmlns:a16="http://schemas.microsoft.com/office/drawing/2014/main" id="{6C000460-6767-25E2-CC76-2E9E9CB458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1" y="1646"/>
                <a:ext cx="1788" cy="6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defTabSz="7620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>
                  <a:spcBef>
                    <a:spcPct val="50000"/>
                  </a:spcBef>
                </a:pPr>
                <a:r>
                  <a:rPr lang="he-IL" altLang="en-US" sz="6600" dirty="0">
                    <a:latin typeface="Times New Roman" panose="02020603050405020304" pitchFamily="18" charset="0"/>
                  </a:rPr>
                  <a:t>תהליך</a:t>
                </a:r>
                <a:endParaRPr lang="en-US" altLang="en-US" sz="54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1" name="Group 7">
              <a:extLst>
                <a:ext uri="{FF2B5EF4-FFF2-40B4-BE49-F238E27FC236}">
                  <a16:creationId xmlns:a16="http://schemas.microsoft.com/office/drawing/2014/main" id="{5771B683-C86C-3C38-601D-B2602E8748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" y="1588"/>
              <a:ext cx="5276" cy="1960"/>
              <a:chOff x="483" y="1588"/>
              <a:chExt cx="5276" cy="1960"/>
            </a:xfrm>
          </p:grpSpPr>
          <p:sp>
            <p:nvSpPr>
              <p:cNvPr id="12" name="Rectangle 8">
                <a:extLst>
                  <a:ext uri="{FF2B5EF4-FFF2-40B4-BE49-F238E27FC236}">
                    <a16:creationId xmlns:a16="http://schemas.microsoft.com/office/drawing/2014/main" id="{7EBD8FBB-A1C6-AEA4-20A1-B62B3371A6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2" y="1588"/>
                <a:ext cx="2362" cy="186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he-IL" altLang="en-US"/>
              </a:p>
            </p:txBody>
          </p:sp>
          <p:grpSp>
            <p:nvGrpSpPr>
              <p:cNvPr id="13" name="Group 9">
                <a:extLst>
                  <a:ext uri="{FF2B5EF4-FFF2-40B4-BE49-F238E27FC236}">
                    <a16:creationId xmlns:a16="http://schemas.microsoft.com/office/drawing/2014/main" id="{5B0F4447-4E6B-941C-C6F1-C2CB15C89E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7" y="1634"/>
                <a:ext cx="1532" cy="534"/>
                <a:chOff x="4227" y="1634"/>
                <a:chExt cx="1532" cy="534"/>
              </a:xfrm>
            </p:grpSpPr>
            <p:sp>
              <p:nvSpPr>
                <p:cNvPr id="23" name="AutoShape 10">
                  <a:extLst>
                    <a:ext uri="{FF2B5EF4-FFF2-40B4-BE49-F238E27FC236}">
                      <a16:creationId xmlns:a16="http://schemas.microsoft.com/office/drawing/2014/main" id="{58E38C41-D292-4103-CE39-F93EA80A3F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" y="1634"/>
                  <a:ext cx="1528" cy="534"/>
                </a:xfrm>
                <a:prstGeom prst="leftArrow">
                  <a:avLst>
                    <a:gd name="adj1" fmla="val 50000"/>
                    <a:gd name="adj2" fmla="val 143058"/>
                  </a:avLst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he-IL" altLang="en-US" dirty="0"/>
                    <a:t>חומרים: אוויר</a:t>
                  </a:r>
                </a:p>
              </p:txBody>
            </p:sp>
            <p:sp>
              <p:nvSpPr>
                <p:cNvPr id="24" name="Rectangle 11">
                  <a:extLst>
                    <a:ext uri="{FF2B5EF4-FFF2-40B4-BE49-F238E27FC236}">
                      <a16:creationId xmlns:a16="http://schemas.microsoft.com/office/drawing/2014/main" id="{503DE79A-7481-C354-7924-7FB06E000F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7" y="1726"/>
                  <a:ext cx="1182" cy="3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</p:grpSp>
          <p:grpSp>
            <p:nvGrpSpPr>
              <p:cNvPr id="14" name="Group 12">
                <a:extLst>
                  <a:ext uri="{FF2B5EF4-FFF2-40B4-BE49-F238E27FC236}">
                    <a16:creationId xmlns:a16="http://schemas.microsoft.com/office/drawing/2014/main" id="{A1145D87-911D-6096-EDF3-D82520E4D3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7" y="2314"/>
                <a:ext cx="1532" cy="593"/>
                <a:chOff x="4227" y="2314"/>
                <a:chExt cx="1532" cy="593"/>
              </a:xfrm>
            </p:grpSpPr>
            <p:sp>
              <p:nvSpPr>
                <p:cNvPr id="21" name="AutoShape 13">
                  <a:extLst>
                    <a:ext uri="{FF2B5EF4-FFF2-40B4-BE49-F238E27FC236}">
                      <a16:creationId xmlns:a16="http://schemas.microsoft.com/office/drawing/2014/main" id="{9220C978-1BA9-9269-9ED1-40A89B08ED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" y="2314"/>
                  <a:ext cx="1528" cy="593"/>
                </a:xfrm>
                <a:prstGeom prst="leftArrow">
                  <a:avLst>
                    <a:gd name="adj1" fmla="val 50000"/>
                    <a:gd name="adj2" fmla="val 128824"/>
                  </a:avLst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he-IL" altLang="en-US" dirty="0"/>
                    <a:t>אנרגיה חשמלית</a:t>
                  </a:r>
                </a:p>
              </p:txBody>
            </p:sp>
            <p:sp>
              <p:nvSpPr>
                <p:cNvPr id="22" name="Rectangle 14">
                  <a:extLst>
                    <a:ext uri="{FF2B5EF4-FFF2-40B4-BE49-F238E27FC236}">
                      <a16:creationId xmlns:a16="http://schemas.microsoft.com/office/drawing/2014/main" id="{2804237A-E2CA-D1DC-A4B6-A85418F441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8" y="2387"/>
                  <a:ext cx="1241" cy="3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</p:grpSp>
          <p:grpSp>
            <p:nvGrpSpPr>
              <p:cNvPr id="15" name="Group 15">
                <a:extLst>
                  <a:ext uri="{FF2B5EF4-FFF2-40B4-BE49-F238E27FC236}">
                    <a16:creationId xmlns:a16="http://schemas.microsoft.com/office/drawing/2014/main" id="{6515459E-44E1-B981-E7C0-57E3C18748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7" y="2977"/>
                <a:ext cx="1532" cy="571"/>
                <a:chOff x="4227" y="2977"/>
                <a:chExt cx="1532" cy="571"/>
              </a:xfrm>
            </p:grpSpPr>
            <p:sp>
              <p:nvSpPr>
                <p:cNvPr id="19" name="AutoShape 16">
                  <a:extLst>
                    <a:ext uri="{FF2B5EF4-FFF2-40B4-BE49-F238E27FC236}">
                      <a16:creationId xmlns:a16="http://schemas.microsoft.com/office/drawing/2014/main" id="{28FBB45C-ED08-BF3D-038A-7727BA043F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" y="2977"/>
                  <a:ext cx="1528" cy="571"/>
                </a:xfrm>
                <a:prstGeom prst="leftArrow">
                  <a:avLst>
                    <a:gd name="adj1" fmla="val 50000"/>
                    <a:gd name="adj2" fmla="val 133788"/>
                  </a:avLst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he-IL" altLang="en-US" dirty="0"/>
                    <a:t>מידע להפעלה</a:t>
                  </a:r>
                </a:p>
              </p:txBody>
            </p:sp>
            <p:sp>
              <p:nvSpPr>
                <p:cNvPr id="20" name="Rectangle 17">
                  <a:extLst>
                    <a:ext uri="{FF2B5EF4-FFF2-40B4-BE49-F238E27FC236}">
                      <a16:creationId xmlns:a16="http://schemas.microsoft.com/office/drawing/2014/main" id="{E7EDBA35-CC82-DAC9-8226-E7C407CCE9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7" y="3081"/>
                  <a:ext cx="1182" cy="3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</p:grpSp>
          <p:grpSp>
            <p:nvGrpSpPr>
              <p:cNvPr id="16" name="Group 18">
                <a:extLst>
                  <a:ext uri="{FF2B5EF4-FFF2-40B4-BE49-F238E27FC236}">
                    <a16:creationId xmlns:a16="http://schemas.microsoft.com/office/drawing/2014/main" id="{DC553240-DB44-FE3C-D325-9A03863CE5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3" y="2115"/>
                <a:ext cx="1240" cy="588"/>
                <a:chOff x="483" y="2115"/>
                <a:chExt cx="1240" cy="588"/>
              </a:xfrm>
            </p:grpSpPr>
            <p:sp>
              <p:nvSpPr>
                <p:cNvPr id="17" name="AutoShape 19">
                  <a:extLst>
                    <a:ext uri="{FF2B5EF4-FFF2-40B4-BE49-F238E27FC236}">
                      <a16:creationId xmlns:a16="http://schemas.microsoft.com/office/drawing/2014/main" id="{D8D93D52-6127-93E0-2EE4-5D76E900CC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" y="2115"/>
                  <a:ext cx="1240" cy="588"/>
                </a:xfrm>
                <a:prstGeom prst="leftArrow">
                  <a:avLst>
                    <a:gd name="adj1" fmla="val 50000"/>
                    <a:gd name="adj2" fmla="val 105432"/>
                  </a:avLst>
                </a:prstGeom>
                <a:solidFill>
                  <a:srgbClr val="FF33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he-IL" altLang="en-US" dirty="0"/>
                    <a:t>אוויר חם בתנועה</a:t>
                  </a:r>
                </a:p>
              </p:txBody>
            </p:sp>
            <p:sp>
              <p:nvSpPr>
                <p:cNvPr id="18" name="Rectangle 20">
                  <a:extLst>
                    <a:ext uri="{FF2B5EF4-FFF2-40B4-BE49-F238E27FC236}">
                      <a16:creationId xmlns:a16="http://schemas.microsoft.com/office/drawing/2014/main" id="{E4708929-EDD1-ABFA-6250-1E0924CAB7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5" y="2222"/>
                  <a:ext cx="1056" cy="33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he-IL" altLang="en-US"/>
                </a:p>
              </p:txBody>
            </p:sp>
          </p:grp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AC31FE64-3BD6-7F4F-83B6-8A37275F46C8}"/>
              </a:ext>
            </a:extLst>
          </p:cNvPr>
          <p:cNvSpPr txBox="1"/>
          <p:nvPr/>
        </p:nvSpPr>
        <p:spPr>
          <a:xfrm>
            <a:off x="4860031" y="4283085"/>
            <a:ext cx="1129999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he-IL" dirty="0"/>
              <a:t>מאוורר</a:t>
            </a:r>
            <a:endParaRPr lang="en-IL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B2B574E-0DD7-A8DB-3BBA-353ADAF2C72F}"/>
              </a:ext>
            </a:extLst>
          </p:cNvPr>
          <p:cNvSpPr txBox="1"/>
          <p:nvPr/>
        </p:nvSpPr>
        <p:spPr>
          <a:xfrm>
            <a:off x="3044571" y="4303031"/>
            <a:ext cx="1249006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he-IL" dirty="0"/>
              <a:t>גוף חימום</a:t>
            </a:r>
            <a:endParaRPr lang="en-IL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5FE4FEF-AEDC-E901-9502-7B1F22B14FFC}"/>
              </a:ext>
            </a:extLst>
          </p:cNvPr>
          <p:cNvCxnSpPr>
            <a:stCxn id="27" idx="1"/>
            <a:endCxn id="28" idx="3"/>
          </p:cNvCxnSpPr>
          <p:nvPr/>
        </p:nvCxnSpPr>
        <p:spPr>
          <a:xfrm flipH="1">
            <a:off x="4293577" y="4467751"/>
            <a:ext cx="566454" cy="19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981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e-IL" dirty="0"/>
              <a:t>מהי בקרה?</a:t>
            </a:r>
          </a:p>
          <a:p>
            <a:r>
              <a:rPr lang="he-IL" dirty="0"/>
              <a:t>תהליך של שליטה על הקלט או על התהליכים המתבצעים במערכת כדי להשיג פלט רצויים</a:t>
            </a:r>
          </a:p>
          <a:p>
            <a:endParaRPr lang="he-IL" dirty="0"/>
          </a:p>
          <a:p>
            <a:r>
              <a:rPr lang="he-IL" dirty="0"/>
              <a:t>דוגמאות: שינוי גובה הלהבה בכיריים, שינוי הלחיצה על הגז במכונית, לחיצה על כפתור הקומה הרצויה במעלית ועוד..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בקרה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8480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712" y="1987953"/>
            <a:ext cx="2529396" cy="162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2089" y="562468"/>
            <a:ext cx="8679498" cy="1257300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>
                <a:effectLst/>
              </a:rPr>
              <a:t> </a:t>
            </a:r>
            <a:r>
              <a:rPr lang="he-IL" sz="4400" dirty="0">
                <a:solidFill>
                  <a:schemeClr val="accent1"/>
                </a:solidFill>
                <a:effectLst/>
              </a:rPr>
              <a:t>בקרה</a:t>
            </a:r>
            <a:r>
              <a:rPr lang="he-IL" dirty="0">
                <a:solidFill>
                  <a:schemeClr val="accent1"/>
                </a:solidFill>
                <a:effectLst/>
              </a:rPr>
              <a:t> – </a:t>
            </a:r>
            <a:br>
              <a:rPr lang="en-US" dirty="0">
                <a:solidFill>
                  <a:schemeClr val="accent1"/>
                </a:solidFill>
                <a:effectLst/>
              </a:rPr>
            </a:br>
            <a:r>
              <a:rPr lang="he-IL" sz="3600" dirty="0">
                <a:solidFill>
                  <a:schemeClr val="accent1"/>
                </a:solidFill>
                <a:effectLst/>
              </a:rPr>
              <a:t>תארו את המערכות על פי מודל המערכת</a:t>
            </a:r>
            <a:br>
              <a:rPr lang="he-IL" sz="3600" dirty="0">
                <a:solidFill>
                  <a:schemeClr val="accent1"/>
                </a:solidFill>
                <a:effectLst/>
              </a:rPr>
            </a:br>
            <a:r>
              <a:rPr lang="he-IL" sz="3600" dirty="0">
                <a:solidFill>
                  <a:schemeClr val="accent1"/>
                </a:solidFill>
                <a:effectLst/>
              </a:rPr>
              <a:t>מיינו את המערכות הבאות על פי סוגי הבקרה</a:t>
            </a:r>
          </a:p>
        </p:txBody>
      </p:sp>
      <p:sp>
        <p:nvSpPr>
          <p:cNvPr id="4" name="AutoShape 8" descr="data:image/jpeg;base64,/9j/4AAQSkZJRgABAQAAAQABAAD/2wCEAAkGBxQSEhUUEBQVFRUWFxUXFhQUFRQUGBUXFBUWFhQWFhUZHCggGBwlGxQVITEhJSkrLi4uFx8zODMsNygtLisBCgoKDg0OGxAQGDEmHB8xLDQsLjgtLCwrLC0sNSwsNDAsLzQtLC0sLCwsLCwuLzcvLCwsLCwsLCwsLywsLCwsLP/AABEIANMA7wMBIgACEQEDEQH/xAAcAAEAAgMBAQEAAAAAAAAAAAAABAUCAwYHAQj/xABJEAACAQIDAwgGCAQDBQkAAAABAgADEQQSIQUxQQYTUWFxgZGhByIyUpKxIzNCYnKiwdEUc4KyJENjFTRTwsMWdIOjs+Hi8PH/xAAaAQEAAgMBAAAAAAAAAAAAAAAABAUBAgMG/8QAMBEAAgIBAgMECQUBAAAAAAAAAAECAxEEIQVx8BIxMkETIjNCgZGxwdEUUWGh4fH/2gAMAwEAAhEDEQA/APcYiIAiIgCIiAIiIAiIgCIiAIiIAiIgCIiAIiIAiIgCIiAIiIAiIgCIiAIiIAiIgCIiAIiIAiJqrYhU9tgvaQIBtiVNfb9Mezdz1Cw8TKPbPK2pTW6UqjXvZaNM1W06SbKO+AdkTNYrL7y+Inhu3/SPjFOmEIH+s1Q26yAFVfEyhX0kY8ElqdG3QKbEDvD3gH6UBifnrC+luqv1mGpn8DunzzToMB6Y6BtztPEU/wALLUA8x8oB7LE4LZvpKwdX2cWgPRWU0/MgDznT4TbAqC6GnUHvU3BHlf5zGTOC2iREx68Qw7r/ACvJFOsreyQew/pGUMMziImTAiIgCIiAIiIAiIgCIiAIiIAiJ53yp5WM7Glh2y0xoXXe542PBfnON98ao5Z2ooldLsxO2xm1qNLR6ig+6Dc+A3SnxPK5B9Wve5sPAfvPPEebVqSqfE7M+FYLVcKhjxbnV1+UFWpfK4vY2VCFF+ALC7AeM47alPaj3yGin8prse1qo+QEklr77HtAPzmxGtuuPwsyjwBtOkeLR96D+efwcpcKn7sl9Pyef7T2Rtf/ADWxLD7jM4HwHztK3/aeNotY1q6MPsl6nyM9ap42oNzk9TqrDyynzksbUzDLVpJUXj1/0MCPzSTDiOnl72OfWCLPQXx93PI8owvL/aFP/NFQe7URG8wAZPHpCVxbGYDD1OJKg0z23IM7qvsPZdb6zDii2uqq1MC/S1Mmn4ysxPoqoVVvg8W1uGfJWXsumW3nJkZxksxeSLKMovElg5sYzYmI0enicKelW5xR8WY/lm0ej/C4j/cNoUHJ3U6l6bfMn8sjbV9GGOparTSsNdaD69uRgG7gDORxWAek2Wor02911ZT4HWbGp0O1fRrtChc8yaij7VIipfuX1vyznAleg+mem432JRh3aES12ZylxuFNqGIqKB9nNdfgbTynV4P0otUATaWFo4lN18gDDpO4jwAgFBsz0j7QoWHPmoPdrAPf+pvW8DOy2T6ZFNhi8P2vSPyRv3kzA8m9l7Upu2CNSkVIzLYkIzC4urX324NwlbV9DpLaYhAvTzbA/CDbzgHoew+WuFxNhh8QMx/y3Nmv0Wbf2KZ0C7TI9pb9amx8D+88z2XyCwGBZatQvWqIQyvVfKqsuoK01sN/vZpu2py8TMUog1X92mpY+A3d81aSMpnp9DaNNjYMAehtD3X390lTw58Xj65uRToL0v67/CpsO8zrNgcoK1ABarmsvEsAp/ptu/8AvbIU+IUwlhyzy8uukTIaG2ccqOOfn10z0WJowWLWqgembqfLpB6DN8nJprK7iG008MRETJgREQBERAEREAoeWu0DRwrZTZqh5tT0Zgcx+EHxE8qAnd+kup9Qv8w/2gfrOHIPAXPXuHWZTaxysv7C8v8Apd6Hs109uQBmYaRylYcKbDouyHzuJ8Ncj26dQdYAcflJPlI89JbHvj9yVDW0y7pfYmK82LVkCni0Y2DrfoJyn4TrJEiyhjZkmM0+5ktak2K8gBpmtWc3Wb5LBXnzIpOa1m99SVfudbMPGR6bE7pnmI36Tmk4vMXhiSjJYayW2F2vXp7qmYe7VAfwYWbvJMsjtmjXXJjKCkdYFZPAjMD2A9s5oVJmryXXxHUV97yv56yQrOHUT7ljkTtoej/Z2Ju9ItT6eadSB1ZXDZewWtIOD5CbLw3rVmetb/jVLKP6Uy377y1XZSsvteseI3DquNZzOM5KKajGu1RxvWkXOUCwubjVtb8fHWWkOKV9nM4tP59fEq5cPm5Yg0/6Lx+W2Cw45rCIDbdSw9MW+FRIWJ5Q42v9XSXDqftVWzv3U1/UiY4bDJSGWkioOhQF8bb5sJkS3i83tXHHPfr+ybVwmK3slnrr9itbY4c3xNWpXPQxKJ3IvDqJMnUKKouWmqovuqAo8BMi0wLSusutt8cmyyrorq8EcGZaYlprZ5qapNVA6MveS22P4esFY/R1CAw4KToG/fqv0CelTxKo+k9X5LY/n8LScm7WyselkJQnvy375e8MseHW/LuKPilKTVi89mW0REtSoEREAREQBERAOC9JB+kpfhb5j9pyaTqfSKfpqY/0/mzftOWLBRdr2vwBbid9hu65W1b6ufL8FjZtpI8/yZgTICY0XDC6EMOlSD8psAliVxi9FWFmUMOhgD85rOx0BsuamRwRyLX+4bjyktKmUhshexvlBAv2knde00YZ7VL1SoLNd3YWJJGaoQTvA3ADfppMSjGW0lk2jKUd0zT/ALMrD2aiuOiouU/Emn5ZqqLUX6yk460+lX8vrfll4lY5RlS7tzahSdA9YEqlxvKqM7dAm/Cvmv6rC3E5Spve1iDxym1wL2kWehpl5Y5EqvX3Q888zmaVdW9lgT0A6jtXeJKTGMNL3HQdZf4jZlOr9Yit1kajsO8SvrcnLfVVHX7rfSL3ZtR4yJZwx+68k2viifjiQ/4hT9m3Yf0gVZqxWz69LVkDrxalckDrpnU900h9x3g7iNx75At0s6/Eiwp1NdvgZa4XGsh9U93CXC4pay2OjDd0g9InLLUm2lXINwZGcWu46ygpb+ZNraHr4zSzzCtiMxuZHapNY1nRPY3tUmtqsjtVml607RrMORIerNL1ZV09pB89gfUdkP8ATvIm01J3VWO85ekT7iS1Wek+i6rmwtQe7Wa3YadM/MmeWEz070V/7vV/m/8ATT9pN0axaiDxB5p+KO2iIluUIiIgCIiAIiIB556QT/iV6qS/3PObZso0UtruW19511IvOh5eH/FdiL+p/WULE29UAm/EkaXPGVmn31U+v2LG/bSwIxFKodbB+F7037jofAzdzFRfZqX+7VXP4MLN3kmfHqqRaopA+8My+IuPGZ0sMLXpOVH3SGX4TcDutLIrguJYfWUm/FSIqDvU2fwBkrC4qlUOVXUt7jeo/ejWPlMFeoN6q/WpyN8JuD4iZvWouMtdco6K6DL8RuvnMgmU8AoNwCpF9UJXeLHd1TdQ2cPVBsVW5AyqPW0GY2GpAFh0azRh9lLa9CrUpjhkfOncj5lA7AJKSli03czWHQc1Frdvrhj8MAs6VGbxQlau2Cn19CtT+9k51e3NSzWHW1pYYHadGr9VURrbwGBt1G249UAybCzj+Vmz+Z+mXRLjnV4C5sKg6wd/SNeE74DSV22MGKlJ0YXDKykdRBE1nBTi4vzN4TcJKS70ed3n3PNOHvkS+8qt+3KLzIzzbW+D1aeVk2GpNLVZ8JmKpeZUUhkxapNTXMgYrE1CSKIQKCV512Frg2ICjXfca9G6Z7MR2UiowYhiLgEdo1Avbptxkp0SjDtvuIi1UJ2ejj3kbZVO5rj/AF3/ALVlqtEynw+J/h+dLDMGrVCLaWscuvwzMcph/wAL/wAz/wCM3dVk3mK2OUdRVWsTe/xLfmZ6X6Lfqav8wf2LPKNn7YWq2XKVNiRxGm/Werei8/RVh99f7f8A2m2mjKNyUkc9XZCyhuL/AGO2iIlsUoiIgCIiAIiIB5ty2N8W/UqD8oP6ykZWsMhAO/VcwPV0juMuOWBvjKv9H/ppKzmyVFiRu3dnEbjKzSb6ix9d5Y6rbT1o0isw9tD2oc48NG8AZlSpU3N0IzfdJVx2jQ+M2KXG8Bh1eqfDcfKfWNJrCoLHgKgtr1Nu8DLMrjalKou5g3VUGvxLbzBm9MUV+spMB0r9Ivl63lMKeEYfV1GHQG+kXz9bwMkpWqr7VMOOmmwv8DW8iYBhh8JhqhvTIVuJpsaTf1BSL98saWCxCfVVww92sgPcHTLbtIMimvhqtlqhQeAqqUbuzAE90m0dk2+orVE6r84vg2o7iIBsTaWIp/XYViPfoOKoHaDlfwUzF9obPxBC1xTD8FrpzdTT3Q4D94m5GxlP7FKuPuk02+FtPzTHEcoKFsmNovSHHn6Wan31LGn5wCVS2Cl74evVQ9Aqc6vwvcjuIljsvA1UzDEVEq6jIRTKEC2ua7HMb9kpcJsTAVVDYR+aHA4asUXup3NM/CZfbHwD0QVeu9e5GVqi0wwHR6igHwEA8nenYDsE0NLHE0/VHYJXuJ5jPrM9XU8wRqn2nuifaW6bmSCicyrZmpoudmDlRm9c33nS43XtuAm/AYhHUmm2YA6k3vffx7ZX0sIlUvVrFMwq1EGZmOVV0UCn06XtxvfjpbBxlAUEAbrgDy4Dqk6+D9EnOe+2EVmnmvTNQhhb5fX0OfwLGo1a59iu4Xsvm1t1mdfs7H08gWrQpgqAAUSmwaw3m6ggzj9je3iP+8VP0l5SM1ldKqXqmY0wuiu0TMQKQZjRp5S9sxOhOW9tBoN5ncei4+rX/Enyb9pwM7z0XHTEf+F/1JnT2ysvTkNTVGvTuMf4O7iIluUoiIgCIiAJ8M+z4YB5jypP+Lq/iXyRRIJRbLmI6tbHdwkzlIf8VW/H8gJHYgKMwJFui4HbKvQ+2t5/dllrPY18vsjEUmHstfqbXzGs2rVto6EdY9cfv5TXSpA602t2G4+EzejON6hh0qbH4T+8tCtFDDIfqmy/gNh3pu8pLpiqu4q467o3iLg+AmlWpsbMLN94FW7jv8JLp4dh7Dnsb1h474Bl/Gra1emyjjnUMnewuviZtw+z6DC9BzT6DSey9yG6eU+06zr7SX60N/Lf5TJaeHqHVQH4kXpv3lbHxgEhcPi6etOpTrD3aoak3xrmB+ETaNuvT/3jDVkG7Mi88h6/osxA62Amqngai60K5/DUAcdgK5T3m83rjsTT9ujzg96iwbvKtlbuAMAiLhdl4xiyrRNTcz0m5qqOpnpEMD1Ey+2HsxcOpWnUq1FJBHO1Ocy8LBjqR2kmUeI2ngcQyrikQPf1VxFPm6lxxQOA/eJd7FwVKiCKBYgm5DVKlW3UC7EgdUA85xQ0HZKxxLbEaqJVuJ5eXjZ6mjwI0GFn0z4JubsrcTWfMeZpr0NWcgLcbxYasRJOGpuq/SOHJ3ELlt1DpE1Ub0swApgZ3cOQS30hzNcbr8L66AaTdSrZtSxY9JN7/t2CTbHUqsRWXtuV1fpnbmbwt9in2Kvr4n+e/wAhLqmJVbFX6TE/zj/asuFE43P1vl9DtQvV+f1Mlndei861+yn86k4UTt/RkfXr/hT5tNtJ7aPx+jNNb7GXw+p6BE+Az7LwoRERAEREAREQDzPlVhmTE1Mw0Y5lPAg9HYdJELMALLmFtbEX8D+87flts44jDlUfm6ikMj2uAwvow4qQSD48J5N/2nqYd+bxlGxGmembg9YB/fukSjTOqycs7S/0k3aj0kIxxvH/AA6ACm56G70b9DN60ai+ywYdD7/iH7SPgtpYfEj1GR/un2h/SdRJYwxX2HI6m9ceevnJZGPv8ULWrIVHSRmXxFwO+0k4ekhF6TkD7puPA3HhNaVnHtLfrTXy3+UCnSc3sA3EqSjd9recAn0zUHuv2eqfA6ec3NikOlVLfjXTuJ08JBSlUX2KgYdFQf8AOv7Gbk2gy/WU2A6VHOL+XW3aBAJ1PDIdabsp6muPBv0tNq8+u4pUHwN4HT80gUHoVNUK36UOWx6wNL9slCk49ipfqcf8w/aAbq20VKlcRTIU7xUUMnexuh8ZI2RRoU1thkRFJvamAq9wGg7pEGNqL7SN2p648B63iBJGDxat7AA11sANevrgHDVBYW6NPCV1WWFU7+0yBXnlW/XZ6mnwojGR69Qjd1yTIWNUm4UXJuAOkndO8Flm0nhZLDaPJ6muzf46vVszECnSFiHzHKq6ahza9+AG7eRyeytpIgylXvwOYOD03GUW7ervlHiqOIonJiA6XOcIx0udCwANukXnQ8hnDVWQqDnQq7Mt7UzvRTf/ADLMDceyjD7Rteegh2Oxg8275ufbyWGyKa/SOjEio5cXUroQBpffu3iWNpd7RxdOpSIUqSjAGxBykaFTbceqUsqdVX2LMZLjSWekrzgCdn6ND9JW/Cv9xnG2nb+jLDtetUt6tgoPSbkkDsFvGNJ7aPXkNb7GR3gmURL0oBERAEREAREQCDtFbqRPOeUfJ4VL3E9NqreV2JwYMyDwXaPJh0N6d9N3SOwzDC8ocXh9GOdRwqDN4Nv8bz2PG7GB4TnNo8mwd6wCi2by+pNYV0amfeHrr5a+U6jCY2jXW9NkqDpBBt+04naXJHfl0nPV9jVqLZkuCPtKSp8RrMA9gWlb2SR5jz185vV2HQeyeTYLlfi6OjkVAOFQa/EP1vOl2b6QqLWFZHpHpHrr4jXygHZVqVNzeogJ4EizDsYesJqOCYa0K7L0LUArJ36h/wA814Da1GsL0aiOPusD4jhJg7P0gGkYzEp7dJao96i4zdpSplt2BmMnYPaPOC9nWxtaojob9QYC46xpMRl4Er2+sP3nx9DvB6xf5HdAOTqnU9p+ciVhJVb2m/E3zMi1J5R+N8z1VXhXIjcZjUp8RvGo7RqJk0yWdctboy1nYruXeB/jDSq4YqzBSrUyQrWJBFr7ypzXG/ovN/JRmp4V6Tp9LSZmRCVGdWF7KxNr5s3HS8xxFFSb2F+m01VsWlIXdgOgcT2CWi1snjEdynegjHOZbGvZOBZWqVqqhKlU3KKQQg32uNCSdT/+ybiMQtMXdgo6+PYN5lJV2zUqHLQWw946nw3DzkvZvJp6jZqxLE9OsfpbLpduzYz+srph2Kln+SVsrG/xFZURSEuMznfb7o4dp8J7hsdVWmqoAqgaACwE4bk9sIU7WFp3uBSwk6umFa9VEC2+drzJkyIidDkIiIAiIgCIiAfCJgyTZEAivRkWtgwZZ2mJSAc7idlg8JTYzYIPCdu1KaamHmQeWbR5Lqd6zmcfyRt7NxPbq2BB4SvxGyQeEGDwPEbEq0zcA3G4i4I7CJKwfKfGUNOcLAfZqjOPi9rznreL2CDwlDj+TAO9YMlHgfSPwr0SPvU2B78rWt4mdFs/lZhatstZQfde6H82/unLY/keOAtKHF8mKi7tZjAO7raM34m8CxIkd5wSDFUdFZwOgEkfCdJmNv4obzftRf0Epp8Ns7TcWi5q4lWopSTOxaa6+JWmpaowUdJ/TpnKJtHF1NASOxVHna8s8ByZeqQ1Ysx+8SfnOkOHSfiZizicfcj8zRidsvVOXDKbe+w17hw75I2byYeoc1Ukk776zs9k8mgtrLOrwOxwOEsa6YVrEUVdt07XmTOW2TybC2ss6rA7IA4S4w+CA4SdTozqcyJhsIBLCms+qkzAmAfYiIAiIgCIiAIiIAiIgCIiAJ8In2IBgUmtqU3xAIT4cSNVwQPCWpExKQDnq+yweErcRsMHhOwNOa2oTIOAxHJ0HhIDcllv7I8J6S2FEw/hBAOEwnJoD7MvcHsYDhOgXCib0owCBh8EBwk2nRm9UmYEwDBUmYE+xAEREAREQBERAEREAREQBERAEREAREQBERAEREAT5afYgHzLPmWZRAPmWLT7EAREQBERAEREAREQBERAEREAREQBERAEREAREQBERAEREAREQBERAEREAREQBERAEREAREQBERAP/9k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034" name="Picture 10" descr="טוסטר סאוטר דגם ST6516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107" y="2318053"/>
            <a:ext cx="2196108" cy="1861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img.zap.co.il/pics/9/3/6/2/34252639c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9" y="4646981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encrypted-tbn0.gstatic.com/images?q=tbn:ANd9GcR7albPtjnSM1zuIfL9VPD5vn72fySfgXzbRocuPjE3QAHTD1aH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786" y="2538277"/>
            <a:ext cx="1840583" cy="1840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www.mispar1.co.il/images/itempics/4703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235" y="4079847"/>
            <a:ext cx="2450903" cy="2655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נעמן מעליות בע&quot;מ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653136"/>
            <a:ext cx="1623011" cy="2158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3.gstatic.com/images?q=tbn:ANd9GcRYQrlkzr3oUEA879z17jPKWNjAulpXQ2JeAZhAQm9r5lLGps_Ej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27" y="2802001"/>
            <a:ext cx="1908555" cy="1253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robot.co.il/wp-content/uploads/2019/05/I7-5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577750"/>
            <a:ext cx="1759684" cy="1759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276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/>
          <a:lstStyle/>
          <a:p>
            <a:r>
              <a:rPr lang="he-IL" sz="3200" dirty="0">
                <a:solidFill>
                  <a:srgbClr val="0070C0"/>
                </a:solidFill>
              </a:rPr>
              <a:t>מערכות עם משוב אנושי </a:t>
            </a:r>
            <a:r>
              <a:rPr lang="he-IL" sz="3200" dirty="0"/>
              <a:t>-מערכות בהן תהליך הבקרה מתבצע על ידי האדם </a:t>
            </a:r>
          </a:p>
          <a:p>
            <a:r>
              <a:rPr lang="he-IL" sz="3200" dirty="0">
                <a:solidFill>
                  <a:srgbClr val="0070C0"/>
                </a:solidFill>
              </a:rPr>
              <a:t>מערכות אוטומטיות</a:t>
            </a:r>
          </a:p>
          <a:p>
            <a:r>
              <a:rPr lang="he-IL" sz="3200" dirty="0">
                <a:solidFill>
                  <a:srgbClr val="0070C0"/>
                </a:solidFill>
              </a:rPr>
              <a:t>מערכות עם משוב עצמי </a:t>
            </a:r>
            <a:r>
              <a:rPr lang="he-IL" sz="3200" dirty="0"/>
              <a:t>– שבהן המערכת מבקרת בעצמה את פעולתה בהתאם לפלט המתקבל במערכת (חוג סגור).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סוגי בקרה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869160"/>
            <a:ext cx="2800311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טוסטר סאוטר דגם ST6516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946" y="4838301"/>
            <a:ext cx="2196108" cy="1861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encrypted-tbn3.gstatic.com/images?q=tbn:ANd9GcRYQrlkzr3oUEA879z17jPKWNjAulpXQ2JeAZhAQm9r5lLGps_Ej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98" y="4833232"/>
            <a:ext cx="2638425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6490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211960" y="1477964"/>
            <a:ext cx="4474839" cy="50473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e-IL" sz="3200" dirty="0"/>
              <a:t>ניתוח מערכת האדם על האופניים</a:t>
            </a:r>
          </a:p>
          <a:p>
            <a:pPr>
              <a:lnSpc>
                <a:spcPct val="150000"/>
              </a:lnSpc>
            </a:pPr>
            <a:r>
              <a:rPr lang="he-IL" sz="3200" dirty="0"/>
              <a:t>ניתוח מערכת המכונית הנוסעת לבד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  <a:effectLst/>
              </a:rPr>
              <a:t>ניתוח מערכת עם משוב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25394" y="2138295"/>
            <a:ext cx="4641459" cy="3027144"/>
            <a:chOff x="425394" y="2138295"/>
            <a:chExt cx="4641459" cy="3027144"/>
          </a:xfrm>
        </p:grpSpPr>
        <p:sp>
          <p:nvSpPr>
            <p:cNvPr id="5" name="מלבן מעוגל 4"/>
            <p:cNvSpPr/>
            <p:nvPr/>
          </p:nvSpPr>
          <p:spPr>
            <a:xfrm>
              <a:off x="1487027" y="2300463"/>
              <a:ext cx="1836920" cy="91895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חץ ימינה 5"/>
            <p:cNvSpPr/>
            <p:nvPr/>
          </p:nvSpPr>
          <p:spPr>
            <a:xfrm rot="10800000">
              <a:off x="3323947" y="2138295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חץ ימינה 6"/>
            <p:cNvSpPr/>
            <p:nvPr/>
          </p:nvSpPr>
          <p:spPr>
            <a:xfrm rot="10800000">
              <a:off x="3323947" y="2543716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חץ ימינה 7"/>
            <p:cNvSpPr/>
            <p:nvPr/>
          </p:nvSpPr>
          <p:spPr>
            <a:xfrm rot="10800000">
              <a:off x="3323947" y="2922109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חץ ימינה 8"/>
            <p:cNvSpPr/>
            <p:nvPr/>
          </p:nvSpPr>
          <p:spPr>
            <a:xfrm rot="10800000">
              <a:off x="425394" y="2462632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1349836" y="2597775"/>
              <a:ext cx="3717017" cy="2567664"/>
              <a:chOff x="1349836" y="2597775"/>
              <a:chExt cx="3717017" cy="2567664"/>
            </a:xfrm>
          </p:grpSpPr>
          <p:sp>
            <p:nvSpPr>
              <p:cNvPr id="11" name="חץ ימינה 10"/>
              <p:cNvSpPr/>
              <p:nvPr/>
            </p:nvSpPr>
            <p:spPr>
              <a:xfrm rot="5400000">
                <a:off x="1431080" y="3411689"/>
                <a:ext cx="899146" cy="44610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2" name="חץ ימינה 11"/>
              <p:cNvSpPr/>
              <p:nvPr/>
            </p:nvSpPr>
            <p:spPr>
              <a:xfrm rot="16200000">
                <a:off x="2266489" y="3489625"/>
                <a:ext cx="986524" cy="44610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3" name="תרשים זרימה: החלטה 12"/>
              <p:cNvSpPr/>
              <p:nvPr/>
            </p:nvSpPr>
            <p:spPr>
              <a:xfrm>
                <a:off x="1349836" y="3705923"/>
                <a:ext cx="1848885" cy="1459516"/>
              </a:xfrm>
              <a:prstGeom prst="flowChartDecis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1657597" y="2597775"/>
                <a:ext cx="3409256" cy="2247091"/>
                <a:chOff x="1657597" y="2597774"/>
                <a:chExt cx="3409256" cy="2247091"/>
              </a:xfrm>
            </p:grpSpPr>
            <p:sp>
              <p:nvSpPr>
                <p:cNvPr id="14" name="חץ ימינה 13"/>
                <p:cNvSpPr/>
                <p:nvPr/>
              </p:nvSpPr>
              <p:spPr>
                <a:xfrm rot="10800000">
                  <a:off x="3249561" y="3982472"/>
                  <a:ext cx="1805327" cy="862393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1657597" y="2852936"/>
                  <a:ext cx="705479" cy="33223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חיישן</a:t>
                  </a:r>
                  <a:endParaRPr lang="en-US" dirty="0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2488304" y="2597774"/>
                  <a:ext cx="715882" cy="58739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מנוע/מנורה</a:t>
                  </a:r>
                  <a:endParaRPr lang="en-US" dirty="0"/>
                </a:p>
              </p:txBody>
            </p:sp>
            <p:sp>
              <p:nvSpPr>
                <p:cNvPr id="18" name="Rounded Rectangle 17"/>
                <p:cNvSpPr/>
                <p:nvPr/>
              </p:nvSpPr>
              <p:spPr>
                <a:xfrm>
                  <a:off x="1763688" y="4221088"/>
                  <a:ext cx="1008112" cy="504056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אם... אז...</a:t>
                  </a:r>
                  <a:endParaRPr lang="en-US" dirty="0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3704308" y="4144642"/>
                  <a:ext cx="1362545" cy="57606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מידע מהסביבה</a:t>
                  </a:r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694790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>
                <a:solidFill>
                  <a:schemeClr val="accent1"/>
                </a:solidFill>
                <a:effectLst/>
              </a:rPr>
              <a:t>מודל בקרה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123728" y="1844824"/>
            <a:ext cx="5010702" cy="3747801"/>
            <a:chOff x="425394" y="2138295"/>
            <a:chExt cx="4641459" cy="3027144"/>
          </a:xfrm>
        </p:grpSpPr>
        <p:sp>
          <p:nvSpPr>
            <p:cNvPr id="17" name="מלבן מעוגל 4"/>
            <p:cNvSpPr/>
            <p:nvPr/>
          </p:nvSpPr>
          <p:spPr>
            <a:xfrm>
              <a:off x="1487027" y="2300463"/>
              <a:ext cx="1836920" cy="91895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חץ ימינה 5"/>
            <p:cNvSpPr/>
            <p:nvPr/>
          </p:nvSpPr>
          <p:spPr>
            <a:xfrm rot="10800000">
              <a:off x="3323947" y="2138295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חץ ימינה 6"/>
            <p:cNvSpPr/>
            <p:nvPr/>
          </p:nvSpPr>
          <p:spPr>
            <a:xfrm rot="10800000">
              <a:off x="3323947" y="2543716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חץ ימינה 7"/>
            <p:cNvSpPr/>
            <p:nvPr/>
          </p:nvSpPr>
          <p:spPr>
            <a:xfrm rot="10800000">
              <a:off x="3323947" y="2922109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חץ ימינה 8"/>
            <p:cNvSpPr/>
            <p:nvPr/>
          </p:nvSpPr>
          <p:spPr>
            <a:xfrm rot="10800000">
              <a:off x="425394" y="2462632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1349836" y="2597775"/>
              <a:ext cx="3717017" cy="2567664"/>
              <a:chOff x="1349836" y="2597775"/>
              <a:chExt cx="3717017" cy="2567664"/>
            </a:xfrm>
          </p:grpSpPr>
          <p:sp>
            <p:nvSpPr>
              <p:cNvPr id="23" name="חץ ימינה 10"/>
              <p:cNvSpPr/>
              <p:nvPr/>
            </p:nvSpPr>
            <p:spPr>
              <a:xfrm rot="5400000">
                <a:off x="1431080" y="3411689"/>
                <a:ext cx="899146" cy="44610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4" name="חץ ימינה 11"/>
              <p:cNvSpPr/>
              <p:nvPr/>
            </p:nvSpPr>
            <p:spPr>
              <a:xfrm rot="16200000">
                <a:off x="2266489" y="3489625"/>
                <a:ext cx="986524" cy="44610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5" name="תרשים זרימה: החלטה 12"/>
              <p:cNvSpPr/>
              <p:nvPr/>
            </p:nvSpPr>
            <p:spPr>
              <a:xfrm>
                <a:off x="1349836" y="3705923"/>
                <a:ext cx="1848885" cy="1459516"/>
              </a:xfrm>
              <a:prstGeom prst="flowChartDecis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1657597" y="2597775"/>
                <a:ext cx="3409256" cy="2247091"/>
                <a:chOff x="1657597" y="2597774"/>
                <a:chExt cx="3409256" cy="2247091"/>
              </a:xfrm>
            </p:grpSpPr>
            <p:sp>
              <p:nvSpPr>
                <p:cNvPr id="27" name="חץ ימינה 13"/>
                <p:cNvSpPr/>
                <p:nvPr/>
              </p:nvSpPr>
              <p:spPr>
                <a:xfrm rot="10800000">
                  <a:off x="3249561" y="3982472"/>
                  <a:ext cx="1805327" cy="862393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1657597" y="2852936"/>
                  <a:ext cx="705479" cy="33223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חיישן</a:t>
                  </a:r>
                  <a:endParaRPr lang="en-US" dirty="0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2488304" y="2597774"/>
                  <a:ext cx="715882" cy="58739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מנוע/מנורה</a:t>
                  </a:r>
                  <a:endParaRPr lang="en-US" dirty="0"/>
                </a:p>
              </p:txBody>
            </p:sp>
            <p:sp>
              <p:nvSpPr>
                <p:cNvPr id="30" name="Rounded Rectangle 29"/>
                <p:cNvSpPr/>
                <p:nvPr/>
              </p:nvSpPr>
              <p:spPr>
                <a:xfrm>
                  <a:off x="1763688" y="4221088"/>
                  <a:ext cx="1008112" cy="504056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אם... אז...</a:t>
                  </a:r>
                  <a:endParaRPr lang="en-US" dirty="0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3704308" y="4144642"/>
                  <a:ext cx="1362545" cy="57606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מידע על הפלט הרצוי</a:t>
                  </a:r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2332375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מכונית הנוסעת על קו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2050" name="Picture 2" descr="מכונית אחרי קו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4284" y="1481138"/>
            <a:ext cx="5502052" cy="5025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16AA1-4482-5DD2-9FC8-E012C9BF6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A1-7BC5-666D-E59E-64E76C7C5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מהי מערכת טכנולוגית?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3242C-240D-4EBE-1678-E45532FF0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200" dirty="0"/>
              <a:t>הסתובבו בבית שתי דקות (אפשרי גם בדמיון).</a:t>
            </a:r>
          </a:p>
          <a:p>
            <a:r>
              <a:rPr lang="he-IL" sz="3200" dirty="0"/>
              <a:t>בחרו במערכת טכנולוגית.</a:t>
            </a:r>
          </a:p>
          <a:p>
            <a:r>
              <a:rPr lang="he-IL" sz="3200" dirty="0"/>
              <a:t>רשמו לפניכם: </a:t>
            </a:r>
            <a:endParaRPr lang="en-US" sz="3200" dirty="0"/>
          </a:p>
          <a:p>
            <a:pPr lvl="1"/>
            <a:r>
              <a:rPr lang="he-IL" sz="2800" dirty="0"/>
              <a:t>מהי המערכת? </a:t>
            </a:r>
            <a:endParaRPr lang="en-US" sz="2800" dirty="0"/>
          </a:p>
          <a:p>
            <a:pPr lvl="1"/>
            <a:r>
              <a:rPr lang="he-IL" sz="2800" dirty="0"/>
              <a:t>למה בחרתם מערכת זאת? </a:t>
            </a:r>
            <a:endParaRPr lang="en-US" sz="2800" dirty="0"/>
          </a:p>
          <a:p>
            <a:pPr lvl="1"/>
            <a:r>
              <a:rPr lang="he-IL" sz="2800" dirty="0"/>
              <a:t>מה מאפיין אותה? </a:t>
            </a:r>
            <a:endParaRPr lang="en-US" sz="2800" dirty="0"/>
          </a:p>
          <a:p>
            <a:pPr lvl="1"/>
            <a:r>
              <a:rPr lang="he-IL" sz="2800" dirty="0"/>
              <a:t>למה אתם חושבים שהיא מערכת טכנולוגית?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94942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33536" y="1414461"/>
            <a:ext cx="8229600" cy="1257004"/>
          </a:xfrm>
        </p:spPr>
        <p:txBody>
          <a:bodyPr/>
          <a:lstStyle/>
          <a:p>
            <a:r>
              <a:rPr lang="he-IL" dirty="0"/>
              <a:t>הסבירו את פעולת המכונית הנוסעת על קו על פי המודל.</a:t>
            </a:r>
            <a:br>
              <a:rPr lang="en-US" dirty="0"/>
            </a:br>
            <a:r>
              <a:rPr lang="he-IL" dirty="0" err="1"/>
              <a:t>קלטים</a:t>
            </a:r>
            <a:r>
              <a:rPr lang="he-IL" dirty="0"/>
              <a:t>, תהליכים, תהליך הבקרה, הפלט</a:t>
            </a:r>
          </a:p>
          <a:p>
            <a:pPr marL="109728" indent="0">
              <a:buNone/>
            </a:pPr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  <a:effectLst/>
              </a:rPr>
              <a:t>מערכות בקרה עם משוב 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483768" y="2671465"/>
            <a:ext cx="4896544" cy="3352631"/>
            <a:chOff x="425394" y="2138295"/>
            <a:chExt cx="4641459" cy="3027144"/>
          </a:xfrm>
        </p:grpSpPr>
        <p:sp>
          <p:nvSpPr>
            <p:cNvPr id="17" name="מלבן מעוגל 4"/>
            <p:cNvSpPr/>
            <p:nvPr/>
          </p:nvSpPr>
          <p:spPr>
            <a:xfrm>
              <a:off x="1487027" y="2300463"/>
              <a:ext cx="1836920" cy="91895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חץ ימינה 5"/>
            <p:cNvSpPr/>
            <p:nvPr/>
          </p:nvSpPr>
          <p:spPr>
            <a:xfrm rot="10800000">
              <a:off x="3323947" y="2138295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חץ ימינה 6"/>
            <p:cNvSpPr/>
            <p:nvPr/>
          </p:nvSpPr>
          <p:spPr>
            <a:xfrm rot="10800000">
              <a:off x="3323947" y="2543716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חץ ימינה 7"/>
            <p:cNvSpPr/>
            <p:nvPr/>
          </p:nvSpPr>
          <p:spPr>
            <a:xfrm rot="10800000">
              <a:off x="3323947" y="2922109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חץ ימינה 8"/>
            <p:cNvSpPr/>
            <p:nvPr/>
          </p:nvSpPr>
          <p:spPr>
            <a:xfrm rot="10800000">
              <a:off x="425394" y="2462632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1349836" y="2597775"/>
              <a:ext cx="3717017" cy="2567664"/>
              <a:chOff x="1349836" y="2597775"/>
              <a:chExt cx="3717017" cy="2567664"/>
            </a:xfrm>
          </p:grpSpPr>
          <p:sp>
            <p:nvSpPr>
              <p:cNvPr id="23" name="חץ ימינה 10"/>
              <p:cNvSpPr/>
              <p:nvPr/>
            </p:nvSpPr>
            <p:spPr>
              <a:xfrm rot="5400000">
                <a:off x="1431080" y="3411689"/>
                <a:ext cx="899146" cy="44610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4" name="חץ ימינה 11"/>
              <p:cNvSpPr/>
              <p:nvPr/>
            </p:nvSpPr>
            <p:spPr>
              <a:xfrm rot="16200000">
                <a:off x="2266489" y="3489625"/>
                <a:ext cx="986524" cy="44610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5" name="תרשים זרימה: החלטה 12"/>
              <p:cNvSpPr/>
              <p:nvPr/>
            </p:nvSpPr>
            <p:spPr>
              <a:xfrm>
                <a:off x="1349836" y="3705923"/>
                <a:ext cx="1848885" cy="1459516"/>
              </a:xfrm>
              <a:prstGeom prst="flowChartDecis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1657597" y="2597775"/>
                <a:ext cx="3409256" cy="2247091"/>
                <a:chOff x="1657597" y="2597774"/>
                <a:chExt cx="3409256" cy="2247091"/>
              </a:xfrm>
            </p:grpSpPr>
            <p:sp>
              <p:nvSpPr>
                <p:cNvPr id="27" name="חץ ימינה 13"/>
                <p:cNvSpPr/>
                <p:nvPr/>
              </p:nvSpPr>
              <p:spPr>
                <a:xfrm rot="10800000">
                  <a:off x="3249561" y="3982472"/>
                  <a:ext cx="1805327" cy="862393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1657597" y="2852936"/>
                  <a:ext cx="705479" cy="33223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חיישן</a:t>
                  </a:r>
                  <a:endParaRPr lang="en-US" dirty="0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2488304" y="2597774"/>
                  <a:ext cx="715882" cy="58739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מנוע/מנורה</a:t>
                  </a:r>
                  <a:endParaRPr lang="en-US" dirty="0"/>
                </a:p>
              </p:txBody>
            </p:sp>
            <p:sp>
              <p:nvSpPr>
                <p:cNvPr id="30" name="Rounded Rectangle 29"/>
                <p:cNvSpPr/>
                <p:nvPr/>
              </p:nvSpPr>
              <p:spPr>
                <a:xfrm>
                  <a:off x="1763688" y="4221088"/>
                  <a:ext cx="1008112" cy="504056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אם... אז...</a:t>
                  </a:r>
                  <a:endParaRPr lang="en-US" dirty="0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3704308" y="4144642"/>
                  <a:ext cx="1362545" cy="57606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מידע מהסביבה</a:t>
                  </a:r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507454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נתחו את המערכות הבאות (איזה סוג בקרה, ואיך מתרחשת הבקרה:</a:t>
            </a:r>
          </a:p>
          <a:p>
            <a:r>
              <a:rPr lang="he-IL" dirty="0"/>
              <a:t>מזגן</a:t>
            </a:r>
          </a:p>
          <a:p>
            <a:r>
              <a:rPr lang="he-IL" dirty="0"/>
              <a:t>צליית בשר על האש</a:t>
            </a:r>
          </a:p>
          <a:p>
            <a:r>
              <a:rPr lang="he-IL" dirty="0"/>
              <a:t>קומקום קופץ (</a:t>
            </a:r>
            <a:r>
              <a:rPr lang="he-IL" dirty="0">
                <a:hlinkClick r:id="rId2"/>
              </a:rPr>
              <a:t>סרטון</a:t>
            </a:r>
            <a:r>
              <a:rPr lang="he-IL" dirty="0"/>
              <a:t>)</a:t>
            </a:r>
          </a:p>
          <a:p>
            <a:r>
              <a:rPr lang="he-IL" dirty="0"/>
              <a:t>מילוי המים </a:t>
            </a:r>
            <a:r>
              <a:rPr lang="he-IL" dirty="0">
                <a:hlinkClick r:id="rId2"/>
              </a:rPr>
              <a:t>בניאגרה</a:t>
            </a:r>
            <a:endParaRPr lang="he-IL" dirty="0"/>
          </a:p>
          <a:p>
            <a:r>
              <a:rPr lang="he-IL" dirty="0"/>
              <a:t>תחנת כוח (</a:t>
            </a:r>
            <a:r>
              <a:rPr lang="he-IL" dirty="0">
                <a:hlinkClick r:id="rId3"/>
              </a:rPr>
              <a:t>סרטון</a:t>
            </a:r>
            <a:r>
              <a:rPr lang="he-IL" dirty="0"/>
              <a:t>)</a:t>
            </a:r>
          </a:p>
          <a:p>
            <a:r>
              <a:rPr lang="he-IL" dirty="0"/>
              <a:t>מכונת כביסה (</a:t>
            </a:r>
            <a:r>
              <a:rPr lang="he-IL" dirty="0">
                <a:hlinkClick r:id="rId2"/>
              </a:rPr>
              <a:t>סרטון</a:t>
            </a:r>
            <a:r>
              <a:rPr lang="he-IL" dirty="0"/>
              <a:t>)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מערכות בקרה עם משוב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25394" y="2138295"/>
            <a:ext cx="4641459" cy="3027144"/>
            <a:chOff x="425394" y="2138295"/>
            <a:chExt cx="4641459" cy="3027144"/>
          </a:xfrm>
        </p:grpSpPr>
        <p:sp>
          <p:nvSpPr>
            <p:cNvPr id="5" name="מלבן מעוגל 4"/>
            <p:cNvSpPr/>
            <p:nvPr/>
          </p:nvSpPr>
          <p:spPr>
            <a:xfrm>
              <a:off x="1487027" y="2300463"/>
              <a:ext cx="1836920" cy="91895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חץ ימינה 5"/>
            <p:cNvSpPr/>
            <p:nvPr/>
          </p:nvSpPr>
          <p:spPr>
            <a:xfrm rot="10800000">
              <a:off x="3323947" y="2138295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חץ ימינה 6"/>
            <p:cNvSpPr/>
            <p:nvPr/>
          </p:nvSpPr>
          <p:spPr>
            <a:xfrm rot="10800000">
              <a:off x="3323947" y="2543716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חץ ימינה 7"/>
            <p:cNvSpPr/>
            <p:nvPr/>
          </p:nvSpPr>
          <p:spPr>
            <a:xfrm rot="10800000">
              <a:off x="3323947" y="2922109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חץ ימינה 8"/>
            <p:cNvSpPr/>
            <p:nvPr/>
          </p:nvSpPr>
          <p:spPr>
            <a:xfrm rot="10800000">
              <a:off x="425394" y="2462632"/>
              <a:ext cx="1049669" cy="4594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349836" y="2597775"/>
              <a:ext cx="3717017" cy="2567664"/>
              <a:chOff x="1349836" y="2597775"/>
              <a:chExt cx="3717017" cy="2567664"/>
            </a:xfrm>
          </p:grpSpPr>
          <p:sp>
            <p:nvSpPr>
              <p:cNvPr id="11" name="חץ ימינה 10"/>
              <p:cNvSpPr/>
              <p:nvPr/>
            </p:nvSpPr>
            <p:spPr>
              <a:xfrm rot="5400000">
                <a:off x="1431080" y="3411689"/>
                <a:ext cx="899146" cy="44610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2" name="חץ ימינה 11"/>
              <p:cNvSpPr/>
              <p:nvPr/>
            </p:nvSpPr>
            <p:spPr>
              <a:xfrm rot="16200000">
                <a:off x="2266489" y="3489625"/>
                <a:ext cx="986524" cy="44610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3" name="תרשים זרימה: החלטה 12"/>
              <p:cNvSpPr/>
              <p:nvPr/>
            </p:nvSpPr>
            <p:spPr>
              <a:xfrm>
                <a:off x="1349836" y="3705923"/>
                <a:ext cx="1848885" cy="1459516"/>
              </a:xfrm>
              <a:prstGeom prst="flowChartDecis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657597" y="2597775"/>
                <a:ext cx="3409256" cy="2247091"/>
                <a:chOff x="1657597" y="2597774"/>
                <a:chExt cx="3409256" cy="2247091"/>
              </a:xfrm>
            </p:grpSpPr>
            <p:sp>
              <p:nvSpPr>
                <p:cNvPr id="15" name="חץ ימינה 13"/>
                <p:cNvSpPr/>
                <p:nvPr/>
              </p:nvSpPr>
              <p:spPr>
                <a:xfrm rot="10800000">
                  <a:off x="3249561" y="3982472"/>
                  <a:ext cx="1805327" cy="862393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1657597" y="2852936"/>
                  <a:ext cx="705479" cy="33223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חיישן</a:t>
                  </a:r>
                  <a:endParaRPr lang="en-US" dirty="0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2488304" y="2597774"/>
                  <a:ext cx="715882" cy="58739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מנוע/מנורה</a:t>
                  </a:r>
                  <a:endParaRPr lang="en-US" dirty="0"/>
                </a:p>
              </p:txBody>
            </p:sp>
            <p:sp>
              <p:nvSpPr>
                <p:cNvPr id="18" name="Rounded Rectangle 17"/>
                <p:cNvSpPr/>
                <p:nvPr/>
              </p:nvSpPr>
              <p:spPr>
                <a:xfrm>
                  <a:off x="1763688" y="4221088"/>
                  <a:ext cx="1008112" cy="504056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אם... אז...</a:t>
                  </a:r>
                  <a:endParaRPr lang="en-US" dirty="0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3704308" y="4144642"/>
                  <a:ext cx="1362545" cy="57606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e-IL" dirty="0"/>
                    <a:t>מידע על פלט רצוי</a:t>
                  </a:r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875760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he-IL" sz="4000" b="0" dirty="0">
                <a:solidFill>
                  <a:schemeClr val="accent1"/>
                </a:solidFill>
                <a:effectLst/>
              </a:rPr>
              <a:t>הדלת בסופרמרקט</a:t>
            </a:r>
          </a:p>
        </p:txBody>
      </p:sp>
      <p:sp>
        <p:nvSpPr>
          <p:cNvPr id="3481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he-IL" dirty="0"/>
              <a:t>תארו במילים ובדרך גראפית (שרטוט): את התיאור והשרטוט העלו למטלה הנמצאת באתר הקורס.</a:t>
            </a:r>
          </a:p>
          <a:p>
            <a:pPr>
              <a:buFont typeface="Wingdings 3" pitchFamily="18" charset="2"/>
              <a:buNone/>
            </a:pPr>
            <a:endParaRPr lang="he-IL" dirty="0"/>
          </a:p>
          <a:p>
            <a:pPr>
              <a:buFont typeface="Wingdings 3" pitchFamily="18" charset="2"/>
              <a:buNone/>
            </a:pPr>
            <a:r>
              <a:rPr lang="he-IL" dirty="0"/>
              <a:t>  </a:t>
            </a:r>
            <a:r>
              <a:rPr lang="he-IL" sz="4000" dirty="0">
                <a:solidFill>
                  <a:schemeClr val="accent1"/>
                </a:solidFill>
              </a:rPr>
              <a:t>כיצד פועלת הדלת בסופרמרקט?</a:t>
            </a:r>
          </a:p>
        </p:txBody>
      </p:sp>
    </p:spTree>
    <p:extLst>
      <p:ext uri="{BB962C8B-B14F-4D97-AF65-F5344CB8AC3E}">
        <p14:creationId xmlns:p14="http://schemas.microsoft.com/office/powerpoint/2010/main" val="17757745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he-IL" sz="4000" b="0" dirty="0">
                <a:solidFill>
                  <a:schemeClr val="accent1"/>
                </a:solidFill>
                <a:effectLst/>
              </a:rPr>
              <a:t>מערכות ותת מערכות – תחנת הכוח/חשמל</a:t>
            </a:r>
            <a:endParaRPr lang="en-US" sz="4000" b="0" dirty="0">
              <a:solidFill>
                <a:schemeClr val="accent1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72063" y="2857500"/>
            <a:ext cx="2428875" cy="1500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800" dirty="0"/>
              <a:t>ייצור קיטור</a:t>
            </a:r>
          </a:p>
        </p:txBody>
      </p:sp>
      <p:sp>
        <p:nvSpPr>
          <p:cNvPr id="8" name="Rectangle 7"/>
          <p:cNvSpPr/>
          <p:nvPr/>
        </p:nvSpPr>
        <p:spPr>
          <a:xfrm>
            <a:off x="1428750" y="2857500"/>
            <a:ext cx="2428875" cy="1500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800" dirty="0"/>
              <a:t>הפקת חשמל</a:t>
            </a:r>
          </a:p>
        </p:txBody>
      </p:sp>
      <p:sp>
        <p:nvSpPr>
          <p:cNvPr id="9" name="Left Arrow 8"/>
          <p:cNvSpPr/>
          <p:nvPr/>
        </p:nvSpPr>
        <p:spPr>
          <a:xfrm>
            <a:off x="7572375" y="3357563"/>
            <a:ext cx="1571625" cy="6429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dirty="0"/>
              <a:t>אוויר</a:t>
            </a:r>
          </a:p>
        </p:txBody>
      </p:sp>
      <p:sp>
        <p:nvSpPr>
          <p:cNvPr id="12" name="Left Arrow 11"/>
          <p:cNvSpPr/>
          <p:nvPr/>
        </p:nvSpPr>
        <p:spPr>
          <a:xfrm>
            <a:off x="0" y="2928938"/>
            <a:ext cx="1428750" cy="7143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600" dirty="0"/>
              <a:t>אנרגיה חשמלית</a:t>
            </a:r>
          </a:p>
        </p:txBody>
      </p:sp>
      <p:sp>
        <p:nvSpPr>
          <p:cNvPr id="13" name="Left Arrow 12"/>
          <p:cNvSpPr/>
          <p:nvPr/>
        </p:nvSpPr>
        <p:spPr>
          <a:xfrm>
            <a:off x="3857625" y="3286125"/>
            <a:ext cx="1143000" cy="7143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400" dirty="0"/>
              <a:t>תנועה סיבובית</a:t>
            </a:r>
          </a:p>
        </p:txBody>
      </p:sp>
      <p:sp>
        <p:nvSpPr>
          <p:cNvPr id="35848" name="TextBox 13"/>
          <p:cNvSpPr txBox="1">
            <a:spLocks noChangeArrowheads="1"/>
          </p:cNvSpPr>
          <p:nvPr/>
        </p:nvSpPr>
        <p:spPr bwMode="auto">
          <a:xfrm>
            <a:off x="4000500" y="1357313"/>
            <a:ext cx="12144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3600"/>
              <a:t>בקרה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4643438" y="2071688"/>
            <a:ext cx="642937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4215607" y="2499519"/>
            <a:ext cx="8572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714875" y="2071688"/>
            <a:ext cx="2928938" cy="642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 flipV="1">
            <a:off x="3714750" y="2071688"/>
            <a:ext cx="857250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1000125" y="2071688"/>
            <a:ext cx="3571875" cy="642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eft Arrow 32"/>
          <p:cNvSpPr/>
          <p:nvPr/>
        </p:nvSpPr>
        <p:spPr>
          <a:xfrm>
            <a:off x="7572375" y="3929063"/>
            <a:ext cx="1571625" cy="6429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dirty="0"/>
              <a:t>חומרי בערה</a:t>
            </a:r>
          </a:p>
        </p:txBody>
      </p:sp>
      <p:sp>
        <p:nvSpPr>
          <p:cNvPr id="34" name="Left Arrow 33"/>
          <p:cNvSpPr/>
          <p:nvPr/>
        </p:nvSpPr>
        <p:spPr>
          <a:xfrm>
            <a:off x="7572375" y="2786063"/>
            <a:ext cx="1571625" cy="6429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dirty="0"/>
              <a:t>מים</a:t>
            </a:r>
          </a:p>
        </p:txBody>
      </p:sp>
      <p:sp>
        <p:nvSpPr>
          <p:cNvPr id="35" name="Left Arrow 34"/>
          <p:cNvSpPr/>
          <p:nvPr/>
        </p:nvSpPr>
        <p:spPr>
          <a:xfrm>
            <a:off x="0" y="3571875"/>
            <a:ext cx="1428750" cy="6429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11877216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he-IL" sz="4000" b="0" dirty="0">
                <a:solidFill>
                  <a:schemeClr val="accent1"/>
                </a:solidFill>
                <a:effectLst/>
              </a:rPr>
              <a:t>השפעות מערכת טכנולוגית  </a:t>
            </a:r>
            <a:br>
              <a:rPr lang="he-IL" sz="4000" b="0" dirty="0">
                <a:solidFill>
                  <a:schemeClr val="accent1"/>
                </a:solidFill>
                <a:effectLst/>
              </a:rPr>
            </a:br>
            <a:r>
              <a:rPr lang="he-IL" sz="4000" b="0" dirty="0">
                <a:solidFill>
                  <a:schemeClr val="accent1"/>
                </a:solidFill>
                <a:effectLst/>
              </a:rPr>
              <a:t>תחנת הכוח</a:t>
            </a:r>
            <a:r>
              <a:rPr lang="he-IL" dirty="0">
                <a:solidFill>
                  <a:schemeClr val="accent1"/>
                </a:solidFill>
              </a:rPr>
              <a:t>/חשמל</a:t>
            </a:r>
            <a:endParaRPr lang="he-IL" sz="4000" b="0" dirty="0">
              <a:solidFill>
                <a:schemeClr val="accent1"/>
              </a:solidFill>
              <a:effectLst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214688" y="2928938"/>
            <a:ext cx="2643187" cy="1601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he-IL" sz="4800" dirty="0"/>
              <a:t>תהליך</a:t>
            </a:r>
          </a:p>
        </p:txBody>
      </p:sp>
      <p:sp>
        <p:nvSpPr>
          <p:cNvPr id="7" name="Left Arrow 6"/>
          <p:cNvSpPr/>
          <p:nvPr/>
        </p:nvSpPr>
        <p:spPr>
          <a:xfrm>
            <a:off x="5857875" y="3429000"/>
            <a:ext cx="1500188" cy="571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000" dirty="0"/>
              <a:t>סוגי קלט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714500" y="3143250"/>
            <a:ext cx="1500188" cy="1214438"/>
            <a:chOff x="1714480" y="3143248"/>
            <a:chExt cx="1500198" cy="1214446"/>
          </a:xfrm>
        </p:grpSpPr>
        <p:sp>
          <p:nvSpPr>
            <p:cNvPr id="14" name="Left Arrow 13"/>
            <p:cNvSpPr/>
            <p:nvPr/>
          </p:nvSpPr>
          <p:spPr>
            <a:xfrm>
              <a:off x="1714480" y="3714752"/>
              <a:ext cx="1500198" cy="64294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dirty="0"/>
                <a:t>פלט לא רצוי</a:t>
              </a:r>
            </a:p>
          </p:txBody>
        </p:sp>
        <p:sp>
          <p:nvSpPr>
            <p:cNvPr id="15" name="Left Arrow 14"/>
            <p:cNvSpPr/>
            <p:nvPr/>
          </p:nvSpPr>
          <p:spPr>
            <a:xfrm>
              <a:off x="1714480" y="3143248"/>
              <a:ext cx="1500198" cy="57150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000" dirty="0"/>
                <a:t>פלט רצוי</a:t>
              </a:r>
            </a:p>
          </p:txBody>
        </p:sp>
      </p:grpSp>
      <p:sp>
        <p:nvSpPr>
          <p:cNvPr id="16" name="Oval 15"/>
          <p:cNvSpPr/>
          <p:nvPr/>
        </p:nvSpPr>
        <p:spPr>
          <a:xfrm>
            <a:off x="7358063" y="2857500"/>
            <a:ext cx="1643062" cy="1571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400" dirty="0"/>
              <a:t>צרכים</a:t>
            </a:r>
          </a:p>
        </p:txBody>
      </p:sp>
      <p:sp>
        <p:nvSpPr>
          <p:cNvPr id="17" name="Oval 16"/>
          <p:cNvSpPr/>
          <p:nvPr/>
        </p:nvSpPr>
        <p:spPr>
          <a:xfrm>
            <a:off x="0" y="2928938"/>
            <a:ext cx="1857375" cy="1571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000" dirty="0"/>
              <a:t>השפעות:</a:t>
            </a:r>
          </a:p>
          <a:p>
            <a:pPr algn="ctr">
              <a:defRPr/>
            </a:pPr>
            <a:r>
              <a:rPr lang="he-IL" sz="2000" dirty="0"/>
              <a:t>סביבה</a:t>
            </a:r>
          </a:p>
          <a:p>
            <a:pPr algn="ctr">
              <a:defRPr/>
            </a:pPr>
            <a:r>
              <a:rPr lang="he-IL" sz="2000" dirty="0"/>
              <a:t>חברה</a:t>
            </a:r>
          </a:p>
        </p:txBody>
      </p:sp>
      <p:sp>
        <p:nvSpPr>
          <p:cNvPr id="18" name="Curved Up Arrow 17"/>
          <p:cNvSpPr/>
          <p:nvPr/>
        </p:nvSpPr>
        <p:spPr>
          <a:xfrm>
            <a:off x="571500" y="4429125"/>
            <a:ext cx="6429375" cy="2071688"/>
          </a:xfrm>
          <a:prstGeom prst="curvedUpArrow">
            <a:avLst>
              <a:gd name="adj1" fmla="val 25000"/>
              <a:gd name="adj2" fmla="val 34297"/>
              <a:gd name="adj3" fmla="val 25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>
              <a:solidFill>
                <a:schemeClr val="tx1"/>
              </a:solidFill>
            </a:endParaRPr>
          </a:p>
        </p:txBody>
      </p:sp>
      <p:sp>
        <p:nvSpPr>
          <p:cNvPr id="19" name="Curved Up Arrow 18"/>
          <p:cNvSpPr/>
          <p:nvPr/>
        </p:nvSpPr>
        <p:spPr>
          <a:xfrm>
            <a:off x="642938" y="4572000"/>
            <a:ext cx="3714750" cy="1000125"/>
          </a:xfrm>
          <a:prstGeom prst="curved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>
              <a:solidFill>
                <a:schemeClr val="tx1"/>
              </a:solidFill>
            </a:endParaRPr>
          </a:p>
        </p:txBody>
      </p:sp>
      <p:sp>
        <p:nvSpPr>
          <p:cNvPr id="20" name="Curved Up Arrow 19"/>
          <p:cNvSpPr/>
          <p:nvPr/>
        </p:nvSpPr>
        <p:spPr>
          <a:xfrm>
            <a:off x="714375" y="4357688"/>
            <a:ext cx="1928813" cy="1000125"/>
          </a:xfrm>
          <a:prstGeom prst="curved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>
              <a:solidFill>
                <a:schemeClr val="tx1"/>
              </a:solidFill>
            </a:endParaRPr>
          </a:p>
        </p:txBody>
      </p:sp>
      <p:sp>
        <p:nvSpPr>
          <p:cNvPr id="38923" name="TextBox 20"/>
          <p:cNvSpPr txBox="1">
            <a:spLocks noChangeArrowheads="1"/>
          </p:cNvSpPr>
          <p:nvPr/>
        </p:nvSpPr>
        <p:spPr bwMode="auto">
          <a:xfrm>
            <a:off x="1857375" y="5715000"/>
            <a:ext cx="2428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800"/>
              <a:t>פתרונות</a:t>
            </a:r>
          </a:p>
        </p:txBody>
      </p:sp>
    </p:spTree>
    <p:extLst>
      <p:ext uri="{BB962C8B-B14F-4D97-AF65-F5344CB8AC3E}">
        <p14:creationId xmlns:p14="http://schemas.microsoft.com/office/powerpoint/2010/main" val="25240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892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303B5-FC58-469A-4262-B0A3DF9FD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/>
              <a:t>סיכום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B0B8D-4E52-0489-05FA-A07041B66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הכנסו לבינה המלאכותית המועדפת עליכם.</a:t>
            </a:r>
          </a:p>
          <a:p>
            <a:r>
              <a:rPr lang="he-IL" dirty="0"/>
              <a:t>שאלו אותה מהי מערכת טכנולגוית ומהם המאפיינים שלה.</a:t>
            </a:r>
          </a:p>
          <a:p>
            <a:r>
              <a:rPr lang="he-IL" dirty="0"/>
              <a:t>עיברו על המצגת של המפגש, והשוו את מה שה </a:t>
            </a:r>
            <a:r>
              <a:rPr lang="en-US" dirty="0"/>
              <a:t>AI</a:t>
            </a:r>
            <a:r>
              <a:rPr lang="he-IL" dirty="0"/>
              <a:t> אמר לכם.</a:t>
            </a:r>
          </a:p>
          <a:p>
            <a:r>
              <a:rPr lang="he-IL" dirty="0"/>
              <a:t>האם הוא הזכיר את כל המאפיינים עליהם דיברנו במפגש?</a:t>
            </a:r>
          </a:p>
          <a:p>
            <a:r>
              <a:rPr lang="he-IL" dirty="0"/>
              <a:t>מה אתם לומדים מכך?</a:t>
            </a:r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תרגיל זה הינו דוגמה לתרגיל רפלקטיבי לסיכום נושא או שיעור.</a:t>
            </a:r>
          </a:p>
          <a:p>
            <a:endParaRPr lang="he-IL" dirty="0"/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0269343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תודה – הכי יפה ומעצימה – Breslev">
            <a:extLst>
              <a:ext uri="{FF2B5EF4-FFF2-40B4-BE49-F238E27FC236}">
                <a16:creationId xmlns:a16="http://schemas.microsoft.com/office/drawing/2014/main" id="{9CFC5183-518E-7CD1-8656-474E2A5EF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80728"/>
            <a:ext cx="5400675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72D69ED-6B4E-9B3B-9F22-211D58BAA26E}"/>
              </a:ext>
            </a:extLst>
          </p:cNvPr>
          <p:cNvSpPr txBox="1"/>
          <p:nvPr/>
        </p:nvSpPr>
        <p:spPr>
          <a:xfrm>
            <a:off x="1331640" y="4941168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hlinkClick r:id="rId3"/>
              </a:rPr>
              <a:t>Osnat.Dagan@gmail.com</a:t>
            </a:r>
            <a:r>
              <a:rPr lang="en-US" dirty="0"/>
              <a:t> 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801657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solidFill>
                  <a:schemeClr val="accent1"/>
                </a:solidFill>
              </a:rPr>
              <a:t>מהי מערכת טכנולוגית?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200" dirty="0"/>
              <a:t>דוגמאות של מערכות טכנולוגיות:</a:t>
            </a:r>
          </a:p>
          <a:p>
            <a:endParaRPr lang="he-IL" sz="3200" dirty="0"/>
          </a:p>
          <a:p>
            <a:r>
              <a:rPr lang="he-IL" sz="3200" dirty="0"/>
              <a:t>מהי מערכת טכנולוגית?</a:t>
            </a:r>
          </a:p>
          <a:p>
            <a:endParaRPr lang="he-IL" sz="3200" dirty="0"/>
          </a:p>
          <a:p>
            <a:r>
              <a:rPr lang="he-IL" sz="3200" dirty="0"/>
              <a:t>מה ההבדל בין מערכת טכנולוגית וחפצים?</a:t>
            </a:r>
          </a:p>
        </p:txBody>
      </p:sp>
    </p:spTree>
    <p:extLst>
      <p:ext uri="{BB962C8B-B14F-4D97-AF65-F5344CB8AC3E}">
        <p14:creationId xmlns:p14="http://schemas.microsoft.com/office/powerpoint/2010/main" val="1436001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1679" y="406139"/>
            <a:ext cx="8229600" cy="990600"/>
          </a:xfrm>
        </p:spPr>
        <p:txBody>
          <a:bodyPr/>
          <a:lstStyle/>
          <a:p>
            <a:pPr algn="r">
              <a:defRPr/>
            </a:pPr>
            <a:r>
              <a:rPr lang="he-IL" b="0" dirty="0">
                <a:solidFill>
                  <a:schemeClr val="accent1"/>
                </a:solidFill>
                <a:effectLst/>
              </a:rPr>
              <a:t>מערכת טכנולוגית היא:</a:t>
            </a:r>
          </a:p>
        </p:txBody>
      </p:sp>
      <p:sp>
        <p:nvSpPr>
          <p:cNvPr id="29698" name="Content Placeholder 1"/>
          <p:cNvSpPr>
            <a:spLocks noGrp="1"/>
          </p:cNvSpPr>
          <p:nvPr>
            <p:ph idx="1"/>
          </p:nvPr>
        </p:nvSpPr>
        <p:spPr>
          <a:xfrm>
            <a:off x="428625" y="2636911"/>
            <a:ext cx="8229600" cy="3246363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r>
              <a:rPr lang="he-IL" sz="3600" dirty="0"/>
              <a:t>  </a:t>
            </a:r>
            <a:r>
              <a:rPr lang="he-IL" sz="4000" dirty="0">
                <a:solidFill>
                  <a:srgbClr val="002060"/>
                </a:solidFill>
              </a:rPr>
              <a:t>שילוב של רכיבים  מעשה אדם המאורגנים </a:t>
            </a:r>
            <a:r>
              <a:rPr lang="he-IL" sz="4000" u="sng" dirty="0">
                <a:solidFill>
                  <a:srgbClr val="002060"/>
                </a:solidFill>
              </a:rPr>
              <a:t>ופועלים בתיאום </a:t>
            </a:r>
            <a:r>
              <a:rPr lang="he-IL" sz="4000" dirty="0">
                <a:solidFill>
                  <a:srgbClr val="002060"/>
                </a:solidFill>
              </a:rPr>
              <a:t>להשגת מטרה העונה על הצורך</a:t>
            </a:r>
          </a:p>
          <a:p>
            <a:pPr algn="ctr">
              <a:buFont typeface="Wingdings 3" pitchFamily="18" charset="2"/>
              <a:buNone/>
            </a:pP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3129712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7" name="Rectangle 6"/>
          <p:cNvSpPr>
            <a:spLocks noChangeArrowheads="1"/>
          </p:cNvSpPr>
          <p:nvPr/>
        </p:nvSpPr>
        <p:spPr bwMode="auto">
          <a:xfrm>
            <a:off x="2428875" y="2500313"/>
            <a:ext cx="3970338" cy="29591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he-IL" sz="6000" dirty="0"/>
              <a:t>תהליך</a:t>
            </a:r>
          </a:p>
        </p:txBody>
      </p:sp>
      <p:sp>
        <p:nvSpPr>
          <p:cNvPr id="16" name="Left Arrow 15"/>
          <p:cNvSpPr/>
          <p:nvPr/>
        </p:nvSpPr>
        <p:spPr>
          <a:xfrm>
            <a:off x="6429375" y="3429000"/>
            <a:ext cx="2357438" cy="10715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400" dirty="0"/>
              <a:t>קלט</a:t>
            </a:r>
          </a:p>
        </p:txBody>
      </p:sp>
      <p:sp>
        <p:nvSpPr>
          <p:cNvPr id="17" name="Left Arrow 16"/>
          <p:cNvSpPr/>
          <p:nvPr/>
        </p:nvSpPr>
        <p:spPr>
          <a:xfrm>
            <a:off x="71438" y="3357563"/>
            <a:ext cx="2357437" cy="10715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400" dirty="0"/>
              <a:t>פלט</a:t>
            </a:r>
          </a:p>
        </p:txBody>
      </p:sp>
      <p:sp>
        <p:nvSpPr>
          <p:cNvPr id="9" name="Rectangle 8"/>
          <p:cNvSpPr/>
          <p:nvPr/>
        </p:nvSpPr>
        <p:spPr>
          <a:xfrm>
            <a:off x="971600" y="642918"/>
            <a:ext cx="7344816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he-IL" sz="4000" kern="10" dirty="0">
                <a:ln w="11430"/>
                <a:solidFill>
                  <a:schemeClr val="accent1"/>
                </a:solidFill>
                <a:latin typeface="Arial"/>
                <a:cs typeface="Arial"/>
              </a:rPr>
              <a:t>מאפייני המערכת: מודל מערכת</a:t>
            </a:r>
            <a:endParaRPr lang="he-IL" sz="4000" dirty="0">
              <a:ln w="11430"/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218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7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08EC-BFAE-DEF3-548E-4BE115B1A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>
                <a:solidFill>
                  <a:schemeClr val="accent1"/>
                </a:solidFill>
              </a:rPr>
              <a:t>למה צריך את מודל המערכת?</a:t>
            </a:r>
            <a:endParaRPr lang="en-IL" dirty="0">
              <a:solidFill>
                <a:schemeClr val="accent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5F7D7F-4FA9-D6CF-4854-8DF3BF786277}"/>
              </a:ext>
            </a:extLst>
          </p:cNvPr>
          <p:cNvSpPr txBox="1"/>
          <p:nvPr/>
        </p:nvSpPr>
        <p:spPr>
          <a:xfrm>
            <a:off x="899592" y="2204864"/>
            <a:ext cx="7488832" cy="3801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he-IL" sz="3600" b="0" i="0" u="none" strike="noStrike" baseline="0" dirty="0">
                <a:solidFill>
                  <a:srgbClr val="006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להפעיל מערכות</a:t>
            </a:r>
          </a:p>
          <a:p>
            <a:pPr marL="457200" indent="-457200">
              <a:spcBef>
                <a:spcPts val="6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he-IL" sz="3600" b="0" i="0" u="none" strike="noStrike" baseline="0" dirty="0">
                <a:solidFill>
                  <a:srgbClr val="006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לתכנן מערכות</a:t>
            </a:r>
          </a:p>
          <a:p>
            <a:pPr marL="457200" indent="-457200">
              <a:spcBef>
                <a:spcPts val="6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he-IL" sz="3600" b="0" i="0" u="none" strike="noStrike" baseline="0" dirty="0">
                <a:solidFill>
                  <a:srgbClr val="006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לפרק ולנתח מערכות (זיהוי מאפייני</a:t>
            </a:r>
          </a:p>
          <a:p>
            <a:pPr marL="457200" indent="-457200">
              <a:spcBef>
                <a:spcPts val="6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he-IL" sz="3600" b="0" i="0" u="none" strike="noStrike" baseline="0" dirty="0">
                <a:solidFill>
                  <a:srgbClr val="006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המערכת)</a:t>
            </a:r>
          </a:p>
          <a:p>
            <a:pPr marL="457200" indent="-457200">
              <a:spcBef>
                <a:spcPts val="6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he-IL" sz="3600" b="0" i="0" u="none" strike="noStrike" baseline="0" dirty="0">
                <a:solidFill>
                  <a:srgbClr val="006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לאתר תקלות</a:t>
            </a:r>
          </a:p>
          <a:p>
            <a:pPr marL="457200" indent="-457200">
              <a:spcBef>
                <a:spcPts val="6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he-IL" sz="3600" b="0" i="0" u="none" strike="noStrike" baseline="0" dirty="0">
                <a:solidFill>
                  <a:srgbClr val="006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להעריך ולשפר מערכות</a:t>
            </a:r>
            <a:endParaRPr lang="en-IL" sz="36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41C0468-8A63-8765-B417-BF8FFEB78805}"/>
              </a:ext>
            </a:extLst>
          </p:cNvPr>
          <p:cNvGrpSpPr/>
          <p:nvPr/>
        </p:nvGrpSpPr>
        <p:grpSpPr>
          <a:xfrm>
            <a:off x="251520" y="1844824"/>
            <a:ext cx="4176464" cy="1159222"/>
            <a:chOff x="71438" y="2500313"/>
            <a:chExt cx="8715375" cy="2959100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FB75EAC0-F9D1-EAC3-1F62-5926AF8E4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8875" y="2500313"/>
              <a:ext cx="3970338" cy="29591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he-IL" sz="4000" dirty="0"/>
                <a:t>תהליך</a:t>
              </a:r>
            </a:p>
          </p:txBody>
        </p:sp>
        <p:sp>
          <p:nvSpPr>
            <p:cNvPr id="6" name="Left Arrow 15">
              <a:extLst>
                <a:ext uri="{FF2B5EF4-FFF2-40B4-BE49-F238E27FC236}">
                  <a16:creationId xmlns:a16="http://schemas.microsoft.com/office/drawing/2014/main" id="{0DBADAB3-B583-24CB-B708-AC90E6462936}"/>
                </a:ext>
              </a:extLst>
            </p:cNvPr>
            <p:cNvSpPr/>
            <p:nvPr/>
          </p:nvSpPr>
          <p:spPr>
            <a:xfrm>
              <a:off x="6429375" y="3429000"/>
              <a:ext cx="2357438" cy="107156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dirty="0"/>
                <a:t>קלט</a:t>
              </a:r>
            </a:p>
          </p:txBody>
        </p:sp>
        <p:sp>
          <p:nvSpPr>
            <p:cNvPr id="7" name="Left Arrow 16">
              <a:extLst>
                <a:ext uri="{FF2B5EF4-FFF2-40B4-BE49-F238E27FC236}">
                  <a16:creationId xmlns:a16="http://schemas.microsoft.com/office/drawing/2014/main" id="{62470200-0B7A-772F-C47E-A45FFF6AEF75}"/>
                </a:ext>
              </a:extLst>
            </p:cNvPr>
            <p:cNvSpPr/>
            <p:nvPr/>
          </p:nvSpPr>
          <p:spPr>
            <a:xfrm>
              <a:off x="71438" y="3357563"/>
              <a:ext cx="2357437" cy="107156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dirty="0"/>
                <a:t>פלט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0429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6B757A1-2EAF-9815-A094-E208ED146423}"/>
              </a:ext>
            </a:extLst>
          </p:cNvPr>
          <p:cNvSpPr txBox="1"/>
          <p:nvPr/>
        </p:nvSpPr>
        <p:spPr>
          <a:xfrm>
            <a:off x="251520" y="2708920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4000" b="1" dirty="0">
                <a:solidFill>
                  <a:schemeClr val="accent1"/>
                </a:solidFill>
              </a:rPr>
              <a:t>קלטים הם "הדברים" המוזנים למערכת</a:t>
            </a:r>
            <a:endParaRPr lang="en-IL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142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333375"/>
            <a:ext cx="8786874" cy="1517650"/>
          </a:xfrm>
        </p:spPr>
        <p:txBody>
          <a:bodyPr lIns="92075" tIns="46038" rIns="92075" bIns="46038"/>
          <a:lstStyle/>
          <a:p>
            <a:pPr algn="ctr">
              <a:defRPr/>
            </a:pPr>
            <a:r>
              <a:rPr lang="he-IL" altLang="en-US" sz="4000" b="0" dirty="0">
                <a:solidFill>
                  <a:schemeClr val="accent1"/>
                </a:solidFill>
                <a:effectLst/>
              </a:rPr>
              <a:t>מערכות טכנולוגיות</a:t>
            </a:r>
            <a:r>
              <a:rPr lang="en-US" altLang="en-US" sz="4000" b="0" dirty="0">
                <a:solidFill>
                  <a:schemeClr val="accent1"/>
                </a:solidFill>
                <a:effectLst/>
              </a:rPr>
              <a:t> </a:t>
            </a:r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fld id="{FE0B899B-F3A7-4675-A03A-12DE57B128EC}" type="slidenum">
              <a:rPr lang="he-IL" altLang="en-US" smtClean="0"/>
              <a:pPr eaLnBrk="1" hangingPunct="1"/>
              <a:t>9</a:t>
            </a:fld>
            <a:endParaRPr lang="en-US" altLang="en-US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2428875" y="2500313"/>
            <a:ext cx="3970338" cy="29591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he-IL" sz="6000" dirty="0"/>
              <a:t>תהליך</a:t>
            </a:r>
          </a:p>
        </p:txBody>
      </p:sp>
      <p:sp>
        <p:nvSpPr>
          <p:cNvPr id="28" name="Left Arrow 27"/>
          <p:cNvSpPr/>
          <p:nvPr/>
        </p:nvSpPr>
        <p:spPr>
          <a:xfrm>
            <a:off x="6500813" y="2286000"/>
            <a:ext cx="2357437" cy="10715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400" dirty="0"/>
              <a:t>אנרגיה</a:t>
            </a:r>
          </a:p>
        </p:txBody>
      </p:sp>
      <p:sp>
        <p:nvSpPr>
          <p:cNvPr id="29" name="Left Arrow 28"/>
          <p:cNvSpPr/>
          <p:nvPr/>
        </p:nvSpPr>
        <p:spPr>
          <a:xfrm>
            <a:off x="71438" y="3357563"/>
            <a:ext cx="2357437" cy="10715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400" dirty="0"/>
              <a:t>פלט</a:t>
            </a:r>
          </a:p>
        </p:txBody>
      </p:sp>
      <p:sp>
        <p:nvSpPr>
          <p:cNvPr id="30" name="Left Arrow 29"/>
          <p:cNvSpPr/>
          <p:nvPr/>
        </p:nvSpPr>
        <p:spPr>
          <a:xfrm>
            <a:off x="6429375" y="3357563"/>
            <a:ext cx="2357438" cy="10715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400" dirty="0"/>
              <a:t>חומרים</a:t>
            </a:r>
          </a:p>
        </p:txBody>
      </p:sp>
      <p:sp>
        <p:nvSpPr>
          <p:cNvPr id="31" name="Left Arrow 30"/>
          <p:cNvSpPr/>
          <p:nvPr/>
        </p:nvSpPr>
        <p:spPr>
          <a:xfrm>
            <a:off x="6429375" y="4500563"/>
            <a:ext cx="2357438" cy="10715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2400" dirty="0"/>
              <a:t>מידע</a:t>
            </a:r>
          </a:p>
        </p:txBody>
      </p:sp>
    </p:spTree>
    <p:extLst>
      <p:ext uri="{BB962C8B-B14F-4D97-AF65-F5344CB8AC3E}">
        <p14:creationId xmlns:p14="http://schemas.microsoft.com/office/powerpoint/2010/main" val="3532304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הירות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היר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30106</TotalTime>
  <Words>864</Words>
  <Application>Microsoft Office PowerPoint</Application>
  <PresentationFormat>‫הצגה על המסך (4:3)</PresentationFormat>
  <Paragraphs>218</Paragraphs>
  <Slides>36</Slides>
  <Notes>9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36</vt:i4>
      </vt:variant>
    </vt:vector>
  </HeadingPairs>
  <TitlesOfParts>
    <vt:vector size="43" baseType="lpstr">
      <vt:lpstr>Arial</vt:lpstr>
      <vt:lpstr>Calibri</vt:lpstr>
      <vt:lpstr>David</vt:lpstr>
      <vt:lpstr>Times New Roman</vt:lpstr>
      <vt:lpstr>Wingdings</vt:lpstr>
      <vt:lpstr>Wingdings 3</vt:lpstr>
      <vt:lpstr>בהירות</vt:lpstr>
      <vt:lpstr>מערכות טכנולוגיות</vt:lpstr>
      <vt:lpstr>במפגש זה נעסוק ב:</vt:lpstr>
      <vt:lpstr>מהי מערכת טכנולוגית?</vt:lpstr>
      <vt:lpstr>מהי מערכת טכנולוגית?</vt:lpstr>
      <vt:lpstr>מערכת טכנולוגית היא:</vt:lpstr>
      <vt:lpstr>מצגת של PowerPoint‏</vt:lpstr>
      <vt:lpstr>למה צריך את מודל המערכת?</vt:lpstr>
      <vt:lpstr>מצגת של PowerPoint‏</vt:lpstr>
      <vt:lpstr>מערכות טכנולוגיות </vt:lpstr>
      <vt:lpstr>קלט במערכת - מעבד מזון</vt:lpstr>
      <vt:lpstr>קלט במערכת - מעבד מזון</vt:lpstr>
      <vt:lpstr>הקלט במערכות טכנולוגיות</vt:lpstr>
      <vt:lpstr>תהליכים במערכות טכנולוגיות </vt:lpstr>
      <vt:lpstr>תהליכים במערכת - מעבד מזון</vt:lpstr>
      <vt:lpstr>מצגת של PowerPoint‏</vt:lpstr>
      <vt:lpstr> מנגנונים במערכות טכנולוגיות </vt:lpstr>
      <vt:lpstr>מנגנונים</vt:lpstr>
      <vt:lpstr>מצגת של PowerPoint‏</vt:lpstr>
      <vt:lpstr>פלטים במערכת - מעבד מזון</vt:lpstr>
      <vt:lpstr>תארו את פעולת תנור האפייה</vt:lpstr>
      <vt:lpstr>תארו את המערכות הבאות בתרשים מלבנים</vt:lpstr>
      <vt:lpstr>הוסיפו את החסר במודלים על פי המערכות :</vt:lpstr>
      <vt:lpstr>מנגנונים במערכת מייבש שער</vt:lpstr>
      <vt:lpstr>בקרה</vt:lpstr>
      <vt:lpstr> בקרה –  תארו את המערכות על פי מודל המערכת מיינו את המערכות הבאות על פי סוגי הבקרה</vt:lpstr>
      <vt:lpstr>סוגי בקרה</vt:lpstr>
      <vt:lpstr>ניתוח מערכת עם משוב</vt:lpstr>
      <vt:lpstr>מודל בקרה</vt:lpstr>
      <vt:lpstr>מכונית הנוסעת על קו</vt:lpstr>
      <vt:lpstr>מערכות בקרה עם משוב </vt:lpstr>
      <vt:lpstr>מערכות בקרה עם משוב</vt:lpstr>
      <vt:lpstr>הדלת בסופרמרקט</vt:lpstr>
      <vt:lpstr>מערכות ותת מערכות – תחנת הכוח/חשמל</vt:lpstr>
      <vt:lpstr>השפעות מערכת טכנולוגית   תחנת הכוח/חשמל</vt:lpstr>
      <vt:lpstr>סיכום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מפגש שישי – מערכות טכנולוגיות</dc:title>
  <dc:creator>User</dc:creator>
  <cp:lastModifiedBy>דליה קילים</cp:lastModifiedBy>
  <cp:revision>28</cp:revision>
  <dcterms:created xsi:type="dcterms:W3CDTF">2012-11-29T10:55:48Z</dcterms:created>
  <dcterms:modified xsi:type="dcterms:W3CDTF">2026-02-27T11:08:38Z</dcterms:modified>
</cp:coreProperties>
</file>