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
  </p:notesMasterIdLst>
  <p:sldIdLst>
    <p:sldId id="289" r:id="rId2"/>
    <p:sldId id="325" r:id="rId3"/>
    <p:sldId id="328" r:id="rId4"/>
    <p:sldId id="312" r:id="rId5"/>
    <p:sldId id="329" r:id="rId6"/>
    <p:sldId id="330" r:id="rId7"/>
    <p:sldId id="327" r:id="rId8"/>
    <p:sldId id="31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14D"/>
    <a:srgbClr val="B31114"/>
    <a:srgbClr val="6EB14D"/>
    <a:srgbClr val="F6FAFE"/>
    <a:srgbClr val="0066A6"/>
    <a:srgbClr val="0067A3"/>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93474" autoAdjust="0"/>
  </p:normalViewPr>
  <p:slideViewPr>
    <p:cSldViewPr snapToGrid="0" showGuides="1">
      <p:cViewPr varScale="1">
        <p:scale>
          <a:sx n="103" d="100"/>
          <a:sy n="103" d="100"/>
        </p:scale>
        <p:origin x="1836" y="114"/>
      </p:cViewPr>
      <p:guideLst>
        <p:guide orient="horz" pos="2184"/>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200" b="0" i="0" u="none" strike="noStrike" baseline="0" dirty="0">
                <a:latin typeface="FontbitDavid"/>
              </a:rPr>
              <a:t>תת פרק זה עוסק בדרכי תקשורת בין בעלי חיים: תנועה, קולות, ריחות, צבעים ומגע גוף.</a:t>
            </a:r>
          </a:p>
          <a:p>
            <a:pPr algn="r"/>
            <a:r>
              <a:rPr lang="he-IL" sz="1800" b="0" i="0" u="none" strike="noStrike" baseline="0" dirty="0">
                <a:latin typeface="NarkisClassicMF-Regular"/>
              </a:rPr>
              <a:t>בעלי חיים זקוקים לתקשורת כדי להתקיים בסביבתם. הודות לתקשורת, בעלי החיים יכולים להשיג מזון, להתגונן, לטפל בצאצאים שלהם ועוד. </a:t>
            </a:r>
            <a:r>
              <a:rPr lang="he-IL" sz="1800" b="1" i="0" u="none" strike="noStrike" baseline="0" dirty="0">
                <a:latin typeface="NarkisClassicMF-Bold"/>
              </a:rPr>
              <a:t>תקשורת </a:t>
            </a:r>
            <a:r>
              <a:rPr lang="he-IL" sz="1800" b="0" i="0" u="none" strike="noStrike" baseline="0" dirty="0">
                <a:latin typeface="NarkisClassicMF-Regular"/>
              </a:rPr>
              <a:t>היא </a:t>
            </a:r>
            <a:r>
              <a:rPr lang="he-IL" sz="1800" b="1" i="0" u="none" strike="noStrike" baseline="0" dirty="0">
                <a:latin typeface="NarkisClassicMF-Bold"/>
              </a:rPr>
              <a:t>מאפיין חיים</a:t>
            </a:r>
            <a:r>
              <a:rPr lang="he-IL" sz="1800" b="0" i="0" u="none" strike="noStrike" baseline="0" dirty="0">
                <a:latin typeface="NarkisClassicMF-Regular"/>
              </a:rPr>
              <a:t>.</a:t>
            </a:r>
            <a:endParaRPr lang="he-IL" sz="1200" b="0" i="0" u="none" strike="noStrike" baseline="0" dirty="0">
              <a:latin typeface="FontbitDavid"/>
            </a:endParaRP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קוראים את הסיפור על דולי מוש והגורים ועונים על השאלות בעמוד 52. </a:t>
            </a:r>
          </a:p>
          <a:p>
            <a:pPr algn="r"/>
            <a:r>
              <a:rPr lang="he-IL" sz="1800" b="0" i="0" u="none" strike="noStrike" baseline="0" dirty="0">
                <a:latin typeface="FontbitDavid"/>
              </a:rPr>
              <a:t>מטרות המשימה:</a:t>
            </a:r>
          </a:p>
          <a:p>
            <a:pPr marL="0" indent="0" algn="r">
              <a:buNone/>
            </a:pPr>
            <a:r>
              <a:rPr lang="he-IL" sz="1800" b="0" i="0" u="none" strike="noStrike" baseline="0" dirty="0">
                <a:latin typeface="FontbitDavid"/>
              </a:rPr>
              <a:t>אוריינות לשונית: איתור פרטי תוכן בטקסט.</a:t>
            </a:r>
          </a:p>
          <a:p>
            <a:pPr marL="0" indent="0" algn="r">
              <a:buNone/>
            </a:pPr>
            <a:r>
              <a:rPr lang="he-IL" sz="1800" b="0" i="0" u="none" strike="noStrike" baseline="0" dirty="0">
                <a:latin typeface="FontbitDavid"/>
              </a:rPr>
              <a:t>אוריינות מדעית: דרכי תקשורת בעולם החי.</a:t>
            </a:r>
          </a:p>
          <a:p>
            <a:pPr marL="0" indent="0" algn="r">
              <a:buNone/>
            </a:pPr>
            <a:r>
              <a:rPr lang="he-IL" sz="1800" b="0" i="0" u="none" strike="noStrike" baseline="0" dirty="0">
                <a:latin typeface="FontbitDavid"/>
              </a:rPr>
              <a:t> חיבור רגשי חווייתי.</a:t>
            </a:r>
          </a:p>
          <a:p>
            <a:pPr marL="0" indent="0" algn="r">
              <a:buNone/>
            </a:pPr>
            <a:r>
              <a:rPr lang="he-IL" sz="1800" b="0" i="0" u="none" strike="noStrike" baseline="0" dirty="0">
                <a:latin typeface="FontbitDavid"/>
              </a:rPr>
              <a:t>התקשורת בין דולי לבין מוש והגורים הייתה מגוונת:</a:t>
            </a:r>
          </a:p>
          <a:p>
            <a:pPr algn="r"/>
            <a:r>
              <a:rPr lang="he-IL" sz="1800" b="0" i="0" u="none" strike="noStrike" baseline="0" dirty="0">
                <a:latin typeface="FontbitDavid"/>
              </a:rPr>
              <a:t>קולית (יללות), מגע גוף (לקקה בלשונה), ותנועת גוף (סמרה פרווה).</a:t>
            </a:r>
          </a:p>
          <a:p>
            <a:pPr algn="r"/>
            <a:r>
              <a:rPr lang="he-IL" sz="1800" b="0" i="0" u="none" strike="noStrike" baseline="0" dirty="0">
                <a:latin typeface="FontbitDavid"/>
              </a:rPr>
              <a:t>דולי העבירה מסר למוש להתרחק מקערת החלב. דולי לקקה את הגורים והרגיעה אותם.</a:t>
            </a:r>
          </a:p>
          <a:p>
            <a:pPr algn="r"/>
            <a:r>
              <a:rPr lang="he-IL" sz="1800" b="0" i="0" u="none" strike="noStrike" baseline="0" dirty="0">
                <a:latin typeface="FontbitDavid"/>
              </a:rPr>
              <a:t>מוש קלט את המסר הקולי והחזותי שהעבירה דולי והתרחקה מקערת החלב.</a:t>
            </a:r>
          </a:p>
          <a:p>
            <a:pPr algn="r"/>
            <a:r>
              <a:rPr lang="he-IL" sz="1800" b="0" i="0" u="none" strike="noStrike" baseline="0" dirty="0">
                <a:latin typeface="FontbitDavid"/>
              </a:rPr>
              <a:t>שימו לב בעמוד 9 בספר הדיגיטלי באתר במבט מקוון קיימת גרסה דיגיטלית של משימה זו.</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245575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קטע המידע והמשימה בעמוד 53 נועדו להתנסות בנושא תקשורת בין בעלי חיים.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116719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במשימה מוצגים מצבי תקשורת שונים. לפני ביצוע המשימה אפשר להציע לתלמידים להמחיז את המצבים המתוארים. לאחר ההמחזה מוצע לערוך שיח סביב השאלות: מי היו שותפים לתקשורת ומה הייתה מטרת התקשורת?</a:t>
            </a:r>
          </a:p>
          <a:p>
            <a:pPr algn="r"/>
            <a:endParaRPr lang="he-IL" sz="1800" b="0" i="0" u="none" strike="noStrike" baseline="0" dirty="0">
              <a:latin typeface="FontbitDavid"/>
            </a:endParaRPr>
          </a:p>
          <a:p>
            <a:pPr algn="r"/>
            <a:r>
              <a:rPr lang="he-IL" sz="1800" b="0" i="0" u="none" strike="noStrike" baseline="0" dirty="0">
                <a:latin typeface="FontbitDavid"/>
              </a:rPr>
              <a:t>קטע המידע על תקשורת בין צמחים מפתיעה תלמידים צעירים </a:t>
            </a:r>
            <a:r>
              <a:rPr lang="he-IL" sz="1800" b="0" i="0" u="none" strike="noStrike" baseline="0" dirty="0" err="1">
                <a:latin typeface="FontbitDavid"/>
              </a:rPr>
              <a:t>מכיון</a:t>
            </a:r>
            <a:r>
              <a:rPr lang="he-IL" sz="1800" b="0" i="0" u="none" strike="noStrike" baseline="0" dirty="0">
                <a:latin typeface="FontbitDavid"/>
              </a:rPr>
              <a:t> שהם עדיין מתקשים לראות בצמחים יצורים חיים והיכולת שלהם להעביר מסרים באמצעות צבע, צורה  וריח.</a:t>
            </a:r>
          </a:p>
          <a:p>
            <a:pPr algn="r"/>
            <a:r>
              <a:rPr lang="he-IL" sz="1800" b="0" i="0" u="none" strike="noStrike" baseline="0" dirty="0">
                <a:latin typeface="FontbitDavid"/>
              </a:rPr>
              <a:t>בצמחים, עיקר התקשורת היא בינם לבין בעלי החיים. אל צבעי הפרחים והריחות נמשכים בעלי חיים שניזונים מהם ותוך כדי תנועתם הם מאביקים אותם. אל צבעי הפירות, ריחותיהם וטעמיהם נמשכים בעלי חיים שניזונים מהם ותוך כדי תורמים להפצת זרעים.</a:t>
            </a:r>
          </a:p>
          <a:p>
            <a:pPr algn="r"/>
            <a:r>
              <a:rPr lang="he-IL" sz="1800" b="0" i="0" u="none" strike="noStrike" baseline="0" dirty="0">
                <a:latin typeface="FontbitDavid"/>
              </a:rPr>
              <a:t>שימו לב באתר במבט מקוון, בספר הדיגיטלי, עמוד 54 קיימת גרסה דיגיטלית של משימה זו.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4</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באתר במבט מקוון, בספר הדיגיטלי, עמוד 53, משימה: </a:t>
            </a:r>
            <a:r>
              <a:rPr lang="he-IL" sz="1800" b="1" i="0" u="none" strike="noStrike" baseline="0" dirty="0">
                <a:latin typeface="FontbitDavid"/>
              </a:rPr>
              <a:t>תקשורת בין בעלי החיים</a:t>
            </a:r>
            <a:r>
              <a:rPr lang="he-IL" sz="1800" b="0" i="0" u="none" strike="noStrike" baseline="0" dirty="0">
                <a:latin typeface="FontbitDavid"/>
              </a:rPr>
              <a:t>.</a:t>
            </a:r>
          </a:p>
          <a:p>
            <a:pPr algn="r"/>
            <a:r>
              <a:rPr lang="he-IL" sz="1800" b="0" i="0" u="none" strike="noStrike" baseline="0" dirty="0">
                <a:latin typeface="FontbitDavid"/>
              </a:rPr>
              <a:t>אפשר לתת את המשימה כשיעורי בית, במסגרת שעות פרטניות, במליאת הכיתה, עבודה בכיתה בהרכבים שונים.</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239977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צופים בסרטון הטווס פורש את זנבו המפואר בפני הטווסה.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כיצד יוצר הטווס תקשורת עם הטווסה? מהי דרך התקשורת? (צבע וקול)</a:t>
            </a:r>
          </a:p>
          <a:p>
            <a:pPr algn="r"/>
            <a:r>
              <a:rPr lang="he-IL" dirty="0"/>
              <a:t>שערו מהי מטרת התקשורת? (למטרת התרבות)</a:t>
            </a:r>
          </a:p>
          <a:p>
            <a:pPr algn="r"/>
            <a:r>
              <a:rPr lang="he-IL" dirty="0"/>
              <a:t>צופים בסרטון בין פרגים לדבורים</a:t>
            </a:r>
          </a:p>
          <a:p>
            <a:pPr algn="r"/>
            <a:r>
              <a:rPr lang="he-IL" dirty="0"/>
              <a:t>איזה מסר מעבירים הפרגים לדבורים? מסר צבעוני (חזותי)</a:t>
            </a:r>
          </a:p>
          <a:p>
            <a:pPr algn="r"/>
            <a:r>
              <a:rPr lang="he-IL" dirty="0"/>
              <a:t>מהי מטרת התקשורת? </a:t>
            </a:r>
            <a:r>
              <a:rPr lang="he-IL" dirty="0" err="1"/>
              <a:t>להאביק</a:t>
            </a:r>
            <a:r>
              <a:rPr lang="he-IL" dirty="0"/>
              <a:t> את הפרגים </a:t>
            </a:r>
          </a:p>
          <a:p>
            <a:pPr algn="r"/>
            <a:r>
              <a:rPr lang="he-IL" dirty="0"/>
              <a:t>מדוע הדבורים מגיעים לפרגים? למצוא צוף טעים</a:t>
            </a:r>
          </a:p>
          <a:p>
            <a:pPr algn="r"/>
            <a:r>
              <a:rPr lang="he-IL" dirty="0"/>
              <a:t>צופים בסרטון גחליליות מאירות</a:t>
            </a:r>
          </a:p>
          <a:p>
            <a:pPr algn="r"/>
            <a:r>
              <a:rPr lang="he-IL" dirty="0"/>
              <a:t>שואלים: מה רואים בסרטון? מהם </a:t>
            </a:r>
            <a:r>
              <a:rPr lang="he-IL" dirty="0" err="1"/>
              <a:t>היבהובי</a:t>
            </a:r>
            <a:r>
              <a:rPr lang="he-IL" dirty="0"/>
              <a:t> האור?</a:t>
            </a:r>
          </a:p>
          <a:p>
            <a:pPr algn="r"/>
            <a:r>
              <a:rPr lang="he-IL" dirty="0"/>
              <a:t>מי מפיק אותם? </a:t>
            </a:r>
          </a:p>
          <a:p>
            <a:pPr algn="r"/>
            <a:r>
              <a:rPr lang="he-IL" dirty="0"/>
              <a:t>למי הם מעבירים מסר? מהי דרך התקשורת? מהי מטרת התקשורת? </a:t>
            </a:r>
          </a:p>
          <a:p>
            <a:pPr algn="r"/>
            <a:r>
              <a:rPr lang="he-IL" b="0" i="0" dirty="0">
                <a:solidFill>
                  <a:srgbClr val="000000"/>
                </a:solidFill>
                <a:effectLst/>
                <a:latin typeface="Open Sans Hebrew"/>
              </a:rPr>
              <a:t>גחליליות</a:t>
            </a:r>
            <a:r>
              <a:rPr lang="en-US" b="0" i="0" dirty="0">
                <a:solidFill>
                  <a:srgbClr val="000000"/>
                </a:solidFill>
                <a:effectLst/>
                <a:latin typeface="Open Sans Hebrew"/>
              </a:rPr>
              <a:t> </a:t>
            </a:r>
            <a:r>
              <a:rPr lang="he-IL" b="0" i="0" dirty="0">
                <a:solidFill>
                  <a:srgbClr val="000000"/>
                </a:solidFill>
                <a:effectLst/>
                <a:latin typeface="Open Sans Hebrew"/>
              </a:rPr>
              <a:t>הן חיפושיות החיות בלילה ומאירות כחלק מהתקשורת שלהן כדי למצוא בן-זוג.</a:t>
            </a:r>
            <a:br>
              <a:rPr lang="he-IL" dirty="0"/>
            </a:br>
            <a:r>
              <a:rPr lang="he-IL" b="0" i="0" dirty="0">
                <a:solidFill>
                  <a:srgbClr val="000000"/>
                </a:solidFill>
                <a:effectLst/>
                <a:latin typeface="Open Sans Hebrew"/>
              </a:rPr>
              <a:t>הגחליליות הנקבות נייחות ומהבהבות ע"י איבר המצוי בבטנן על מנת למשוך זכרים מזדמנים במעופם.</a:t>
            </a:r>
            <a:br>
              <a:rPr lang="he-IL" dirty="0"/>
            </a:br>
            <a:r>
              <a:rPr lang="he-IL" b="0" i="0" dirty="0">
                <a:solidFill>
                  <a:srgbClr val="000000"/>
                </a:solidFill>
                <a:effectLst/>
                <a:latin typeface="Open Sans Hebrew"/>
              </a:rPr>
              <a:t>הזכרים מהבהבים חזרה בתגובה ומחפשים את בת הזוג מהמין שלהם (יש מעל 2000 סוגי גחליליות!).</a:t>
            </a:r>
            <a:br>
              <a:rPr lang="he-IL" dirty="0"/>
            </a:br>
            <a:r>
              <a:rPr lang="he-IL" b="0" i="0" dirty="0">
                <a:solidFill>
                  <a:srgbClr val="000000"/>
                </a:solidFill>
                <a:effectLst/>
                <a:latin typeface="Open Sans Hebrew"/>
              </a:rPr>
              <a:t>נקודה מעניינת היא שלכל מין גחליליות יש את תדירות ההבהוב הייחודיות שלו. (מקור </a:t>
            </a:r>
            <a:r>
              <a:rPr lang="he-IL" b="0" i="0">
                <a:solidFill>
                  <a:srgbClr val="000000"/>
                </a:solidFill>
                <a:effectLst/>
                <a:latin typeface="Open Sans Hebrew"/>
              </a:rPr>
              <a:t>מכון דוידסון) </a:t>
            </a:r>
            <a:endParaRPr lang="he-IL"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198524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קטע המידע והאיור נועדו להמשגה של מאפיין החיים תקשורת.</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69592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a:t>
            </a:r>
          </a:p>
          <a:p>
            <a:r>
              <a:rPr lang="he-IL" dirty="0"/>
              <a:t>קוראים את המשפטים בתבנית </a:t>
            </a:r>
            <a:r>
              <a:rPr lang="he-IL" b="1" dirty="0"/>
              <a:t>מה למדנו?</a:t>
            </a:r>
          </a:p>
          <a:p>
            <a:r>
              <a:rPr lang="he-IL" b="0" dirty="0"/>
              <a:t>משלימים את המילים החסרות במשפטים</a:t>
            </a:r>
            <a:r>
              <a:rPr lang="he-IL" b="1" dirty="0"/>
              <a:t>.</a:t>
            </a:r>
          </a:p>
          <a:p>
            <a:pPr marL="228600" indent="-228600" algn="r" rtl="1">
              <a:buFont typeface="+mj-lt"/>
              <a:buAutoNum type="arabicPeriod"/>
            </a:pPr>
            <a:r>
              <a:rPr lang="he-IL" dirty="0">
                <a:solidFill>
                  <a:srgbClr val="000000"/>
                </a:solidFill>
                <a:latin typeface="MF_FrankRuhl-Regular"/>
              </a:rPr>
              <a:t>בַּעֲלֵי חַיִּים יוֹצְרִים תִּקְשֹׁרֶת בְּעֶזְרַת ______, תְּנוּעוֹת גּוּף,______, צְבָעִים וּמַגַּע גּוּף.</a:t>
            </a:r>
          </a:p>
          <a:p>
            <a:pPr marL="228600" indent="-228600" algn="r" rtl="1">
              <a:buFont typeface="+mj-lt"/>
              <a:buAutoNum type="arabicPeriod"/>
            </a:pPr>
            <a:r>
              <a:rPr lang="he-IL" dirty="0">
                <a:solidFill>
                  <a:srgbClr val="000000"/>
                </a:solidFill>
                <a:latin typeface="MF_FrankRuhl-Regular"/>
              </a:rPr>
              <a:t>הוֹדוֹת לַתִּקְשֹׁרֶת יְצוּרִים חַיִּים יְכוֹלִים לְהַשִּׂיג אֶת הַצְּרָכִים הַ______ שֶׁלָּהֶם.</a:t>
            </a:r>
          </a:p>
          <a:p>
            <a:pPr marL="228600" indent="-228600" algn="r" rtl="1">
              <a:buFont typeface="+mj-lt"/>
              <a:buAutoNum type="arabicPeriod"/>
            </a:pPr>
            <a:r>
              <a:rPr lang="he-IL" dirty="0">
                <a:solidFill>
                  <a:srgbClr val="000000"/>
                </a:solidFill>
                <a:latin typeface="MF_FrankRuhl-Regular"/>
              </a:rPr>
              <a:t>_______ הִיא </a:t>
            </a:r>
            <a:r>
              <a:rPr lang="he-IL" dirty="0" err="1">
                <a:solidFill>
                  <a:srgbClr val="000000"/>
                </a:solidFill>
                <a:latin typeface="MF_FrankRuhl-Regular"/>
              </a:rPr>
              <a:t>מְאַפְיֵן</a:t>
            </a:r>
            <a:r>
              <a:rPr lang="he-IL" dirty="0">
                <a:solidFill>
                  <a:srgbClr val="000000"/>
                </a:solidFill>
                <a:latin typeface="MF_FrankRuhl-Regular"/>
              </a:rPr>
              <a:t> חַיִּים.</a:t>
            </a:r>
          </a:p>
          <a:p>
            <a:pPr marL="228600" indent="-228600" algn="r" rtl="1">
              <a:buFont typeface="+mj-lt"/>
              <a:buAutoNum type="arabicPeriod"/>
            </a:pPr>
            <a:endParaRPr lang="he-IL" dirty="0">
              <a:solidFill>
                <a:srgbClr val="000000"/>
              </a:solidFill>
              <a:latin typeface="MF_FrankRuhl-Regular"/>
            </a:endParaRPr>
          </a:p>
          <a:p>
            <a:pPr marL="0" indent="0" algn="r" rtl="1">
              <a:buFont typeface="+mj-lt"/>
              <a:buNone/>
            </a:pPr>
            <a:r>
              <a:rPr lang="he-IL" dirty="0">
                <a:solidFill>
                  <a:srgbClr val="000000"/>
                </a:solidFill>
                <a:latin typeface="MF_FrankRuhl-Regular"/>
              </a:rPr>
              <a:t>מחברים משפטים עם המושגים החדשים שלמדנו בתת פרק זה.</a:t>
            </a:r>
          </a:p>
          <a:p>
            <a:pPr marL="0" indent="0" algn="r" rtl="1">
              <a:buNone/>
            </a:pPr>
            <a:r>
              <a:rPr lang="he-IL" dirty="0">
                <a:solidFill>
                  <a:srgbClr val="000000"/>
                </a:solidFill>
                <a:latin typeface="MF_FrankRuhl-Regular"/>
              </a:rPr>
              <a:t>תִּקְשֹׁרֶת</a:t>
            </a:r>
          </a:p>
          <a:p>
            <a:pPr marL="0" indent="0" algn="r" rtl="1">
              <a:buNone/>
            </a:pPr>
            <a:r>
              <a:rPr lang="he-IL" dirty="0">
                <a:solidFill>
                  <a:srgbClr val="000000"/>
                </a:solidFill>
                <a:latin typeface="MF_FrankRuhl-Regular"/>
              </a:rPr>
              <a:t>יוֹצְרִים תִּקְשֹׁרֶת</a:t>
            </a:r>
          </a:p>
          <a:p>
            <a:pPr marL="0" indent="0" algn="r" rtl="1">
              <a:buNone/>
            </a:pPr>
            <a:r>
              <a:rPr lang="he-IL" i="0" u="none" strike="noStrike" baseline="0" dirty="0">
                <a:latin typeface="MF_FrankRuhl-Regular"/>
              </a:rPr>
              <a:t>מַטְּרַת הֲתִקְשֹׁרֶת</a:t>
            </a:r>
            <a:endParaRPr lang="he-IL" dirty="0">
              <a:solidFill>
                <a:srgbClr val="000000"/>
              </a:solidFill>
              <a:latin typeface="MF_FrankRuhl-Regular"/>
            </a:endParaRPr>
          </a:p>
          <a:p>
            <a:pPr marL="228600" indent="-228600" algn="r" rtl="1">
              <a:buFont typeface="+mj-lt"/>
              <a:buAutoNum type="arabicPeriod"/>
            </a:pPr>
            <a:endParaRPr lang="he-IL" dirty="0">
              <a:solidFill>
                <a:srgbClr val="000000"/>
              </a:solidFill>
              <a:latin typeface="MF_FrankRuhl-Regular"/>
            </a:endParaRP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70409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vimeo.com/492995733" TargetMode="External"/><Relationship Id="rId3" Type="http://schemas.openxmlformats.org/officeDocument/2006/relationships/image" Target="../media/image9.png"/><Relationship Id="rId7" Type="http://schemas.openxmlformats.org/officeDocument/2006/relationships/hyperlink" Target="https://vimeo.com/28510916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vimeo.com/396260405" TargetMode="External"/><Relationship Id="rId5" Type="http://schemas.openxmlformats.org/officeDocument/2006/relationships/image" Target="../media/image13.jpe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666981" y="1023620"/>
            <a:ext cx="8137322" cy="872455"/>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sz="4900" b="1" dirty="0">
                <a:latin typeface="MF_FrankRuhl-Regular"/>
                <a:cs typeface="+mn-cs"/>
              </a:rPr>
              <a:t> </a:t>
            </a:r>
            <a:r>
              <a:rPr lang="ar-SA" sz="4900" b="1" dirty="0">
                <a:latin typeface="MF_FrankRuhl-Regular"/>
                <a:cs typeface="+mn-cs"/>
              </a:rPr>
              <a:t>نُجْرِي اتِّصَالًا الوَاحِدُ مَعَ الآخَرِ</a:t>
            </a:r>
            <a:endParaRPr lang="x-none" sz="4900" b="1" dirty="0">
              <a:cs typeface="+mn-cs"/>
            </a:endParaRPr>
          </a:p>
        </p:txBody>
      </p:sp>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622" y="1929007"/>
            <a:ext cx="7261902" cy="4839377"/>
          </a:xfrm>
          <a:prstGeom prst="rect">
            <a:avLst/>
          </a:prstGeom>
          <a:ln w="38100">
            <a:solidFill>
              <a:schemeClr val="accent5">
                <a:lumMod val="75000"/>
              </a:schemeClr>
            </a:solidFill>
          </a:ln>
        </p:spPr>
      </p:pic>
      <p:pic>
        <p:nvPicPr>
          <p:cNvPr id="8" name="תמונה 7"/>
          <p:cNvPicPr>
            <a:picLocks noChangeAspect="1"/>
          </p:cNvPicPr>
          <p:nvPr/>
        </p:nvPicPr>
        <p:blipFill>
          <a:blip r:embed="rId4"/>
          <a:stretch>
            <a:fillRect/>
          </a:stretch>
        </p:blipFill>
        <p:spPr>
          <a:xfrm>
            <a:off x="123363" y="74615"/>
            <a:ext cx="1548518" cy="87790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13650" y="12383"/>
            <a:ext cx="15303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26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 y="610214"/>
            <a:ext cx="8917497" cy="1325563"/>
          </a:xfrm>
        </p:spPr>
        <p:txBody>
          <a:bodyPr>
            <a:normAutofit fontScale="90000"/>
          </a:bodyPr>
          <a:lstStyle/>
          <a:p>
            <a:pPr algn="r"/>
            <a:r>
              <a:rPr lang="ar-SA" b="1" dirty="0">
                <a:solidFill>
                  <a:srgbClr val="437BBE"/>
                </a:solidFill>
                <a:latin typeface="MF_FrankRuhl-Regular"/>
                <a:cs typeface="+mn-cs"/>
              </a:rPr>
              <a:t>مَهَمَّةٌ</a:t>
            </a:r>
            <a:r>
              <a:rPr lang="he-IL" b="1" dirty="0">
                <a:solidFill>
                  <a:srgbClr val="437BBE"/>
                </a:solidFill>
                <a:latin typeface="MF_FrankRuhl-Regular"/>
                <a:cs typeface="+mn-cs"/>
              </a:rPr>
              <a:t>: </a:t>
            </a:r>
            <a:r>
              <a:rPr lang="he-IL" b="1" dirty="0">
                <a:solidFill>
                  <a:srgbClr val="000000"/>
                </a:solidFill>
                <a:latin typeface="MF_FrankRuhl-Regular"/>
                <a:cs typeface="+mn-cs"/>
              </a:rPr>
              <a:t> </a:t>
            </a:r>
            <a:r>
              <a:rPr lang="ar-SA" b="1" dirty="0">
                <a:solidFill>
                  <a:srgbClr val="000000"/>
                </a:solidFill>
                <a:latin typeface="MF_FrankRuhl-Regular"/>
                <a:cs typeface="+mn-cs"/>
              </a:rPr>
              <a:t>كَيْفَ نُجْرِي اتِّصَالًا</a:t>
            </a:r>
            <a:r>
              <a:rPr lang="he-IL" sz="2800" b="1" dirty="0">
                <a:solidFill>
                  <a:srgbClr val="000000"/>
                </a:solidFill>
                <a:latin typeface="MF_FrankRuhl-Regular"/>
                <a:cs typeface="+mn-cs"/>
              </a:rPr>
              <a:t>(</a:t>
            </a:r>
            <a:r>
              <a:rPr lang="ar-SA" sz="2800" b="1" dirty="0">
                <a:solidFill>
                  <a:srgbClr val="000000"/>
                </a:solidFill>
                <a:latin typeface="MF_FrankRuhl-Regular"/>
                <a:cs typeface="+mn-cs"/>
              </a:rPr>
              <a:t>صَفْحَة 52</a:t>
            </a:r>
            <a:r>
              <a:rPr lang="he-IL" sz="2800" b="1" dirty="0">
                <a:solidFill>
                  <a:srgbClr val="000000"/>
                </a:solidFill>
                <a:latin typeface="MF_FrankRuhl-Regular"/>
                <a:cs typeface="+mn-cs"/>
              </a:rPr>
              <a:t>)</a:t>
            </a:r>
            <a:br>
              <a:rPr lang="he-IL" sz="2800" b="1" dirty="0">
                <a:solidFill>
                  <a:srgbClr val="000000"/>
                </a:solidFill>
                <a:latin typeface="MF_FrankRuhl-Regular"/>
                <a:cs typeface="+mn-cs"/>
              </a:rPr>
            </a:br>
            <a:br>
              <a:rPr lang="he-IL" sz="2800" b="1" dirty="0">
                <a:solidFill>
                  <a:srgbClr val="000000"/>
                </a:solidFill>
                <a:latin typeface="MF_FrankRuhl-Regular"/>
                <a:cs typeface="+mn-cs"/>
              </a:rPr>
            </a:br>
            <a:r>
              <a:rPr lang="ar-SA" sz="2800" b="1" dirty="0">
                <a:solidFill>
                  <a:srgbClr val="000000"/>
                </a:solidFill>
                <a:latin typeface="MF_FrankRuhl-Regular"/>
                <a:cs typeface="+mn-cs"/>
              </a:rPr>
              <a:t>نَقْرَأٌ قِصَّةً</a:t>
            </a:r>
            <a:endParaRPr lang="en-US" sz="2800" b="1" dirty="0">
              <a:cs typeface="+mn-cs"/>
            </a:endParaRPr>
          </a:p>
        </p:txBody>
      </p:sp>
      <p:sp>
        <p:nvSpPr>
          <p:cNvPr id="6" name="מציין מיקום תוכן 5"/>
          <p:cNvSpPr>
            <a:spLocks noGrp="1"/>
          </p:cNvSpPr>
          <p:nvPr>
            <p:ph idx="1"/>
          </p:nvPr>
        </p:nvSpPr>
        <p:spPr>
          <a:xfrm>
            <a:off x="142043" y="1896448"/>
            <a:ext cx="8698026" cy="4351338"/>
          </a:xfrm>
          <a:ln w="38100">
            <a:solidFill>
              <a:schemeClr val="accent4">
                <a:lumMod val="75000"/>
              </a:schemeClr>
            </a:solidFill>
          </a:ln>
        </p:spPr>
        <p:txBody>
          <a:bodyPr>
            <a:normAutofit/>
          </a:bodyPr>
          <a:lstStyle/>
          <a:p>
            <a:pPr marL="0" indent="0" algn="r" rtl="1">
              <a:lnSpc>
                <a:spcPct val="150000"/>
              </a:lnSpc>
              <a:buNone/>
            </a:pPr>
            <a:r>
              <a:rPr lang="ar-SA" dirty="0"/>
              <a:t>فِي فِنَاء الجَدِّ يُوسِف والجَدّةِ سَلْمَى.</a:t>
            </a:r>
          </a:p>
          <a:p>
            <a:pPr marL="0" indent="0" algn="r" rtl="1">
              <a:lnSpc>
                <a:spcPct val="150000"/>
              </a:lnSpc>
              <a:buNone/>
            </a:pPr>
            <a:r>
              <a:rPr lang="ar-SA" dirty="0"/>
              <a:t>قَفَزَ القِطُّ «</a:t>
            </a:r>
            <a:r>
              <a:rPr lang="ar-SA" dirty="0" err="1"/>
              <a:t>شُوشو</a:t>
            </a:r>
            <a:r>
              <a:rPr lang="ar-SA" dirty="0"/>
              <a:t>» بِسُرْعَةٍ باتِّجَاه وِعَاءِ الحَلِيب الَّذِي حَضَّرَهُ الجّدّ يُوسُف </a:t>
            </a:r>
            <a:r>
              <a:rPr lang="ar-SA" dirty="0" err="1"/>
              <a:t>للهُرَيْرَاتِ</a:t>
            </a:r>
            <a:r>
              <a:rPr lang="ar-SA" dirty="0"/>
              <a:t> الصَّغِيرَةِ. تَصَدَّت الأُمُ القِطَّةُ «لُوسِي» بشَعْرِ مَنْفٌوشٍ وَبِمُوَاءٍ شَدِيدٍ، وأَبْعَدَتِ القِطَّ «</a:t>
            </a:r>
            <a:r>
              <a:rPr lang="ar-SA" dirty="0" err="1"/>
              <a:t>شُوشُو</a:t>
            </a:r>
            <a:r>
              <a:rPr lang="ar-SA" dirty="0"/>
              <a:t>» مِن وِعَاءِ الحَلِيبِ. ابْتَعَدَ «</a:t>
            </a:r>
            <a:r>
              <a:rPr lang="ar-SA" dirty="0" err="1"/>
              <a:t>شوشو</a:t>
            </a:r>
            <a:r>
              <a:rPr lang="ar-SA" dirty="0"/>
              <a:t>» مِن وِعَاْءِ الحَلِيبِ.</a:t>
            </a:r>
            <a:endParaRPr lang="he-IL" dirty="0"/>
          </a:p>
          <a:p>
            <a:pPr marL="0" indent="0" algn="r" rtl="1">
              <a:lnSpc>
                <a:spcPct val="150000"/>
              </a:lnSpc>
              <a:buNone/>
            </a:pPr>
            <a:r>
              <a:rPr lang="ar-SA" dirty="0"/>
              <a:t>بَعْدَ أَن </a:t>
            </a:r>
            <a:r>
              <a:rPr lang="ar-SA" dirty="0" err="1"/>
              <a:t>أنْتَهَت</a:t>
            </a:r>
            <a:r>
              <a:rPr lang="ar-SA" dirty="0"/>
              <a:t> الجِرَاءُ مِنَ الأَكْلِ، </a:t>
            </a:r>
          </a:p>
          <a:p>
            <a:pPr marL="0" indent="0" algn="r" rtl="1">
              <a:lnSpc>
                <a:spcPct val="150000"/>
              </a:lnSpc>
              <a:buNone/>
            </a:pPr>
            <a:r>
              <a:rPr lang="ar-SA" dirty="0"/>
              <a:t>لَحَسَت الأُمُّ «لُوسِي» جِرَاءَهَا بِلِسَانِهَا.</a:t>
            </a:r>
            <a:endParaRPr lang="he-IL" dirty="0"/>
          </a:p>
        </p:txBody>
      </p:sp>
      <p:pic>
        <p:nvPicPr>
          <p:cNvPr id="3" name="תמונה 2"/>
          <p:cNvPicPr>
            <a:picLocks noChangeAspect="1"/>
          </p:cNvPicPr>
          <p:nvPr/>
        </p:nvPicPr>
        <p:blipFill>
          <a:blip r:embed="rId3"/>
          <a:stretch>
            <a:fillRect/>
          </a:stretch>
        </p:blipFill>
        <p:spPr>
          <a:xfrm>
            <a:off x="73866" y="4772415"/>
            <a:ext cx="4497891" cy="1592528"/>
          </a:xfrm>
          <a:prstGeom prst="rect">
            <a:avLst/>
          </a:prstGeom>
          <a:ln w="38100">
            <a:solidFill>
              <a:schemeClr val="accent4">
                <a:lumMod val="50000"/>
              </a:schemeClr>
            </a:solidFill>
          </a:ln>
        </p:spPr>
      </p:pic>
      <p:pic>
        <p:nvPicPr>
          <p:cNvPr id="5" name="תמונה 4">
            <a:extLst>
              <a:ext uri="{FF2B5EF4-FFF2-40B4-BE49-F238E27FC236}">
                <a16:creationId xmlns:a16="http://schemas.microsoft.com/office/drawing/2014/main" id="{5109827D-0434-7BD2-8863-886F4C60F132}"/>
              </a:ext>
            </a:extLst>
          </p:cNvPr>
          <p:cNvPicPr>
            <a:picLocks noChangeAspect="1"/>
          </p:cNvPicPr>
          <p:nvPr/>
        </p:nvPicPr>
        <p:blipFill>
          <a:blip r:embed="rId4"/>
          <a:stretch>
            <a:fillRect/>
          </a:stretch>
        </p:blipFill>
        <p:spPr>
          <a:xfrm>
            <a:off x="73866" y="-19361"/>
            <a:ext cx="1109568" cy="634039"/>
          </a:xfrm>
          <a:prstGeom prst="rect">
            <a:avLst/>
          </a:prstGeom>
        </p:spPr>
      </p:pic>
      <p:pic>
        <p:nvPicPr>
          <p:cNvPr id="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42078" y="-47379"/>
            <a:ext cx="1001921" cy="66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57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28649" y="1493240"/>
            <a:ext cx="7961677" cy="4683723"/>
          </a:xfrm>
        </p:spPr>
        <p:txBody>
          <a:bodyPr/>
          <a:lstStyle/>
          <a:p>
            <a:pPr marL="0" indent="0" algn="r" rtl="1">
              <a:buNone/>
            </a:pPr>
            <a:r>
              <a:rPr lang="ar-SA" b="1" dirty="0"/>
              <a:t>أسئِلَةٌ</a:t>
            </a:r>
            <a:endParaRPr lang="he-IL" b="1" dirty="0"/>
          </a:p>
          <a:p>
            <a:pPr marL="0" indent="0" algn="r" rtl="1">
              <a:buNone/>
            </a:pPr>
            <a:r>
              <a:rPr lang="ar-SA" b="1"/>
              <a:t>صَفْحَة</a:t>
            </a:r>
            <a:r>
              <a:rPr lang="he-IL" b="1" dirty="0"/>
              <a:t> 53 </a:t>
            </a:r>
            <a:r>
              <a:rPr lang="he-IL" dirty="0"/>
              <a:t> </a:t>
            </a:r>
          </a:p>
          <a:p>
            <a:pPr marL="0" indent="0" algn="r" rtl="1">
              <a:buNone/>
            </a:pPr>
            <a:endParaRPr lang="en-US" dirty="0"/>
          </a:p>
        </p:txBody>
      </p:sp>
      <p:pic>
        <p:nvPicPr>
          <p:cNvPr id="6" name="תמונה 5">
            <a:extLst>
              <a:ext uri="{FF2B5EF4-FFF2-40B4-BE49-F238E27FC236}">
                <a16:creationId xmlns:a16="http://schemas.microsoft.com/office/drawing/2014/main" id="{D0849314-37C5-2C5F-61A1-A60CB0F8D9E5}"/>
              </a:ext>
            </a:extLst>
          </p:cNvPr>
          <p:cNvPicPr>
            <a:picLocks noChangeAspect="1"/>
          </p:cNvPicPr>
          <p:nvPr/>
        </p:nvPicPr>
        <p:blipFill>
          <a:blip r:embed="rId3"/>
          <a:stretch>
            <a:fillRect/>
          </a:stretch>
        </p:blipFill>
        <p:spPr>
          <a:xfrm>
            <a:off x="73866" y="-19361"/>
            <a:ext cx="1109568" cy="634039"/>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13650" y="0"/>
            <a:ext cx="15303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45651" y="1246188"/>
            <a:ext cx="5661587" cy="535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58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891218"/>
            <a:ext cx="8921689" cy="1325563"/>
          </a:xfrm>
        </p:spPr>
        <p:txBody>
          <a:bodyPr>
            <a:normAutofit/>
          </a:bodyPr>
          <a:lstStyle/>
          <a:p>
            <a:pPr algn="r"/>
            <a:r>
              <a:rPr lang="he-IL" sz="7200" b="1" dirty="0">
                <a:cs typeface="+mn-cs"/>
              </a:rPr>
              <a:t> </a:t>
            </a:r>
            <a:r>
              <a:rPr lang="ar-SA" b="1" dirty="0">
                <a:cs typeface="+mn-cs"/>
              </a:rPr>
              <a:t>نُمَيِّزُ وَنَسْتَنْتِجُ</a:t>
            </a:r>
            <a:endParaRPr lang="en-US" b="1" dirty="0">
              <a:cs typeface="+mn-cs"/>
            </a:endParaRPr>
          </a:p>
        </p:txBody>
      </p:sp>
      <p:pic>
        <p:nvPicPr>
          <p:cNvPr id="9" name="תמונה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646331"/>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a:t>
            </a:r>
            <a:endParaRPr lang="en-US" sz="2800" b="1" dirty="0"/>
          </a:p>
        </p:txBody>
      </p:sp>
      <p:sp>
        <p:nvSpPr>
          <p:cNvPr id="6" name="TextBox 5"/>
          <p:cNvSpPr txBox="1"/>
          <p:nvPr/>
        </p:nvSpPr>
        <p:spPr>
          <a:xfrm>
            <a:off x="4689447" y="5972961"/>
            <a:ext cx="3842158" cy="523220"/>
          </a:xfrm>
          <a:prstGeom prst="rect">
            <a:avLst/>
          </a:prstGeom>
          <a:noFill/>
        </p:spPr>
        <p:txBody>
          <a:bodyPr wrap="square" rtlCol="0">
            <a:spAutoFit/>
          </a:bodyPr>
          <a:lstStyle/>
          <a:p>
            <a:r>
              <a:rPr lang="ar-SA" sz="2800" dirty="0"/>
              <a:t>تَتِمَّةُ المَهَمَّةِ صَفْحَة </a:t>
            </a:r>
            <a:r>
              <a:rPr lang="he-IL" sz="2800" dirty="0"/>
              <a:t>54</a:t>
            </a:r>
            <a:endParaRPr lang="en-US" sz="28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5865" y="12383"/>
            <a:ext cx="15303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828731" y="2292263"/>
            <a:ext cx="7749421" cy="293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30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r"/>
            <a:r>
              <a:rPr lang="he-IL" sz="7200" b="1" dirty="0">
                <a:cs typeface="+mn-cs"/>
              </a:rPr>
              <a:t> </a:t>
            </a:r>
            <a:endParaRPr lang="en-US" b="1" dirty="0">
              <a:cs typeface="+mn-cs"/>
            </a:endParaRPr>
          </a:p>
        </p:txBody>
      </p:sp>
      <p:pic>
        <p:nvPicPr>
          <p:cNvPr id="9" name="תמונה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646331"/>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a:t>
            </a:r>
            <a:endParaRPr lang="en-US" sz="2800" b="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5865" y="12383"/>
            <a:ext cx="153035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תמונה 3">
            <a:extLst>
              <a:ext uri="{FF2B5EF4-FFF2-40B4-BE49-F238E27FC236}">
                <a16:creationId xmlns:a16="http://schemas.microsoft.com/office/drawing/2014/main" id="{68A6CFA9-BBDC-8A97-2276-0BF36EF5BDC9}"/>
              </a:ext>
            </a:extLst>
          </p:cNvPr>
          <p:cNvPicPr>
            <a:picLocks noChangeAspect="1"/>
          </p:cNvPicPr>
          <p:nvPr/>
        </p:nvPicPr>
        <p:blipFill>
          <a:blip r:embed="rId5"/>
          <a:stretch>
            <a:fillRect/>
          </a:stretch>
        </p:blipFill>
        <p:spPr>
          <a:xfrm>
            <a:off x="1376362" y="1023620"/>
            <a:ext cx="6391275" cy="5567680"/>
          </a:xfrm>
          <a:prstGeom prst="rect">
            <a:avLst/>
          </a:prstGeom>
        </p:spPr>
      </p:pic>
    </p:spTree>
    <p:extLst>
      <p:ext uri="{BB962C8B-B14F-4D97-AF65-F5344CB8AC3E}">
        <p14:creationId xmlns:p14="http://schemas.microsoft.com/office/powerpoint/2010/main" val="93532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r"/>
            <a:r>
              <a:rPr lang="he-IL" sz="7200" b="1" dirty="0">
                <a:cs typeface="+mn-cs"/>
              </a:rPr>
              <a:t> </a:t>
            </a:r>
            <a:endParaRPr lang="en-US" b="1" dirty="0">
              <a:cs typeface="+mn-cs"/>
            </a:endParaRPr>
          </a:p>
        </p:txBody>
      </p:sp>
      <p:pic>
        <p:nvPicPr>
          <p:cNvPr id="9" name="תמונה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303195" y="673086"/>
            <a:ext cx="8449810" cy="646331"/>
          </a:xfrm>
          <a:prstGeom prst="rect">
            <a:avLst/>
          </a:prstGeom>
        </p:spPr>
        <p:txBody>
          <a:bodyPr wrap="square">
            <a:spAutoFit/>
          </a:bodyPr>
          <a:lstStyle/>
          <a:p>
            <a:pPr algn="r"/>
            <a:r>
              <a:rPr lang="ar-SA" sz="3600" b="1" dirty="0">
                <a:solidFill>
                  <a:schemeClr val="accent5">
                    <a:lumMod val="75000"/>
                  </a:schemeClr>
                </a:solidFill>
                <a:latin typeface="MF_FrankRuhl-Regular"/>
              </a:rPr>
              <a:t>الاتِّصَالُ فِي عَالَم الأَحْيَاء</a:t>
            </a:r>
            <a:endParaRPr lang="en-US" sz="3600" b="1" dirty="0"/>
          </a:p>
        </p:txBody>
      </p:sp>
      <p:pic>
        <p:nvPicPr>
          <p:cNvPr id="18" name="מציין מיקום תוכן 17">
            <a:extLst>
              <a:ext uri="{FF2B5EF4-FFF2-40B4-BE49-F238E27FC236}">
                <a16:creationId xmlns:a16="http://schemas.microsoft.com/office/drawing/2014/main" id="{DE93D7DA-B871-18E9-32EB-99974F84EEBC}"/>
              </a:ext>
            </a:extLst>
          </p:cNvPr>
          <p:cNvPicPr>
            <a:picLocks noGrp="1" noChangeAspect="1"/>
          </p:cNvPicPr>
          <p:nvPr>
            <p:ph idx="1"/>
          </p:nvPr>
        </p:nvPicPr>
        <p:blipFill>
          <a:blip r:embed="rId4"/>
          <a:stretch>
            <a:fillRect/>
          </a:stretch>
        </p:blipFill>
        <p:spPr>
          <a:xfrm>
            <a:off x="5442012" y="2273512"/>
            <a:ext cx="3351689" cy="3318591"/>
          </a:xfrm>
          <a:ln w="38100">
            <a:solidFill>
              <a:srgbClr val="FF0000"/>
            </a:solidFill>
          </a:ln>
        </p:spPr>
      </p:pic>
      <p:pic>
        <p:nvPicPr>
          <p:cNvPr id="6" name="תמונה 5">
            <a:extLst>
              <a:ext uri="{FF2B5EF4-FFF2-40B4-BE49-F238E27FC236}">
                <a16:creationId xmlns:a16="http://schemas.microsoft.com/office/drawing/2014/main" id="{23CB69CB-DAF2-60BE-21AC-0EA8D4C993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244" y="1589103"/>
            <a:ext cx="4173676" cy="2008652"/>
          </a:xfrm>
          <a:prstGeom prst="rect">
            <a:avLst/>
          </a:prstGeom>
          <a:ln w="38100">
            <a:solidFill>
              <a:srgbClr val="00B0F0"/>
            </a:solidFill>
          </a:ln>
        </p:spPr>
      </p:pic>
      <p:sp>
        <p:nvSpPr>
          <p:cNvPr id="14" name="תיבת טקסט 13">
            <a:extLst>
              <a:ext uri="{FF2B5EF4-FFF2-40B4-BE49-F238E27FC236}">
                <a16:creationId xmlns:a16="http://schemas.microsoft.com/office/drawing/2014/main" id="{831DB7C7-3010-4EF6-0921-AA26E1DFA5D9}"/>
              </a:ext>
            </a:extLst>
          </p:cNvPr>
          <p:cNvSpPr txBox="1"/>
          <p:nvPr/>
        </p:nvSpPr>
        <p:spPr>
          <a:xfrm>
            <a:off x="-530442" y="3651402"/>
            <a:ext cx="4753992" cy="369332"/>
          </a:xfrm>
          <a:prstGeom prst="rect">
            <a:avLst/>
          </a:prstGeom>
          <a:noFill/>
        </p:spPr>
        <p:txBody>
          <a:bodyPr wrap="square">
            <a:spAutoFit/>
          </a:bodyPr>
          <a:lstStyle/>
          <a:p>
            <a:pPr marL="0" indent="0" algn="r">
              <a:buNone/>
            </a:pPr>
            <a:r>
              <a:rPr lang="en-US" dirty="0">
                <a:hlinkClick r:id="rId6"/>
              </a:rPr>
              <a:t>https://vimeo.com/396260405</a:t>
            </a:r>
            <a:endParaRPr lang="he-IL" dirty="0"/>
          </a:p>
        </p:txBody>
      </p:sp>
      <p:sp>
        <p:nvSpPr>
          <p:cNvPr id="16" name="תיבת טקסט 15">
            <a:extLst>
              <a:ext uri="{FF2B5EF4-FFF2-40B4-BE49-F238E27FC236}">
                <a16:creationId xmlns:a16="http://schemas.microsoft.com/office/drawing/2014/main" id="{0A343975-059F-93EE-21FB-4D412616006A}"/>
              </a:ext>
            </a:extLst>
          </p:cNvPr>
          <p:cNvSpPr txBox="1"/>
          <p:nvPr/>
        </p:nvSpPr>
        <p:spPr>
          <a:xfrm>
            <a:off x="3477273" y="5584586"/>
            <a:ext cx="5171242" cy="646331"/>
          </a:xfrm>
          <a:prstGeom prst="rect">
            <a:avLst/>
          </a:prstGeom>
          <a:noFill/>
        </p:spPr>
        <p:txBody>
          <a:bodyPr wrap="square">
            <a:spAutoFit/>
          </a:bodyPr>
          <a:lstStyle/>
          <a:p>
            <a:pPr algn="r"/>
            <a:r>
              <a:rPr lang="en-US" dirty="0">
                <a:hlinkClick r:id="rId7"/>
              </a:rPr>
              <a:t>https://vimeo.com/285109160</a:t>
            </a:r>
            <a:endParaRPr lang="en-US" dirty="0"/>
          </a:p>
          <a:p>
            <a:pPr algn="r"/>
            <a:endParaRPr lang="he-IL" dirty="0"/>
          </a:p>
        </p:txBody>
      </p:sp>
      <p:sp>
        <p:nvSpPr>
          <p:cNvPr id="20" name="תיבת טקסט 19">
            <a:extLst>
              <a:ext uri="{FF2B5EF4-FFF2-40B4-BE49-F238E27FC236}">
                <a16:creationId xmlns:a16="http://schemas.microsoft.com/office/drawing/2014/main" id="{2024008C-1538-8924-AF23-C5189A717ADB}"/>
              </a:ext>
            </a:extLst>
          </p:cNvPr>
          <p:cNvSpPr txBox="1"/>
          <p:nvPr/>
        </p:nvSpPr>
        <p:spPr>
          <a:xfrm>
            <a:off x="549244" y="6419252"/>
            <a:ext cx="5078026" cy="646331"/>
          </a:xfrm>
          <a:prstGeom prst="rect">
            <a:avLst/>
          </a:prstGeom>
          <a:noFill/>
        </p:spPr>
        <p:txBody>
          <a:bodyPr wrap="square">
            <a:spAutoFit/>
          </a:bodyPr>
          <a:lstStyle/>
          <a:p>
            <a:r>
              <a:rPr lang="en-US" dirty="0">
                <a:hlinkClick r:id="rId8"/>
              </a:rPr>
              <a:t>https://vimeo.com/492995733</a:t>
            </a:r>
            <a:endParaRPr lang="en-US" dirty="0"/>
          </a:p>
          <a:p>
            <a:endParaRPr lang="he-IL" dirty="0"/>
          </a:p>
        </p:txBody>
      </p:sp>
      <p:pic>
        <p:nvPicPr>
          <p:cNvPr id="22" name="תמונה 21">
            <a:extLst>
              <a:ext uri="{FF2B5EF4-FFF2-40B4-BE49-F238E27FC236}">
                <a16:creationId xmlns:a16="http://schemas.microsoft.com/office/drawing/2014/main" id="{E5F7465A-2D70-A89B-CADF-77461D81612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9244" y="4349355"/>
            <a:ext cx="4173676" cy="2003364"/>
          </a:xfrm>
          <a:prstGeom prst="rect">
            <a:avLst/>
          </a:prstGeom>
          <a:ln w="38100">
            <a:solidFill>
              <a:srgbClr val="92D050"/>
            </a:solidFill>
          </a:ln>
        </p:spPr>
      </p:pic>
      <p:pic>
        <p:nvPicPr>
          <p:cNvPr id="12"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34531" y="0"/>
            <a:ext cx="1232396" cy="81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01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0394" y="747863"/>
            <a:ext cx="8305625" cy="1325563"/>
          </a:xfrm>
        </p:spPr>
        <p:txBody>
          <a:bodyPr>
            <a:normAutofit fontScale="90000"/>
          </a:bodyPr>
          <a:lstStyle/>
          <a:p>
            <a:pPr algn="r"/>
            <a:r>
              <a:rPr lang="he-IL" sz="5400" b="1" dirty="0">
                <a:latin typeface="MF_FrankRuhl-Bold"/>
                <a:cs typeface="+mn-cs"/>
              </a:rPr>
              <a:t> </a:t>
            </a:r>
            <a:r>
              <a:rPr lang="ar-SA" sz="5400" b="1" dirty="0">
                <a:latin typeface="MF_FrankRuhl-Regular"/>
                <a:cs typeface="+mn-cs"/>
              </a:rPr>
              <a:t>الاتِّصَالُ هُوَ مِن مُمَيِّزَاتِ الحَيَاةِ</a:t>
            </a:r>
            <a:r>
              <a:rPr lang="he-IL" sz="3100" b="1" dirty="0">
                <a:latin typeface="MF_FrankRuhl-Bold"/>
                <a:cs typeface="+mn-cs"/>
              </a:rPr>
              <a:t>(</a:t>
            </a:r>
            <a:r>
              <a:rPr lang="ar-SA" sz="3100" b="1" dirty="0">
                <a:latin typeface="MF_FrankRuhl-Bold"/>
                <a:cs typeface="+mn-cs"/>
              </a:rPr>
              <a:t>صفْحَة</a:t>
            </a:r>
            <a:r>
              <a:rPr lang="he-IL" sz="3100" b="1" dirty="0">
                <a:latin typeface="MF_FrankRuhl-Bold"/>
                <a:cs typeface="+mn-cs"/>
              </a:rPr>
              <a:t> 56) </a:t>
            </a:r>
            <a:br>
              <a:rPr lang="he-IL" sz="5400" b="1" dirty="0">
                <a:latin typeface="MF_FrankRuhl-Regular"/>
                <a:cs typeface="+mn-cs"/>
              </a:rPr>
            </a:br>
            <a:r>
              <a:rPr lang="he-IL" sz="5400" b="1" dirty="0">
                <a:latin typeface="MF_FrankRuhl-Regular"/>
                <a:cs typeface="+mn-cs"/>
              </a:rPr>
              <a:t> </a:t>
            </a:r>
            <a:endParaRPr lang="en-US" sz="2800" dirty="0">
              <a:cs typeface="+mn-cs"/>
            </a:endParaRPr>
          </a:p>
        </p:txBody>
      </p:sp>
      <p:sp>
        <p:nvSpPr>
          <p:cNvPr id="3" name="מציין מיקום תוכן 2"/>
          <p:cNvSpPr>
            <a:spLocks noGrp="1"/>
          </p:cNvSpPr>
          <p:nvPr>
            <p:ph idx="1"/>
          </p:nvPr>
        </p:nvSpPr>
        <p:spPr>
          <a:xfrm>
            <a:off x="0" y="1663192"/>
            <a:ext cx="8833606" cy="5194808"/>
          </a:xfrm>
        </p:spPr>
        <p:txBody>
          <a:bodyPr>
            <a:normAutofit/>
          </a:bodyPr>
          <a:lstStyle/>
          <a:p>
            <a:pPr marL="0" indent="0" algn="r" rtl="1">
              <a:buNone/>
            </a:pPr>
            <a:r>
              <a:rPr lang="he-IL" sz="3600" dirty="0">
                <a:latin typeface="MF_FrankRuhl-Regular"/>
              </a:rPr>
              <a:t> </a:t>
            </a: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he-IL" sz="3600" dirty="0">
              <a:latin typeface="MF_FrankRuhl-Regular"/>
            </a:endParaRPr>
          </a:p>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a:p>
        </p:txBody>
      </p:sp>
      <p:pic>
        <p:nvPicPr>
          <p:cNvPr id="6" name="תמונה 5">
            <a:extLst>
              <a:ext uri="{FF2B5EF4-FFF2-40B4-BE49-F238E27FC236}">
                <a16:creationId xmlns:a16="http://schemas.microsoft.com/office/drawing/2014/main" id="{7D9863DD-38AD-BEE4-8C84-3B80A3F6E7EB}"/>
              </a:ext>
            </a:extLst>
          </p:cNvPr>
          <p:cNvPicPr>
            <a:picLocks noChangeAspect="1"/>
          </p:cNvPicPr>
          <p:nvPr/>
        </p:nvPicPr>
        <p:blipFill>
          <a:blip r:embed="rId3"/>
          <a:stretch>
            <a:fillRect/>
          </a:stretch>
        </p:blipFill>
        <p:spPr>
          <a:xfrm>
            <a:off x="73866" y="-19361"/>
            <a:ext cx="1109568" cy="634039"/>
          </a:xfrm>
          <a:prstGeom prst="rect">
            <a:avLst/>
          </a:prstGeom>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34531" y="0"/>
            <a:ext cx="1232396" cy="81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54061" y="1595156"/>
            <a:ext cx="4935254" cy="51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44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365126"/>
            <a:ext cx="8382000" cy="1325563"/>
          </a:xfrm>
        </p:spPr>
        <p:txBody>
          <a:bodyPr>
            <a:normAutofit/>
          </a:bodyPr>
          <a:lstStyle/>
          <a:p>
            <a:pPr algn="r"/>
            <a:r>
              <a:rPr lang="ar-SA" b="1" dirty="0">
                <a:latin typeface="MF_FrankRuhl-Regular"/>
              </a:rPr>
              <a:t>مَاذَا تَعَلَّمْنَا</a:t>
            </a:r>
            <a:r>
              <a:rPr lang="he-IL" b="1" dirty="0">
                <a:latin typeface="MF_FrankRuhl-Regular"/>
              </a:rPr>
              <a:t>?</a:t>
            </a:r>
            <a:r>
              <a:rPr lang="he-IL" sz="4000" dirty="0">
                <a:latin typeface="MF_FrankRuhl-Regular"/>
              </a:rPr>
              <a:t>(</a:t>
            </a:r>
            <a:r>
              <a:rPr lang="ar-SA" sz="2800" dirty="0">
                <a:latin typeface="MF_FrankRuhl-Regular"/>
                <a:cs typeface="+mn-cs"/>
              </a:rPr>
              <a:t>صَفْحَة </a:t>
            </a:r>
            <a:r>
              <a:rPr lang="he-IL" sz="2800" dirty="0">
                <a:latin typeface="MF_FrankRuhl-Regular"/>
                <a:cs typeface="+mn-cs"/>
              </a:rPr>
              <a:t>55)</a:t>
            </a:r>
            <a:endParaRPr lang="en-US" sz="2800" b="1" dirty="0">
              <a:cs typeface="+mn-cs"/>
            </a:endParaRPr>
          </a:p>
        </p:txBody>
      </p:sp>
      <p:sp>
        <p:nvSpPr>
          <p:cNvPr id="3" name="מציין מיקום תוכן 2"/>
          <p:cNvSpPr>
            <a:spLocks noGrp="1"/>
          </p:cNvSpPr>
          <p:nvPr>
            <p:ph idx="1"/>
          </p:nvPr>
        </p:nvSpPr>
        <p:spPr>
          <a:xfrm>
            <a:off x="297403" y="1547577"/>
            <a:ext cx="8461159" cy="2302492"/>
          </a:xfrm>
          <a:ln w="38100">
            <a:solidFill>
              <a:schemeClr val="accent6">
                <a:lumMod val="75000"/>
              </a:schemeClr>
            </a:solidFill>
          </a:ln>
        </p:spPr>
        <p:txBody>
          <a:bodyPr>
            <a:normAutofit/>
          </a:bodyPr>
          <a:lstStyle/>
          <a:p>
            <a:pPr algn="r" rtl="1"/>
            <a:r>
              <a:rPr lang="ar-SA" b="1" dirty="0">
                <a:solidFill>
                  <a:srgbClr val="000000"/>
                </a:solidFill>
                <a:latin typeface="MF_FrankRuhl-Regular"/>
              </a:rPr>
              <a:t>تَتَّصِلُ الكَائِنَاتُ الحَيَّةُ بِوَاسِطَةِ الأَصْوَاتِ، حَرَكَاتِ الجِسْمِ، الرَّوَائِحِ، الأَلْوَانِ واللَّمْسِ.</a:t>
            </a:r>
            <a:endParaRPr lang="he-IL" b="1" dirty="0">
              <a:solidFill>
                <a:srgbClr val="000000"/>
              </a:solidFill>
              <a:latin typeface="MF_FrankRuhl-Regular"/>
            </a:endParaRPr>
          </a:p>
          <a:p>
            <a:pPr algn="r" rtl="1"/>
            <a:r>
              <a:rPr lang="ar-SA" b="1" dirty="0">
                <a:solidFill>
                  <a:srgbClr val="000000"/>
                </a:solidFill>
                <a:latin typeface="MF_FrankRuhl-Regular"/>
              </a:rPr>
              <a:t>بِفَضْلِ </a:t>
            </a:r>
            <a:r>
              <a:rPr lang="ar-SA" b="1" dirty="0" err="1">
                <a:solidFill>
                  <a:srgbClr val="000000"/>
                </a:solidFill>
                <a:latin typeface="MF_FrankRuhl-Regular"/>
              </a:rPr>
              <a:t>الإتِّصَالِ</a:t>
            </a:r>
            <a:r>
              <a:rPr lang="ar-SA" b="1" dirty="0">
                <a:solidFill>
                  <a:srgbClr val="000000"/>
                </a:solidFill>
                <a:latin typeface="MF_FrankRuhl-Regular"/>
              </a:rPr>
              <a:t> تَسْتَطِيعُ الكَائِنَاتُ الحَيَّةُ الحُصُولَ عَلَى احْتِيَاجَاتِهَا الحَيَاتِيَّةِ.</a:t>
            </a:r>
            <a:r>
              <a:rPr lang="he-IL" b="1" dirty="0">
                <a:solidFill>
                  <a:srgbClr val="000000"/>
                </a:solidFill>
                <a:latin typeface="MF_FrankRuhl-Regular"/>
              </a:rPr>
              <a:t> </a:t>
            </a:r>
            <a:endParaRPr lang="ar-SA" b="1" dirty="0">
              <a:solidFill>
                <a:srgbClr val="000000"/>
              </a:solidFill>
              <a:latin typeface="MF_FrankRuhl-Regular"/>
            </a:endParaRPr>
          </a:p>
          <a:p>
            <a:pPr algn="r" rtl="1"/>
            <a:r>
              <a:rPr lang="ar-SA" b="1" dirty="0" err="1">
                <a:solidFill>
                  <a:srgbClr val="000000"/>
                </a:solidFill>
                <a:latin typeface="MF_FrankRuhl-Regular"/>
              </a:rPr>
              <a:t>الإتِّصَالُ</a:t>
            </a:r>
            <a:r>
              <a:rPr lang="ar-SA" b="1" dirty="0">
                <a:solidFill>
                  <a:srgbClr val="000000"/>
                </a:solidFill>
                <a:latin typeface="MF_FrankRuhl-Regular"/>
              </a:rPr>
              <a:t> مِنَ مُمَيِّزَاتِ الحَيَاةِ</a:t>
            </a:r>
            <a:r>
              <a:rPr lang="he-IL" b="1" dirty="0">
                <a:solidFill>
                  <a:srgbClr val="000000"/>
                </a:solidFill>
                <a:latin typeface="MF_FrankRuhl-Regular"/>
              </a:rPr>
              <a:t>.</a:t>
            </a:r>
          </a:p>
          <a:p>
            <a:pPr algn="r" rtl="1"/>
            <a:endParaRPr lang="he-IL" dirty="0">
              <a:solidFill>
                <a:srgbClr val="000000"/>
              </a:solidFill>
              <a:latin typeface="MF_FrankRuhl-Regular"/>
            </a:endParaRPr>
          </a:p>
          <a:p>
            <a:pPr algn="r" rtl="1"/>
            <a:endParaRPr lang="he-IL" dirty="0">
              <a:solidFill>
                <a:srgbClr val="000000"/>
              </a:solidFill>
              <a:latin typeface="MF_FrankRuhl-Regular"/>
            </a:endParaRPr>
          </a:p>
        </p:txBody>
      </p:sp>
      <p:pic>
        <p:nvPicPr>
          <p:cNvPr id="5" name="תמונה 4"/>
          <p:cNvPicPr>
            <a:picLocks noChangeAspect="1"/>
          </p:cNvPicPr>
          <p:nvPr/>
        </p:nvPicPr>
        <p:blipFill>
          <a:blip r:embed="rId3"/>
          <a:stretch>
            <a:fillRect/>
          </a:stretch>
        </p:blipFill>
        <p:spPr>
          <a:xfrm>
            <a:off x="73866" y="-19361"/>
            <a:ext cx="1109568" cy="634039"/>
          </a:xfrm>
          <a:prstGeom prst="rect">
            <a:avLst/>
          </a:prstGeom>
        </p:spPr>
      </p:pic>
      <p:pic>
        <p:nvPicPr>
          <p:cNvPr id="6" name="תמונה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000" y="3935425"/>
            <a:ext cx="4437311" cy="2749996"/>
          </a:xfrm>
          <a:prstGeom prst="rect">
            <a:avLst/>
          </a:prstGeom>
        </p:spPr>
      </p:pic>
      <p:sp>
        <p:nvSpPr>
          <p:cNvPr id="9" name="תיבת טקסט 8">
            <a:extLst>
              <a:ext uri="{FF2B5EF4-FFF2-40B4-BE49-F238E27FC236}">
                <a16:creationId xmlns:a16="http://schemas.microsoft.com/office/drawing/2014/main" id="{825D00B6-FE9D-0140-A607-5086220599DE}"/>
              </a:ext>
            </a:extLst>
          </p:cNvPr>
          <p:cNvSpPr txBox="1"/>
          <p:nvPr/>
        </p:nvSpPr>
        <p:spPr>
          <a:xfrm>
            <a:off x="4186562" y="4263053"/>
            <a:ext cx="4576438" cy="523220"/>
          </a:xfrm>
          <a:prstGeom prst="rect">
            <a:avLst/>
          </a:prstGeom>
          <a:noFill/>
        </p:spPr>
        <p:txBody>
          <a:bodyPr wrap="square">
            <a:spAutoFit/>
          </a:bodyPr>
          <a:lstStyle/>
          <a:p>
            <a:pPr marL="0" indent="0" algn="r" rtl="1">
              <a:buNone/>
            </a:pPr>
            <a:r>
              <a:rPr lang="ar-SA" sz="2800" b="1" dirty="0">
                <a:latin typeface="MF_FrankRuhl-Regular"/>
              </a:rPr>
              <a:t>مُصْطَلَحَاتٌ تَعَلَّمْنَاهَا</a:t>
            </a:r>
            <a:r>
              <a:rPr lang="he-IL" b="1" dirty="0">
                <a:solidFill>
                  <a:schemeClr val="accent6"/>
                </a:solidFill>
                <a:latin typeface="MF_FrankRuhl-Regular"/>
              </a:rPr>
              <a:t>: </a:t>
            </a:r>
          </a:p>
        </p:txBody>
      </p:sp>
      <p:sp>
        <p:nvSpPr>
          <p:cNvPr id="11" name="תיבת טקסט 10">
            <a:extLst>
              <a:ext uri="{FF2B5EF4-FFF2-40B4-BE49-F238E27FC236}">
                <a16:creationId xmlns:a16="http://schemas.microsoft.com/office/drawing/2014/main" id="{B2A96189-3844-C7BD-4967-256B59DDCDD9}"/>
              </a:ext>
            </a:extLst>
          </p:cNvPr>
          <p:cNvSpPr txBox="1"/>
          <p:nvPr/>
        </p:nvSpPr>
        <p:spPr>
          <a:xfrm>
            <a:off x="5566298" y="4767321"/>
            <a:ext cx="3192263" cy="1200329"/>
          </a:xfrm>
          <a:prstGeom prst="rect">
            <a:avLst/>
          </a:prstGeom>
          <a:noFill/>
          <a:ln w="38100">
            <a:solidFill>
              <a:schemeClr val="accent6">
                <a:lumMod val="75000"/>
              </a:schemeClr>
            </a:solidFill>
          </a:ln>
        </p:spPr>
        <p:txBody>
          <a:bodyPr wrap="square">
            <a:spAutoFit/>
          </a:bodyPr>
          <a:lstStyle/>
          <a:p>
            <a:pPr marL="0" indent="0" algn="r" rtl="1">
              <a:buNone/>
            </a:pPr>
            <a:r>
              <a:rPr lang="ar-SA" sz="2400" b="1" dirty="0" err="1">
                <a:solidFill>
                  <a:srgbClr val="000000"/>
                </a:solidFill>
                <a:latin typeface="MF_FrankRuhl-Regular"/>
              </a:rPr>
              <a:t>إتِّصَالٌ</a:t>
            </a:r>
            <a:endParaRPr lang="he-IL" sz="2400" b="1" dirty="0">
              <a:solidFill>
                <a:srgbClr val="000000"/>
              </a:solidFill>
              <a:latin typeface="MF_FrankRuhl-Regular"/>
            </a:endParaRPr>
          </a:p>
          <a:p>
            <a:pPr marL="0" indent="0" algn="r" rtl="1">
              <a:buNone/>
            </a:pPr>
            <a:r>
              <a:rPr lang="ar-SA" sz="2400" b="1" dirty="0">
                <a:solidFill>
                  <a:srgbClr val="000000"/>
                </a:solidFill>
                <a:latin typeface="MF_FrankRuhl-Regular"/>
              </a:rPr>
              <a:t>نُجْرِي اتِّصَالًا</a:t>
            </a:r>
            <a:endParaRPr lang="he-IL" sz="2400" b="1" dirty="0">
              <a:solidFill>
                <a:srgbClr val="000000"/>
              </a:solidFill>
              <a:latin typeface="MF_FrankRuhl-Regular"/>
            </a:endParaRPr>
          </a:p>
          <a:p>
            <a:pPr marL="0" indent="0" algn="r" rtl="1">
              <a:buNone/>
            </a:pPr>
            <a:r>
              <a:rPr lang="ar-SA" sz="2400" b="1" dirty="0">
                <a:solidFill>
                  <a:srgbClr val="000000"/>
                </a:solidFill>
                <a:latin typeface="MF_FrankRuhl-Regular"/>
              </a:rPr>
              <a:t>الهَدَفُ مِنَ </a:t>
            </a:r>
            <a:r>
              <a:rPr lang="ar-SA" sz="2400" b="1" dirty="0" err="1">
                <a:solidFill>
                  <a:srgbClr val="000000"/>
                </a:solidFill>
                <a:latin typeface="MF_FrankRuhl-Regular"/>
              </a:rPr>
              <a:t>الإتِّصَالِ</a:t>
            </a:r>
            <a:endParaRPr lang="he-IL" sz="2400" b="1" dirty="0">
              <a:solidFill>
                <a:srgbClr val="000000"/>
              </a:solidFill>
              <a:latin typeface="MF_FrankRuhl-Regular"/>
            </a:endParaRPr>
          </a:p>
        </p:txBody>
      </p:sp>
      <p:pic>
        <p:nvPicPr>
          <p:cNvPr id="1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54443" y="0"/>
            <a:ext cx="1012483" cy="66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257185"/>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1983</TotalTime>
  <Words>748</Words>
  <Application>Microsoft Office PowerPoint</Application>
  <PresentationFormat>‫הצגה על המסך (4:3)</PresentationFormat>
  <Paragraphs>86</Paragraphs>
  <Slides>8</Slides>
  <Notes>8</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8</vt:i4>
      </vt:variant>
    </vt:vector>
  </HeadingPairs>
  <TitlesOfParts>
    <vt:vector size="18" baseType="lpstr">
      <vt:lpstr>Arial</vt:lpstr>
      <vt:lpstr>Calibri</vt:lpstr>
      <vt:lpstr>Calibri Light</vt:lpstr>
      <vt:lpstr>FontbitDavid</vt:lpstr>
      <vt:lpstr>MF_FrankRuhl-Bold</vt:lpstr>
      <vt:lpstr>MF_FrankRuhl-Regular</vt:lpstr>
      <vt:lpstr>NarkisClassicMF-Bold</vt:lpstr>
      <vt:lpstr>NarkisClassicMF-Regular</vt:lpstr>
      <vt:lpstr>Open Sans Hebrew</vt:lpstr>
      <vt:lpstr>ערכת נושא Office</vt:lpstr>
      <vt:lpstr>   نُجْرِي اتِّصَالًا الوَاحِدُ مَعَ الآخَرِ</vt:lpstr>
      <vt:lpstr>مَهَمَّةٌ:  كَيْفَ نُجْرِي اتِّصَالًا(صَفْحَة 52)  نَقْرَأٌ قِصَّةً</vt:lpstr>
      <vt:lpstr>מצגת של PowerPoint‏</vt:lpstr>
      <vt:lpstr> نُمَيِّزُ وَنَسْتَنْتِجُ</vt:lpstr>
      <vt:lpstr> </vt:lpstr>
      <vt:lpstr> </vt:lpstr>
      <vt:lpstr> الاتِّصَالُ هُوَ مِن مُمَيِّزَاتِ الحَيَاةِ(صفْحَة 56)   </vt:lpstr>
      <vt:lpstr>مَاذَا تَعَلَّمْنَا?(صَفْحَة 55)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195</cp:revision>
  <dcterms:created xsi:type="dcterms:W3CDTF">2019-05-25T18:59:51Z</dcterms:created>
  <dcterms:modified xsi:type="dcterms:W3CDTF">2023-10-26T11:50:53Z</dcterms:modified>
</cp:coreProperties>
</file>