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6"/>
  </p:notesMasterIdLst>
  <p:sldIdLst>
    <p:sldId id="289" r:id="rId2"/>
    <p:sldId id="325" r:id="rId3"/>
    <p:sldId id="328" r:id="rId4"/>
    <p:sldId id="312" r:id="rId5"/>
    <p:sldId id="316" r:id="rId6"/>
    <p:sldId id="335" r:id="rId7"/>
    <p:sldId id="329" r:id="rId8"/>
    <p:sldId id="331" r:id="rId9"/>
    <p:sldId id="332" r:id="rId10"/>
    <p:sldId id="324" r:id="rId11"/>
    <p:sldId id="326" r:id="rId12"/>
    <p:sldId id="333" r:id="rId13"/>
    <p:sldId id="334" r:id="rId14"/>
    <p:sldId id="31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14D"/>
    <a:srgbClr val="0067A3"/>
    <a:srgbClr val="6FB14D"/>
    <a:srgbClr val="B31013"/>
    <a:srgbClr val="B31114"/>
    <a:srgbClr val="F6FAFE"/>
    <a:srgbClr val="0066A6"/>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93474" autoAdjust="0"/>
  </p:normalViewPr>
  <p:slideViewPr>
    <p:cSldViewPr snapToGrid="0" showGuides="1">
      <p:cViewPr varScale="1">
        <p:scale>
          <a:sx n="103" d="100"/>
          <a:sy n="103" d="100"/>
        </p:scale>
        <p:origin x="1836" y="72"/>
      </p:cViewPr>
      <p:guideLst>
        <p:guide orient="horz" pos="2184"/>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a:t>
            </a:r>
            <a:r>
              <a:rPr lang="he-IL" sz="1800" b="0" i="0" u="none" strike="noStrike" baseline="0" dirty="0">
                <a:latin typeface="FontbitDavid"/>
              </a:rPr>
              <a:t>תת פרק משיגים צרכים חיוניים בעזרת תנועה עוסק במאפיין החיים </a:t>
            </a:r>
            <a:r>
              <a:rPr lang="he-IL" sz="1800" b="1" i="0" u="none" strike="noStrike" baseline="0" dirty="0">
                <a:latin typeface="FontbitDavid"/>
              </a:rPr>
              <a:t>תנועה</a:t>
            </a:r>
            <a:r>
              <a:rPr lang="he-IL" sz="1800" b="0" i="0" u="none" strike="noStrike" baseline="0" dirty="0">
                <a:latin typeface="FontbitDavid"/>
              </a:rPr>
              <a:t> ובחשיבותו להשגת צרכים חיוניים.</a:t>
            </a:r>
          </a:p>
          <a:p>
            <a:pPr algn="r"/>
            <a:r>
              <a:rPr lang="he-IL" sz="1200" b="0" i="0" u="none" strike="noStrike" baseline="0" dirty="0">
                <a:latin typeface="FontbitDavid"/>
              </a:rPr>
              <a:t>בעלי חיים נעים מסיבות שונות: ציד, התגוננות, יצירת תקשורת, חיפוש אחר בני זוג, לשם התרבות (רבייה). התנועה של בעלי חיים ממקום למקום היא מאפיין חיים ויש לה תכלית, באמצעות התנועה בעלי חיים משיגים צרכים חיוניים לקיומם.</a:t>
            </a:r>
          </a:p>
          <a:p>
            <a:pPr algn="r"/>
            <a:r>
              <a:rPr lang="he-IL" sz="1200" b="0" i="0" u="none" strike="noStrike" baseline="0" dirty="0">
                <a:latin typeface="FontbitDavid"/>
              </a:rPr>
              <a:t>שימו לב לעיתים אין צורך לנוע ומספיק להתמקם מול השמש כדי ליהנות מחומה. בעלי חיים כמו חרדונים קולטים את אנרגיית השמש כשהם עומדים מולה מוקדם בבוקר ללא תנועה.</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יש להניח שבחיי היומיום ילדים שמעו מהמבוגרים שחשוב להניח את העציצים שבבית במקום מואר.</a:t>
            </a:r>
          </a:p>
          <a:p>
            <a:pPr algn="r"/>
            <a:r>
              <a:rPr lang="he-IL" sz="1800" b="0" i="0" u="none" strike="noStrike" baseline="0" dirty="0">
                <a:latin typeface="FontbitDavid"/>
              </a:rPr>
              <a:t>מטרת ניסוי זה היא להוכיח לתלמידים את תנועת הצמח לכיוון האור. </a:t>
            </a:r>
          </a:p>
          <a:p>
            <a:pPr algn="r"/>
            <a:r>
              <a:rPr lang="he-IL" sz="1800" b="0" i="0" u="none" strike="noStrike" baseline="0" dirty="0">
                <a:latin typeface="FontbitDavid"/>
              </a:rPr>
              <a:t>שימו לב: בכיתה ג, התלמידים עוסקים בהרחבה בנושא חשיבות האור לצמחים.</a:t>
            </a:r>
          </a:p>
          <a:p>
            <a:pPr algn="r"/>
            <a:endParaRPr lang="he-IL" sz="1800" b="0" i="0" u="none" strike="noStrike" baseline="0" dirty="0">
              <a:latin typeface="FontbitDavid"/>
            </a:endParaRPr>
          </a:p>
          <a:p>
            <a:pPr algn="r"/>
            <a:r>
              <a:rPr lang="he-IL" sz="1800" b="0" i="0" u="none" strike="noStrike" baseline="0" dirty="0">
                <a:latin typeface="FontbitDavid"/>
              </a:rPr>
              <a:t>אפשר להניח קופסאות נעלים נוספות עם צמחים בתוכן במקומות שונים ובכיוונים שונים בחדר הכיתה, כדי לבדוק את כיוון</a:t>
            </a:r>
          </a:p>
          <a:p>
            <a:pPr algn="r"/>
            <a:r>
              <a:rPr lang="he-IL" sz="1800" b="0" i="0" u="none" strike="noStrike" baseline="0" dirty="0">
                <a:latin typeface="FontbitDavid"/>
              </a:rPr>
              <a:t>תנועת הצמח אל האור.</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695584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גם אם צמחים אינם נעים ממקום למקום כמו יצורים חיים אחרים, פעולות כגון צמיחה לכיוון האור של אברי הצמח הירוקים, צמחית שורשים ופיזור זרעים ופירות נחשבים לדרכי תנועה של צמחים על מנת להשיג את הצרכים החיוניים להם.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188476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1" dirty="0"/>
              <a:t>העשרה: </a:t>
            </a:r>
            <a:r>
              <a:rPr lang="he-IL" dirty="0"/>
              <a:t>צופים בסרטון ומשערים את הסיבה שבגללה עלי צמח </a:t>
            </a:r>
            <a:r>
              <a:rPr lang="he-IL" dirty="0" err="1"/>
              <a:t>הדיונאה</a:t>
            </a:r>
            <a:r>
              <a:rPr lang="he-IL" dirty="0"/>
              <a:t> נעים.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err="1">
                <a:effectLst/>
                <a:latin typeface="Calibri" panose="020F0502020204030204" pitchFamily="34" charset="0"/>
                <a:ea typeface="Calibri" panose="020F0502020204030204" pitchFamily="34" charset="0"/>
                <a:cs typeface="Arial" panose="020B0604020202020204" pitchFamily="34" charset="0"/>
              </a:rPr>
              <a:t>דיונאה</a:t>
            </a:r>
            <a:r>
              <a:rPr lang="he-IL" sz="1200" dirty="0">
                <a:effectLst/>
                <a:latin typeface="Calibri" panose="020F0502020204030204" pitchFamily="34" charset="0"/>
                <a:ea typeface="Calibri" panose="020F0502020204030204" pitchFamily="34" charset="0"/>
                <a:cs typeface="Arial" panose="020B0604020202020204" pitchFamily="34" charset="0"/>
              </a:rPr>
              <a:t> היא צמח טורף. היא ניזונה מחרקים, חשופיות, עכבישים ובעלי חיים קטנים אחרים. רוב הצמחים שאנו מכירים אינם טורפים ולכן זו תופעה מפליאה. הטורפים הם בעלי חיים שניזונים מבעלי החיים. על הטורפים התלמידים ילמדו בחוברת סביבת חיים. </a:t>
            </a:r>
            <a:endParaRPr lang="he-IL" dirty="0"/>
          </a:p>
          <a:p>
            <a:pPr algn="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316550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b="1" dirty="0"/>
              <a:t>העשרה</a:t>
            </a:r>
            <a:r>
              <a:rPr lang="he-IL" dirty="0"/>
              <a:t>: צופים בסרטון ומשערים את הסיבה שבגללה עלי צמח המימוזה הביישנית נעים.</a:t>
            </a:r>
          </a:p>
          <a:p>
            <a:pPr algn="r"/>
            <a:r>
              <a:rPr lang="he-IL" b="0" i="0" dirty="0">
                <a:solidFill>
                  <a:srgbClr val="202122"/>
                </a:solidFill>
                <a:effectLst/>
                <a:latin typeface="Arial" panose="020B0604020202020204" pitchFamily="34" charset="0"/>
              </a:rPr>
              <a:t>סגירה מהירה של העלים בתגובה למגע, חום, יובש, נשיפה או הרעדה. רגע שנוגעים בעלה המורכב של הצמח העלה נסגר במהירות ונפתח שוב במלואו רק לאחר כ־30 דקות. משערים כי מדובר במנגנון הגנה בפני מזיקים: תנועת הצמח מרתיעה חרקים מסוימים ומבריחה אותם, ואילו מזיקים אחרים פשוט נופלים מהצמח בשל תנועתו ויעדיפו לאכול צמח שעליו זקופים ופתוחים לרווחה.</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51470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המשפטים בתבנית מה למדנו נועדו לסיכום ולהמשגה של מאפיין החיים תנועה.</a:t>
            </a:r>
          </a:p>
          <a:p>
            <a:pPr algn="r"/>
            <a:r>
              <a:rPr lang="he-IL" sz="1800" b="0" i="0" u="none" strike="noStrike" baseline="0" dirty="0">
                <a:latin typeface="FontbitDavid"/>
              </a:rPr>
              <a:t>מומלץ לקרוא את המשפטים בקול רם.</a:t>
            </a:r>
          </a:p>
          <a:p>
            <a:pPr algn="r"/>
            <a:r>
              <a:rPr lang="he-IL" sz="1800" b="0" i="0" u="none" strike="noStrike" baseline="0" dirty="0">
                <a:latin typeface="FontbitDavid"/>
              </a:rPr>
              <a:t>אפשר להשלים מילים חסרות במשפטים.</a:t>
            </a:r>
          </a:p>
          <a:p>
            <a:pPr algn="r" rtl="1">
              <a:lnSpc>
                <a:spcPct val="150000"/>
              </a:lnSpc>
            </a:pPr>
            <a:r>
              <a:rPr lang="he-IL" sz="4000" b="0" i="0" u="none" strike="noStrike" baseline="0" dirty="0">
                <a:solidFill>
                  <a:srgbClr val="000000"/>
                </a:solidFill>
                <a:latin typeface="MF_FrankRuhl-Regular"/>
              </a:rPr>
              <a:t>אֵיבָרִים שֶׁל ________ יְכוֹלִים לָנוּעַ.</a:t>
            </a:r>
            <a:r>
              <a:rPr lang="he-IL" sz="4000" dirty="0">
                <a:solidFill>
                  <a:srgbClr val="000000"/>
                </a:solidFill>
                <a:latin typeface="MF_FrankRuhl-Regular"/>
              </a:rPr>
              <a:t>   </a:t>
            </a:r>
          </a:p>
          <a:p>
            <a:pPr algn="r" rtl="1">
              <a:lnSpc>
                <a:spcPct val="150000"/>
              </a:lnSpc>
            </a:pPr>
            <a:r>
              <a:rPr lang="he-IL" sz="4000" dirty="0">
                <a:solidFill>
                  <a:srgbClr val="000000"/>
                </a:solidFill>
                <a:latin typeface="MF_FrankRuhl-Regular"/>
              </a:rPr>
              <a:t>תְּנוּעָה הִיא _____  ________שֶׁל יְצוּרִים חַיִּים.</a:t>
            </a:r>
            <a:r>
              <a:rPr lang="he-IL" sz="3200" dirty="0">
                <a:solidFill>
                  <a:srgbClr val="000000"/>
                </a:solidFill>
                <a:latin typeface="MF_FrankRuhl-Regular"/>
              </a:rPr>
              <a:t> </a:t>
            </a:r>
          </a:p>
          <a:p>
            <a:pPr algn="r" rtl="1">
              <a:lnSpc>
                <a:spcPct val="150000"/>
              </a:lnSpc>
            </a:pPr>
            <a:r>
              <a:rPr lang="he-IL" sz="4000" b="0" i="0" u="none" strike="noStrike" baseline="0" dirty="0">
                <a:solidFill>
                  <a:srgbClr val="000000"/>
                </a:solidFill>
                <a:latin typeface="MF_FrankRuhl-Regular"/>
              </a:rPr>
              <a:t>הַתְּנוּעָה מְאַפְשֶׁרֶת לַיְּצוּרִים הַחַיִּים לְהַשִּׂיג אֶת ה_________ הַחִיּוּנִיִּים.</a:t>
            </a:r>
          </a:p>
          <a:p>
            <a:pPr algn="r" rtl="1">
              <a:lnSpc>
                <a:spcPct val="150000"/>
              </a:lnSpc>
            </a:pPr>
            <a:r>
              <a:rPr lang="he-IL" sz="4000" b="0" i="0" u="none" strike="noStrike" baseline="0" dirty="0">
                <a:latin typeface="MF_FrankRuhl-Regular"/>
              </a:rPr>
              <a:t>בַּעֲלֵי הַחַיִּים ________כְּדֵי לְהַשִּׂיג מָזוֹן, מַיִם, הֲגָנָה וּצְרָכִים נוֹסָפִים.</a:t>
            </a:r>
            <a:r>
              <a:rPr lang="he-IL" sz="4000" dirty="0">
                <a:solidFill>
                  <a:srgbClr val="000000"/>
                </a:solidFill>
                <a:latin typeface="MF_FrankRuhl-Regular"/>
              </a:rPr>
              <a:t> </a:t>
            </a:r>
          </a:p>
          <a:p>
            <a:pPr marL="342900" indent="-342900" algn="r">
              <a:buFont typeface="+mj-lt"/>
              <a:buAutoNum type="arabicPeriod"/>
            </a:pPr>
            <a:endParaRPr lang="he-IL" sz="1800" b="0" i="0" u="none" strike="noStrike" baseline="0" dirty="0">
              <a:latin typeface="FontbitDavid"/>
            </a:endParaRP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72236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במשימה זו התלמידים עורכים תצפית על בעלי חיים בסביבה (נמלים, לטאות, ציפורים ועוד) </a:t>
            </a:r>
          </a:p>
          <a:p>
            <a:pPr algn="r"/>
            <a:r>
              <a:rPr lang="he-IL" sz="1800" b="0" i="0" u="none" strike="noStrike" baseline="0" dirty="0">
                <a:latin typeface="FontbitDavid"/>
              </a:rPr>
              <a:t>מביאים דוגמאות לבעלי חיים שפגשו בסביבה. </a:t>
            </a:r>
          </a:p>
          <a:p>
            <a:pPr algn="r"/>
            <a:r>
              <a:rPr lang="he-IL" sz="1800" b="0" i="0" u="none" strike="noStrike" baseline="0" dirty="0">
                <a:latin typeface="FontbitDavid"/>
              </a:rPr>
              <a:t>מאתרים מתוך מחסן צורות תנועה, את התנועה האופיינית לבעלי החיים שבחרו. </a:t>
            </a:r>
          </a:p>
          <a:p>
            <a:pPr algn="r"/>
            <a:r>
              <a:rPr lang="he-IL" sz="1800" b="0" i="0" u="none" strike="noStrike" baseline="0" dirty="0">
                <a:latin typeface="FontbitDavid"/>
              </a:rPr>
              <a:t>משערים: מה הייתה מטרת התנועה? וכיצד היא מסייעת לבעל החיים?.</a:t>
            </a: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174309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העשרה:</a:t>
            </a:r>
          </a:p>
          <a:p>
            <a:pPr algn="r"/>
            <a:r>
              <a:rPr lang="he-IL" dirty="0"/>
              <a:t>במשימה זו צופים התלמידים בסרטונים.</a:t>
            </a:r>
          </a:p>
          <a:p>
            <a:pPr algn="r"/>
            <a:r>
              <a:rPr lang="he-IL" dirty="0"/>
              <a:t>מתארים את צורת התנועה של בעל החיים (בוחרים מתוך מחסן התנועות).</a:t>
            </a:r>
          </a:p>
          <a:p>
            <a:pPr algn="r"/>
            <a:r>
              <a:rPr lang="he-IL" dirty="0"/>
              <a:t>משערים מה הייתה מטרת התנועה.</a:t>
            </a: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421457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מטרה הפעילות בחלק ב של משימה זו היא כפולה. האחת לחקות צורות תנועה של בעלי חיים ולהדגים את הרבגוניות שבטבע, והשנייה לעודד את תלמידים להניע את הגוף במהלך יום הלימודים בהזדמנויות נוספות מלבד שיעורי חינוך גופני. </a:t>
            </a:r>
          </a:p>
          <a:p>
            <a:pPr algn="r"/>
            <a:r>
              <a:rPr lang="he-IL" sz="1800" b="0" i="0" u="none" strike="noStrike" baseline="0" dirty="0">
                <a:latin typeface="FontbitDavid"/>
              </a:rPr>
              <a:t>מחקרים מעידים על כך שפעילות גופנית תורמת לריכוז וללמידה של תוכן לימודי וגם לבריאות הגופנית.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4</a:t>
            </a:fld>
            <a:endParaRPr lang="x-none">
              <a:solidFill>
                <a:prstClr val="black"/>
              </a:solidFill>
            </a:endParaRPr>
          </a:p>
        </p:txBody>
      </p:sp>
    </p:spTree>
    <p:extLst>
      <p:ext uri="{BB962C8B-B14F-4D97-AF65-F5344CB8AC3E}">
        <p14:creationId xmlns:p14="http://schemas.microsoft.com/office/powerpoint/2010/main" val="64502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בחלק ג של המשימה התלמידים מיישמים את שלמדו על צורות תנועה של בעלי חיים ומטרת התנועה.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380914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תרגול:</a:t>
            </a:r>
          </a:p>
          <a:p>
            <a:r>
              <a:rPr lang="he-IL" dirty="0"/>
              <a:t>באתר במבט מקוון, בספר הדיגיטלי לכיתה ב, בעמוד 41 משימה: </a:t>
            </a:r>
            <a:r>
              <a:rPr lang="he-IL" b="1" dirty="0"/>
              <a:t>בעלי חיים בתנועה</a:t>
            </a:r>
          </a:p>
          <a:p>
            <a:r>
              <a:rPr lang="he-IL" dirty="0"/>
              <a:t>התלמידים מתאימים את צורות התנועה לבעלי חיים שונים.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135287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במבט מקוון, יחידת תוכן לכיתה ב (עולם היצורים החיים) המשימה </a:t>
            </a:r>
            <a:r>
              <a:rPr lang="he-IL" b="1" i="0" dirty="0">
                <a:effectLst/>
                <a:latin typeface="Almoni Neue DL 4.0 AAA"/>
              </a:rPr>
              <a:t>תשבץ: צורות תנועה של בעלי חיים </a:t>
            </a:r>
            <a:r>
              <a:rPr lang="he-IL" b="0" i="0" dirty="0">
                <a:effectLst/>
                <a:latin typeface="Almoni Neue DL 4.0 AAA"/>
              </a:rPr>
              <a:t>עוסקת </a:t>
            </a:r>
            <a:r>
              <a:rPr lang="he-IL" b="1" i="0" dirty="0">
                <a:effectLst/>
                <a:latin typeface="Almoni Neue DL 4.0 AAA"/>
              </a:rPr>
              <a:t>במאפיין חיים: תנועה</a:t>
            </a:r>
            <a:r>
              <a:rPr lang="he-IL" b="0" i="0" dirty="0">
                <a:effectLst/>
                <a:latin typeface="Almoni Neue DL 4.0 AAA"/>
              </a:rPr>
              <a:t>. התלמידים מזהים צרכים חיוניים של בעלי חיים שמושגים בעזרת התנועה.</a:t>
            </a:r>
          </a:p>
          <a:p>
            <a:r>
              <a:rPr lang="he-IL" b="0" i="0" dirty="0">
                <a:effectLst/>
                <a:latin typeface="Almoni Neue DL 4.0 AAA"/>
              </a:rPr>
              <a:t>אפשר להקרין את המשימה במליאת הכיתה, לתת כשיעורי בית, כמשימה בשעות הפרטניות וכמשימה אישית במהלך שיעורי מדע וטכנולוגיה.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96000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במבט מקוון, יחידת תוכן לכיתה ב (עולם היצורים החיים) המשימה </a:t>
            </a:r>
            <a:r>
              <a:rPr lang="he-IL" b="1" i="0" dirty="0" err="1">
                <a:effectLst/>
                <a:latin typeface="Almoni Neue DL 4.0 AAA"/>
              </a:rPr>
              <a:t>הקורמורן</a:t>
            </a:r>
            <a:r>
              <a:rPr lang="he-IL" b="1" i="0" dirty="0">
                <a:effectLst/>
                <a:latin typeface="Almoni Neue DL 4.0 AAA"/>
              </a:rPr>
              <a:t> השחיין </a:t>
            </a:r>
            <a:r>
              <a:rPr lang="he-IL" b="0" i="0" dirty="0">
                <a:effectLst/>
                <a:latin typeface="Almoni Neue DL 4.0 AAA"/>
              </a:rPr>
              <a:t>עוסקת בעוף </a:t>
            </a:r>
            <a:r>
              <a:rPr lang="he-IL" b="0" i="0" dirty="0" err="1">
                <a:effectLst/>
                <a:latin typeface="Almoni Neue DL 4.0 AAA"/>
              </a:rPr>
              <a:t>הקורמורן</a:t>
            </a:r>
            <a:r>
              <a:rPr lang="he-IL" b="0" i="0" dirty="0">
                <a:effectLst/>
                <a:latin typeface="Almoni Neue DL 4.0 AAA"/>
              </a:rPr>
              <a:t> המגיע לארצנו בסתיו. התלמידים מתוודעים למגוון התנועות של </a:t>
            </a:r>
            <a:r>
              <a:rPr lang="he-IL" b="0" i="0" dirty="0" err="1">
                <a:effectLst/>
                <a:latin typeface="Almoni Neue DL 4.0 AAA"/>
              </a:rPr>
              <a:t>הקורמורן</a:t>
            </a:r>
            <a:r>
              <a:rPr lang="he-IL" b="0" i="0" dirty="0">
                <a:effectLst/>
                <a:latin typeface="Almoni Neue DL 4.0 AAA"/>
              </a:rPr>
              <a:t> (תעופה, דאייה, שחייה, צלילה והליכה) וכן למזונו.</a:t>
            </a:r>
          </a:p>
          <a:p>
            <a:r>
              <a:rPr lang="he-IL" b="0" i="0" dirty="0">
                <a:effectLst/>
                <a:latin typeface="Almoni Neue DL 4.0 AAA"/>
              </a:rPr>
              <a:t>אפשר להקרין את המשימה במליאת הכיתה, לתת כשיעורי בית, כמשימה בשעות הפרטניות וכמשימה אישית במהלך שיעורי מדע וטכנולוגיה.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142649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במבט מקוון, יחידת תוכן לכיתה ב (עולם היצורים החיים) המשימה </a:t>
            </a:r>
            <a:r>
              <a:rPr lang="he-IL" b="1" i="0" dirty="0">
                <a:effectLst/>
                <a:latin typeface="Almoni Neue DL 4.0 AAA"/>
              </a:rPr>
              <a:t>הזעמן הלוליין </a:t>
            </a:r>
            <a:r>
              <a:rPr lang="he-IL" b="0" i="0" dirty="0">
                <a:effectLst/>
                <a:latin typeface="Almoni Neue DL 4.0 AAA"/>
              </a:rPr>
              <a:t>עוסקת בתנועת הזחילה של הזעמן. התלמידים חוקרים את מאפייני הזחילה והתנהגותו.</a:t>
            </a:r>
          </a:p>
          <a:p>
            <a:r>
              <a:rPr lang="he-IL" b="0" i="0" dirty="0">
                <a:effectLst/>
                <a:latin typeface="Almoni Neue DL 4.0 AAA"/>
              </a:rPr>
              <a:t>אפשר להקרין את המשימה במליאת הכיתה, לתת כשיעורי בית, כמשימה בשעות הפרטניות וכמשימה אישית במהלך שיעורי מדע וטכנולוגיה.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25319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843600527?share=cop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729910704" TargetMode="External"/><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vimeo.com/729110599" TargetMode="External"/><Relationship Id="rId7" Type="http://schemas.openxmlformats.org/officeDocument/2006/relationships/hyperlink" Target="https://vimeo.com/843601077?share=copy" TargetMode="External"/><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6.png"/><Relationship Id="rId5" Type="http://schemas.openxmlformats.org/officeDocument/2006/relationships/hyperlink" Target="https://vimeo.com/555556200"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s://vimeo.com/67161367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466252" y="1513666"/>
            <a:ext cx="8291853" cy="1154033"/>
          </a:xfrm>
          <a:effectLst>
            <a:outerShdw blurRad="50800" dist="38100" dir="2700000" algn="tl" rotWithShape="0">
              <a:prstClr val="black">
                <a:alpha val="40000"/>
              </a:prstClr>
            </a:outerShdw>
          </a:effectLst>
        </p:spPr>
        <p:txBody>
          <a:bodyPr>
            <a:normAutofit/>
          </a:bodyPr>
          <a:lstStyle/>
          <a:p>
            <a:r>
              <a:rPr lang="he-IL" sz="5400" b="1" dirty="0">
                <a:solidFill>
                  <a:srgbClr val="0070C0"/>
                </a:solidFill>
                <a:cs typeface="+mn-cs"/>
              </a:rPr>
              <a:t> </a:t>
            </a:r>
            <a:r>
              <a:rPr lang="ar-SA" sz="5400" b="1" dirty="0">
                <a:solidFill>
                  <a:srgbClr val="0070C0"/>
                </a:solidFill>
                <a:cs typeface="+mn-cs"/>
              </a:rPr>
              <a:t>الحَرَكَة</a:t>
            </a:r>
            <a:endParaRPr lang="x-none" sz="8000" dirty="0"/>
          </a:p>
        </p:txBody>
      </p:sp>
      <p:pic>
        <p:nvPicPr>
          <p:cNvPr id="6" name="תמונה 5">
            <a:extLst>
              <a:ext uri="{FF2B5EF4-FFF2-40B4-BE49-F238E27FC236}">
                <a16:creationId xmlns:a16="http://schemas.microsoft.com/office/drawing/2014/main" id="{FFA63024-21F0-9DAF-071D-778DC2E8ED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574" y="2667699"/>
            <a:ext cx="8682361" cy="5086616"/>
          </a:xfrm>
          <a:prstGeom prst="rect">
            <a:avLst/>
          </a:prstGeom>
          <a:ln w="57150">
            <a:solidFill>
              <a:srgbClr val="B31013"/>
            </a:solidFill>
          </a:ln>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948" y="34913"/>
            <a:ext cx="1217540" cy="689315"/>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0929" y="255550"/>
            <a:ext cx="7886700" cy="1325563"/>
          </a:xfrm>
        </p:spPr>
        <p:txBody>
          <a:bodyPr/>
          <a:lstStyle/>
          <a:p>
            <a:pPr algn="r"/>
            <a:r>
              <a:rPr lang="he-IL" b="1" dirty="0">
                <a:cs typeface="+mn-cs"/>
              </a:rPr>
              <a:t>      </a:t>
            </a:r>
            <a:endParaRPr lang="en-US" sz="2800" b="1" dirty="0">
              <a:cs typeface="+mn-cs"/>
            </a:endParaRPr>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sp>
        <p:nvSpPr>
          <p:cNvPr id="9" name="מלבן 8"/>
          <p:cNvSpPr/>
          <p:nvPr/>
        </p:nvSpPr>
        <p:spPr>
          <a:xfrm>
            <a:off x="352338" y="756606"/>
            <a:ext cx="8330268" cy="1261884"/>
          </a:xfrm>
          <a:prstGeom prst="rect">
            <a:avLst/>
          </a:prstGeom>
        </p:spPr>
        <p:txBody>
          <a:bodyPr wrap="square">
            <a:spAutoFit/>
          </a:bodyPr>
          <a:lstStyle/>
          <a:p>
            <a:pPr algn="ctr" rtl="1"/>
            <a:r>
              <a:rPr lang="ar-SA" sz="4400" b="1" dirty="0">
                <a:solidFill>
                  <a:srgbClr val="437BBE"/>
                </a:solidFill>
                <a:latin typeface="MF_FrankRuhl-Regular"/>
              </a:rPr>
              <a:t>مَهَمَّةُ</a:t>
            </a:r>
            <a:r>
              <a:rPr lang="he-IL" sz="4400" b="1" dirty="0">
                <a:solidFill>
                  <a:srgbClr val="437BBE"/>
                </a:solidFill>
                <a:latin typeface="MF_FrankRuhl-Regular"/>
              </a:rPr>
              <a:t>:</a:t>
            </a:r>
            <a:r>
              <a:rPr lang="ar-SA" sz="4400" b="1" dirty="0">
                <a:latin typeface="MF_FrankRuhl-Regular"/>
              </a:rPr>
              <a:t>هَل تَتَحَرَّكُ النَّباتَاتُ؟</a:t>
            </a:r>
            <a:r>
              <a:rPr lang="he-IL" sz="2800" b="1" dirty="0">
                <a:solidFill>
                  <a:srgbClr val="000000"/>
                </a:solidFill>
                <a:latin typeface="MF_FrankRuhl-Regular"/>
              </a:rPr>
              <a:t>(</a:t>
            </a:r>
            <a:r>
              <a:rPr lang="ar-SA" sz="2800" b="1" dirty="0">
                <a:solidFill>
                  <a:srgbClr val="000000"/>
                </a:solidFill>
                <a:latin typeface="MF_FrankRuhl-Regular"/>
              </a:rPr>
              <a:t>صَفَحَات</a:t>
            </a:r>
            <a:r>
              <a:rPr lang="he-IL" sz="2800" b="1" dirty="0">
                <a:solidFill>
                  <a:srgbClr val="000000"/>
                </a:solidFill>
                <a:latin typeface="MF_FrankRuhl-Regular"/>
              </a:rPr>
              <a:t> 45-44)  </a:t>
            </a:r>
          </a:p>
          <a:p>
            <a:pPr algn="r" rtl="1"/>
            <a:r>
              <a:rPr lang="ar-SA" sz="3200" b="1" dirty="0">
                <a:solidFill>
                  <a:srgbClr val="000000"/>
                </a:solidFill>
                <a:latin typeface="MF_FrankRuhl-Regular"/>
              </a:rPr>
              <a:t>تَجْرِبَةٌ</a:t>
            </a:r>
            <a:endParaRPr lang="en-US" sz="3200" b="1" dirty="0">
              <a:solidFill>
                <a:prstClr val="black"/>
              </a:solidFill>
            </a:endParaRPr>
          </a:p>
        </p:txBody>
      </p:sp>
      <p:sp>
        <p:nvSpPr>
          <p:cNvPr id="11" name="מציין מיקום תוכן 10"/>
          <p:cNvSpPr>
            <a:spLocks noGrp="1"/>
          </p:cNvSpPr>
          <p:nvPr>
            <p:ph idx="1"/>
          </p:nvPr>
        </p:nvSpPr>
        <p:spPr>
          <a:xfrm>
            <a:off x="628650" y="2306972"/>
            <a:ext cx="8053956" cy="3888966"/>
          </a:xfrm>
        </p:spPr>
        <p:txBody>
          <a:bodyPr>
            <a:normAutofit/>
          </a:bodyPr>
          <a:lstStyle/>
          <a:p>
            <a:pPr marL="0" indent="0" algn="r" rtl="1">
              <a:buNone/>
            </a:pPr>
            <a:r>
              <a:rPr lang="he-IL" sz="3600" dirty="0">
                <a:latin typeface="MF_FrankRuhl-Regular"/>
              </a:rPr>
              <a:t> </a:t>
            </a:r>
            <a:endParaRPr lang="en-US" sz="3600" dirty="0"/>
          </a:p>
        </p:txBody>
      </p:sp>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4324" y="0"/>
            <a:ext cx="1142275" cy="756606"/>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5877" y="2018490"/>
            <a:ext cx="7739584" cy="413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80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err="1">
                <a:cs typeface="+mn-cs"/>
              </a:rPr>
              <a:t>تَذْوِيتُ</a:t>
            </a:r>
            <a:r>
              <a:rPr lang="ar-SA" b="1" dirty="0">
                <a:cs typeface="+mn-cs"/>
              </a:rPr>
              <a:t> مُصْطَلَحَاتٍ</a:t>
            </a:r>
            <a:r>
              <a:rPr lang="he-IL" dirty="0">
                <a:cs typeface="+mn-cs"/>
              </a:rPr>
              <a:t>: </a:t>
            </a:r>
            <a:r>
              <a:rPr lang="ar-SA" b="1" dirty="0">
                <a:latin typeface="MF_FrankRuhl-Bold"/>
                <a:cs typeface="+mn-cs"/>
              </a:rPr>
              <a:t>حَرَكَةُ النَّبَاتَاتِ</a:t>
            </a:r>
            <a:r>
              <a:rPr lang="he-IL" sz="2800" b="1" dirty="0">
                <a:latin typeface="MF_FrankRuhl-Bold"/>
                <a:cs typeface="+mn-cs"/>
              </a:rPr>
              <a:t>( </a:t>
            </a:r>
            <a:r>
              <a:rPr lang="ar-SA" sz="2800" b="1" dirty="0">
                <a:latin typeface="MF_FrankRuhl-Bold"/>
                <a:cs typeface="+mn-cs"/>
              </a:rPr>
              <a:t>صَفْحَة</a:t>
            </a:r>
            <a:r>
              <a:rPr lang="he-IL" sz="2800" b="1" dirty="0">
                <a:latin typeface="MF_FrankRuhl-Bold"/>
                <a:cs typeface="+mn-cs"/>
              </a:rPr>
              <a:t>45)  </a:t>
            </a:r>
            <a:endParaRPr lang="en-US" sz="2800" dirty="0">
              <a:cs typeface="+mn-cs"/>
            </a:endParaRPr>
          </a:p>
        </p:txBody>
      </p:sp>
      <p:sp>
        <p:nvSpPr>
          <p:cNvPr id="3" name="מציין מיקום תוכן 2"/>
          <p:cNvSpPr>
            <a:spLocks noGrp="1"/>
          </p:cNvSpPr>
          <p:nvPr>
            <p:ph idx="1"/>
          </p:nvPr>
        </p:nvSpPr>
        <p:spPr>
          <a:xfrm>
            <a:off x="0" y="1663192"/>
            <a:ext cx="8833606" cy="5194808"/>
          </a:xfrm>
        </p:spPr>
        <p:txBody>
          <a:bodyPr>
            <a:normAutofit lnSpcReduction="10000"/>
          </a:bodyPr>
          <a:lstStyle/>
          <a:p>
            <a:pPr marL="0" indent="0" algn="r" rtl="1">
              <a:buNone/>
            </a:pPr>
            <a:r>
              <a:rPr lang="ar-SA" sz="3600" b="1" dirty="0">
                <a:latin typeface="MF_FrankRuhl-Regular"/>
              </a:rPr>
              <a:t>النَّبَاتَاتُ لا تَتَحَرَّكُ مِن مَكَانٍ الَى مَكانٍ مِثْلَ الحَيْوَانَاتِ. </a:t>
            </a:r>
          </a:p>
          <a:p>
            <a:pPr marL="0" indent="0" algn="r" rtl="1">
              <a:buNone/>
            </a:pPr>
            <a:r>
              <a:rPr lang="ar-SA" sz="3600" b="1" dirty="0">
                <a:latin typeface="MF_FrankRuhl-Regular"/>
              </a:rPr>
              <a:t>لكِن أَجْزَاءَ مِنَ النَّبْتَةِ مُمْكِنُ أَن تَتَحَرَّكَ</a:t>
            </a:r>
            <a:r>
              <a:rPr lang="ar-SA" sz="3600" dirty="0">
                <a:latin typeface="MF_FrankRuhl-Regular"/>
              </a:rPr>
              <a:t>.</a:t>
            </a: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ar-SA" sz="3600" dirty="0">
              <a:latin typeface="MF_FrankRuhl-Regular"/>
            </a:endParaRPr>
          </a:p>
          <a:p>
            <a:pPr marL="0" indent="0" algn="r" rtl="1">
              <a:buNone/>
            </a:pPr>
            <a:endParaRPr lang="he-IL" sz="3600" dirty="0">
              <a:latin typeface="MF_FrankRuhl-Regular"/>
            </a:endParaRPr>
          </a:p>
          <a:p>
            <a:pPr marL="0" indent="0" algn="r" rtl="1">
              <a:buNone/>
            </a:pPr>
            <a:endParaRPr lang="en-GB" dirty="0"/>
          </a:p>
          <a:p>
            <a:pPr marL="0" indent="0" algn="r" rtl="1">
              <a:buNone/>
            </a:pPr>
            <a:r>
              <a:rPr lang="ar-SA" dirty="0"/>
              <a:t>تَتِمَّةُ قِطْعَةِ المَعْلُومَاتِ صفْحَة 45</a:t>
            </a:r>
            <a:endParaRPr lang="en-GB"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661"/>
            <a:ext cx="1069343" cy="826311"/>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1419" y="2763215"/>
            <a:ext cx="4898756" cy="3264562"/>
          </a:xfrm>
          <a:prstGeom prst="rect">
            <a:avLst/>
          </a:prstGeom>
          <a:ln w="38100">
            <a:solidFill>
              <a:srgbClr val="FFC000"/>
            </a:solidFill>
          </a:ln>
        </p:spPr>
      </p:pic>
      <p:pic>
        <p:nvPicPr>
          <p:cNvPr id="7" name="תמונה 6">
            <a:extLst>
              <a:ext uri="{FF2B5EF4-FFF2-40B4-BE49-F238E27FC236}">
                <a16:creationId xmlns:a16="http://schemas.microsoft.com/office/drawing/2014/main" id="{E0456CCE-876E-9505-B085-88FB0957D3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5611" y="13661"/>
            <a:ext cx="1109568" cy="634039"/>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78744" y="1"/>
            <a:ext cx="977855" cy="647700"/>
          </a:xfrm>
          <a:prstGeom prst="rect">
            <a:avLst/>
          </a:prstGeom>
        </p:spPr>
      </p:pic>
    </p:spTree>
    <p:extLst>
      <p:ext uri="{BB962C8B-B14F-4D97-AF65-F5344CB8AC3E}">
        <p14:creationId xmlns:p14="http://schemas.microsoft.com/office/powerpoint/2010/main" val="410033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65806" y="509780"/>
            <a:ext cx="7886700" cy="764852"/>
          </a:xfrm>
        </p:spPr>
        <p:txBody>
          <a:bodyPr>
            <a:normAutofit fontScale="90000"/>
          </a:bodyPr>
          <a:lstStyle/>
          <a:p>
            <a:pPr algn="ctr"/>
            <a:r>
              <a:rPr lang="ar-SA" b="1" dirty="0">
                <a:latin typeface="MF_FrankRuhl-Bold"/>
                <a:cs typeface="+mn-cs"/>
              </a:rPr>
              <a:t>الحَرَكَة هِيَ مِن مُمَيِّزاتِ الحَيَاةِ</a:t>
            </a:r>
            <a:br>
              <a:rPr lang="he-IL" b="1" dirty="0">
                <a:latin typeface="MF_FrankRuhl-Bold"/>
                <a:cs typeface="+mn-cs"/>
              </a:rPr>
            </a:br>
            <a:endParaRPr lang="en-US" sz="2800" dirty="0">
              <a:cs typeface="+mn-cs"/>
            </a:endParaRPr>
          </a:p>
        </p:txBody>
      </p:sp>
      <p:sp>
        <p:nvSpPr>
          <p:cNvPr id="3" name="מציין מיקום תוכן 2"/>
          <p:cNvSpPr>
            <a:spLocks noGrp="1"/>
          </p:cNvSpPr>
          <p:nvPr>
            <p:ph idx="1"/>
          </p:nvPr>
        </p:nvSpPr>
        <p:spPr>
          <a:xfrm>
            <a:off x="0" y="1340528"/>
            <a:ext cx="8833606" cy="5517472"/>
          </a:xfrm>
        </p:spPr>
        <p:txBody>
          <a:bodyPr>
            <a:normAutofit/>
          </a:bodyPr>
          <a:lstStyle/>
          <a:p>
            <a:pPr marL="0" indent="0" algn="ctr" rtl="1">
              <a:buNone/>
            </a:pPr>
            <a:r>
              <a:rPr lang="ar-SA" sz="3600" dirty="0">
                <a:latin typeface="MF_FrankRuhl-Regular"/>
              </a:rPr>
              <a:t>خَمِّنُوا</a:t>
            </a:r>
            <a:r>
              <a:rPr lang="he-IL" sz="3600" dirty="0">
                <a:latin typeface="MF_FrankRuhl-Regular"/>
              </a:rPr>
              <a:t>: </a:t>
            </a:r>
            <a:r>
              <a:rPr lang="ar-SA" sz="3600" dirty="0">
                <a:latin typeface="MF_FrankRuhl-Regular"/>
              </a:rPr>
              <a:t>لِمَاذَا تَتَحَرَّكُ أَوْرَاقُ نَبْتَة </a:t>
            </a:r>
            <a:r>
              <a:rPr lang="ar-SA" sz="3600" b="1" dirty="0" err="1">
                <a:latin typeface="MF_FrankRuhl-Regular"/>
              </a:rPr>
              <a:t>الديونئا</a:t>
            </a:r>
            <a:r>
              <a:rPr lang="ar-SA" sz="3600" b="1" dirty="0">
                <a:latin typeface="MF_FrankRuhl-Regular"/>
              </a:rPr>
              <a:t>(صَائِدة الذُّبَاب)؟</a:t>
            </a:r>
            <a:endParaRPr lang="he-IL" sz="3600" b="1"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en-GB" dirty="0"/>
          </a:p>
          <a:p>
            <a:pPr marL="0" indent="0" algn="r" rtl="1">
              <a:buNone/>
            </a:pPr>
            <a:endParaRPr lang="en-GB" dirty="0"/>
          </a:p>
          <a:p>
            <a:pPr marL="0" indent="0" algn="r" rtl="1">
              <a:buNone/>
            </a:pPr>
            <a:endParaRPr lang="en-GB" dirty="0"/>
          </a:p>
          <a:p>
            <a:pPr marL="0" indent="0" algn="r" rtl="1">
              <a:buNone/>
            </a:pPr>
            <a:endParaRPr lang="he-IL" dirty="0"/>
          </a:p>
          <a:p>
            <a:pPr marL="0" indent="0" algn="r" rtl="1">
              <a:buNone/>
            </a:pPr>
            <a:endParaRPr lang="en-GB" dirty="0"/>
          </a:p>
          <a:p>
            <a:pPr marL="0" indent="0" algn="r" rtl="1">
              <a:buNone/>
            </a:pPr>
            <a:r>
              <a:rPr lang="en-US" sz="2000" dirty="0">
                <a:hlinkClick r:id="rId3"/>
              </a:rPr>
              <a:t>https://vimeo.com/843600527?share=copy</a:t>
            </a:r>
            <a:r>
              <a:rPr lang="en-US" sz="2000" dirty="0"/>
              <a:t>          </a:t>
            </a:r>
            <a:endParaRPr lang="he-IL" sz="2000" dirty="0"/>
          </a:p>
          <a:p>
            <a:pPr marL="0" indent="0" algn="r" rtl="1">
              <a:buNone/>
            </a:pPr>
            <a:endParaRPr lang="he-IL" dirty="0"/>
          </a:p>
          <a:p>
            <a:pPr marL="0" indent="0" algn="r" rtl="1">
              <a:buNone/>
            </a:pPr>
            <a:endParaRPr lang="he-IL" dirty="0">
              <a:latin typeface="MF_FrankRuhl-Regular"/>
            </a:endParaRPr>
          </a:p>
        </p:txBody>
      </p:sp>
      <p:pic>
        <p:nvPicPr>
          <p:cNvPr id="6" name="תמונה 5">
            <a:extLst>
              <a:ext uri="{FF2B5EF4-FFF2-40B4-BE49-F238E27FC236}">
                <a16:creationId xmlns:a16="http://schemas.microsoft.com/office/drawing/2014/main" id="{51B5368A-38C1-7077-A699-A57A68C74D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5856" y="2149228"/>
            <a:ext cx="7086600" cy="4083582"/>
          </a:xfrm>
          <a:prstGeom prst="rect">
            <a:avLst/>
          </a:prstGeom>
        </p:spPr>
      </p:pic>
      <p:pic>
        <p:nvPicPr>
          <p:cNvPr id="9" name="תמונה 8">
            <a:extLst>
              <a:ext uri="{FF2B5EF4-FFF2-40B4-BE49-F238E27FC236}">
                <a16:creationId xmlns:a16="http://schemas.microsoft.com/office/drawing/2014/main" id="{579033A7-1498-1C65-81AD-D9DA09A803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3553"/>
            <a:ext cx="1109568" cy="634039"/>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1546" y="1"/>
            <a:ext cx="1475054" cy="977029"/>
          </a:xfrm>
          <a:prstGeom prst="rect">
            <a:avLst/>
          </a:prstGeom>
        </p:spPr>
      </p:pic>
    </p:spTree>
    <p:extLst>
      <p:ext uri="{BB962C8B-B14F-4D97-AF65-F5344CB8AC3E}">
        <p14:creationId xmlns:p14="http://schemas.microsoft.com/office/powerpoint/2010/main" val="52873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01317" y="337629"/>
            <a:ext cx="7886700" cy="1325563"/>
          </a:xfrm>
        </p:spPr>
        <p:txBody>
          <a:bodyPr>
            <a:normAutofit/>
          </a:bodyPr>
          <a:lstStyle/>
          <a:p>
            <a:pPr algn="ctr"/>
            <a:r>
              <a:rPr lang="ar-SA" sz="3600" b="1" dirty="0">
                <a:latin typeface="MF_FrankRuhl-Bold"/>
              </a:rPr>
              <a:t>الحَرَكَة هِيَ مِن مُمَيِّزاتِ الحَيَاةِ</a:t>
            </a:r>
            <a:br>
              <a:rPr lang="he-IL" sz="3600" b="1" dirty="0">
                <a:latin typeface="MF_FrankRuhl-Bold"/>
              </a:rPr>
            </a:br>
            <a:endParaRPr lang="en-US" sz="3600" dirty="0">
              <a:cs typeface="+mn-cs"/>
            </a:endParaRPr>
          </a:p>
        </p:txBody>
      </p:sp>
      <p:sp>
        <p:nvSpPr>
          <p:cNvPr id="3" name="מציין מיקום תוכן 2"/>
          <p:cNvSpPr>
            <a:spLocks noGrp="1"/>
          </p:cNvSpPr>
          <p:nvPr>
            <p:ph idx="1"/>
          </p:nvPr>
        </p:nvSpPr>
        <p:spPr>
          <a:xfrm>
            <a:off x="0" y="1396862"/>
            <a:ext cx="8833606" cy="5461138"/>
          </a:xfrm>
        </p:spPr>
        <p:txBody>
          <a:bodyPr>
            <a:normAutofit/>
          </a:bodyPr>
          <a:lstStyle/>
          <a:p>
            <a:pPr marL="0" indent="0" algn="ctr" rtl="1">
              <a:buNone/>
            </a:pPr>
            <a:r>
              <a:rPr lang="ar-SA" sz="3600" b="1" dirty="0">
                <a:latin typeface="MF_FrankRuhl-Regular"/>
              </a:rPr>
              <a:t>خَمِّنُوا</a:t>
            </a:r>
            <a:r>
              <a:rPr lang="he-IL" sz="3600" b="1" dirty="0">
                <a:latin typeface="MF_FrankRuhl-Regular"/>
              </a:rPr>
              <a:t>: </a:t>
            </a:r>
            <a:r>
              <a:rPr lang="ar-SA" sz="3600" b="1" dirty="0">
                <a:latin typeface="MF_FrankRuhl-Regular"/>
              </a:rPr>
              <a:t>لِمَاذَا تَتَحَرَّكُ أَوْرَاقُ نَبْتَة </a:t>
            </a:r>
            <a:r>
              <a:rPr lang="ar-SA" sz="3600" b="1" dirty="0" err="1">
                <a:latin typeface="MF_FrankRuhl-Regular"/>
              </a:rPr>
              <a:t>المِيمُوزَا</a:t>
            </a:r>
            <a:r>
              <a:rPr lang="ar-SA" sz="3600" b="1" dirty="0">
                <a:latin typeface="MF_FrankRuhl-Regular"/>
              </a:rPr>
              <a:t> الخَجُولَة (الحَسَّاسَة)؟</a:t>
            </a:r>
            <a:endParaRPr lang="he-IL" sz="3600" b="1"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en-GB" dirty="0"/>
          </a:p>
          <a:p>
            <a:pPr marL="0" indent="0" algn="r" rtl="1">
              <a:buNone/>
            </a:pPr>
            <a:endParaRPr lang="en-GB" dirty="0"/>
          </a:p>
          <a:p>
            <a:pPr marL="0" indent="0" algn="r" rtl="1">
              <a:buNone/>
            </a:pPr>
            <a:endParaRPr lang="en-GB" dirty="0"/>
          </a:p>
          <a:p>
            <a:pPr marL="0" indent="0" algn="r" rtl="1">
              <a:buNone/>
            </a:pPr>
            <a:endParaRPr lang="en-GB" dirty="0"/>
          </a:p>
          <a:p>
            <a:pPr marL="0" indent="0" algn="r" rtl="1">
              <a:buNone/>
            </a:pPr>
            <a:r>
              <a:rPr lang="en-US" sz="2000" dirty="0">
                <a:latin typeface="MF_FrankRuhl-Regular"/>
                <a:hlinkClick r:id="rId3"/>
              </a:rPr>
              <a:t>https://vimeo.com/729910704</a:t>
            </a:r>
            <a:endParaRPr lang="he-IL" sz="2000" dirty="0">
              <a:latin typeface="MF_FrankRuhl-Regular"/>
            </a:endParaRPr>
          </a:p>
          <a:p>
            <a:pPr marL="0" indent="0" algn="r" rtl="1">
              <a:buNone/>
            </a:pPr>
            <a:endParaRPr lang="he-IL" dirty="0">
              <a:latin typeface="MF_FrankRuhl-Regular"/>
            </a:endParaRPr>
          </a:p>
        </p:txBody>
      </p:sp>
      <p:pic>
        <p:nvPicPr>
          <p:cNvPr id="5" name="תמונה 4">
            <a:extLst>
              <a:ext uri="{FF2B5EF4-FFF2-40B4-BE49-F238E27FC236}">
                <a16:creationId xmlns:a16="http://schemas.microsoft.com/office/drawing/2014/main" id="{4A121FC0-5CA6-AEAC-3F6E-F6B3F7528D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866" y="2588250"/>
            <a:ext cx="7395100" cy="3688263"/>
          </a:xfrm>
          <a:prstGeom prst="rect">
            <a:avLst/>
          </a:prstGeom>
          <a:ln w="38100">
            <a:solidFill>
              <a:srgbClr val="6EB14D"/>
            </a:solidFill>
          </a:ln>
        </p:spPr>
      </p:pic>
      <p:pic>
        <p:nvPicPr>
          <p:cNvPr id="7" name="תמונה 6">
            <a:extLst>
              <a:ext uri="{FF2B5EF4-FFF2-40B4-BE49-F238E27FC236}">
                <a16:creationId xmlns:a16="http://schemas.microsoft.com/office/drawing/2014/main" id="{06768C8C-815A-2F2A-59E1-BB1FADD161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96249" y="110409"/>
            <a:ext cx="946091" cy="509433"/>
          </a:xfrm>
          <a:prstGeom prst="rect">
            <a:avLst/>
          </a:prstGeom>
        </p:spPr>
      </p:pic>
      <p:pic>
        <p:nvPicPr>
          <p:cNvPr id="8" name="תמונה 7">
            <a:extLst>
              <a:ext uri="{FF2B5EF4-FFF2-40B4-BE49-F238E27FC236}">
                <a16:creationId xmlns:a16="http://schemas.microsoft.com/office/drawing/2014/main" id="{509E2FDE-D63D-7922-6EC0-B75E0915B6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2552"/>
            <a:ext cx="1109568" cy="634039"/>
          </a:xfrm>
          <a:prstGeom prst="rect">
            <a:avLst/>
          </a:prstGeom>
        </p:spPr>
      </p:pic>
      <p:pic>
        <p:nvPicPr>
          <p:cNvPr id="9" name="תמונה 8">
            <a:extLst>
              <a:ext uri="{FF2B5EF4-FFF2-40B4-BE49-F238E27FC236}">
                <a16:creationId xmlns:a16="http://schemas.microsoft.com/office/drawing/2014/main" id="{1C119158-B6F6-B7DD-BF0B-44E5661C26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2022" y="0"/>
            <a:ext cx="964578" cy="638906"/>
          </a:xfrm>
          <a:prstGeom prst="rect">
            <a:avLst/>
          </a:prstGeom>
        </p:spPr>
      </p:pic>
    </p:spTree>
    <p:extLst>
      <p:ext uri="{BB962C8B-B14F-4D97-AF65-F5344CB8AC3E}">
        <p14:creationId xmlns:p14="http://schemas.microsoft.com/office/powerpoint/2010/main" val="343785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365126"/>
            <a:ext cx="8382000" cy="1325563"/>
          </a:xfrm>
        </p:spPr>
        <p:txBody>
          <a:bodyPr>
            <a:normAutofit/>
          </a:bodyPr>
          <a:lstStyle/>
          <a:p>
            <a:pPr algn="r"/>
            <a:r>
              <a:rPr lang="ar-SA" b="1" dirty="0">
                <a:latin typeface="MF_FrankRuhl-Regular"/>
                <a:cs typeface="+mn-cs"/>
              </a:rPr>
              <a:t>مَاذَا تَعَلَّمْنَا</a:t>
            </a:r>
            <a:r>
              <a:rPr lang="he-IL" b="1" dirty="0">
                <a:latin typeface="MF_FrankRuhl-Regular"/>
                <a:cs typeface="+mn-cs"/>
              </a:rPr>
              <a:t>? </a:t>
            </a:r>
            <a:r>
              <a:rPr lang="he-IL" sz="2800" dirty="0">
                <a:latin typeface="MF_FrankRuhl-Regular"/>
                <a:cs typeface="+mn-cs"/>
              </a:rPr>
              <a:t>(</a:t>
            </a:r>
            <a:r>
              <a:rPr lang="ar-SA" sz="2800" dirty="0">
                <a:latin typeface="MF_FrankRuhl-Regular"/>
                <a:cs typeface="+mn-cs"/>
              </a:rPr>
              <a:t>صَفَحَات</a:t>
            </a:r>
            <a:r>
              <a:rPr lang="he-IL" sz="2800" dirty="0">
                <a:latin typeface="MF_FrankRuhl-Regular"/>
                <a:cs typeface="+mn-cs"/>
              </a:rPr>
              <a:t> 43, 45)</a:t>
            </a:r>
            <a:endParaRPr lang="en-US" sz="2800" b="1" dirty="0">
              <a:cs typeface="+mn-cs"/>
            </a:endParaRPr>
          </a:p>
        </p:txBody>
      </p:sp>
      <p:sp>
        <p:nvSpPr>
          <p:cNvPr id="3" name="מציין מיקום תוכן 2"/>
          <p:cNvSpPr>
            <a:spLocks noGrp="1"/>
          </p:cNvSpPr>
          <p:nvPr>
            <p:ph idx="1"/>
          </p:nvPr>
        </p:nvSpPr>
        <p:spPr>
          <a:xfrm>
            <a:off x="534565" y="1506026"/>
            <a:ext cx="8382001" cy="3060707"/>
          </a:xfrm>
          <a:ln w="38100">
            <a:solidFill>
              <a:srgbClr val="6EB14D"/>
            </a:solidFill>
          </a:ln>
        </p:spPr>
        <p:txBody>
          <a:bodyPr>
            <a:normAutofit fontScale="85000" lnSpcReduction="10000"/>
          </a:bodyPr>
          <a:lstStyle/>
          <a:p>
            <a:pPr algn="r" rtl="1">
              <a:lnSpc>
                <a:spcPct val="150000"/>
              </a:lnSpc>
            </a:pPr>
            <a:r>
              <a:rPr lang="ar-SA" b="1" dirty="0">
                <a:solidFill>
                  <a:srgbClr val="000000"/>
                </a:solidFill>
                <a:latin typeface="MF_FrankRuhl-Regular"/>
              </a:rPr>
              <a:t>أَجْزَاءٌ مِن النَّبْتَة</a:t>
            </a:r>
            <a:r>
              <a:rPr lang="he-IL" b="1" dirty="0">
                <a:solidFill>
                  <a:srgbClr val="000000"/>
                </a:solidFill>
                <a:latin typeface="MF_FrankRuhl-Regular"/>
              </a:rPr>
              <a:t> </a:t>
            </a:r>
            <a:r>
              <a:rPr lang="ar-SA" b="1" dirty="0">
                <a:solidFill>
                  <a:srgbClr val="000000"/>
                </a:solidFill>
                <a:latin typeface="MF_FrankRuhl-Regular"/>
              </a:rPr>
              <a:t>يُمْكِنُهَا أَن تَتَحَرَّك</a:t>
            </a:r>
            <a:r>
              <a:rPr lang="he-IL" b="1" i="0" u="none" strike="noStrike" baseline="0" dirty="0">
                <a:solidFill>
                  <a:srgbClr val="000000"/>
                </a:solidFill>
                <a:latin typeface="MF_FrankRuhl-Regular"/>
              </a:rPr>
              <a:t>.</a:t>
            </a:r>
            <a:r>
              <a:rPr lang="he-IL" b="1" dirty="0">
                <a:solidFill>
                  <a:srgbClr val="000000"/>
                </a:solidFill>
                <a:latin typeface="MF_FrankRuhl-Regular"/>
              </a:rPr>
              <a:t>  </a:t>
            </a:r>
          </a:p>
          <a:p>
            <a:pPr algn="r" rtl="1">
              <a:lnSpc>
                <a:spcPct val="150000"/>
              </a:lnSpc>
            </a:pPr>
            <a:r>
              <a:rPr lang="ar-SA" b="1" dirty="0">
                <a:solidFill>
                  <a:srgbClr val="000000"/>
                </a:solidFill>
                <a:latin typeface="MF_FrankRuhl-Regular"/>
              </a:rPr>
              <a:t>الحَرَكَةُ هِيَ مِن مُمَيِّزَاتِ الحَيَاةِ لِلكَائِنَاتِ الحَيَّةِ</a:t>
            </a:r>
            <a:r>
              <a:rPr lang="he-IL" b="1" dirty="0">
                <a:solidFill>
                  <a:srgbClr val="000000"/>
                </a:solidFill>
                <a:latin typeface="MF_FrankRuhl-Regular"/>
              </a:rPr>
              <a:t>.</a:t>
            </a:r>
            <a:r>
              <a:rPr lang="he-IL" sz="4400" b="1" dirty="0">
                <a:solidFill>
                  <a:srgbClr val="000000"/>
                </a:solidFill>
                <a:latin typeface="MF_FrankRuhl-Regular"/>
              </a:rPr>
              <a:t> </a:t>
            </a:r>
          </a:p>
          <a:p>
            <a:pPr algn="r" rtl="1">
              <a:lnSpc>
                <a:spcPct val="150000"/>
              </a:lnSpc>
            </a:pPr>
            <a:r>
              <a:rPr lang="ar-SA" b="1" dirty="0">
                <a:solidFill>
                  <a:srgbClr val="000000"/>
                </a:solidFill>
                <a:latin typeface="MF_FrankRuhl-Regular"/>
              </a:rPr>
              <a:t>الحَرَكَةُ تُسَاعِدُ الكَائِنَاتِ الحَيَّةِ فِي الحُصُولِ عَلَى احْتِيَاجَاتِهَا الحَيَاتِيَّةِ.</a:t>
            </a:r>
            <a:endParaRPr lang="he-IL" b="1" i="0" u="none" strike="noStrike" baseline="0" dirty="0">
              <a:solidFill>
                <a:srgbClr val="000000"/>
              </a:solidFill>
              <a:latin typeface="MF_FrankRuhl-Regular"/>
            </a:endParaRPr>
          </a:p>
          <a:p>
            <a:pPr algn="r" rtl="1">
              <a:lnSpc>
                <a:spcPct val="150000"/>
              </a:lnSpc>
            </a:pPr>
            <a:r>
              <a:rPr lang="ar-SA" b="1" dirty="0">
                <a:latin typeface="MF_FrankRuhl-Regular"/>
              </a:rPr>
              <a:t>الكَائِنَاتُ الحَيَّةُ تَتَحَرَّكُ لِلحُصُولِ عَلَى الغِذَاءِ، المَاءِ، الحَمَايَةِ واحْتِيَاجَاتٍ أُخْرى </a:t>
            </a:r>
            <a:r>
              <a:rPr lang="he-IL" b="1" i="0" u="none" strike="noStrike" baseline="0" dirty="0">
                <a:latin typeface="MF_FrankRuhl-Regular"/>
              </a:rPr>
              <a:t>.</a:t>
            </a:r>
            <a:r>
              <a:rPr lang="he-IL" b="1" dirty="0">
                <a:solidFill>
                  <a:srgbClr val="000000"/>
                </a:solidFill>
                <a:latin typeface="MF_FrankRuhl-Regular"/>
              </a:rPr>
              <a:t> </a:t>
            </a: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sp>
        <p:nvSpPr>
          <p:cNvPr id="8" name="תיבת טקסט 7">
            <a:extLst>
              <a:ext uri="{FF2B5EF4-FFF2-40B4-BE49-F238E27FC236}">
                <a16:creationId xmlns:a16="http://schemas.microsoft.com/office/drawing/2014/main" id="{DB43A694-3449-52E8-C3EA-811BF09A23AD}"/>
              </a:ext>
            </a:extLst>
          </p:cNvPr>
          <p:cNvSpPr txBox="1"/>
          <p:nvPr/>
        </p:nvSpPr>
        <p:spPr>
          <a:xfrm>
            <a:off x="3705701" y="5642744"/>
            <a:ext cx="5074244" cy="830997"/>
          </a:xfrm>
          <a:prstGeom prst="rect">
            <a:avLst/>
          </a:prstGeom>
          <a:noFill/>
          <a:ln w="38100">
            <a:solidFill>
              <a:srgbClr val="6EB14D"/>
            </a:solidFill>
          </a:ln>
        </p:spPr>
        <p:txBody>
          <a:bodyPr wrap="square">
            <a:spAutoFit/>
          </a:bodyPr>
          <a:lstStyle/>
          <a:p>
            <a:pPr algn="r"/>
            <a:r>
              <a:rPr lang="ar-SA" sz="2400" b="1" dirty="0">
                <a:solidFill>
                  <a:srgbClr val="000000"/>
                </a:solidFill>
                <a:latin typeface="MF_FrankRuhl-Regular"/>
              </a:rPr>
              <a:t>حَرَكَةٌ         ضَوْءٌ            حَرَكَةٌ باتِّجاهِ الضَّوْءِ</a:t>
            </a:r>
            <a:r>
              <a:rPr lang="he-IL" sz="2400" b="1" dirty="0">
                <a:solidFill>
                  <a:srgbClr val="000000"/>
                </a:solidFill>
                <a:latin typeface="MF_FrankRuhl-Regular"/>
              </a:rPr>
              <a:t>  </a:t>
            </a:r>
            <a:endParaRPr lang="he-IL" sz="2400" b="1" dirty="0"/>
          </a:p>
        </p:txBody>
      </p:sp>
      <p:sp>
        <p:nvSpPr>
          <p:cNvPr id="9" name="תיבת טקסט 8">
            <a:extLst>
              <a:ext uri="{FF2B5EF4-FFF2-40B4-BE49-F238E27FC236}">
                <a16:creationId xmlns:a16="http://schemas.microsoft.com/office/drawing/2014/main" id="{BC7DD165-7416-83B6-3DC2-03FB2127201C}"/>
              </a:ext>
            </a:extLst>
          </p:cNvPr>
          <p:cNvSpPr txBox="1"/>
          <p:nvPr/>
        </p:nvSpPr>
        <p:spPr>
          <a:xfrm>
            <a:off x="5650992" y="4958033"/>
            <a:ext cx="3112008" cy="584775"/>
          </a:xfrm>
          <a:prstGeom prst="rect">
            <a:avLst/>
          </a:prstGeom>
          <a:noFill/>
        </p:spPr>
        <p:txBody>
          <a:bodyPr wrap="square">
            <a:spAutoFit/>
          </a:bodyPr>
          <a:lstStyle/>
          <a:p>
            <a:pPr algn="r"/>
            <a:r>
              <a:rPr lang="ar-SA" sz="3200" b="1" dirty="0">
                <a:latin typeface="MF_FrankRuhl-Regular"/>
              </a:rPr>
              <a:t>مُصْطَلَحَاتٌ تَعَلَّمْنَاهَا:</a:t>
            </a:r>
            <a:endParaRPr lang="he-IL" sz="3200" dirty="0"/>
          </a:p>
        </p:txBody>
      </p:sp>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4444" y="0"/>
            <a:ext cx="1002156" cy="663796"/>
          </a:xfrm>
          <a:prstGeom prst="rect">
            <a:avLst/>
          </a:prstGeom>
        </p:spPr>
      </p:pic>
    </p:spTree>
    <p:extLst>
      <p:ext uri="{BB962C8B-B14F-4D97-AF65-F5344CB8AC3E}">
        <p14:creationId xmlns:p14="http://schemas.microsoft.com/office/powerpoint/2010/main" val="86725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532" y="681037"/>
            <a:ext cx="8917497" cy="1325563"/>
          </a:xfrm>
        </p:spPr>
        <p:txBody>
          <a:bodyPr/>
          <a:lstStyle/>
          <a:p>
            <a:pPr algn="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solidFill>
                  <a:srgbClr val="000000"/>
                </a:solidFill>
                <a:latin typeface="MF_FrankRuhl-Regular"/>
                <a:cs typeface="+mn-cs"/>
              </a:rPr>
              <a:t>الحَيْوَانَاتُ تَتَحَرَّكُ</a:t>
            </a:r>
            <a:endParaRPr lang="en-US" sz="2800" b="1" dirty="0">
              <a:cs typeface="+mn-cs"/>
            </a:endParaRPr>
          </a:p>
        </p:txBody>
      </p:sp>
      <p:sp>
        <p:nvSpPr>
          <p:cNvPr id="6" name="מציין מיקום תוכן 5"/>
          <p:cNvSpPr>
            <a:spLocks noGrp="1"/>
          </p:cNvSpPr>
          <p:nvPr>
            <p:ph idx="1"/>
          </p:nvPr>
        </p:nvSpPr>
        <p:spPr>
          <a:xfrm>
            <a:off x="25167" y="1825625"/>
            <a:ext cx="8892329" cy="4351338"/>
          </a:xfrm>
        </p:spPr>
        <p:txBody>
          <a:bodyPr>
            <a:normAutofit/>
          </a:bodyPr>
          <a:lstStyle/>
          <a:p>
            <a:pPr marL="0" indent="0" algn="r" rtl="1">
              <a:buNone/>
            </a:pPr>
            <a:r>
              <a:rPr lang="ar-SA" sz="3600" b="1" dirty="0">
                <a:solidFill>
                  <a:srgbClr val="0059A9"/>
                </a:solidFill>
                <a:latin typeface="MF_FrankRuhl-Bold"/>
              </a:rPr>
              <a:t>القَسْمُ الأوَّلُ</a:t>
            </a:r>
            <a:r>
              <a:rPr lang="he-IL" sz="3600" b="1" dirty="0">
                <a:solidFill>
                  <a:srgbClr val="0059A9"/>
                </a:solidFill>
                <a:latin typeface="MF_FrankRuhl-Bold"/>
              </a:rPr>
              <a:t>: </a:t>
            </a:r>
            <a:r>
              <a:rPr lang="ar-SA" sz="3600" b="1" dirty="0">
                <a:solidFill>
                  <a:srgbClr val="0059A9"/>
                </a:solidFill>
                <a:latin typeface="MF_FrankRuhl-Bold"/>
              </a:rPr>
              <a:t>مُشَاهَدَةُ الحَيْوَانَاتِ أَثْنَاءَ الحَرَكَةِ </a:t>
            </a:r>
          </a:p>
          <a:p>
            <a:pPr marL="0" indent="0" algn="r" rtl="1">
              <a:buNone/>
            </a:pPr>
            <a:r>
              <a:rPr lang="ar-SA" sz="3200" b="1" dirty="0">
                <a:latin typeface="MF_FrankRuhl-Bold"/>
              </a:rPr>
              <a:t>(صَفَحَات 40-41)</a:t>
            </a:r>
            <a:endParaRPr lang="en-US" sz="3200" dirty="0"/>
          </a:p>
        </p:txBody>
      </p:sp>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3740" y="3060060"/>
            <a:ext cx="5745497" cy="3671083"/>
          </a:xfrm>
          <a:prstGeom prst="rect">
            <a:avLst/>
          </a:prstGeom>
          <a:ln w="57150">
            <a:solidFill>
              <a:srgbClr val="6FB14D"/>
            </a:solidFill>
          </a:ln>
        </p:spPr>
      </p:pic>
      <p:pic>
        <p:nvPicPr>
          <p:cNvPr id="4" name="תמונה 3">
            <a:extLst>
              <a:ext uri="{FF2B5EF4-FFF2-40B4-BE49-F238E27FC236}">
                <a16:creationId xmlns:a16="http://schemas.microsoft.com/office/drawing/2014/main" id="{090D431D-6D1E-E496-34F0-6F13F29266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6043" y="0"/>
            <a:ext cx="15303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57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365126"/>
            <a:ext cx="8917497" cy="1325563"/>
          </a:xfrm>
        </p:spPr>
        <p:txBody>
          <a:bodyPr/>
          <a:lstStyle/>
          <a:p>
            <a:pPr algn="r"/>
            <a:r>
              <a:rPr lang="ar-SA" b="1" dirty="0">
                <a:solidFill>
                  <a:srgbClr val="000000"/>
                </a:solidFill>
                <a:latin typeface="MF_FrankRuhl-Regular"/>
                <a:cs typeface="+mn-cs"/>
              </a:rPr>
              <a:t>مَهَمَّةٌ: حَيْوَانَاتُ أَثْنَاءَ الحَرَكَةِ</a:t>
            </a:r>
            <a:endParaRPr lang="en-US" sz="2800" b="1" dirty="0">
              <a:cs typeface="+mn-cs"/>
            </a:endParaRPr>
          </a:p>
        </p:txBody>
      </p:sp>
      <p:sp>
        <p:nvSpPr>
          <p:cNvPr id="6" name="מציין מיקום תוכן 5"/>
          <p:cNvSpPr>
            <a:spLocks noGrp="1"/>
          </p:cNvSpPr>
          <p:nvPr>
            <p:ph idx="1"/>
          </p:nvPr>
        </p:nvSpPr>
        <p:spPr>
          <a:xfrm>
            <a:off x="6361651" y="3467515"/>
            <a:ext cx="2351657" cy="370644"/>
          </a:xfrm>
        </p:spPr>
        <p:txBody>
          <a:bodyPr>
            <a:normAutofit fontScale="47500" lnSpcReduction="20000"/>
          </a:bodyPr>
          <a:lstStyle/>
          <a:p>
            <a:pPr marL="0" indent="0" algn="r" rtl="1">
              <a:buNone/>
            </a:pPr>
            <a:r>
              <a:rPr lang="en-US" dirty="0">
                <a:hlinkClick r:id="rId3"/>
              </a:rPr>
              <a:t>https://vimeo.com/729110599</a:t>
            </a:r>
            <a:endParaRPr lang="he-IL" dirty="0"/>
          </a:p>
          <a:p>
            <a:pPr marL="0" indent="0" algn="r" rtl="1">
              <a:buNone/>
            </a:pPr>
            <a:endParaRPr lang="en-US" dirty="0"/>
          </a:p>
        </p:txBody>
      </p:sp>
      <p:pic>
        <p:nvPicPr>
          <p:cNvPr id="9" name="תמונה 8">
            <a:extLst>
              <a:ext uri="{FF2B5EF4-FFF2-40B4-BE49-F238E27FC236}">
                <a16:creationId xmlns:a16="http://schemas.microsoft.com/office/drawing/2014/main" id="{B8E3237F-F315-C242-37F1-7F8A1E9EBE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8662" y="1396162"/>
            <a:ext cx="3908834" cy="1935636"/>
          </a:xfrm>
          <a:prstGeom prst="rect">
            <a:avLst/>
          </a:prstGeom>
          <a:ln w="38100">
            <a:solidFill>
              <a:srgbClr val="0067A3"/>
            </a:solidFill>
          </a:ln>
        </p:spPr>
      </p:pic>
      <p:sp>
        <p:nvSpPr>
          <p:cNvPr id="11" name="תיבת טקסט 10">
            <a:extLst>
              <a:ext uri="{FF2B5EF4-FFF2-40B4-BE49-F238E27FC236}">
                <a16:creationId xmlns:a16="http://schemas.microsoft.com/office/drawing/2014/main" id="{07C357B8-2189-4A50-3650-9F7F12FFB16B}"/>
              </a:ext>
            </a:extLst>
          </p:cNvPr>
          <p:cNvSpPr txBox="1"/>
          <p:nvPr/>
        </p:nvSpPr>
        <p:spPr>
          <a:xfrm>
            <a:off x="5832629" y="6024621"/>
            <a:ext cx="3191962" cy="646331"/>
          </a:xfrm>
          <a:prstGeom prst="rect">
            <a:avLst/>
          </a:prstGeom>
          <a:noFill/>
        </p:spPr>
        <p:txBody>
          <a:bodyPr wrap="square">
            <a:spAutoFit/>
          </a:bodyPr>
          <a:lstStyle/>
          <a:p>
            <a:r>
              <a:rPr lang="en-US" dirty="0">
                <a:hlinkClick r:id="rId5"/>
              </a:rPr>
              <a:t>https://vimeo.com/555556200</a:t>
            </a:r>
            <a:endParaRPr lang="en-US" dirty="0"/>
          </a:p>
          <a:p>
            <a:endParaRPr lang="he-IL" dirty="0"/>
          </a:p>
        </p:txBody>
      </p:sp>
      <p:pic>
        <p:nvPicPr>
          <p:cNvPr id="13" name="תמונה 12">
            <a:extLst>
              <a:ext uri="{FF2B5EF4-FFF2-40B4-BE49-F238E27FC236}">
                <a16:creationId xmlns:a16="http://schemas.microsoft.com/office/drawing/2014/main" id="{1481B5EA-0B95-4F06-2A70-146BB11F3F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5981" y="3934651"/>
            <a:ext cx="3961515" cy="2005710"/>
          </a:xfrm>
          <a:prstGeom prst="rect">
            <a:avLst/>
          </a:prstGeom>
          <a:ln w="38100">
            <a:solidFill>
              <a:srgbClr val="0067A3"/>
            </a:solidFill>
          </a:ln>
        </p:spPr>
      </p:pic>
      <p:sp>
        <p:nvSpPr>
          <p:cNvPr id="15" name="תיבת טקסט 14">
            <a:extLst>
              <a:ext uri="{FF2B5EF4-FFF2-40B4-BE49-F238E27FC236}">
                <a16:creationId xmlns:a16="http://schemas.microsoft.com/office/drawing/2014/main" id="{1BCBA892-6A6C-B93E-7FA3-CCD3E57251E2}"/>
              </a:ext>
            </a:extLst>
          </p:cNvPr>
          <p:cNvSpPr txBox="1"/>
          <p:nvPr/>
        </p:nvSpPr>
        <p:spPr>
          <a:xfrm>
            <a:off x="489692" y="3341537"/>
            <a:ext cx="4585316" cy="646331"/>
          </a:xfrm>
          <a:prstGeom prst="rect">
            <a:avLst/>
          </a:prstGeom>
          <a:noFill/>
        </p:spPr>
        <p:txBody>
          <a:bodyPr wrap="square">
            <a:spAutoFit/>
          </a:bodyPr>
          <a:lstStyle/>
          <a:p>
            <a:r>
              <a:rPr lang="en-US" dirty="0">
                <a:hlinkClick r:id="rId7"/>
              </a:rPr>
              <a:t>https://vimeo.com/843601077?share=copy</a:t>
            </a:r>
            <a:endParaRPr lang="en-US" dirty="0"/>
          </a:p>
          <a:p>
            <a:endParaRPr lang="he-IL" dirty="0"/>
          </a:p>
        </p:txBody>
      </p:sp>
      <p:pic>
        <p:nvPicPr>
          <p:cNvPr id="19" name="תמונה 18">
            <a:extLst>
              <a:ext uri="{FF2B5EF4-FFF2-40B4-BE49-F238E27FC236}">
                <a16:creationId xmlns:a16="http://schemas.microsoft.com/office/drawing/2014/main" id="{2D29C871-E86B-5D53-C9FC-964D77C1A8A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879" y="1382970"/>
            <a:ext cx="4135338" cy="1935636"/>
          </a:xfrm>
          <a:prstGeom prst="rect">
            <a:avLst/>
          </a:prstGeom>
          <a:ln w="38100">
            <a:solidFill>
              <a:srgbClr val="0067A3"/>
            </a:solidFill>
          </a:ln>
        </p:spPr>
      </p:pic>
      <p:sp>
        <p:nvSpPr>
          <p:cNvPr id="31" name="תיבת טקסט 30">
            <a:extLst>
              <a:ext uri="{FF2B5EF4-FFF2-40B4-BE49-F238E27FC236}">
                <a16:creationId xmlns:a16="http://schemas.microsoft.com/office/drawing/2014/main" id="{314C5995-69F6-3628-D66A-5EC3E7522D30}"/>
              </a:ext>
            </a:extLst>
          </p:cNvPr>
          <p:cNvSpPr txBox="1"/>
          <p:nvPr/>
        </p:nvSpPr>
        <p:spPr>
          <a:xfrm>
            <a:off x="1582444" y="6011029"/>
            <a:ext cx="3264764" cy="646331"/>
          </a:xfrm>
          <a:prstGeom prst="rect">
            <a:avLst/>
          </a:prstGeom>
          <a:noFill/>
        </p:spPr>
        <p:txBody>
          <a:bodyPr wrap="square">
            <a:spAutoFit/>
          </a:bodyPr>
          <a:lstStyle/>
          <a:p>
            <a:r>
              <a:rPr lang="en-US" dirty="0">
                <a:hlinkClick r:id="rId9"/>
              </a:rPr>
              <a:t>https://vimeo.com/671613673</a:t>
            </a:r>
            <a:endParaRPr lang="en-US" dirty="0"/>
          </a:p>
          <a:p>
            <a:endParaRPr lang="he-IL" dirty="0"/>
          </a:p>
        </p:txBody>
      </p:sp>
      <p:pic>
        <p:nvPicPr>
          <p:cNvPr id="33" name="תמונה 32">
            <a:extLst>
              <a:ext uri="{FF2B5EF4-FFF2-40B4-BE49-F238E27FC236}">
                <a16:creationId xmlns:a16="http://schemas.microsoft.com/office/drawing/2014/main" id="{3C262CD0-68A6-9179-32E2-949557F1FAB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3732" y="3898516"/>
            <a:ext cx="4288268" cy="2041845"/>
          </a:xfrm>
          <a:prstGeom prst="rect">
            <a:avLst/>
          </a:prstGeom>
          <a:ln w="38100">
            <a:solidFill>
              <a:srgbClr val="0067A3"/>
            </a:solidFill>
          </a:ln>
        </p:spPr>
      </p:pic>
      <p:pic>
        <p:nvPicPr>
          <p:cNvPr id="35" name="תמונה 34">
            <a:extLst>
              <a:ext uri="{FF2B5EF4-FFF2-40B4-BE49-F238E27FC236}">
                <a16:creationId xmlns:a16="http://schemas.microsoft.com/office/drawing/2014/main" id="{5B615423-267F-EAE6-DB6D-9144402F757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2050"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166969" y="-19360"/>
            <a:ext cx="977029" cy="64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48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0" y="365125"/>
            <a:ext cx="8921689" cy="1325563"/>
          </a:xfrm>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1200329"/>
          </a:xfrm>
          <a:prstGeom prst="rect">
            <a:avLst/>
          </a:prstGeom>
        </p:spPr>
        <p:txBody>
          <a:bodyPr wrap="square">
            <a:spAutoFit/>
          </a:bodyPr>
          <a:lstStyle/>
          <a:p>
            <a:pPr algn="ctr"/>
            <a:r>
              <a:rPr lang="he-IL" sz="3600" b="1" dirty="0">
                <a:solidFill>
                  <a:srgbClr val="437BBE"/>
                </a:solidFill>
                <a:latin typeface="MF_FrankRuhl-Regular"/>
              </a:rPr>
              <a:t> </a:t>
            </a:r>
            <a:r>
              <a:rPr lang="he-IL" sz="3600" b="1" dirty="0">
                <a:solidFill>
                  <a:srgbClr val="000000"/>
                </a:solidFill>
                <a:latin typeface="MF_FrankRuhl-Regular"/>
              </a:rPr>
              <a:t> </a:t>
            </a:r>
            <a:r>
              <a:rPr lang="ar-SA" sz="4400" b="1" dirty="0">
                <a:solidFill>
                  <a:srgbClr val="0059A9"/>
                </a:solidFill>
                <a:latin typeface="MF_FrankRuhl-Bold"/>
              </a:rPr>
              <a:t>الْقِسْمُ الثَّاني</a:t>
            </a:r>
            <a:r>
              <a:rPr lang="he-IL" sz="4400" b="1" dirty="0">
                <a:solidFill>
                  <a:srgbClr val="0059A9"/>
                </a:solidFill>
                <a:latin typeface="MF_FrankRuhl-Bold"/>
              </a:rPr>
              <a:t>: </a:t>
            </a:r>
            <a:r>
              <a:rPr lang="ar-SA" sz="4400" b="1" dirty="0">
                <a:solidFill>
                  <a:srgbClr val="000000"/>
                </a:solidFill>
                <a:latin typeface="MF_FrankRuhl-Bold"/>
              </a:rPr>
              <a:t>نَتَحَرَّكُ مِثْلَ الحَيْوَانَاتِ</a:t>
            </a:r>
            <a:r>
              <a:rPr lang="he-IL" sz="4400" b="1" dirty="0">
                <a:solidFill>
                  <a:srgbClr val="000000"/>
                </a:solidFill>
                <a:latin typeface="MF_FrankRuhl-Bold"/>
              </a:rPr>
              <a:t> </a:t>
            </a:r>
          </a:p>
          <a:p>
            <a:pPr algn="r"/>
            <a:r>
              <a:rPr lang="he-IL" sz="2800" b="1" dirty="0">
                <a:solidFill>
                  <a:srgbClr val="000000"/>
                </a:solidFill>
                <a:latin typeface="MF_FrankRuhl-Regular"/>
              </a:rPr>
              <a:t>            (</a:t>
            </a:r>
            <a:r>
              <a:rPr lang="ar-SA" sz="2800" b="1" dirty="0">
                <a:solidFill>
                  <a:srgbClr val="000000"/>
                </a:solidFill>
                <a:latin typeface="MF_FrankRuhl-Regular"/>
              </a:rPr>
              <a:t>صَفْحَة</a:t>
            </a:r>
            <a:r>
              <a:rPr lang="he-IL" sz="2800" b="1" dirty="0">
                <a:solidFill>
                  <a:srgbClr val="000000"/>
                </a:solidFill>
                <a:latin typeface="MF_FrankRuhl-Regular"/>
              </a:rPr>
              <a:t> 42)</a:t>
            </a:r>
            <a:endParaRPr lang="en-US" sz="2800" b="1" dirty="0"/>
          </a:p>
        </p:txBody>
      </p:sp>
      <p:pic>
        <p:nvPicPr>
          <p:cNvPr id="13" name="מציין מיקום תוכן 12"/>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687733" y="1641246"/>
            <a:ext cx="5768533" cy="5096905"/>
          </a:xfrm>
          <a:prstGeom prst="rect">
            <a:avLst/>
          </a:prstGeom>
          <a:ln w="38100">
            <a:solidFill>
              <a:srgbClr val="7030A0"/>
            </a:solidFill>
          </a:ln>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6296" y="0"/>
            <a:ext cx="1210303" cy="801666"/>
          </a:xfrm>
          <a:prstGeom prst="rect">
            <a:avLst/>
          </a:prstGeom>
        </p:spPr>
      </p:pic>
    </p:spTree>
    <p:extLst>
      <p:ext uri="{BB962C8B-B14F-4D97-AF65-F5344CB8AC3E}">
        <p14:creationId xmlns:p14="http://schemas.microsoft.com/office/powerpoint/2010/main" val="83230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3702" y="309083"/>
            <a:ext cx="7876523" cy="1384124"/>
          </a:xfrm>
        </p:spPr>
        <p:txBody>
          <a:bodyPr/>
          <a:lstStyle/>
          <a:p>
            <a:r>
              <a:rPr lang="he-IL" b="1" dirty="0">
                <a:cs typeface="+mn-cs"/>
              </a:rPr>
              <a:t>      </a:t>
            </a:r>
            <a:endParaRPr lang="en-US" sz="2800" b="1" dirty="0">
              <a:cs typeface="+mn-cs"/>
            </a:endParaRPr>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sp>
        <p:nvSpPr>
          <p:cNvPr id="9" name="מלבן 8"/>
          <p:cNvSpPr/>
          <p:nvPr/>
        </p:nvSpPr>
        <p:spPr>
          <a:xfrm>
            <a:off x="494950" y="756606"/>
            <a:ext cx="7910819" cy="769441"/>
          </a:xfrm>
          <a:prstGeom prst="rect">
            <a:avLst/>
          </a:prstGeom>
        </p:spPr>
        <p:txBody>
          <a:bodyPr wrap="square">
            <a:spAutoFit/>
          </a:bodyPr>
          <a:lstStyle/>
          <a:p>
            <a:pPr algn="ctr" rtl="1"/>
            <a:r>
              <a:rPr lang="ar-SA" sz="4400" b="1" dirty="0">
                <a:solidFill>
                  <a:srgbClr val="0059A9"/>
                </a:solidFill>
                <a:latin typeface="MF_FrankRuhl-Bold"/>
              </a:rPr>
              <a:t>القِسْمُ الثَّالِثُ</a:t>
            </a:r>
            <a:r>
              <a:rPr lang="he-IL" sz="4400" b="1" dirty="0">
                <a:solidFill>
                  <a:srgbClr val="0059A9"/>
                </a:solidFill>
                <a:latin typeface="MF_FrankRuhl-Bold"/>
              </a:rPr>
              <a:t>: </a:t>
            </a:r>
            <a:r>
              <a:rPr lang="ar-SA" sz="4400" b="1" dirty="0">
                <a:solidFill>
                  <a:srgbClr val="0059A9"/>
                </a:solidFill>
                <a:latin typeface="MF_FrankRuhl-Bold"/>
              </a:rPr>
              <a:t>إِجْمَال</a:t>
            </a:r>
            <a:r>
              <a:rPr lang="he-IL" sz="4400" b="1" dirty="0">
                <a:solidFill>
                  <a:srgbClr val="000000"/>
                </a:solidFill>
                <a:latin typeface="MF_FrankRuhl-Bold"/>
              </a:rPr>
              <a:t> </a:t>
            </a:r>
            <a:r>
              <a:rPr lang="he-IL" sz="2800" b="1" dirty="0">
                <a:solidFill>
                  <a:srgbClr val="000000"/>
                </a:solidFill>
                <a:latin typeface="MF_FrankRuhl-Regular"/>
              </a:rPr>
              <a:t>(</a:t>
            </a:r>
            <a:r>
              <a:rPr lang="ar-SA" sz="2800" b="1" dirty="0">
                <a:solidFill>
                  <a:srgbClr val="000000"/>
                </a:solidFill>
                <a:latin typeface="MF_FrankRuhl-Regular"/>
              </a:rPr>
              <a:t>صَفْحَة</a:t>
            </a:r>
            <a:r>
              <a:rPr lang="he-IL" sz="2800" b="1" dirty="0">
                <a:solidFill>
                  <a:srgbClr val="000000"/>
                </a:solidFill>
                <a:latin typeface="MF_FrankRuhl-Regular"/>
              </a:rPr>
              <a:t> 43)</a:t>
            </a:r>
            <a:endParaRPr lang="en-US" sz="4400" b="1" dirty="0"/>
          </a:p>
        </p:txBody>
      </p:sp>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1742" y="0"/>
            <a:ext cx="1304858" cy="864296"/>
          </a:xfrm>
          <a:prstGeom prst="rect">
            <a:avLst/>
          </a:prstGeom>
        </p:spPr>
      </p:pic>
      <p:pic>
        <p:nvPicPr>
          <p:cNvPr id="1026"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1096979" y="2053453"/>
            <a:ext cx="6950042" cy="389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55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D209112D-BB10-3FA7-2589-6317B5EDE6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32" y="-19363"/>
            <a:ext cx="1109568" cy="634039"/>
          </a:xfrm>
          <a:prstGeom prst="rect">
            <a:avLst/>
          </a:prstGeom>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1710" y="1"/>
            <a:ext cx="1102290" cy="72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תמונה 2">
            <a:extLst>
              <a:ext uri="{FF2B5EF4-FFF2-40B4-BE49-F238E27FC236}">
                <a16:creationId xmlns:a16="http://schemas.microsoft.com/office/drawing/2014/main" id="{1DEB69D0-2E41-7885-BA80-AE5EABF0CF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654" y="816745"/>
            <a:ext cx="8629096" cy="5736299"/>
          </a:xfrm>
          <a:prstGeom prst="rect">
            <a:avLst/>
          </a:prstGeom>
        </p:spPr>
      </p:pic>
    </p:spTree>
    <p:extLst>
      <p:ext uri="{BB962C8B-B14F-4D97-AF65-F5344CB8AC3E}">
        <p14:creationId xmlns:p14="http://schemas.microsoft.com/office/powerpoint/2010/main" val="169336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E0B70AF-DCAC-5F3E-DF2E-E105C5FF3E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487" y="514906"/>
            <a:ext cx="7439025" cy="5995432"/>
          </a:xfrm>
          <a:prstGeom prst="rect">
            <a:avLst/>
          </a:prstGeom>
        </p:spPr>
      </p:pic>
      <p:pic>
        <p:nvPicPr>
          <p:cNvPr id="6" name="תמונה 5">
            <a:extLst>
              <a:ext uri="{FF2B5EF4-FFF2-40B4-BE49-F238E27FC236}">
                <a16:creationId xmlns:a16="http://schemas.microsoft.com/office/drawing/2014/main" id="{D41C0F2E-B45C-A7E9-5C80-7400379041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1292" y="0"/>
            <a:ext cx="1315307" cy="871217"/>
          </a:xfrm>
          <a:prstGeom prst="rect">
            <a:avLst/>
          </a:prstGeom>
        </p:spPr>
      </p:pic>
      <p:sp>
        <p:nvSpPr>
          <p:cNvPr id="2" name="TextBox 1"/>
          <p:cNvSpPr txBox="1"/>
          <p:nvPr/>
        </p:nvSpPr>
        <p:spPr>
          <a:xfrm>
            <a:off x="2880986" y="514906"/>
            <a:ext cx="3407080" cy="523220"/>
          </a:xfrm>
          <a:prstGeom prst="rect">
            <a:avLst/>
          </a:prstGeom>
          <a:solidFill>
            <a:schemeClr val="accent1">
              <a:lumMod val="40000"/>
              <a:lumOff val="60000"/>
            </a:schemeClr>
          </a:solidFill>
        </p:spPr>
        <p:txBody>
          <a:bodyPr wrap="square" rtlCol="1">
            <a:spAutoFit/>
          </a:bodyPr>
          <a:lstStyle/>
          <a:p>
            <a:pPr algn="ctr"/>
            <a:r>
              <a:rPr lang="ar-SA" sz="2800" b="1" dirty="0"/>
              <a:t>حَرَكَةُ الكَائِنَاتِ الحَيَّة</a:t>
            </a:r>
            <a:endParaRPr lang="he-IL" dirty="0"/>
          </a:p>
        </p:txBody>
      </p:sp>
    </p:spTree>
    <p:extLst>
      <p:ext uri="{BB962C8B-B14F-4D97-AF65-F5344CB8AC3E}">
        <p14:creationId xmlns:p14="http://schemas.microsoft.com/office/powerpoint/2010/main" val="164791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F6F90FA-1C51-C251-D5C0-3D2306E4A53E}"/>
              </a:ext>
            </a:extLst>
          </p:cNvPr>
          <p:cNvPicPr>
            <a:picLocks noChangeAspect="1"/>
          </p:cNvPicPr>
          <p:nvPr/>
        </p:nvPicPr>
        <p:blipFill>
          <a:blip r:embed="rId3"/>
          <a:stretch>
            <a:fillRect/>
          </a:stretch>
        </p:blipFill>
        <p:spPr>
          <a:xfrm>
            <a:off x="233362" y="701546"/>
            <a:ext cx="8677275" cy="6143625"/>
          </a:xfrm>
          <a:prstGeom prst="rect">
            <a:avLst/>
          </a:prstGeom>
        </p:spPr>
      </p:pic>
      <p:pic>
        <p:nvPicPr>
          <p:cNvPr id="5" name="תמונה 4">
            <a:extLst>
              <a:ext uri="{FF2B5EF4-FFF2-40B4-BE49-F238E27FC236}">
                <a16:creationId xmlns:a16="http://schemas.microsoft.com/office/drawing/2014/main" id="{B0C20985-0297-AB50-A021-D761948EC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8394" y="12829"/>
            <a:ext cx="946091" cy="509433"/>
          </a:xfrm>
          <a:prstGeom prst="rect">
            <a:avLst/>
          </a:prstGeom>
        </p:spPr>
      </p:pic>
      <p:pic>
        <p:nvPicPr>
          <p:cNvPr id="6" name="תמונה 5">
            <a:extLst>
              <a:ext uri="{FF2B5EF4-FFF2-40B4-BE49-F238E27FC236}">
                <a16:creationId xmlns:a16="http://schemas.microsoft.com/office/drawing/2014/main" id="{C259E02B-31F8-8E42-B6FF-F7D7E23593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85" y="-132011"/>
            <a:ext cx="1109568" cy="634039"/>
          </a:xfrm>
          <a:prstGeom prst="rect">
            <a:avLst/>
          </a:prstGeom>
        </p:spPr>
      </p:pic>
      <p:sp>
        <p:nvSpPr>
          <p:cNvPr id="2" name="TextBox 1"/>
          <p:cNvSpPr txBox="1"/>
          <p:nvPr/>
        </p:nvSpPr>
        <p:spPr>
          <a:xfrm>
            <a:off x="3482236" y="964504"/>
            <a:ext cx="2805830" cy="369332"/>
          </a:xfrm>
          <a:prstGeom prst="rect">
            <a:avLst/>
          </a:prstGeom>
          <a:noFill/>
        </p:spPr>
        <p:txBody>
          <a:bodyPr wrap="square" rtlCol="1">
            <a:spAutoFit/>
          </a:bodyPr>
          <a:lstStyle/>
          <a:p>
            <a:r>
              <a:rPr lang="en-US" dirty="0"/>
              <a:t>h</a:t>
            </a:r>
            <a:endParaRPr lang="he-IL" dirty="0"/>
          </a:p>
        </p:txBody>
      </p:sp>
      <p:sp>
        <p:nvSpPr>
          <p:cNvPr id="4" name="TextBox 3"/>
          <p:cNvSpPr txBox="1"/>
          <p:nvPr/>
        </p:nvSpPr>
        <p:spPr>
          <a:xfrm>
            <a:off x="3112718" y="795227"/>
            <a:ext cx="3544865" cy="707886"/>
          </a:xfrm>
          <a:prstGeom prst="rect">
            <a:avLst/>
          </a:prstGeom>
          <a:solidFill>
            <a:schemeClr val="accent1"/>
          </a:solidFill>
        </p:spPr>
        <p:txBody>
          <a:bodyPr wrap="square" rtlCol="1">
            <a:spAutoFit/>
          </a:bodyPr>
          <a:lstStyle/>
          <a:p>
            <a:pPr algn="ctr"/>
            <a:r>
              <a:rPr lang="ar-SA" sz="4000" dirty="0"/>
              <a:t>ا</a:t>
            </a:r>
            <a:r>
              <a:rPr lang="ar-SA" sz="4000" b="1" dirty="0"/>
              <a:t>لغَاق</a:t>
            </a:r>
            <a:r>
              <a:rPr lang="ar-SA" sz="4000" dirty="0"/>
              <a:t> </a:t>
            </a:r>
            <a:endParaRPr lang="he-IL" sz="4000" dirty="0"/>
          </a:p>
        </p:txBody>
      </p:sp>
    </p:spTree>
    <p:extLst>
      <p:ext uri="{BB962C8B-B14F-4D97-AF65-F5344CB8AC3E}">
        <p14:creationId xmlns:p14="http://schemas.microsoft.com/office/powerpoint/2010/main" val="93240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494FFEA3-1B92-18EC-5104-3CC0FB9888AD}"/>
              </a:ext>
            </a:extLst>
          </p:cNvPr>
          <p:cNvPicPr>
            <a:picLocks noChangeAspect="1"/>
          </p:cNvPicPr>
          <p:nvPr/>
        </p:nvPicPr>
        <p:blipFill>
          <a:blip r:embed="rId3"/>
          <a:stretch>
            <a:fillRect/>
          </a:stretch>
        </p:blipFill>
        <p:spPr>
          <a:xfrm>
            <a:off x="924316" y="1049876"/>
            <a:ext cx="6781800" cy="5648325"/>
          </a:xfrm>
          <a:prstGeom prst="rect">
            <a:avLst/>
          </a:prstGeom>
        </p:spPr>
      </p:pic>
      <p:pic>
        <p:nvPicPr>
          <p:cNvPr id="6" name="תמונה 5">
            <a:extLst>
              <a:ext uri="{FF2B5EF4-FFF2-40B4-BE49-F238E27FC236}">
                <a16:creationId xmlns:a16="http://schemas.microsoft.com/office/drawing/2014/main" id="{067B54D0-8666-EB34-16FD-A9CEC03457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
        <p:nvSpPr>
          <p:cNvPr id="2" name="TextBox 1"/>
          <p:cNvSpPr txBox="1"/>
          <p:nvPr/>
        </p:nvSpPr>
        <p:spPr>
          <a:xfrm>
            <a:off x="2943616" y="1415441"/>
            <a:ext cx="2743200" cy="369332"/>
          </a:xfrm>
          <a:prstGeom prst="rect">
            <a:avLst/>
          </a:prstGeom>
          <a:noFill/>
        </p:spPr>
        <p:txBody>
          <a:bodyPr wrap="square" rtlCol="1">
            <a:spAutoFit/>
          </a:bodyPr>
          <a:lstStyle/>
          <a:p>
            <a:endParaRPr lang="he-IL" dirty="0"/>
          </a:p>
        </p:txBody>
      </p:sp>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0278" y="1012024"/>
            <a:ext cx="280511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373830"/>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1557</TotalTime>
  <Words>991</Words>
  <Application>Microsoft Office PowerPoint</Application>
  <PresentationFormat>‫הצגה על המסך (4:3)</PresentationFormat>
  <Paragraphs>113</Paragraphs>
  <Slides>14</Slides>
  <Notes>14</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14</vt:i4>
      </vt:variant>
    </vt:vector>
  </HeadingPairs>
  <TitlesOfParts>
    <vt:vector size="22" baseType="lpstr">
      <vt:lpstr>Almoni Neue DL 4.0 AAA</vt:lpstr>
      <vt:lpstr>Arial</vt:lpstr>
      <vt:lpstr>Calibri</vt:lpstr>
      <vt:lpstr>Calibri Light</vt:lpstr>
      <vt:lpstr>FontbitDavid</vt:lpstr>
      <vt:lpstr>MF_FrankRuhl-Bold</vt:lpstr>
      <vt:lpstr>MF_FrankRuhl-Regular</vt:lpstr>
      <vt:lpstr>ערכת נושא Office</vt:lpstr>
      <vt:lpstr> الحَرَكَة</vt:lpstr>
      <vt:lpstr>مَهَمَّةٌ: الحَيْوَانَاتُ تَتَحَرَّكُ</vt:lpstr>
      <vt:lpstr>مَهَمَّةٌ: حَيْوَانَاتُ أَثْنَاءَ الحَرَكَةِ</vt:lpstr>
      <vt:lpstr> </vt:lpstr>
      <vt:lpstr>      </vt:lpstr>
      <vt:lpstr>מצגת של PowerPoint‏</vt:lpstr>
      <vt:lpstr>מצגת של PowerPoint‏</vt:lpstr>
      <vt:lpstr>מצגת של PowerPoint‏</vt:lpstr>
      <vt:lpstr>מצגת של PowerPoint‏</vt:lpstr>
      <vt:lpstr>      </vt:lpstr>
      <vt:lpstr>تَذْوِيتُ مُصْطَلَحَاتٍ: حَرَكَةُ النَّبَاتَاتِ( صَفْحَة45)  </vt:lpstr>
      <vt:lpstr>الحَرَكَة هِيَ مِن مُمَيِّزاتِ الحَيَاةِ </vt:lpstr>
      <vt:lpstr>الحَرَكَة هِيَ مِن مُمَيِّزاتِ الحَيَاةِ </vt:lpstr>
      <vt:lpstr>مَاذَا تَعَلَّمْنَا? (صَفَحَات 43, 45)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187</cp:revision>
  <dcterms:created xsi:type="dcterms:W3CDTF">2019-05-25T18:59:51Z</dcterms:created>
  <dcterms:modified xsi:type="dcterms:W3CDTF">2023-10-26T11:51:31Z</dcterms:modified>
</cp:coreProperties>
</file>