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291" r:id="rId3"/>
    <p:sldId id="290" r:id="rId4"/>
    <p:sldId id="292" r:id="rId5"/>
    <p:sldId id="293" r:id="rId6"/>
    <p:sldId id="296" r:id="rId7"/>
    <p:sldId id="297" r:id="rId8"/>
    <p:sldId id="29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תת פרק זה היא לפתח מודעות לסביבה שאנו חיים בה ואחריות עליה. במהלך ההיכרות עם מגוון היצורים החיים ומגוון סביבות החיים משתנה יחסנו לסביבה שאנחנו חיים בה ומתפתחת ההבנה שכל פעולה שלנו משפיעה על בעלי החיים והצמחים בסביבה. מכאן ברור ומובן שעלינו להתייחס בתשומת לב וברגישות ליצורים שאנחנו חיים עמם וביניהם, מבלי לפגוע בהם.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הסיפור ומקיימים שיח בעזרת השאלות שבתבנית שיח.</a:t>
            </a:r>
          </a:p>
          <a:p>
            <a:r>
              <a:rPr lang="he-IL" dirty="0"/>
              <a:t>מטרת הפעילות היא לחבר את התלמידים באופן רגשי וחוויתי למצבים דומים שהם חוו ולשתף בהרגשות ובמחשבותיהם על מה שקרה.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2201033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מטרת השיח היא להעלות למודעות  את הפגיעה בסביבה שהיא תוצאה הרסנית מפעולות מכוונות או בלתי מכוונות של בני אדם.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לשאול את הילדים על חוויות דומות שקרו להם.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92570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התלמידים מארגנים את ממצאי הסיור בטבלה. השלמת המידע בטבלה מזמנת טיפול במיומנויות סיבה (הפעולה שעשו האנשים) ותוצאה (המפגע והשלכותיו).</a:t>
            </a:r>
          </a:p>
          <a:p>
            <a:pPr algn="r"/>
            <a:r>
              <a:rPr lang="he-IL" sz="1800" b="0" i="0" u="none" strike="noStrike" baseline="0" dirty="0">
                <a:latin typeface="FontbitDavid"/>
              </a:rPr>
              <a:t>מיומנות סיבה ותוצאה נכללת בקבוצת המיומנויות "רכיבים וקשרים".</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37009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יעלו רעיונות לשמירה על הסביבה.</a:t>
            </a:r>
          </a:p>
          <a:p>
            <a:r>
              <a:rPr lang="he-IL" dirty="0"/>
              <a:t>אפשר ליישם בפועל חלק מהרעיונות</a:t>
            </a:r>
          </a:p>
          <a:p>
            <a:r>
              <a:rPr lang="he-IL" dirty="0"/>
              <a:t>לאמץ סביבה (חצר בית הספר, גינת המשחקים) ולנקות אותה.</a:t>
            </a:r>
          </a:p>
          <a:p>
            <a:r>
              <a:rPr lang="he-IL" dirty="0"/>
              <a:t>לתכנן פעולות הסברה בבית הספר.</a:t>
            </a:r>
          </a:p>
          <a:p>
            <a:r>
              <a:rPr lang="he-IL" dirty="0"/>
              <a:t>להכין שלטים לשמירה על הניקיון בחצר בית הספר.</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03757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a:t>
            </a:r>
            <a:r>
              <a:rPr lang="he-IL" b="1" dirty="0"/>
              <a:t>משימת סיכום </a:t>
            </a:r>
            <a:r>
              <a:rPr lang="he-IL" dirty="0"/>
              <a:t>בעמוד 77</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97776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תת פרק זה עונים על משימת הסיכום שבעמוד 77.</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65771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מה שלמדו בתת פרק זה באמצעות המשפטים בתבנית </a:t>
            </a:r>
            <a:r>
              <a:rPr lang="he-IL" b="1" dirty="0"/>
              <a:t>מה למדנו?</a:t>
            </a:r>
          </a:p>
          <a:p>
            <a:r>
              <a:rPr lang="he-IL" dirty="0"/>
              <a:t>אפשר להחסיר מילים במשפטים ולבקש</a:t>
            </a:r>
            <a:r>
              <a:rPr lang="he-IL" baseline="0" dirty="0"/>
              <a:t> מהתלמידים להשלים את המשפטים בהקראה בקול.  </a:t>
            </a:r>
            <a:r>
              <a:rPr lang="he-IL" baseline="0"/>
              <a:t>ראו דוגמה.</a:t>
            </a:r>
            <a:endParaRPr lang="he-IL" dirty="0"/>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שֶׁלָּנוּ יֵשׁ מַרְכִּיבִים חַיִּים (יְצוּרִים חַיִּים): ____ ______, בַּעֲלֵי חַיִּים אֲחֵרִים וּצמְחִָים;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שֶׁלָּנוּ יֵשׁ מַרְכִּיבִים שֶׁאֵינָם חַיִּים (דּוֹמְמִים): אֲוִיר, ______, מַיִם, אֲדָמָה;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הִיא הַמָּקוֹם שֶׁבּוֹ יְצוּרִים חַיִּים יְכוֹלִים לְהַשִּׂיג אֶת _______ הַחִיּוּנִיִּים שׁלֶהֶָּם;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טִבְעִית הִיא סְבִיבָה שֶׁנּוֹצְרָה בַּטֶּבַע, וְאִלּוּ סְבִיבַת חַיִּים ________ נוֹצְרָה עַל יְדֵי בְּנֵי הָאָדָם;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יֵשׁ מִגְוַן סְבִיבוֹת חַיִּים, כְּגוֹן: גִּינַּת נוֹי, שְׂדֵה בַּר, חוֹף הַיָּם </a:t>
            </a:r>
            <a:r>
              <a:rPr lang="he-IL" sz="1800" b="0" i="0" u="none" strike="noStrike" baseline="0" dirty="0" err="1">
                <a:solidFill>
                  <a:srgbClr val="000000"/>
                </a:solidFill>
                <a:latin typeface="MF_FrankRuhl-Regular"/>
              </a:rPr>
              <a:t>וּמ</a:t>
            </a:r>
            <a:r>
              <a:rPr lang="he-IL" sz="1800" b="0" i="0" u="none" strike="noStrike" baseline="0" dirty="0">
                <a:solidFill>
                  <a:srgbClr val="000000"/>
                </a:solidFill>
                <a:latin typeface="MF_FrankRuhl-Regular"/>
              </a:rPr>
              <a:t>________;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בְּנֵי אָדָם _______ עַל הַסְּבִיבָה, וּלְעִתִּים הֵם פּוֹגְעִים בָּהּ;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צָרִיךְ לִשְׁמֹר עַל הַסְּבִיבָה מִפְּנֵי 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35344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he-IL" sz="8000" b="1" dirty="0">
                <a:solidFill>
                  <a:srgbClr val="0070C0"/>
                </a:solidFill>
                <a:latin typeface="MF_FrankRuhl-Regular"/>
              </a:rPr>
              <a:t>פֶּרֶק שֵׁנִי</a:t>
            </a:r>
            <a:r>
              <a:rPr lang="he-IL" sz="8000" b="1" dirty="0">
                <a:solidFill>
                  <a:srgbClr val="0070C0"/>
                </a:solidFill>
                <a:cs typeface="+mn-cs"/>
              </a:rPr>
              <a:t> </a:t>
            </a:r>
            <a:br>
              <a:rPr lang="he-IL" sz="8000" b="1" dirty="0">
                <a:solidFill>
                  <a:srgbClr val="0070C0"/>
                </a:solidFill>
                <a:cs typeface="+mn-cs"/>
              </a:rPr>
            </a:br>
            <a:r>
              <a:rPr lang="he-IL" sz="8000" b="1" dirty="0">
                <a:solidFill>
                  <a:srgbClr val="0070C0"/>
                </a:solidFill>
                <a:cs typeface="+mn-cs"/>
              </a:rPr>
              <a:t> </a:t>
            </a:r>
            <a:r>
              <a:rPr lang="he-IL" sz="8000" b="1" dirty="0">
                <a:solidFill>
                  <a:srgbClr val="0070C0"/>
                </a:solidFill>
                <a:latin typeface="MF_FrankRuhl-Regular"/>
              </a:rPr>
              <a:t>חַיִּים בִּסְבִיבַת חַיִּים</a:t>
            </a:r>
            <a:endParaRPr lang="x-none" sz="8000" b="1" dirty="0">
              <a:solidFill>
                <a:srgbClr val="0070C0"/>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2" name="TextBox 1"/>
          <p:cNvSpPr txBox="1"/>
          <p:nvPr/>
        </p:nvSpPr>
        <p:spPr>
          <a:xfrm>
            <a:off x="135801" y="4363770"/>
            <a:ext cx="8048531" cy="923330"/>
          </a:xfrm>
          <a:prstGeom prst="rect">
            <a:avLst/>
          </a:prstGeom>
          <a:noFill/>
        </p:spPr>
        <p:txBody>
          <a:bodyPr wrap="square" rtlCol="0">
            <a:spAutoFit/>
          </a:bodyPr>
          <a:lstStyle/>
          <a:p>
            <a:pPr lvl="0" algn="ctr"/>
            <a:r>
              <a:rPr lang="he-IL" sz="5400" b="1" dirty="0">
                <a:solidFill>
                  <a:srgbClr val="0070C0"/>
                </a:solidFill>
                <a:latin typeface="MF_FrankRuhl-Regular"/>
              </a:rPr>
              <a:t>שׁוֹמְרִים עַל סְבִיבָה נְקִיָּה</a:t>
            </a:r>
            <a:endParaRPr lang="en-US" sz="5400" b="1" dirty="0">
              <a:solidFill>
                <a:srgbClr val="0070C0"/>
              </a:solidFill>
            </a:endParaRPr>
          </a:p>
        </p:txBody>
      </p:sp>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6725" y="740097"/>
            <a:ext cx="7886700" cy="1325563"/>
          </a:xfrm>
        </p:spPr>
        <p:txBody>
          <a:bodyPr/>
          <a:lstStyle/>
          <a:p>
            <a:pPr algn="r"/>
            <a:r>
              <a:rPr lang="he-IL" b="1" dirty="0">
                <a:cs typeface="+mn-cs"/>
              </a:rPr>
              <a:t>מַעֲשֶה שֶׁהָיָה ...</a:t>
            </a:r>
            <a:br>
              <a:rPr lang="he-IL" b="1" dirty="0">
                <a:cs typeface="+mn-cs"/>
              </a:rPr>
            </a:br>
            <a:endParaRPr lang="en-US" b="1" dirty="0">
              <a:cs typeface="+mn-cs"/>
            </a:endParaRPr>
          </a:p>
        </p:txBody>
      </p:sp>
      <p:sp>
        <p:nvSpPr>
          <p:cNvPr id="3" name="מציין מיקום תוכן 2"/>
          <p:cNvSpPr>
            <a:spLocks noGrp="1"/>
          </p:cNvSpPr>
          <p:nvPr>
            <p:ph idx="1"/>
          </p:nvPr>
        </p:nvSpPr>
        <p:spPr>
          <a:ln w="12700">
            <a:solidFill>
              <a:srgbClr val="B31114"/>
            </a:solidFill>
          </a:ln>
        </p:spPr>
        <p:txBody>
          <a:bodyPr/>
          <a:lstStyle/>
          <a:p>
            <a:pPr marL="0" indent="0" algn="r" rtl="1">
              <a:buNone/>
            </a:pPr>
            <a:r>
              <a:rPr lang="he-IL" dirty="0"/>
              <a:t>יוֹם אֶחָד </a:t>
            </a:r>
            <a:r>
              <a:rPr lang="he-IL" dirty="0" err="1"/>
              <a:t>הִתְיַשְּׁבָה</a:t>
            </a:r>
            <a:r>
              <a:rPr lang="he-IL" dirty="0"/>
              <a:t> אַיָּה עַל הַדֶּשֶׁא לְיַד הַבַּיִת. </a:t>
            </a:r>
          </a:p>
          <a:p>
            <a:pPr marL="0" indent="0" algn="r" rtl="1">
              <a:buNone/>
            </a:pPr>
            <a:r>
              <a:rPr lang="he-IL" dirty="0"/>
              <a:t>לְפֶתַע הִיא הִרְגִּישָׁה שֶׁנִּדְבְּקָה לְמַשֶּׁהוּ. </a:t>
            </a:r>
          </a:p>
          <a:p>
            <a:pPr marL="0" indent="0" algn="r" rtl="1">
              <a:buNone/>
            </a:pPr>
            <a:r>
              <a:rPr lang="he-IL" dirty="0"/>
              <a:t>כְּשֶׁקָּמָה, רָאֲתָה שֶׁנִדְבְּקָה לְמַסְטִיק.</a:t>
            </a:r>
          </a:p>
          <a:p>
            <a:pPr marL="0" indent="0" algn="r" rtl="1">
              <a:buNone/>
            </a:pPr>
            <a:r>
              <a:rPr lang="he-IL" dirty="0"/>
              <a:t>"מִי זָרַק כָּאן מַסְטִיק?" קָרְאָה.</a:t>
            </a:r>
          </a:p>
          <a:p>
            <a:pPr marL="0" indent="0" algn="r">
              <a:buNone/>
            </a:pPr>
            <a:r>
              <a:rPr lang="he-IL" dirty="0"/>
              <a:t>פִּתְאוֹם זָכְרָה שֶׁהִיא זוֹ שֶׁזָּרְקָה אֶת הַמַּסְטִיק כְּשֶׁחָזְרָה מִבֵּית הַסֵּפֶר.</a:t>
            </a:r>
          </a:p>
          <a:p>
            <a:pPr marL="0" indent="0" algn="r">
              <a:buNone/>
            </a:pPr>
            <a:endParaRPr lang="he-IL" dirty="0"/>
          </a:p>
          <a:p>
            <a:pPr marL="0" indent="0" algn="r">
              <a:buNone/>
            </a:pPr>
            <a:r>
              <a:rPr lang="he-IL" dirty="0"/>
              <a:t>המשך הסיפור בעמוד 75.</a:t>
            </a:r>
            <a:endParaRPr lang="en-US" dirty="0"/>
          </a:p>
        </p:txBody>
      </p:sp>
      <p:pic>
        <p:nvPicPr>
          <p:cNvPr id="4" name="תמונה 3">
            <a:extLst>
              <a:ext uri="{FF2B5EF4-FFF2-40B4-BE49-F238E27FC236}">
                <a16:creationId xmlns:a16="http://schemas.microsoft.com/office/drawing/2014/main" id="{5FE4003B-C6F5-B0FF-2112-E253C193D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712975"/>
          </a:xfrm>
          <a:prstGeom prst="rect">
            <a:avLst/>
          </a:prstGeom>
        </p:spPr>
      </p:pic>
      <p:pic>
        <p:nvPicPr>
          <p:cNvPr id="5" name="תמונה 4">
            <a:extLst>
              <a:ext uri="{FF2B5EF4-FFF2-40B4-BE49-F238E27FC236}">
                <a16:creationId xmlns:a16="http://schemas.microsoft.com/office/drawing/2014/main" id="{27622ECB-F46F-FEAA-E532-5A63F0482A0B}"/>
              </a:ext>
            </a:extLst>
          </p:cNvPr>
          <p:cNvPicPr>
            <a:picLocks noChangeAspect="1"/>
          </p:cNvPicPr>
          <p:nvPr/>
        </p:nvPicPr>
        <p:blipFill>
          <a:blip r:embed="rId4"/>
          <a:stretch>
            <a:fillRect/>
          </a:stretch>
        </p:blipFill>
        <p:spPr>
          <a:xfrm>
            <a:off x="239974" y="163052"/>
            <a:ext cx="1542422" cy="871804"/>
          </a:xfrm>
          <a:prstGeom prst="rect">
            <a:avLst/>
          </a:prstGeom>
        </p:spPr>
      </p:pic>
    </p:spTree>
    <p:extLst>
      <p:ext uri="{BB962C8B-B14F-4D97-AF65-F5344CB8AC3E}">
        <p14:creationId xmlns:p14="http://schemas.microsoft.com/office/powerpoint/2010/main" val="182701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475457"/>
            <a:ext cx="7886700" cy="1325563"/>
          </a:xfrm>
        </p:spPr>
        <p:txBody>
          <a:bodyPr/>
          <a:lstStyle/>
          <a:p>
            <a:pPr algn="r"/>
            <a:r>
              <a:rPr lang="he-IL" dirty="0">
                <a:cs typeface="+mn-cs"/>
              </a:rPr>
              <a:t>שיח  </a:t>
            </a:r>
            <a:endParaRPr lang="en-US" dirty="0">
              <a:cs typeface="+mn-cs"/>
            </a:endParaRPr>
          </a:p>
        </p:txBody>
      </p:sp>
      <p:sp>
        <p:nvSpPr>
          <p:cNvPr id="3" name="מציין מיקום תוכן 2"/>
          <p:cNvSpPr>
            <a:spLocks noGrp="1"/>
          </p:cNvSpPr>
          <p:nvPr>
            <p:ph idx="1"/>
          </p:nvPr>
        </p:nvSpPr>
        <p:spPr>
          <a:xfrm>
            <a:off x="695325" y="2132202"/>
            <a:ext cx="7886700" cy="4351338"/>
          </a:xfrm>
          <a:ln>
            <a:solidFill>
              <a:srgbClr val="B31114"/>
            </a:solidFill>
          </a:ln>
        </p:spPr>
        <p:txBody>
          <a:bodyPr>
            <a:normAutofit/>
          </a:bodyPr>
          <a:lstStyle/>
          <a:p>
            <a:pPr marL="514350" indent="-514350" algn="r" rtl="1">
              <a:buFont typeface="+mj-lt"/>
              <a:buAutoNum type="arabicPeriod"/>
            </a:pPr>
            <a:r>
              <a:rPr lang="he-IL" sz="3200" dirty="0"/>
              <a:t>אֵיךְ הִרְגִּישָׁה אַיָּה כַּאֲשֶׁר רָאֲתָה שֶׁהַדֶּשֶׁא מְלֻכְלָךְ?  </a:t>
            </a:r>
          </a:p>
          <a:p>
            <a:pPr marL="514350" indent="-514350" algn="r" rtl="1">
              <a:buFont typeface="+mj-lt"/>
              <a:buAutoNum type="arabicPeriod"/>
            </a:pPr>
            <a:r>
              <a:rPr lang="he-IL" sz="3200" dirty="0"/>
              <a:t>כֵּיצַד אַתֶּם מַרְגִּישִׁים כַּאֲשֶׁר אַתֶּם רוֹאִים סְבִיבָה לֹא נְקִיָּה?  </a:t>
            </a:r>
          </a:p>
          <a:p>
            <a:pPr marL="514350" indent="-514350" algn="r" rtl="1">
              <a:buFont typeface="+mj-lt"/>
              <a:buAutoNum type="arabicPeriod"/>
            </a:pPr>
            <a:r>
              <a:rPr lang="he-IL" sz="3200" dirty="0"/>
              <a:t>מִי יָכוֹל אוֹ יְכוֹלָה </a:t>
            </a:r>
            <a:r>
              <a:rPr lang="he-IL" sz="3200" dirty="0" err="1"/>
              <a:t>לְהִפָּגַע</a:t>
            </a:r>
            <a:r>
              <a:rPr lang="he-IL" sz="3200" dirty="0"/>
              <a:t> מִסְּבִיבָה לֹא נְקִיָּה?  </a:t>
            </a:r>
          </a:p>
          <a:p>
            <a:pPr marL="514350" indent="-514350" algn="r" rtl="1">
              <a:buFont typeface="+mj-lt"/>
              <a:buAutoNum type="arabicPeriod"/>
            </a:pPr>
            <a:r>
              <a:rPr lang="he-IL" sz="3200" dirty="0"/>
              <a:t>מָה עָשׂוּ הַיְּלָדִים כְּדֵי לִשְׁמֹר עַל הַסְּבִיבָה?  </a:t>
            </a:r>
          </a:p>
          <a:p>
            <a:pPr marL="514350" indent="-514350" algn="r" rtl="1">
              <a:buFont typeface="+mj-lt"/>
              <a:buAutoNum type="arabicPeriod"/>
            </a:pPr>
            <a:r>
              <a:rPr lang="he-IL" sz="3200" dirty="0"/>
              <a:t>הַעֲלוּ רַעְיוֹנוֹת נוֹסָפִים לִשְׁמִירָה עַל הַסְּבִיבָה.  </a:t>
            </a:r>
            <a:endParaRPr lang="en-US" sz="3200" dirty="0"/>
          </a:p>
        </p:txBody>
      </p:sp>
      <p:pic>
        <p:nvPicPr>
          <p:cNvPr id="5" name="תמונה 4"/>
          <p:cNvPicPr>
            <a:picLocks noChangeAspect="1"/>
          </p:cNvPicPr>
          <p:nvPr/>
        </p:nvPicPr>
        <p:blipFill>
          <a:blip r:embed="rId3"/>
          <a:stretch>
            <a:fillRect/>
          </a:stretch>
        </p:blipFill>
        <p:spPr>
          <a:xfrm>
            <a:off x="4876573" y="762000"/>
            <a:ext cx="2314575" cy="1104900"/>
          </a:xfrm>
          <a:prstGeom prst="rect">
            <a:avLst/>
          </a:prstGeom>
        </p:spPr>
      </p:pic>
      <p:pic>
        <p:nvPicPr>
          <p:cNvPr id="4" name="תמונה 3">
            <a:extLst>
              <a:ext uri="{FF2B5EF4-FFF2-40B4-BE49-F238E27FC236}">
                <a16:creationId xmlns:a16="http://schemas.microsoft.com/office/drawing/2014/main" id="{5B821E1A-1687-C269-5A30-83820B245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617725"/>
          </a:xfrm>
          <a:prstGeom prst="rect">
            <a:avLst/>
          </a:prstGeom>
        </p:spPr>
      </p:pic>
      <p:pic>
        <p:nvPicPr>
          <p:cNvPr id="6" name="תמונה 5">
            <a:extLst>
              <a:ext uri="{FF2B5EF4-FFF2-40B4-BE49-F238E27FC236}">
                <a16:creationId xmlns:a16="http://schemas.microsoft.com/office/drawing/2014/main" id="{E0322834-BDFD-5DD7-A65A-001502FAB858}"/>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261407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1034856"/>
            <a:ext cx="7886700" cy="1325563"/>
          </a:xfrm>
        </p:spPr>
        <p:txBody>
          <a:bodyPr/>
          <a:lstStyle/>
          <a:p>
            <a:pPr algn="r"/>
            <a:r>
              <a:rPr lang="he-IL" b="1" dirty="0">
                <a:solidFill>
                  <a:srgbClr val="0070C0"/>
                </a:solidFill>
                <a:cs typeface="+mn-cs"/>
              </a:rPr>
              <a:t>סִיּוּר: מִפְגָּעִים בַּסְּבִיבָה </a:t>
            </a:r>
            <a:r>
              <a:rPr lang="he-IL" sz="2800" b="1" dirty="0">
                <a:solidFill>
                  <a:srgbClr val="0070C0"/>
                </a:solidFill>
                <a:cs typeface="+mn-cs"/>
              </a:rPr>
              <a:t>(עמוד 76)</a:t>
            </a:r>
            <a:endParaRPr lang="en-US" sz="2800" b="1" dirty="0">
              <a:solidFill>
                <a:srgbClr val="0070C0"/>
              </a:solidFill>
              <a:cs typeface="+mn-cs"/>
            </a:endParaRPr>
          </a:p>
        </p:txBody>
      </p:sp>
      <p:sp>
        <p:nvSpPr>
          <p:cNvPr id="3" name="מציין מיקום תוכן 2"/>
          <p:cNvSpPr>
            <a:spLocks noGrp="1"/>
          </p:cNvSpPr>
          <p:nvPr>
            <p:ph idx="1"/>
          </p:nvPr>
        </p:nvSpPr>
        <p:spPr>
          <a:xfrm>
            <a:off x="628650" y="2285999"/>
            <a:ext cx="7886700" cy="3890963"/>
          </a:xfrm>
        </p:spPr>
        <p:txBody>
          <a:bodyPr/>
          <a:lstStyle/>
          <a:p>
            <a:pPr marL="0" indent="0" algn="r">
              <a:buNone/>
            </a:pPr>
            <a:r>
              <a:rPr lang="he-IL" b="1" dirty="0"/>
              <a:t>ארגון מידע</a:t>
            </a:r>
          </a:p>
        </p:txBody>
      </p:sp>
      <p:pic>
        <p:nvPicPr>
          <p:cNvPr id="4" name="תמונה 3"/>
          <p:cNvPicPr>
            <a:picLocks noChangeAspect="1"/>
          </p:cNvPicPr>
          <p:nvPr/>
        </p:nvPicPr>
        <p:blipFill>
          <a:blip r:embed="rId3"/>
          <a:stretch>
            <a:fillRect/>
          </a:stretch>
        </p:blipFill>
        <p:spPr>
          <a:xfrm>
            <a:off x="1134382" y="3079330"/>
            <a:ext cx="6875236" cy="3169492"/>
          </a:xfrm>
          <a:prstGeom prst="rect">
            <a:avLst/>
          </a:prstGeom>
        </p:spPr>
      </p:pic>
      <p:pic>
        <p:nvPicPr>
          <p:cNvPr id="5" name="תמונה 4">
            <a:extLst>
              <a:ext uri="{FF2B5EF4-FFF2-40B4-BE49-F238E27FC236}">
                <a16:creationId xmlns:a16="http://schemas.microsoft.com/office/drawing/2014/main" id="{54370596-933B-5818-E283-3294756A3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646300"/>
          </a:xfrm>
          <a:prstGeom prst="rect">
            <a:avLst/>
          </a:prstGeom>
        </p:spPr>
      </p:pic>
      <p:pic>
        <p:nvPicPr>
          <p:cNvPr id="6" name="תמונה 5">
            <a:extLst>
              <a:ext uri="{FF2B5EF4-FFF2-40B4-BE49-F238E27FC236}">
                <a16:creationId xmlns:a16="http://schemas.microsoft.com/office/drawing/2014/main" id="{E685A65C-C8B2-E6F1-B34E-87329167D38A}"/>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110983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011185" y="1762125"/>
            <a:ext cx="7886700" cy="3152775"/>
          </a:xfrm>
          <a:prstGeom prst="rect">
            <a:avLst/>
          </a:prstGeom>
        </p:spPr>
      </p:pic>
      <p:pic>
        <p:nvPicPr>
          <p:cNvPr id="3" name="תמונה 2">
            <a:extLst>
              <a:ext uri="{FF2B5EF4-FFF2-40B4-BE49-F238E27FC236}">
                <a16:creationId xmlns:a16="http://schemas.microsoft.com/office/drawing/2014/main" id="{2E6E682D-3353-6B91-817D-F17DBA756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63052"/>
            <a:ext cx="1554967" cy="835857"/>
          </a:xfrm>
          <a:prstGeom prst="rect">
            <a:avLst/>
          </a:prstGeom>
        </p:spPr>
      </p:pic>
      <p:pic>
        <p:nvPicPr>
          <p:cNvPr id="5" name="תמונה 4">
            <a:extLst>
              <a:ext uri="{FF2B5EF4-FFF2-40B4-BE49-F238E27FC236}">
                <a16:creationId xmlns:a16="http://schemas.microsoft.com/office/drawing/2014/main" id="{769F684F-9CDA-43F8-DF33-CCAD958AE683}"/>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879914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2854D9-E1BA-D468-814B-E920FB6BADD9}"/>
              </a:ext>
            </a:extLst>
          </p:cNvPr>
          <p:cNvPicPr>
            <a:picLocks noChangeAspect="1"/>
          </p:cNvPicPr>
          <p:nvPr/>
        </p:nvPicPr>
        <p:blipFill>
          <a:blip r:embed="rId3"/>
          <a:stretch>
            <a:fillRect/>
          </a:stretch>
        </p:blipFill>
        <p:spPr>
          <a:xfrm>
            <a:off x="799456" y="1018047"/>
            <a:ext cx="7801619" cy="5676901"/>
          </a:xfrm>
          <a:prstGeom prst="rect">
            <a:avLst/>
          </a:prstGeom>
        </p:spPr>
      </p:pic>
      <p:pic>
        <p:nvPicPr>
          <p:cNvPr id="2" name="תמונה 1">
            <a:extLst>
              <a:ext uri="{FF2B5EF4-FFF2-40B4-BE49-F238E27FC236}">
                <a16:creationId xmlns:a16="http://schemas.microsoft.com/office/drawing/2014/main" id="{592E71D1-8532-C458-90E0-C51F1D977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63052"/>
            <a:ext cx="1554967" cy="745731"/>
          </a:xfrm>
          <a:prstGeom prst="rect">
            <a:avLst/>
          </a:prstGeom>
        </p:spPr>
      </p:pic>
      <p:pic>
        <p:nvPicPr>
          <p:cNvPr id="3" name="תמונה 2">
            <a:extLst>
              <a:ext uri="{FF2B5EF4-FFF2-40B4-BE49-F238E27FC236}">
                <a16:creationId xmlns:a16="http://schemas.microsoft.com/office/drawing/2014/main" id="{6D410637-9B0E-2B69-726A-36289FF64491}"/>
              </a:ext>
            </a:extLst>
          </p:cNvPr>
          <p:cNvPicPr>
            <a:picLocks noChangeAspect="1"/>
          </p:cNvPicPr>
          <p:nvPr/>
        </p:nvPicPr>
        <p:blipFill>
          <a:blip r:embed="rId5"/>
          <a:stretch>
            <a:fillRect/>
          </a:stretch>
        </p:blipFill>
        <p:spPr>
          <a:xfrm>
            <a:off x="28889" y="36979"/>
            <a:ext cx="1542422" cy="871804"/>
          </a:xfrm>
          <a:prstGeom prst="rect">
            <a:avLst/>
          </a:prstGeom>
        </p:spPr>
      </p:pic>
    </p:spTree>
    <p:extLst>
      <p:ext uri="{BB962C8B-B14F-4D97-AF65-F5344CB8AC3E}">
        <p14:creationId xmlns:p14="http://schemas.microsoft.com/office/powerpoint/2010/main" val="329302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2799786-8A16-D4FC-08DA-A212BEDCC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63052"/>
            <a:ext cx="1554967" cy="835857"/>
          </a:xfrm>
          <a:prstGeom prst="rect">
            <a:avLst/>
          </a:prstGeom>
        </p:spPr>
      </p:pic>
      <p:pic>
        <p:nvPicPr>
          <p:cNvPr id="3" name="תמונה 2">
            <a:extLst>
              <a:ext uri="{FF2B5EF4-FFF2-40B4-BE49-F238E27FC236}">
                <a16:creationId xmlns:a16="http://schemas.microsoft.com/office/drawing/2014/main" id="{46F59016-C23D-881A-5A5C-89DF0A986572}"/>
              </a:ext>
            </a:extLst>
          </p:cNvPr>
          <p:cNvPicPr>
            <a:picLocks noChangeAspect="1"/>
          </p:cNvPicPr>
          <p:nvPr/>
        </p:nvPicPr>
        <p:blipFill>
          <a:blip r:embed="rId4"/>
          <a:stretch>
            <a:fillRect/>
          </a:stretch>
        </p:blipFill>
        <p:spPr>
          <a:xfrm>
            <a:off x="147085" y="0"/>
            <a:ext cx="1542422" cy="871804"/>
          </a:xfrm>
          <a:prstGeom prst="rect">
            <a:avLst/>
          </a:prstGeom>
        </p:spPr>
      </p:pic>
      <p:sp>
        <p:nvSpPr>
          <p:cNvPr id="5" name="מלבן 4"/>
          <p:cNvSpPr/>
          <p:nvPr/>
        </p:nvSpPr>
        <p:spPr>
          <a:xfrm>
            <a:off x="110871" y="2449850"/>
            <a:ext cx="8804013" cy="2677656"/>
          </a:xfrm>
          <a:prstGeom prst="rect">
            <a:avLst/>
          </a:prstGeom>
        </p:spPr>
        <p:txBody>
          <a:bodyPr wrap="none">
            <a:spAutoFit/>
          </a:bodyPr>
          <a:lstStyle/>
          <a:p>
            <a:r>
              <a:rPr lang="he-IL" sz="6000" b="1" dirty="0">
                <a:solidFill>
                  <a:schemeClr val="accent5"/>
                </a:solidFill>
                <a:latin typeface="MF_FrankRuhl-Regular"/>
              </a:rPr>
              <a:t>מְשִׂימַת סִכּוּם - סְביבוֹת חַיִּים</a:t>
            </a:r>
          </a:p>
          <a:p>
            <a:endParaRPr lang="he-IL" sz="6000" b="1" dirty="0">
              <a:solidFill>
                <a:schemeClr val="accent5"/>
              </a:solidFill>
              <a:latin typeface="MF_FrankRuhl-Regular"/>
            </a:endParaRPr>
          </a:p>
          <a:p>
            <a:pPr algn="ctr"/>
            <a:r>
              <a:rPr lang="he-IL" sz="4800" b="1" dirty="0">
                <a:solidFill>
                  <a:schemeClr val="accent5"/>
                </a:solidFill>
                <a:latin typeface="MF_FrankRuhl-Regular"/>
              </a:rPr>
              <a:t>עמוד 77</a:t>
            </a:r>
            <a:endParaRPr lang="en-US" sz="4800" b="1" dirty="0">
              <a:solidFill>
                <a:schemeClr val="accent5"/>
              </a:solidFill>
            </a:endParaRPr>
          </a:p>
        </p:txBody>
      </p:sp>
    </p:spTree>
    <p:extLst>
      <p:ext uri="{BB962C8B-B14F-4D97-AF65-F5344CB8AC3E}">
        <p14:creationId xmlns:p14="http://schemas.microsoft.com/office/powerpoint/2010/main" val="135628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2804" y="657869"/>
            <a:ext cx="7886700" cy="1325563"/>
          </a:xfrm>
        </p:spPr>
        <p:txBody>
          <a:bodyPr/>
          <a:lstStyle/>
          <a:p>
            <a:pPr algn="r"/>
            <a:r>
              <a:rPr lang="he-IL" b="1" dirty="0">
                <a:solidFill>
                  <a:srgbClr val="0070C0"/>
                </a:solidFill>
                <a:cs typeface="+mn-cs"/>
              </a:rPr>
              <a:t>מָה לָמַדְנוּ?</a:t>
            </a:r>
            <a:endParaRPr lang="en-US" b="1" dirty="0">
              <a:solidFill>
                <a:srgbClr val="0070C0"/>
              </a:solidFill>
              <a:cs typeface="+mn-cs"/>
            </a:endParaRPr>
          </a:p>
        </p:txBody>
      </p:sp>
      <p:sp>
        <p:nvSpPr>
          <p:cNvPr id="3" name="מציין מיקום תוכן 2"/>
          <p:cNvSpPr>
            <a:spLocks noGrp="1"/>
          </p:cNvSpPr>
          <p:nvPr>
            <p:ph idx="1"/>
          </p:nvPr>
        </p:nvSpPr>
        <p:spPr>
          <a:xfrm>
            <a:off x="628650" y="1825625"/>
            <a:ext cx="8261350" cy="4351338"/>
          </a:xfrm>
        </p:spPr>
        <p:txBody>
          <a:bodyPr>
            <a:normAutofit/>
          </a:bodyPr>
          <a:lstStyle/>
          <a:p>
            <a:pPr algn="r" rtl="1"/>
            <a:r>
              <a:rPr lang="he-IL" sz="3600" dirty="0">
                <a:solidFill>
                  <a:srgbClr val="000000"/>
                </a:solidFill>
                <a:latin typeface="MF_FrankRuhl-Regular"/>
              </a:rPr>
              <a:t>בְּנֵי אָדָם מַשְׁפִּיעִים עַל הַסְּבִיבָה,</a:t>
            </a:r>
          </a:p>
          <a:p>
            <a:pPr marL="0" indent="0" algn="r" rtl="1">
              <a:buNone/>
            </a:pPr>
            <a:r>
              <a:rPr lang="he-IL" sz="3600" dirty="0">
                <a:solidFill>
                  <a:srgbClr val="000000"/>
                </a:solidFill>
                <a:latin typeface="MF_FrankRuhl-Regular"/>
              </a:rPr>
              <a:t>  וּלְעִתִּים הֵם פּוֹגְעִים בָּהּ.</a:t>
            </a:r>
          </a:p>
          <a:p>
            <a:pPr algn="r" rtl="1"/>
            <a:r>
              <a:rPr lang="he-IL" sz="3600" dirty="0">
                <a:solidFill>
                  <a:srgbClr val="000000"/>
                </a:solidFill>
                <a:latin typeface="MF_FrankRuhl-Regular"/>
              </a:rPr>
              <a:t>צָרִיךְ לִשְׁמֹר עַל הַסְּבִיבָה מִפְּנֵי פְּגִיעָה.</a:t>
            </a:r>
            <a:endParaRPr lang="en-US" sz="3600" dirty="0"/>
          </a:p>
        </p:txBody>
      </p:sp>
      <p:pic>
        <p:nvPicPr>
          <p:cNvPr id="6" name="תמונה 5"/>
          <p:cNvPicPr>
            <a:picLocks noChangeAspect="1"/>
          </p:cNvPicPr>
          <p:nvPr/>
        </p:nvPicPr>
        <p:blipFill>
          <a:blip r:embed="rId3"/>
          <a:stretch>
            <a:fillRect/>
          </a:stretch>
        </p:blipFill>
        <p:spPr>
          <a:xfrm>
            <a:off x="2468710" y="3757114"/>
            <a:ext cx="4746901" cy="2802635"/>
          </a:xfrm>
          <a:prstGeom prst="rect">
            <a:avLst/>
          </a:prstGeom>
        </p:spPr>
      </p:pic>
      <p:pic>
        <p:nvPicPr>
          <p:cNvPr id="4" name="תמונה 3">
            <a:extLst>
              <a:ext uri="{FF2B5EF4-FFF2-40B4-BE49-F238E27FC236}">
                <a16:creationId xmlns:a16="http://schemas.microsoft.com/office/drawing/2014/main" id="{2300507F-195E-8A88-12F6-A65D40AE3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a:extLst>
              <a:ext uri="{FF2B5EF4-FFF2-40B4-BE49-F238E27FC236}">
                <a16:creationId xmlns:a16="http://schemas.microsoft.com/office/drawing/2014/main" id="{9186951F-42EA-4974-51B5-0B5E826965B2}"/>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400090830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1306</TotalTime>
  <Words>501</Words>
  <Application>Microsoft Office PowerPoint</Application>
  <PresentationFormat>‫הצגה על המסך (4:3)</PresentationFormat>
  <Paragraphs>56</Paragraphs>
  <Slides>8</Slides>
  <Notes>8</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8</vt:i4>
      </vt:variant>
    </vt:vector>
  </HeadingPairs>
  <TitlesOfParts>
    <vt:vector size="14" baseType="lpstr">
      <vt:lpstr>Arial</vt:lpstr>
      <vt:lpstr>Calibri</vt:lpstr>
      <vt:lpstr>Calibri Light</vt:lpstr>
      <vt:lpstr>FontbitDavid</vt:lpstr>
      <vt:lpstr>MF_FrankRuhl-Regular</vt:lpstr>
      <vt:lpstr>ערכת נושא Office</vt:lpstr>
      <vt:lpstr>   פֶּרֶק שֵׁנִי   חַיִּים בִּסְבִיבַת חַיִּים</vt:lpstr>
      <vt:lpstr>מַעֲשֶה שֶׁהָיָה ... </vt:lpstr>
      <vt:lpstr>שיח  </vt:lpstr>
      <vt:lpstr>סִיּוּר: מִפְגָּעִים בַּסְּבִיבָה (עמוד 76)</vt:lpstr>
      <vt:lpstr>מצגת של PowerPoint‏</vt:lpstr>
      <vt:lpstr>מצגת של PowerPoint‏</vt:lpstr>
      <vt:lpstr>מצגת של PowerPoint‏</vt:lpstr>
      <vt:lpstr>מָה לָמַדְנוּ?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140</cp:revision>
  <dcterms:created xsi:type="dcterms:W3CDTF">2019-05-25T18:59:51Z</dcterms:created>
  <dcterms:modified xsi:type="dcterms:W3CDTF">2023-10-10T04:30:40Z</dcterms:modified>
</cp:coreProperties>
</file>