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89" r:id="rId2"/>
    <p:sldId id="332" r:id="rId3"/>
    <p:sldId id="325" r:id="rId4"/>
    <p:sldId id="312" r:id="rId5"/>
    <p:sldId id="329" r:id="rId6"/>
    <p:sldId id="328" r:id="rId7"/>
    <p:sldId id="316" r:id="rId8"/>
    <p:sldId id="330" r:id="rId9"/>
    <p:sldId id="331" r:id="rId10"/>
    <p:sldId id="324" r:id="rId11"/>
    <p:sldId id="327"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B31114"/>
    <a:srgbClr val="6EB14D"/>
    <a:srgbClr val="F6FAFE"/>
    <a:srgbClr val="0066A6"/>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77076" autoAdjust="0"/>
  </p:normalViewPr>
  <p:slideViewPr>
    <p:cSldViewPr snapToGrid="0" showGuides="1">
      <p:cViewPr varScale="1">
        <p:scale>
          <a:sx n="85" d="100"/>
          <a:sy n="85" d="100"/>
        </p:scale>
        <p:origin x="2346" y="90"/>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800" b="0" i="0" u="none" strike="noStrike" baseline="0" dirty="0">
                <a:latin typeface="FontbitDavid"/>
              </a:rPr>
              <a:t>תת פרק זה עוסק במאפיין החיים </a:t>
            </a:r>
            <a:r>
              <a:rPr lang="he-IL" sz="1800" b="1" i="0" u="none" strike="noStrike" baseline="0" dirty="0">
                <a:latin typeface="FontbitDavid-Bold"/>
              </a:rPr>
              <a:t>התרבות </a:t>
            </a:r>
            <a:r>
              <a:rPr lang="he-IL" sz="1800" b="0" i="0" u="none" strike="noStrike" baseline="0" dirty="0">
                <a:latin typeface="FontbitDavid"/>
              </a:rPr>
              <a:t>(רביה). התרבות היא תנאי להמשך החיים. יצורים חיים, גם אם הם נושמים ומצליחים להשיג מזון ולשרוד, יחדלו להתקיים, למעשה, </a:t>
            </a:r>
            <a:r>
              <a:rPr lang="he-IL" sz="1800" b="0" i="0" u="none" strike="noStrike" baseline="0" dirty="0" err="1">
                <a:latin typeface="FontbitDavid"/>
              </a:rPr>
              <a:t>אםלא</a:t>
            </a:r>
            <a:r>
              <a:rPr lang="he-IL" sz="1800" b="0" i="0" u="none" strike="noStrike" baseline="0" dirty="0">
                <a:latin typeface="FontbitDavid"/>
              </a:rPr>
              <a:t> יעמידו אחריהם צאצאים ולא יהיה להם המשך.</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הדוגמאות בתבנית </a:t>
            </a:r>
            <a:r>
              <a:rPr lang="he-IL" sz="1800" b="1" i="0" u="none" strike="noStrike" baseline="0" dirty="0">
                <a:latin typeface="FontbitDavid-Bold"/>
              </a:rPr>
              <a:t>היודעים אתם ש.... </a:t>
            </a:r>
            <a:r>
              <a:rPr lang="he-IL" sz="1800" b="0" i="0" u="none" strike="noStrike" baseline="0" dirty="0">
                <a:latin typeface="FontbitDavid"/>
              </a:rPr>
              <a:t>נועדה להדגים שגם צמחים, כמו כל היצורים החיים מתרבים (מעמידים צאצאים). משפט ההשלמה נועד להוכיח זאת באופן כמותי.</a:t>
            </a:r>
          </a:p>
          <a:p>
            <a:pPr algn="r"/>
            <a:r>
              <a:rPr lang="he-IL" sz="1800" b="0" i="0" u="none" strike="noStrike" baseline="0" dirty="0">
                <a:latin typeface="FontbitDavid"/>
              </a:rPr>
              <a:t>שימו לב! יש להדגיש בפני התלמידים שמכול זרע יכול להתפתח צמח חדש אך לא תמיד יתפתח צמח חדש. זה תלוי בסיכויי ההישרדות של</a:t>
            </a:r>
          </a:p>
          <a:p>
            <a:pPr algn="r"/>
            <a:r>
              <a:rPr lang="he-IL" sz="1800" b="0" i="0" u="none" strike="noStrike" baseline="0" dirty="0">
                <a:latin typeface="FontbitDavid"/>
              </a:rPr>
              <a:t>העובר. לא תמיד תתרחש נביטה (תלוי בתנאי סביבה ולעיתים בטיב הזרע).</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418852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למורה: קטע המידע והאיור של הפרח נועדו להמשגה של מאפיין החיים התרבות.</a:t>
            </a:r>
          </a:p>
          <a:p>
            <a:pPr algn="r"/>
            <a:r>
              <a:rPr lang="he-IL" sz="1800" b="0" i="0" u="none" strike="noStrike" baseline="0" dirty="0">
                <a:latin typeface="FontbitDavid"/>
              </a:rPr>
              <a:t>קוראים את קטע המידע ומתבוננים באיור.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98540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קוראים את המשפטים שבתבנית </a:t>
            </a:r>
            <a:r>
              <a:rPr lang="he-IL" b="1" dirty="0"/>
              <a:t>מה למדנו</a:t>
            </a:r>
            <a:r>
              <a:rPr lang="he-IL" dirty="0"/>
              <a:t>?</a:t>
            </a:r>
          </a:p>
          <a:p>
            <a:r>
              <a:rPr lang="he-IL" dirty="0"/>
              <a:t>אפשר להשלים מילים חסרות במשפטים.</a:t>
            </a:r>
          </a:p>
          <a:p>
            <a:pPr algn="r" rtl="1"/>
            <a:r>
              <a:rPr lang="he-IL" dirty="0">
                <a:solidFill>
                  <a:srgbClr val="000000"/>
                </a:solidFill>
                <a:latin typeface="MF_FrankRuhl-Regular"/>
              </a:rPr>
              <a:t>יְצוּרִים חַיִּים ________. יֵשׁ לָהֶם_________.</a:t>
            </a:r>
          </a:p>
          <a:p>
            <a:pPr algn="r" rtl="1"/>
            <a:r>
              <a:rPr lang="he-IL" dirty="0">
                <a:solidFill>
                  <a:srgbClr val="000000"/>
                </a:solidFill>
                <a:latin typeface="MF_FrankRuhl-Regular"/>
              </a:rPr>
              <a:t>הוֹדוֹת לַצֶּאֱצָאִים הַחֲדָשִׁים יֵשׁ כָּל הַזְּמַן _______ _________בָּעוֹלָם.</a:t>
            </a:r>
          </a:p>
          <a:p>
            <a:pPr algn="r" rtl="1"/>
            <a:r>
              <a:rPr lang="he-IL" dirty="0">
                <a:solidFill>
                  <a:srgbClr val="000000"/>
                </a:solidFill>
                <a:latin typeface="MF_FrankRuhl-Regular"/>
              </a:rPr>
              <a:t>הִתְרַבּוּת (רְבִיָּה) הִיא ________ ________שֶׁל יְצוּרִים חַיִּים.</a:t>
            </a:r>
          </a:p>
          <a:p>
            <a:r>
              <a:rPr lang="he-IL" dirty="0"/>
              <a:t>אפשר לחבר משפטים עם המושגים החדשים ( התרבות, צאצאים, דור) שלמדו. </a:t>
            </a:r>
          </a:p>
          <a:p>
            <a:pPr algn="r"/>
            <a:r>
              <a:rPr lang="he-IL" dirty="0"/>
              <a:t>שימו לב! דור: </a:t>
            </a:r>
            <a:r>
              <a:rPr lang="he-IL" sz="1800" b="0" i="0" u="none" strike="noStrike" baseline="0" dirty="0">
                <a:latin typeface="FontbitDavid"/>
              </a:rPr>
              <a:t>האנשים שמשתייכים לקבוצת גיל בטווח של כ 25- שנים. התקופה שבין הורה לצאצאים שלו.</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32733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800" b="0" i="0" u="none" strike="noStrike" baseline="0" dirty="0">
                <a:latin typeface="FontbitDavid"/>
              </a:rPr>
              <a:t>תת פרק זה עוסק במאפיין החיים </a:t>
            </a:r>
            <a:r>
              <a:rPr lang="he-IL" sz="1800" b="1" i="0" u="none" strike="noStrike" baseline="0" dirty="0">
                <a:latin typeface="FontbitDavid-Bold"/>
              </a:rPr>
              <a:t>התרבות </a:t>
            </a:r>
            <a:r>
              <a:rPr lang="he-IL" sz="1800" b="0" i="0" u="none" strike="noStrike" baseline="0" dirty="0">
                <a:latin typeface="FontbitDavid"/>
              </a:rPr>
              <a:t>(רביה). התרבות היא תנאי להמשך החיים. יצורים חיים, גם אם הם נושמים ומצליחים להשיג מזון ולשרוד, יחדלו להתקיים, למעשה, אם לא יעמידו אחריהם צאצאים ולא יהיה להם המשך.</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71366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הסיפור על הגורים שנולדו לחתולה דולי ולאחר מכן עונים על שאלות  עמוד 48(איתור מידע בקטע </a:t>
            </a:r>
            <a:r>
              <a:rPr lang="he-IL" dirty="0" err="1"/>
              <a:t>מידעי</a:t>
            </a:r>
            <a:r>
              <a:rPr lang="he-IL" dirty="0"/>
              <a:t>)</a:t>
            </a:r>
          </a:p>
          <a:p>
            <a:r>
              <a:rPr lang="he-IL" dirty="0"/>
              <a:t>שלוש מטרות לפעילות זו. </a:t>
            </a:r>
          </a:p>
          <a:p>
            <a:endParaRPr lang="he-IL" dirty="0"/>
          </a:p>
          <a:p>
            <a:r>
              <a:rPr lang="he-IL" dirty="0"/>
              <a:t>באתר במבט מקוון, בספר הדיגיטלי לכיתה ב. גרסה דיגיטלית של המשימה בעמוד זה.</a:t>
            </a:r>
          </a:p>
          <a:p>
            <a:r>
              <a:rPr lang="he-IL" dirty="0"/>
              <a:t>1. אוריינות לשונית. קריאת קטע מידע ואיתור פרטים בטקסט </a:t>
            </a:r>
            <a:r>
              <a:rPr lang="he-IL" dirty="0" err="1"/>
              <a:t>מידעי</a:t>
            </a:r>
            <a:r>
              <a:rPr lang="he-IL" dirty="0"/>
              <a:t>.</a:t>
            </a:r>
          </a:p>
          <a:p>
            <a:r>
              <a:rPr lang="he-IL" dirty="0"/>
              <a:t>2. אוריינות מדעית. משמעות המושג התרבות ותופעת הבאת צאצאים וחשיבותה להישרדות המין.</a:t>
            </a:r>
          </a:p>
          <a:p>
            <a:r>
              <a:rPr lang="he-IL" dirty="0"/>
              <a:t>3. חיבור רגשי חוויתי לסיפור.</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313793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המשימה ליישם את ההבנה בעקבות קריאת קטע המידע שבעמוד 48.</a:t>
            </a:r>
          </a:p>
          <a:p>
            <a:r>
              <a:rPr lang="he-IL" dirty="0"/>
              <a:t>התמידים מתאימים בין הורה לצאצאו.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לכיתה ב, בעמוד 48, משימה: </a:t>
            </a:r>
            <a:r>
              <a:rPr lang="he-IL" b="1" dirty="0"/>
              <a:t>צאצא ואימו. </a:t>
            </a:r>
          </a:p>
          <a:p>
            <a:r>
              <a:rPr lang="he-IL" dirty="0"/>
              <a:t>מבקשים מהתלמידים להתאים בין אימא לצאצא שלה. התאימו בין צאצא לאימו.</a:t>
            </a:r>
          </a:p>
          <a:p>
            <a:r>
              <a:rPr lang="he-IL" dirty="0"/>
              <a:t>אוריינות לשונית: לומדים להכיר שמות צאצאים של בעלי חיים.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290422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צפו בסרטונים ותארו כיצד מטפלים ההורים בצאצאיהם</a:t>
            </a:r>
          </a:p>
          <a:p>
            <a:r>
              <a:rPr lang="he-IL" dirty="0"/>
              <a:t>העוף מחמם את הביצים ודואג לשלמותם</a:t>
            </a:r>
          </a:p>
          <a:p>
            <a:r>
              <a:rPr lang="he-IL" dirty="0" err="1"/>
              <a:t>הקטות</a:t>
            </a:r>
            <a:r>
              <a:rPr lang="he-IL" dirty="0"/>
              <a:t> טובלות את גופן במים ונושאות אותם אל הגוזלים כדי להרוות את </a:t>
            </a:r>
            <a:r>
              <a:rPr lang="he-IL" dirty="0" err="1"/>
              <a:t>צמאונם</a:t>
            </a:r>
            <a:r>
              <a:rPr lang="he-IL" dirty="0"/>
              <a:t>.</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51821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קוראים את קטע המידע ומכירים צורות טיפול מגוונות בעולם החי. (הורים שמטפלים בצאצאים והורים שלא מטפלים בצאצאים לאחר יציאתם לאוויר העולם). כל היצורים החיים חולקים את אותו עיקרון של המשכיות אשר ממומש ביכולתם להתרבות. כאן חשוב להדגיש שכשם שהיצורים החיים מגוונים, כך גם הדרכים שלהם להעמיד צאצאיהם. כפעילות מקדימה לקטע המידע שבתבנית </a:t>
            </a:r>
            <a:r>
              <a:rPr lang="he-IL" sz="1800" b="1" i="0" u="none" strike="noStrike" baseline="0" dirty="0">
                <a:latin typeface="FontbitDavid-Bold"/>
              </a:rPr>
              <a:t>היודעים אתם ש... </a:t>
            </a:r>
            <a:r>
              <a:rPr lang="he-IL" sz="1800" b="0" i="0" u="none" strike="noStrike" baseline="0" dirty="0">
                <a:latin typeface="FontbitDavid"/>
              </a:rPr>
              <a:t>מוצע לדובב תלמידים לתאר צורות רבייה של בעלי חיים שחוו בניסיון חייהם (כלבה שהמליטה גורים, דגה שהשריצה דגיגים באקווריום, תרנגולת שהטילה ביצים וכדומה). וכן לערוך את ההמשגה של צורות הרבייה (המלטה, השרצה הטלה ובני אדם לידה).</a:t>
            </a:r>
          </a:p>
          <a:p>
            <a:pPr algn="r"/>
            <a:r>
              <a:rPr lang="he-IL" sz="1800" b="0" i="0" u="none" strike="noStrike" baseline="0" dirty="0">
                <a:latin typeface="FontbitDavid"/>
              </a:rPr>
              <a:t>בכול הדוגמאות המובאות בעמוד זה מדובר בהתרבות של אוכלוסייה ולא בהתרבות של פרטים בודדים.</a:t>
            </a:r>
          </a:p>
          <a:p>
            <a:pPr algn="r"/>
            <a:endParaRPr lang="he-IL" sz="1800" b="0" i="0" u="none" strike="noStrike" baseline="0" dirty="0">
              <a:latin typeface="FontbitDavid"/>
            </a:endParaRPr>
          </a:p>
          <a:p>
            <a:pPr algn="r"/>
            <a:r>
              <a:rPr lang="he-IL" sz="1800" b="0" i="0" u="none" strike="noStrike" baseline="0" dirty="0">
                <a:latin typeface="FontbitDavid"/>
              </a:rPr>
              <a:t>אוריינות לשונית: להסב את תשומת לב הילדים לתבנית מילון</a:t>
            </a:r>
          </a:p>
          <a:p>
            <a:pPr algn="r"/>
            <a:endParaRPr lang="he-IL" sz="1800" b="0" i="0" u="none" strike="noStrike" baseline="0" dirty="0">
              <a:latin typeface="FontbitDavid"/>
            </a:endParaRPr>
          </a:p>
          <a:p>
            <a:pPr algn="r"/>
            <a:r>
              <a:rPr lang="he-IL" sz="1800" b="0" i="0" u="none" strike="noStrike" baseline="0" dirty="0">
                <a:latin typeface="FontbitDavid"/>
              </a:rPr>
              <a:t>בעולמם של בעלי החיים, חלק מהצאצאים מגיחים לאוויר העולם חסרי אונים, ללא יכולת לספק לעצמם צרכים חיוניים (כמו גוזלים של ציפורים), ואחרים נולדים עצמאים ואינם זקוקים לטיפול הורים. הם משיגים בעצמם את הצרכים החיוניים שלהם. הם מכונים עוזבי קן לדוגמה</a:t>
            </a:r>
          </a:p>
          <a:p>
            <a:pPr algn="r"/>
            <a:r>
              <a:rPr lang="he-IL" sz="1800" b="0" i="0" u="none" strike="noStrike" baseline="0" dirty="0">
                <a:latin typeface="FontbitDavid"/>
              </a:rPr>
              <a:t>אפרוחים של תרנגולות, ברווזים.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1968658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במבט מקוון, יחידת תוכן לכיתה ב (עולם היצורים החיים) משימה: </a:t>
            </a:r>
            <a:r>
              <a:rPr lang="he-IL" b="1" dirty="0"/>
              <a:t>משפחה שכזאת</a:t>
            </a:r>
          </a:p>
          <a:p>
            <a:pPr algn="r"/>
            <a:r>
              <a:rPr lang="he-IL" b="0" i="0" dirty="0">
                <a:effectLst/>
                <a:latin typeface="Almoni Neue DL 4.0 AAA"/>
              </a:rPr>
              <a:t>המשימה עוסקת במאפיין חיים: </a:t>
            </a:r>
            <a:r>
              <a:rPr lang="he-IL" b="1" i="0" dirty="0">
                <a:effectLst/>
                <a:latin typeface="Almoni Neue DL 4.0 AAA"/>
              </a:rPr>
              <a:t>התרבות (רבייה) </a:t>
            </a:r>
            <a:r>
              <a:rPr lang="he-IL" b="0" i="0" dirty="0">
                <a:effectLst/>
                <a:latin typeface="Almoni Neue DL 4.0 AAA"/>
              </a:rPr>
              <a:t>באמצעות הכרת יחסי גומלין במשפחה של חסידה (הזכר והנקבה הבוגרים והצאצאים).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81831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באתר במבט מקוון, יחידת תוכן לכיתה א (עולם היצורים החיים) משימה: </a:t>
            </a:r>
            <a:r>
              <a:rPr lang="he-IL" b="1" dirty="0"/>
              <a:t>קן לציפור בין העצים</a:t>
            </a:r>
          </a:p>
          <a:p>
            <a:pPr algn="r"/>
            <a:r>
              <a:rPr lang="he-IL" b="0" i="0" dirty="0">
                <a:effectLst/>
                <a:latin typeface="Almoni Neue DL 4.0 AAA"/>
              </a:rPr>
              <a:t>קינון עופות הוא אחד ממאפייני האביב. התלמידים חוקרים את מבנה הקן, מתאימים קן לציפור ומשווים בין קנים להכרת הדומה ושונה.</a:t>
            </a:r>
          </a:p>
          <a:p>
            <a:pPr algn="r"/>
            <a:r>
              <a:rPr lang="he-IL" b="0" i="0" dirty="0">
                <a:effectLst/>
                <a:latin typeface="Almoni Neue DL 4.0 AAA"/>
              </a:rPr>
              <a:t>תופעת הקינון היא חלק מההכנות של בעלי כנף לקראת שלב הבאת צאצאים.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18477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vimeo.com/647289934" TargetMode="External"/><Relationship Id="rId3" Type="http://schemas.openxmlformats.org/officeDocument/2006/relationships/image" Target="../media/image11.png"/><Relationship Id="rId7" Type="http://schemas.openxmlformats.org/officeDocument/2006/relationships/hyperlink" Target="https://vimeo.com/843600688?share=cop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7.png"/><Relationship Id="rId4" Type="http://schemas.openxmlformats.org/officeDocument/2006/relationships/hyperlink" Target="https://youtu.be/sOyVxVr8OdM" TargetMode="Externa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503339" y="1121665"/>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ar-SA" sz="4900" b="1" dirty="0">
                <a:latin typeface="MF_FrankRuhl-Regular"/>
                <a:cs typeface="+mn-cs"/>
              </a:rPr>
              <a:t>جِيلٌ جَدِيدٌ مِنَ الكَائِنَاتِ الحَيَّةِ</a:t>
            </a:r>
            <a:endParaRPr lang="x-none" sz="4900" b="1" dirty="0">
              <a:cs typeface="+mn-cs"/>
            </a:endParaRPr>
          </a:p>
        </p:txBody>
      </p:sp>
      <p:pic>
        <p:nvPicPr>
          <p:cNvPr id="6" name="תמונה 5">
            <a:extLst>
              <a:ext uri="{FF2B5EF4-FFF2-40B4-BE49-F238E27FC236}">
                <a16:creationId xmlns:a16="http://schemas.microsoft.com/office/drawing/2014/main" id="{17283037-E7F6-D824-FE2B-5B50902807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2687552"/>
            <a:ext cx="7011613" cy="3934919"/>
          </a:xfrm>
          <a:prstGeom prst="rect">
            <a:avLst/>
          </a:prstGeom>
          <a:ln w="57150">
            <a:solidFill>
              <a:schemeClr val="accent6">
                <a:lumMod val="60000"/>
                <a:lumOff val="40000"/>
              </a:schemeClr>
            </a:solidFill>
          </a:ln>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590" y="244346"/>
            <a:ext cx="1549613" cy="877319"/>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865" y="12383"/>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0929" y="255550"/>
            <a:ext cx="7886700" cy="1325563"/>
          </a:xfrm>
        </p:spPr>
        <p:txBody>
          <a:bodyPr/>
          <a:lstStyle/>
          <a:p>
            <a:pPr algn="ct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9" name="מלבן 8"/>
          <p:cNvSpPr/>
          <p:nvPr/>
        </p:nvSpPr>
        <p:spPr>
          <a:xfrm>
            <a:off x="352338" y="756606"/>
            <a:ext cx="8330268" cy="1261884"/>
          </a:xfrm>
          <a:prstGeom prst="rect">
            <a:avLst/>
          </a:prstGeom>
        </p:spPr>
        <p:txBody>
          <a:bodyPr wrap="square">
            <a:spAutoFit/>
          </a:bodyPr>
          <a:lstStyle/>
          <a:p>
            <a:pPr algn="ctr" rtl="1"/>
            <a:r>
              <a:rPr lang="ar-SA" sz="4400" b="1" dirty="0">
                <a:solidFill>
                  <a:srgbClr val="000000"/>
                </a:solidFill>
                <a:latin typeface="MF_FrankRuhl-Regular"/>
              </a:rPr>
              <a:t>النَّبَاتَاتُ  </a:t>
            </a:r>
            <a:r>
              <a:rPr lang="ar-SA" sz="4400" b="1" dirty="0">
                <a:solidFill>
                  <a:schemeClr val="accent1"/>
                </a:solidFill>
                <a:latin typeface="MF_FrankRuhl-Regular"/>
              </a:rPr>
              <a:t>أَيْضًا</a:t>
            </a:r>
            <a:r>
              <a:rPr lang="he-IL" sz="4400" b="1" dirty="0">
                <a:solidFill>
                  <a:schemeClr val="accent1"/>
                </a:solidFill>
                <a:latin typeface="MF_FrankRuhl-Regular"/>
              </a:rPr>
              <a:t> </a:t>
            </a:r>
            <a:r>
              <a:rPr lang="ar-SA" sz="4400" b="1" dirty="0">
                <a:latin typeface="MF_FrankRuhl-Regular"/>
              </a:rPr>
              <a:t>تَتَكَاثَر</a:t>
            </a:r>
            <a:r>
              <a:rPr lang="ar-SA" sz="4400" b="1" dirty="0">
                <a:solidFill>
                  <a:schemeClr val="accent1"/>
                </a:solidFill>
                <a:latin typeface="MF_FrankRuhl-Regular"/>
              </a:rPr>
              <a:t>ُ</a:t>
            </a:r>
            <a:r>
              <a:rPr lang="he-IL" sz="2800" b="1" dirty="0">
                <a:solidFill>
                  <a:srgbClr val="000000"/>
                </a:solidFill>
                <a:latin typeface="MF_FrankRuhl-Regular"/>
              </a:rPr>
              <a:t>(</a:t>
            </a:r>
            <a:r>
              <a:rPr lang="ar-SA" sz="2800" dirty="0">
                <a:latin typeface="MF_FrankRuhl-Regular"/>
              </a:rPr>
              <a:t>صَفْحَة</a:t>
            </a:r>
            <a:r>
              <a:rPr lang="he-IL" sz="2800" dirty="0">
                <a:latin typeface="MF_FrankRuhl-Regular"/>
              </a:rPr>
              <a:t> 50</a:t>
            </a:r>
            <a:r>
              <a:rPr lang="he-IL" sz="2800" b="1" dirty="0">
                <a:solidFill>
                  <a:srgbClr val="000000"/>
                </a:solidFill>
                <a:latin typeface="MF_FrankRuhl-Regular"/>
              </a:rPr>
              <a:t> )  </a:t>
            </a:r>
          </a:p>
          <a:p>
            <a:pPr algn="r" rtl="1"/>
            <a:r>
              <a:rPr lang="he-IL" sz="3200" b="1" dirty="0">
                <a:solidFill>
                  <a:srgbClr val="000000"/>
                </a:solidFill>
                <a:latin typeface="MF_FrankRuhl-Regular"/>
              </a:rPr>
              <a:t> </a:t>
            </a:r>
            <a:endParaRPr lang="en-US" sz="3200" b="1" dirty="0">
              <a:solidFill>
                <a:prstClr val="black"/>
              </a:solidFill>
            </a:endParaRPr>
          </a:p>
        </p:txBody>
      </p:sp>
      <p:sp>
        <p:nvSpPr>
          <p:cNvPr id="11" name="מציין מיקום תוכן 10"/>
          <p:cNvSpPr>
            <a:spLocks noGrp="1"/>
          </p:cNvSpPr>
          <p:nvPr>
            <p:ph idx="1"/>
          </p:nvPr>
        </p:nvSpPr>
        <p:spPr>
          <a:xfrm>
            <a:off x="628650" y="2306972"/>
            <a:ext cx="8053956" cy="3888966"/>
          </a:xfrm>
        </p:spPr>
        <p:txBody>
          <a:bodyPr>
            <a:normAutofit/>
          </a:bodyPr>
          <a:lstStyle/>
          <a:p>
            <a:pPr marL="0" indent="0" algn="r" rtl="1">
              <a:buNone/>
            </a:pPr>
            <a:r>
              <a:rPr lang="he-IL" sz="3600" dirty="0">
                <a:latin typeface="MF_FrankRuhl-Regular"/>
              </a:rPr>
              <a:t> </a:t>
            </a:r>
            <a:endParaRPr lang="en-US" sz="3600" dirty="0"/>
          </a:p>
        </p:txBody>
      </p:sp>
      <p:pic>
        <p:nvPicPr>
          <p:cNvPr id="14" name="תמונה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9568" y="2064554"/>
            <a:ext cx="3848326" cy="4347481"/>
          </a:xfrm>
          <a:prstGeom prst="rect">
            <a:avLst/>
          </a:prstGeom>
          <a:ln w="38100">
            <a:solidFill>
              <a:srgbClr val="FFFF00"/>
            </a:solidFill>
          </a:ln>
        </p:spPr>
      </p:pic>
      <p:pic>
        <p:nvPicPr>
          <p:cNvPr id="15" name="תמונה 14"/>
          <p:cNvPicPr>
            <a:picLocks noChangeAspect="1"/>
          </p:cNvPicPr>
          <p:nvPr/>
        </p:nvPicPr>
        <p:blipFill>
          <a:blip r:embed="rId5"/>
          <a:stretch>
            <a:fillRect/>
          </a:stretch>
        </p:blipFill>
        <p:spPr>
          <a:xfrm>
            <a:off x="5148918" y="3131479"/>
            <a:ext cx="3810000" cy="2247900"/>
          </a:xfrm>
          <a:prstGeom prst="rect">
            <a:avLst/>
          </a:prstGeom>
          <a:ln w="38100">
            <a:solidFill>
              <a:srgbClr val="FFFF00"/>
            </a:solidFill>
          </a:ln>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152980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29318" y="618067"/>
            <a:ext cx="8305625" cy="1325563"/>
          </a:xfrm>
        </p:spPr>
        <p:txBody>
          <a:bodyPr>
            <a:normAutofit fontScale="90000"/>
          </a:bodyPr>
          <a:lstStyle/>
          <a:p>
            <a:pPr algn="ctr"/>
            <a:r>
              <a:rPr lang="he-IL" sz="5400" b="1" dirty="0">
                <a:latin typeface="MF_FrankRuhl-Bold"/>
                <a:cs typeface="+mn-cs"/>
              </a:rPr>
              <a:t> </a:t>
            </a:r>
            <a:r>
              <a:rPr lang="ar-SA" sz="5400" b="1" dirty="0">
                <a:latin typeface="MF_FrankRuhl-Bold"/>
                <a:cs typeface="+mn-cs"/>
              </a:rPr>
              <a:t>التَّكَاثُرُ هُوَ مِن مُمَيِّزَاتِ الحَيَاةِ</a:t>
            </a:r>
            <a:br>
              <a:rPr lang="he-IL" sz="5400" b="1" dirty="0">
                <a:latin typeface="MF_FrankRuhl-Regular"/>
                <a:cs typeface="+mn-cs"/>
              </a:rPr>
            </a:br>
            <a:r>
              <a:rPr lang="he-IL" sz="5400" b="1" dirty="0">
                <a:latin typeface="MF_FrankRuhl-Regular"/>
                <a:cs typeface="+mn-cs"/>
              </a:rPr>
              <a:t> </a:t>
            </a:r>
            <a:r>
              <a:rPr lang="he-IL" sz="2800" b="1" dirty="0">
                <a:latin typeface="MF_FrankRuhl-Bold"/>
                <a:cs typeface="+mn-cs"/>
              </a:rPr>
              <a:t>(</a:t>
            </a:r>
            <a:r>
              <a:rPr lang="ar-SA" sz="2800" dirty="0">
                <a:latin typeface="MF_FrankRuhl-Regular"/>
              </a:rPr>
              <a:t>صَفْحَة</a:t>
            </a:r>
            <a:r>
              <a:rPr lang="he-IL" sz="2800" b="1" dirty="0">
                <a:latin typeface="MF_FrankRuhl-Bold"/>
                <a:cs typeface="+mn-cs"/>
              </a:rPr>
              <a:t> 51)  </a:t>
            </a:r>
            <a:endParaRPr lang="en-US" sz="2800" dirty="0">
              <a:cs typeface="+mn-cs"/>
            </a:endParaRPr>
          </a:p>
        </p:txBody>
      </p:sp>
      <p:sp>
        <p:nvSpPr>
          <p:cNvPr id="3" name="מציין מיקום תוכן 2"/>
          <p:cNvSpPr>
            <a:spLocks noGrp="1"/>
          </p:cNvSpPr>
          <p:nvPr>
            <p:ph idx="1"/>
          </p:nvPr>
        </p:nvSpPr>
        <p:spPr>
          <a:xfrm>
            <a:off x="0" y="2018394"/>
            <a:ext cx="8900160" cy="4839605"/>
          </a:xfrm>
        </p:spPr>
        <p:txBody>
          <a:bodyPr>
            <a:normAutofit/>
          </a:bodyPr>
          <a:lstStyle/>
          <a:p>
            <a:pPr marL="0" indent="0" algn="r" rtl="1">
              <a:buNone/>
            </a:pPr>
            <a:r>
              <a:rPr lang="he-IL" sz="3600" dirty="0">
                <a:latin typeface="MF_FrankRuhl-Regular"/>
              </a:rPr>
              <a:t> </a:t>
            </a: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p:txBody>
      </p:sp>
      <p:pic>
        <p:nvPicPr>
          <p:cNvPr id="6" name="תמונה 5">
            <a:extLst>
              <a:ext uri="{FF2B5EF4-FFF2-40B4-BE49-F238E27FC236}">
                <a16:creationId xmlns:a16="http://schemas.microsoft.com/office/drawing/2014/main" id="{BD4F0710-2A9D-C167-C4CE-1814AC64E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1960" y="1"/>
            <a:ext cx="1094639" cy="72505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90057" y="1441132"/>
            <a:ext cx="5823263"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44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0999" y="614678"/>
            <a:ext cx="8382000" cy="1083506"/>
          </a:xfrm>
        </p:spPr>
        <p:txBody>
          <a:bodyPr>
            <a:normAutofit/>
          </a:bodyPr>
          <a:lstStyle/>
          <a:p>
            <a:pPr algn="r"/>
            <a:r>
              <a:rPr lang="ar-SA" sz="3200" b="1" dirty="0">
                <a:latin typeface="MF_FrankRuhl-Regular"/>
              </a:rPr>
              <a:t>مَاذَا تَعَلَّمْنَا</a:t>
            </a:r>
            <a:r>
              <a:rPr lang="he-IL" sz="3200" b="1" dirty="0">
                <a:latin typeface="MF_FrankRuhl-Regular"/>
              </a:rPr>
              <a:t>?</a:t>
            </a:r>
            <a:r>
              <a:rPr lang="he-IL" sz="2800" dirty="0">
                <a:latin typeface="MF_FrankRuhl-Regular"/>
                <a:cs typeface="+mn-cs"/>
              </a:rPr>
              <a:t>(</a:t>
            </a:r>
            <a:r>
              <a:rPr lang="ar-SA" sz="2800" dirty="0">
                <a:latin typeface="MF_FrankRuhl-Regular"/>
                <a:cs typeface="+mn-cs"/>
              </a:rPr>
              <a:t>صَفْحَة</a:t>
            </a:r>
            <a:r>
              <a:rPr lang="he-IL" sz="2800" dirty="0">
                <a:latin typeface="MF_FrankRuhl-Regular"/>
                <a:cs typeface="+mn-cs"/>
              </a:rPr>
              <a:t> 51)</a:t>
            </a:r>
            <a:endParaRPr lang="en-US" sz="2800" b="1" dirty="0">
              <a:cs typeface="+mn-cs"/>
            </a:endParaRPr>
          </a:p>
        </p:txBody>
      </p:sp>
      <p:sp>
        <p:nvSpPr>
          <p:cNvPr id="3" name="מציין מיקום תוכן 2"/>
          <p:cNvSpPr>
            <a:spLocks noGrp="1"/>
          </p:cNvSpPr>
          <p:nvPr>
            <p:ph idx="1"/>
          </p:nvPr>
        </p:nvSpPr>
        <p:spPr>
          <a:xfrm>
            <a:off x="628650" y="1603003"/>
            <a:ext cx="8121600" cy="2185229"/>
          </a:xfrm>
          <a:ln w="38100">
            <a:solidFill>
              <a:schemeClr val="accent6">
                <a:lumMod val="75000"/>
              </a:schemeClr>
            </a:solidFill>
          </a:ln>
        </p:spPr>
        <p:txBody>
          <a:bodyPr>
            <a:normAutofit lnSpcReduction="10000"/>
          </a:bodyPr>
          <a:lstStyle/>
          <a:p>
            <a:pPr algn="r" rtl="1"/>
            <a:r>
              <a:rPr lang="ar-SA" sz="3600" b="1" dirty="0">
                <a:solidFill>
                  <a:srgbClr val="000000"/>
                </a:solidFill>
                <a:latin typeface="MF_FrankRuhl-Regular"/>
              </a:rPr>
              <a:t>الكَائِنَاتُ الحَيَّةُ تَتَكَاثَرُ. يُوجَدُ لَهَا أنْسَالٌ.</a:t>
            </a:r>
            <a:endParaRPr lang="he-IL" sz="3600" b="1" dirty="0">
              <a:solidFill>
                <a:srgbClr val="000000"/>
              </a:solidFill>
              <a:latin typeface="MF_FrankRuhl-Regular"/>
            </a:endParaRPr>
          </a:p>
          <a:p>
            <a:pPr algn="r" rtl="1"/>
            <a:r>
              <a:rPr lang="he-IL" sz="3600" b="1" dirty="0">
                <a:solidFill>
                  <a:srgbClr val="000000"/>
                </a:solidFill>
                <a:latin typeface="MF_FrankRuhl-Regular"/>
              </a:rPr>
              <a:t> </a:t>
            </a:r>
            <a:r>
              <a:rPr lang="ar-SA" sz="3600" b="1" dirty="0">
                <a:solidFill>
                  <a:srgbClr val="000000"/>
                </a:solidFill>
                <a:latin typeface="MF_FrankRuhl-Regular"/>
              </a:rPr>
              <a:t>بِفَضْلِ الأَنْسَالِ الجَدِيدَةِ،  يُوجَدُ دَائِمًا كَائِنَاتٌ حَيَّةٌ فِي العَالَمِ.</a:t>
            </a:r>
            <a:endParaRPr lang="he-IL" sz="3600" b="1" dirty="0">
              <a:solidFill>
                <a:srgbClr val="000000"/>
              </a:solidFill>
              <a:latin typeface="MF_FrankRuhl-Regular"/>
            </a:endParaRPr>
          </a:p>
          <a:p>
            <a:pPr algn="r" rtl="1"/>
            <a:r>
              <a:rPr lang="ar-SA" sz="3600" b="1" dirty="0">
                <a:solidFill>
                  <a:srgbClr val="000000"/>
                </a:solidFill>
                <a:latin typeface="MF_FrankRuhl-Regular"/>
              </a:rPr>
              <a:t>التَّكَاثُرُ هُوَ مِنَ مُمَيِّزَاتِ الحَيَاةِ لَدَى الكَائِنَاتِ الحَيَّةِ</a:t>
            </a:r>
            <a:r>
              <a:rPr lang="ar-SA" sz="3200" dirty="0">
                <a:solidFill>
                  <a:srgbClr val="000000"/>
                </a:solidFill>
                <a:latin typeface="MF_FrankRuhl-Regular"/>
              </a:rPr>
              <a:t>.</a:t>
            </a:r>
            <a:endParaRPr lang="he-IL" dirty="0">
              <a:solidFill>
                <a:srgbClr val="000000"/>
              </a:solidFill>
              <a:latin typeface="MF_FrankRuhl-Regular"/>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94" y="3971112"/>
            <a:ext cx="4337109" cy="2886888"/>
          </a:xfrm>
          <a:prstGeom prst="rect">
            <a:avLst/>
          </a:prstGeom>
        </p:spPr>
      </p:pic>
      <p:sp>
        <p:nvSpPr>
          <p:cNvPr id="9" name="תיבת טקסט 8">
            <a:extLst>
              <a:ext uri="{FF2B5EF4-FFF2-40B4-BE49-F238E27FC236}">
                <a16:creationId xmlns:a16="http://schemas.microsoft.com/office/drawing/2014/main" id="{53018969-A32F-4B86-768B-460CCB6642CD}"/>
              </a:ext>
            </a:extLst>
          </p:cNvPr>
          <p:cNvSpPr txBox="1"/>
          <p:nvPr/>
        </p:nvSpPr>
        <p:spPr>
          <a:xfrm>
            <a:off x="5050971" y="4952891"/>
            <a:ext cx="3712028" cy="584775"/>
          </a:xfrm>
          <a:prstGeom prst="rect">
            <a:avLst/>
          </a:prstGeom>
          <a:noFill/>
          <a:ln w="38100">
            <a:solidFill>
              <a:schemeClr val="accent6">
                <a:lumMod val="75000"/>
              </a:schemeClr>
            </a:solidFill>
          </a:ln>
        </p:spPr>
        <p:txBody>
          <a:bodyPr wrap="square">
            <a:spAutoFit/>
          </a:bodyPr>
          <a:lstStyle/>
          <a:p>
            <a:pPr marL="0" indent="0" algn="r" rtl="1">
              <a:buNone/>
            </a:pPr>
            <a:r>
              <a:rPr lang="ar-SA" sz="3200" b="1" dirty="0">
                <a:solidFill>
                  <a:srgbClr val="000000"/>
                </a:solidFill>
                <a:latin typeface="MF_FrankRuhl-Regular"/>
              </a:rPr>
              <a:t>تَكَاثُرٌ   أَ</a:t>
            </a:r>
            <a:r>
              <a:rPr lang="ar-SA" sz="3200" b="1" noProof="0" dirty="0">
                <a:solidFill>
                  <a:srgbClr val="000000"/>
                </a:solidFill>
                <a:latin typeface="MF_FrankRuhl-Regular"/>
              </a:rPr>
              <a:t>نْسَالٌ</a:t>
            </a:r>
            <a:r>
              <a:rPr lang="ar-SA" sz="3200" b="1" dirty="0">
                <a:solidFill>
                  <a:srgbClr val="000000"/>
                </a:solidFill>
                <a:latin typeface="MF_FrankRuhl-Regular"/>
              </a:rPr>
              <a:t>     </a:t>
            </a:r>
            <a:r>
              <a:rPr lang="ar-SA" sz="3200" b="1" i="0" u="none" strike="noStrike" baseline="0" dirty="0">
                <a:latin typeface="MF_FrankRuhl-Regular"/>
              </a:rPr>
              <a:t>جِيلٌ</a:t>
            </a:r>
            <a:endParaRPr lang="he-IL" sz="3200" b="1" dirty="0">
              <a:solidFill>
                <a:schemeClr val="accent6"/>
              </a:solidFill>
              <a:latin typeface="MF_FrankRuhl-Regular"/>
            </a:endParaRPr>
          </a:p>
        </p:txBody>
      </p:sp>
      <p:sp>
        <p:nvSpPr>
          <p:cNvPr id="13" name="תיבת טקסט 12">
            <a:extLst>
              <a:ext uri="{FF2B5EF4-FFF2-40B4-BE49-F238E27FC236}">
                <a16:creationId xmlns:a16="http://schemas.microsoft.com/office/drawing/2014/main" id="{20775BA9-BBEC-5767-6690-84805880688D}"/>
              </a:ext>
            </a:extLst>
          </p:cNvPr>
          <p:cNvSpPr txBox="1"/>
          <p:nvPr/>
        </p:nvSpPr>
        <p:spPr>
          <a:xfrm>
            <a:off x="3959859" y="4172485"/>
            <a:ext cx="4777014" cy="584775"/>
          </a:xfrm>
          <a:prstGeom prst="rect">
            <a:avLst/>
          </a:prstGeom>
          <a:noFill/>
        </p:spPr>
        <p:txBody>
          <a:bodyPr wrap="square">
            <a:spAutoFit/>
          </a:bodyPr>
          <a:lstStyle/>
          <a:p>
            <a:pPr algn="r"/>
            <a:r>
              <a:rPr lang="ar-SA" sz="3200" b="1" dirty="0">
                <a:latin typeface="MF_FrankRuhl-Regular"/>
              </a:rPr>
              <a:t>مُصْطَلَحَاتٌ تَعَلَّمْنَاهَا:</a:t>
            </a:r>
            <a:endParaRPr lang="he-IL" sz="3200" dirty="0"/>
          </a:p>
        </p:txBody>
      </p:sp>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1480" y="0"/>
            <a:ext cx="1125120" cy="745243"/>
          </a:xfrm>
          <a:prstGeom prst="rect">
            <a:avLst/>
          </a:prstGeom>
        </p:spPr>
      </p:pic>
    </p:spTree>
    <p:extLst>
      <p:ext uri="{BB962C8B-B14F-4D97-AF65-F5344CB8AC3E}">
        <p14:creationId xmlns:p14="http://schemas.microsoft.com/office/powerpoint/2010/main" val="8672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666924" y="1625649"/>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endParaRPr lang="x-none" sz="4900" b="1" dirty="0">
              <a:cs typeface="+mn-cs"/>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335" y="1889758"/>
            <a:ext cx="6820777" cy="4545409"/>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7741" y="2990050"/>
            <a:ext cx="1548518" cy="877900"/>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061" y="84290"/>
            <a:ext cx="1548518" cy="877900"/>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
        <p:nvSpPr>
          <p:cNvPr id="2" name="מלבן 1"/>
          <p:cNvSpPr/>
          <p:nvPr/>
        </p:nvSpPr>
        <p:spPr>
          <a:xfrm>
            <a:off x="2706162" y="1040718"/>
            <a:ext cx="4310796" cy="646331"/>
          </a:xfrm>
          <a:prstGeom prst="rect">
            <a:avLst/>
          </a:prstGeom>
        </p:spPr>
        <p:txBody>
          <a:bodyPr wrap="none">
            <a:spAutoFit/>
          </a:bodyPr>
          <a:lstStyle/>
          <a:p>
            <a:r>
              <a:rPr lang="ar-SA" sz="3600" b="1" dirty="0">
                <a:latin typeface="MF_FrankRuhl-Regular"/>
              </a:rPr>
              <a:t>جِيلٌ جَدِيدٌ مِنَ الكَائِنَاتِ الحَيَّة</a:t>
            </a:r>
            <a:endParaRPr lang="he-IL" sz="3600" dirty="0"/>
          </a:p>
        </p:txBody>
      </p:sp>
    </p:spTree>
    <p:extLst>
      <p:ext uri="{BB962C8B-B14F-4D97-AF65-F5344CB8AC3E}">
        <p14:creationId xmlns:p14="http://schemas.microsoft.com/office/powerpoint/2010/main" val="271544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42693"/>
            <a:ext cx="8630314" cy="1164675"/>
          </a:xfrm>
        </p:spPr>
        <p:txBody>
          <a:bodyPr>
            <a:normAutofit fontScale="90000"/>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الكَائِنَات الحَيَّة تَتَكّاثَر</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a:t>
            </a:r>
            <a:r>
              <a:rPr lang="he-IL" sz="2800" b="1" dirty="0">
                <a:solidFill>
                  <a:srgbClr val="000000"/>
                </a:solidFill>
                <a:latin typeface="MF_FrankRuhl-Regular"/>
                <a:cs typeface="+mn-cs"/>
              </a:rPr>
              <a:t>47)</a:t>
            </a:r>
            <a:br>
              <a:rPr lang="he-IL" sz="2800" b="1" dirty="0">
                <a:solidFill>
                  <a:srgbClr val="000000"/>
                </a:solidFill>
                <a:latin typeface="MF_FrankRuhl-Regular"/>
                <a:cs typeface="+mn-cs"/>
              </a:rPr>
            </a:br>
            <a:br>
              <a:rPr lang="he-IL" sz="2800" b="1" dirty="0">
                <a:solidFill>
                  <a:srgbClr val="000000"/>
                </a:solidFill>
                <a:latin typeface="MF_FrankRuhl-Regular"/>
                <a:cs typeface="+mn-cs"/>
              </a:rPr>
            </a:br>
            <a:endParaRPr lang="en-US" sz="2800" b="1" dirty="0">
              <a:cs typeface="+mn-cs"/>
            </a:endParaRPr>
          </a:p>
        </p:txBody>
      </p:sp>
      <p:sp>
        <p:nvSpPr>
          <p:cNvPr id="6" name="מציין מיקום תוכן 5"/>
          <p:cNvSpPr>
            <a:spLocks noGrp="1"/>
          </p:cNvSpPr>
          <p:nvPr>
            <p:ph idx="1"/>
          </p:nvPr>
        </p:nvSpPr>
        <p:spPr>
          <a:xfrm>
            <a:off x="73866" y="1825625"/>
            <a:ext cx="8843630" cy="4351338"/>
          </a:xfrm>
          <a:ln w="38100">
            <a:solidFill>
              <a:schemeClr val="accent5">
                <a:lumMod val="60000"/>
                <a:lumOff val="40000"/>
              </a:schemeClr>
            </a:solidFill>
          </a:ln>
        </p:spPr>
        <p:txBody>
          <a:bodyPr>
            <a:normAutofit/>
          </a:bodyPr>
          <a:lstStyle/>
          <a:p>
            <a:pPr marL="0" indent="0" algn="r" rtl="1">
              <a:buNone/>
            </a:pPr>
            <a:r>
              <a:rPr lang="ar-SA" dirty="0"/>
              <a:t>فِي فِنَاء الجَدِّ يُوسِف والجَدّةِ سَلْمَى</a:t>
            </a:r>
          </a:p>
          <a:p>
            <a:pPr marL="0" indent="0" algn="r" rtl="1">
              <a:buNone/>
            </a:pPr>
            <a:r>
              <a:rPr lang="ar-SA" dirty="0"/>
              <a:t>فِي</a:t>
            </a:r>
            <a:r>
              <a:rPr lang="he-IL" dirty="0"/>
              <a:t> </a:t>
            </a:r>
            <a:r>
              <a:rPr lang="ar-SA" dirty="0"/>
              <a:t>الفَنَاءِ هُنَاكَ إثَارَةٌ كَبِيرَةٌ، القِطَّةُ «لُوسِي»</a:t>
            </a:r>
            <a:r>
              <a:rPr lang="he-IL" dirty="0"/>
              <a:t> </a:t>
            </a:r>
            <a:r>
              <a:rPr lang="ar-SA" dirty="0"/>
              <a:t>وَضَعَت ثَلَاثَ </a:t>
            </a:r>
            <a:r>
              <a:rPr lang="ar-SA" dirty="0" err="1"/>
              <a:t>هُرَيْرَاتٍ</a:t>
            </a:r>
            <a:r>
              <a:rPr lang="ar-SA" dirty="0"/>
              <a:t>. </a:t>
            </a:r>
          </a:p>
          <a:p>
            <a:pPr marL="0" indent="0" algn="r" rtl="1">
              <a:buNone/>
            </a:pPr>
            <a:r>
              <a:rPr lang="ar-SA" dirty="0"/>
              <a:t>ذَكَرَيْنِ وَأُنْثَى وَاحِدَة.</a:t>
            </a:r>
            <a:r>
              <a:rPr lang="he-IL" dirty="0"/>
              <a:t> </a:t>
            </a:r>
          </a:p>
          <a:p>
            <a:pPr marL="0" indent="0" algn="r" rtl="1">
              <a:buNone/>
            </a:pPr>
            <a:r>
              <a:rPr lang="ar-SA" dirty="0"/>
              <a:t>تَعْتَنِي «لُوسِي» بإخْلَاصٍ </a:t>
            </a:r>
            <a:r>
              <a:rPr lang="ar-SA" dirty="0" err="1"/>
              <a:t>باُلهُرَيْرَاتِ</a:t>
            </a:r>
            <a:r>
              <a:rPr lang="ar-SA" dirty="0"/>
              <a:t> الصَّغِيرَاتِ.</a:t>
            </a:r>
          </a:p>
          <a:p>
            <a:pPr marL="0" indent="0" algn="r" rtl="1">
              <a:buNone/>
            </a:pPr>
            <a:r>
              <a:rPr lang="ar-SA" dirty="0"/>
              <a:t>حَيْثُ تُرْضِعُهَا، تُدَفِّئها بِجَسَدِها وَتَلْحَسُ فَرْوَتَهَا</a:t>
            </a:r>
            <a:r>
              <a:rPr lang="he-IL" dirty="0"/>
              <a:t> </a:t>
            </a:r>
            <a:r>
              <a:rPr lang="ar-SA" dirty="0"/>
              <a:t>بِلِسَانِهَا وَتُنَظِّفُهَا.</a:t>
            </a:r>
            <a:endParaRPr lang="he-IL" dirty="0"/>
          </a:p>
          <a:p>
            <a:pPr marL="0" indent="0" algn="r" rtl="1">
              <a:buNone/>
            </a:pPr>
            <a:r>
              <a:rPr lang="ar-SA" dirty="0"/>
              <a:t>تُكَشِّرُ «لوسي» عَن أنيابِهَا عِنْدَمَا يَقْتَرِبُ أَحَدٌ مِن </a:t>
            </a:r>
            <a:r>
              <a:rPr lang="ar-SA" dirty="0" err="1"/>
              <a:t>هُرَيْرَاتِهَا</a:t>
            </a:r>
            <a:r>
              <a:rPr lang="ar-SA" dirty="0"/>
              <a:t>.</a:t>
            </a:r>
            <a:endParaRPr lang="en-US" dirty="0"/>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297" y="4914762"/>
            <a:ext cx="2684477" cy="1472976"/>
          </a:xfrm>
          <a:prstGeom prst="rect">
            <a:avLst/>
          </a:prstGeom>
        </p:spPr>
      </p:pic>
      <p:pic>
        <p:nvPicPr>
          <p:cNvPr id="5" name="תמונה 4">
            <a:extLst>
              <a:ext uri="{FF2B5EF4-FFF2-40B4-BE49-F238E27FC236}">
                <a16:creationId xmlns:a16="http://schemas.microsoft.com/office/drawing/2014/main" id="{2C65C912-5F25-7740-1177-D40DA2CE2A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5720" y="0"/>
            <a:ext cx="1490880" cy="642693"/>
          </a:xfrm>
          <a:prstGeom prst="rect">
            <a:avLst/>
          </a:prstGeom>
        </p:spPr>
      </p:pic>
    </p:spTree>
    <p:extLst>
      <p:ext uri="{BB962C8B-B14F-4D97-AF65-F5344CB8AC3E}">
        <p14:creationId xmlns:p14="http://schemas.microsoft.com/office/powerpoint/2010/main" val="2429576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1077218"/>
          </a:xfrm>
          <a:prstGeom prst="rect">
            <a:avLst/>
          </a:prstGeom>
        </p:spPr>
        <p:txBody>
          <a:bodyPr wrap="square">
            <a:spAutoFit/>
          </a:bodyPr>
          <a:lstStyle/>
          <a:p>
            <a:pPr algn="ctr"/>
            <a:r>
              <a:rPr lang="ar-SA" sz="3600" b="1" dirty="0">
                <a:solidFill>
                  <a:srgbClr val="437BBE"/>
                </a:solidFill>
                <a:latin typeface="MF_FrankRuhl-Regular"/>
              </a:rPr>
              <a:t>أسْئِلَةٌ فِي أعْقَابِ القِصّةِ</a:t>
            </a:r>
            <a:endParaRPr lang="he-IL" sz="4400" b="1" dirty="0">
              <a:solidFill>
                <a:srgbClr val="000000"/>
              </a:solidFill>
              <a:latin typeface="MF_FrankRuhl-Bold"/>
            </a:endParaRPr>
          </a:p>
          <a:p>
            <a:pPr algn="r"/>
            <a:r>
              <a:rPr lang="he-IL" sz="2800" b="1" dirty="0">
                <a:solidFill>
                  <a:srgbClr val="000000"/>
                </a:solidFill>
                <a:latin typeface="MF_FrankRuhl-Regular"/>
              </a:rPr>
              <a:t>   (</a:t>
            </a:r>
            <a:r>
              <a:rPr lang="ar-SA" sz="2800" b="1" dirty="0">
                <a:solidFill>
                  <a:srgbClr val="000000"/>
                </a:solidFill>
                <a:latin typeface="MF_FrankRuhl-Regular"/>
              </a:rPr>
              <a:t>صَفْحَة</a:t>
            </a:r>
            <a:r>
              <a:rPr lang="he-IL" sz="2800" b="1" dirty="0">
                <a:solidFill>
                  <a:srgbClr val="000000"/>
                </a:solidFill>
                <a:latin typeface="MF_FrankRuhl-Regular"/>
              </a:rPr>
              <a:t> 48)</a:t>
            </a: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6720" y="0"/>
            <a:ext cx="1109880" cy="735149"/>
          </a:xfrm>
          <a:prstGeom prst="rect">
            <a:avLst/>
          </a:prstGeom>
        </p:spPr>
      </p:pic>
      <p:pic>
        <p:nvPicPr>
          <p:cNvPr id="1027" name="Picture 3"/>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939226" y="1402080"/>
            <a:ext cx="6166950" cy="529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
        <p:nvSpPr>
          <p:cNvPr id="4" name="מציין מיקום תוכן 3">
            <a:extLst>
              <a:ext uri="{FF2B5EF4-FFF2-40B4-BE49-F238E27FC236}">
                <a16:creationId xmlns:a16="http://schemas.microsoft.com/office/drawing/2014/main" id="{85557529-EE59-BC6B-27C7-4D2688E8372C}"/>
              </a:ext>
            </a:extLst>
          </p:cNvPr>
          <p:cNvSpPr>
            <a:spLocks noGrp="1"/>
          </p:cNvSpPr>
          <p:nvPr>
            <p:ph idx="1"/>
          </p:nvPr>
        </p:nvSpPr>
        <p:spPr/>
        <p:txBody>
          <a:bodyPr/>
          <a:lstStyle/>
          <a:p>
            <a:endParaRPr lang="he-IL"/>
          </a:p>
        </p:txBody>
      </p:sp>
      <p:pic>
        <p:nvPicPr>
          <p:cNvPr id="6" name="תמונה 5">
            <a:extLst>
              <a:ext uri="{FF2B5EF4-FFF2-40B4-BE49-F238E27FC236}">
                <a16:creationId xmlns:a16="http://schemas.microsoft.com/office/drawing/2014/main" id="{6C945F9B-AC62-55E5-B9A8-7C4684375D90}"/>
              </a:ext>
            </a:extLst>
          </p:cNvPr>
          <p:cNvPicPr>
            <a:picLocks noChangeAspect="1"/>
          </p:cNvPicPr>
          <p:nvPr/>
        </p:nvPicPr>
        <p:blipFill>
          <a:blip r:embed="rId5"/>
          <a:stretch>
            <a:fillRect/>
          </a:stretch>
        </p:blipFill>
        <p:spPr>
          <a:xfrm>
            <a:off x="0" y="1284514"/>
            <a:ext cx="9144000" cy="5290457"/>
          </a:xfrm>
          <a:prstGeom prst="rect">
            <a:avLst/>
          </a:prstGeom>
        </p:spPr>
      </p:pic>
    </p:spTree>
    <p:extLst>
      <p:ext uri="{BB962C8B-B14F-4D97-AF65-F5344CB8AC3E}">
        <p14:creationId xmlns:p14="http://schemas.microsoft.com/office/powerpoint/2010/main" val="134769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ctr"/>
            <a:r>
              <a:rPr lang="he-IL" sz="7200" b="1" dirty="0">
                <a:cs typeface="+mn-cs"/>
              </a:rPr>
              <a:t> </a:t>
            </a:r>
            <a:endParaRPr lang="en-US" sz="7200"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sp>
        <p:nvSpPr>
          <p:cNvPr id="6" name="מציין מיקום תוכן 5">
            <a:extLst>
              <a:ext uri="{FF2B5EF4-FFF2-40B4-BE49-F238E27FC236}">
                <a16:creationId xmlns:a16="http://schemas.microsoft.com/office/drawing/2014/main" id="{E4AE52F5-8547-6DEB-D7CD-280D3E9D52BA}"/>
              </a:ext>
            </a:extLst>
          </p:cNvPr>
          <p:cNvSpPr>
            <a:spLocks noGrp="1"/>
          </p:cNvSpPr>
          <p:nvPr>
            <p:ph idx="1"/>
          </p:nvPr>
        </p:nvSpPr>
        <p:spPr>
          <a:xfrm>
            <a:off x="120650" y="4778573"/>
            <a:ext cx="7886700" cy="4351338"/>
          </a:xfrm>
        </p:spPr>
        <p:txBody>
          <a:bodyPr>
            <a:normAutofit/>
          </a:bodyPr>
          <a:lstStyle/>
          <a:p>
            <a:r>
              <a:rPr lang="en-US" sz="1800" dirty="0">
                <a:hlinkClick r:id="rId4"/>
              </a:rPr>
              <a:t>https://youtu.be/sOyVxVr8OdM</a:t>
            </a:r>
            <a:endParaRPr lang="en-US" sz="1800" dirty="0"/>
          </a:p>
          <a:p>
            <a:endParaRPr lang="he-IL" sz="2000" dirty="0"/>
          </a:p>
        </p:txBody>
      </p:sp>
      <p:pic>
        <p:nvPicPr>
          <p:cNvPr id="10" name="תמונה 9">
            <a:extLst>
              <a:ext uri="{FF2B5EF4-FFF2-40B4-BE49-F238E27FC236}">
                <a16:creationId xmlns:a16="http://schemas.microsoft.com/office/drawing/2014/main" id="{432D030A-97A3-1A9A-FDA5-4D9060042A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8451" y="1066870"/>
            <a:ext cx="4325274" cy="2314513"/>
          </a:xfrm>
          <a:prstGeom prst="rect">
            <a:avLst/>
          </a:prstGeom>
          <a:ln w="38100">
            <a:solidFill>
              <a:schemeClr val="accent3">
                <a:lumMod val="60000"/>
                <a:lumOff val="40000"/>
              </a:schemeClr>
            </a:solidFill>
          </a:ln>
        </p:spPr>
      </p:pic>
      <p:pic>
        <p:nvPicPr>
          <p:cNvPr id="12" name="תמונה 11">
            <a:extLst>
              <a:ext uri="{FF2B5EF4-FFF2-40B4-BE49-F238E27FC236}">
                <a16:creationId xmlns:a16="http://schemas.microsoft.com/office/drawing/2014/main" id="{08B6404B-CD10-76C2-2FB4-C7F39A0968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8451" y="3738031"/>
            <a:ext cx="4275588" cy="2754844"/>
          </a:xfrm>
          <a:prstGeom prst="rect">
            <a:avLst/>
          </a:prstGeom>
          <a:ln w="38100">
            <a:solidFill>
              <a:schemeClr val="bg2">
                <a:lumMod val="75000"/>
              </a:schemeClr>
            </a:solidFill>
          </a:ln>
        </p:spPr>
      </p:pic>
      <p:sp>
        <p:nvSpPr>
          <p:cNvPr id="19" name="תיבת טקסט 18">
            <a:extLst>
              <a:ext uri="{FF2B5EF4-FFF2-40B4-BE49-F238E27FC236}">
                <a16:creationId xmlns:a16="http://schemas.microsoft.com/office/drawing/2014/main" id="{7F159C2A-5108-0F31-7B1A-520DB65ADCB6}"/>
              </a:ext>
            </a:extLst>
          </p:cNvPr>
          <p:cNvSpPr txBox="1"/>
          <p:nvPr/>
        </p:nvSpPr>
        <p:spPr>
          <a:xfrm>
            <a:off x="509814" y="906583"/>
            <a:ext cx="4572000" cy="646331"/>
          </a:xfrm>
          <a:prstGeom prst="rect">
            <a:avLst/>
          </a:prstGeom>
          <a:noFill/>
        </p:spPr>
        <p:txBody>
          <a:bodyPr wrap="square">
            <a:spAutoFit/>
          </a:bodyPr>
          <a:lstStyle/>
          <a:p>
            <a:pPr algn="ctr"/>
            <a:r>
              <a:rPr lang="ar-SA" sz="3600" b="1" dirty="0"/>
              <a:t>نَهْتَمُّ بالأَنْسَالِ</a:t>
            </a:r>
            <a:endParaRPr lang="he-IL" sz="3600" dirty="0"/>
          </a:p>
        </p:txBody>
      </p:sp>
      <p:sp>
        <p:nvSpPr>
          <p:cNvPr id="21" name="תיבת טקסט 20">
            <a:extLst>
              <a:ext uri="{FF2B5EF4-FFF2-40B4-BE49-F238E27FC236}">
                <a16:creationId xmlns:a16="http://schemas.microsoft.com/office/drawing/2014/main" id="{962D5BF1-B1C8-8391-0F7E-E28333E71E06}"/>
              </a:ext>
            </a:extLst>
          </p:cNvPr>
          <p:cNvSpPr txBox="1"/>
          <p:nvPr/>
        </p:nvSpPr>
        <p:spPr>
          <a:xfrm>
            <a:off x="4470339" y="3362909"/>
            <a:ext cx="4572000" cy="646331"/>
          </a:xfrm>
          <a:prstGeom prst="rect">
            <a:avLst/>
          </a:prstGeom>
          <a:noFill/>
        </p:spPr>
        <p:txBody>
          <a:bodyPr wrap="square">
            <a:spAutoFit/>
          </a:bodyPr>
          <a:lstStyle/>
          <a:p>
            <a:r>
              <a:rPr lang="en-US" dirty="0">
                <a:hlinkClick r:id="rId7"/>
              </a:rPr>
              <a:t>https://vimeo.com/843600688?share=copy</a:t>
            </a:r>
            <a:endParaRPr lang="en-US" dirty="0"/>
          </a:p>
          <a:p>
            <a:endParaRPr lang="he-IL" dirty="0"/>
          </a:p>
        </p:txBody>
      </p:sp>
      <p:sp>
        <p:nvSpPr>
          <p:cNvPr id="23" name="תיבת טקסט 22">
            <a:extLst>
              <a:ext uri="{FF2B5EF4-FFF2-40B4-BE49-F238E27FC236}">
                <a16:creationId xmlns:a16="http://schemas.microsoft.com/office/drawing/2014/main" id="{A5D493C2-5C3E-FF39-EC73-42969BE30EA5}"/>
              </a:ext>
            </a:extLst>
          </p:cNvPr>
          <p:cNvSpPr txBox="1"/>
          <p:nvPr/>
        </p:nvSpPr>
        <p:spPr>
          <a:xfrm>
            <a:off x="5384307" y="6442506"/>
            <a:ext cx="3658032" cy="646331"/>
          </a:xfrm>
          <a:prstGeom prst="rect">
            <a:avLst/>
          </a:prstGeom>
          <a:noFill/>
        </p:spPr>
        <p:txBody>
          <a:bodyPr wrap="square">
            <a:spAutoFit/>
          </a:bodyPr>
          <a:lstStyle/>
          <a:p>
            <a:r>
              <a:rPr lang="en-US" dirty="0">
                <a:hlinkClick r:id="rId8"/>
              </a:rPr>
              <a:t>https://vimeo.com/647289934</a:t>
            </a:r>
            <a:endParaRPr lang="en-US" dirty="0"/>
          </a:p>
          <a:p>
            <a:endParaRPr lang="he-IL" dirty="0"/>
          </a:p>
        </p:txBody>
      </p:sp>
      <p:pic>
        <p:nvPicPr>
          <p:cNvPr id="27" name="תמונה 26">
            <a:extLst>
              <a:ext uri="{FF2B5EF4-FFF2-40B4-BE49-F238E27FC236}">
                <a16:creationId xmlns:a16="http://schemas.microsoft.com/office/drawing/2014/main" id="{F04CB9AD-6958-DC13-5F83-20266FC794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9961" y="2088056"/>
            <a:ext cx="4221764" cy="2681887"/>
          </a:xfrm>
          <a:prstGeom prst="rect">
            <a:avLst/>
          </a:prstGeom>
          <a:ln w="38100">
            <a:solidFill>
              <a:schemeClr val="accent3">
                <a:lumMod val="60000"/>
                <a:lumOff val="40000"/>
              </a:schemeClr>
            </a:solidFill>
          </a:ln>
        </p:spPr>
      </p:pic>
      <p:pic>
        <p:nvPicPr>
          <p:cNvPr id="13" name="תמונה 12">
            <a:extLst>
              <a:ext uri="{FF2B5EF4-FFF2-40B4-BE49-F238E27FC236}">
                <a16:creationId xmlns:a16="http://schemas.microsoft.com/office/drawing/2014/main" id="{1C119158-B6F6-B7DD-BF0B-44E5661C260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195762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sp>
        <p:nvSpPr>
          <p:cNvPr id="14" name="מציין מיקום תוכן 13"/>
          <p:cNvSpPr>
            <a:spLocks noGrp="1"/>
          </p:cNvSpPr>
          <p:nvPr>
            <p:ph idx="1"/>
          </p:nvPr>
        </p:nvSpPr>
        <p:spPr>
          <a:ln w="38100">
            <a:noFill/>
          </a:ln>
        </p:spPr>
        <p:txBody>
          <a:bodyPr/>
          <a:lstStyle/>
          <a:p>
            <a:pPr marL="0" indent="0" algn="ctr">
              <a:buNone/>
            </a:pPr>
            <a:endParaRPr lang="en-GB" dirty="0"/>
          </a:p>
          <a:p>
            <a:pPr marL="0" indent="0" algn="ctr">
              <a:buNone/>
            </a:pPr>
            <a:r>
              <a:rPr lang="ar-SA" b="1" dirty="0"/>
              <a:t>قِطْعَةُ مَعْلُومَاتٍ صَفْحَة </a:t>
            </a:r>
            <a:r>
              <a:rPr lang="he-IL" b="1" dirty="0"/>
              <a:t>49</a:t>
            </a:r>
            <a:endParaRPr lang="en-US" b="1" dirty="0"/>
          </a:p>
        </p:txBody>
      </p:sp>
      <p:pic>
        <p:nvPicPr>
          <p:cNvPr id="16" name="תמונה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0839" y="2977383"/>
            <a:ext cx="5417523" cy="3614504"/>
          </a:xfrm>
          <a:prstGeom prst="rect">
            <a:avLst/>
          </a:prstGeom>
          <a:ln w="38100">
            <a:solidFill>
              <a:schemeClr val="tx1"/>
            </a:solidFill>
          </a:ln>
        </p:spPr>
      </p:pic>
      <p:pic>
        <p:nvPicPr>
          <p:cNvPr id="9" name="תמונה 8">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44881" y="800735"/>
            <a:ext cx="6949440" cy="13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555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5" name="מציין מיקום תוכן 4">
            <a:extLst>
              <a:ext uri="{FF2B5EF4-FFF2-40B4-BE49-F238E27FC236}">
                <a16:creationId xmlns:a16="http://schemas.microsoft.com/office/drawing/2014/main" id="{0BE67AFB-4391-14F3-54AE-27DD6D939D2B}"/>
              </a:ext>
            </a:extLst>
          </p:cNvPr>
          <p:cNvPicPr>
            <a:picLocks noGrp="1" noChangeAspect="1"/>
          </p:cNvPicPr>
          <p:nvPr>
            <p:ph idx="1"/>
          </p:nvPr>
        </p:nvPicPr>
        <p:blipFill>
          <a:blip r:embed="rId4"/>
          <a:stretch>
            <a:fillRect/>
          </a:stretch>
        </p:blipFill>
        <p:spPr>
          <a:xfrm>
            <a:off x="479394" y="1110918"/>
            <a:ext cx="8035956" cy="5201105"/>
          </a:xfr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pic>
        <p:nvPicPr>
          <p:cNvPr id="3" name="תמונה 2">
            <a:extLst>
              <a:ext uri="{FF2B5EF4-FFF2-40B4-BE49-F238E27FC236}">
                <a16:creationId xmlns:a16="http://schemas.microsoft.com/office/drawing/2014/main" id="{8650DAA1-4D11-163E-2E56-0DAAA6B012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3682" y="5241070"/>
            <a:ext cx="1569717" cy="1012024"/>
          </a:xfrm>
          <a:prstGeom prst="rect">
            <a:avLst/>
          </a:prstGeom>
        </p:spPr>
      </p:pic>
    </p:spTree>
    <p:extLst>
      <p:ext uri="{BB962C8B-B14F-4D97-AF65-F5344CB8AC3E}">
        <p14:creationId xmlns:p14="http://schemas.microsoft.com/office/powerpoint/2010/main" val="99939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      </a:t>
            </a:r>
            <a:endParaRPr lang="en-US" sz="2800" b="1" dirty="0">
              <a:cs typeface="+mn-cs"/>
            </a:endParaRPr>
          </a:p>
        </p:txBody>
      </p:sp>
      <p:pic>
        <p:nvPicPr>
          <p:cNvPr id="8" name="תמונה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1109568" cy="634039"/>
          </a:xfrm>
          <a:prstGeom prst="rect">
            <a:avLst/>
          </a:prstGeom>
        </p:spPr>
      </p:pic>
      <p:pic>
        <p:nvPicPr>
          <p:cNvPr id="14" name="תמונה 13">
            <a:extLst>
              <a:ext uri="{FF2B5EF4-FFF2-40B4-BE49-F238E27FC236}">
                <a16:creationId xmlns:a16="http://schemas.microsoft.com/office/drawing/2014/main" id="{4B263E92-2739-8EB6-6AD7-4C850D97DEC7}"/>
              </a:ext>
            </a:extLst>
          </p:cNvPr>
          <p:cNvPicPr>
            <a:picLocks noChangeAspect="1"/>
          </p:cNvPicPr>
          <p:nvPr/>
        </p:nvPicPr>
        <p:blipFill>
          <a:blip r:embed="rId4"/>
          <a:stretch>
            <a:fillRect/>
          </a:stretch>
        </p:blipFill>
        <p:spPr>
          <a:xfrm>
            <a:off x="1033368" y="773365"/>
            <a:ext cx="7697080" cy="5719509"/>
          </a:xfrm>
          <a:prstGeom prst="rect">
            <a:avLst/>
          </a:prstGeom>
        </p:spPr>
      </p:pic>
      <p:pic>
        <p:nvPicPr>
          <p:cNvPr id="6" name="תמונה 5">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
        <p:nvSpPr>
          <p:cNvPr id="3" name="TextBox 2"/>
          <p:cNvSpPr txBox="1"/>
          <p:nvPr/>
        </p:nvSpPr>
        <p:spPr>
          <a:xfrm>
            <a:off x="2133600" y="765571"/>
            <a:ext cx="5166360" cy="707886"/>
          </a:xfrm>
          <a:prstGeom prst="rect">
            <a:avLst/>
          </a:prstGeom>
          <a:solidFill>
            <a:schemeClr val="accent1"/>
          </a:solidFill>
        </p:spPr>
        <p:txBody>
          <a:bodyPr wrap="square" rtlCol="1">
            <a:spAutoFit/>
          </a:bodyPr>
          <a:lstStyle/>
          <a:p>
            <a:pPr algn="ctr"/>
            <a:r>
              <a:rPr lang="ar-SA" sz="4000" b="1" dirty="0"/>
              <a:t>عُشٌ للعُصْفورِ بَيْنَ الأشْجَارِ</a:t>
            </a:r>
            <a:endParaRPr lang="he-IL" dirty="0"/>
          </a:p>
        </p:txBody>
      </p:sp>
    </p:spTree>
    <p:extLst>
      <p:ext uri="{BB962C8B-B14F-4D97-AF65-F5344CB8AC3E}">
        <p14:creationId xmlns:p14="http://schemas.microsoft.com/office/powerpoint/2010/main" val="276735843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1786</TotalTime>
  <Words>898</Words>
  <Application>Microsoft Office PowerPoint</Application>
  <PresentationFormat>‫הצגה על המסך (4:3)</PresentationFormat>
  <Paragraphs>98</Paragraphs>
  <Slides>12</Slides>
  <Notes>12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Almoni Neue DL 4.0 AAA</vt:lpstr>
      <vt:lpstr>Arial</vt:lpstr>
      <vt:lpstr>Calibri</vt:lpstr>
      <vt:lpstr>Calibri Light</vt:lpstr>
      <vt:lpstr>FontbitDavid</vt:lpstr>
      <vt:lpstr>FontbitDavid-Bold</vt:lpstr>
      <vt:lpstr>MF_FrankRuhl-Bold</vt:lpstr>
      <vt:lpstr>MF_FrankRuhl-Regular</vt:lpstr>
      <vt:lpstr>ערכת נושא Office</vt:lpstr>
      <vt:lpstr>  جِيلٌ جَدِيدٌ مِنَ الكَائِنَاتِ الحَيَّةِ</vt:lpstr>
      <vt:lpstr>  </vt:lpstr>
      <vt:lpstr>مَهَمَّةٌ: الكَائِنَات الحَيَّة تَتَكّاثَر(صَفْحَة47)  </vt:lpstr>
      <vt:lpstr> </vt:lpstr>
      <vt:lpstr> </vt:lpstr>
      <vt:lpstr> </vt:lpstr>
      <vt:lpstr>      </vt:lpstr>
      <vt:lpstr>      </vt:lpstr>
      <vt:lpstr>      </vt:lpstr>
      <vt:lpstr>      </vt:lpstr>
      <vt:lpstr> التَّكَاثُرُ هُوَ مِن مُمَيِّزَاتِ الحَيَاةِ  (صَفْحَة 51)  </vt:lpstr>
      <vt:lpstr>مَاذَا تَعَلَّمْنَا?(صَفْحَة 51)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197</cp:revision>
  <dcterms:created xsi:type="dcterms:W3CDTF">2019-05-25T18:59:51Z</dcterms:created>
  <dcterms:modified xsi:type="dcterms:W3CDTF">2023-10-26T11:51:58Z</dcterms:modified>
</cp:coreProperties>
</file>