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sldIdLst>
    <p:sldId id="289" r:id="rId2"/>
    <p:sldId id="304" r:id="rId3"/>
    <p:sldId id="307" r:id="rId4"/>
    <p:sldId id="308" r:id="rId5"/>
    <p:sldId id="309" r:id="rId6"/>
    <p:sldId id="310" r:id="rId7"/>
    <p:sldId id="306" r:id="rId8"/>
    <p:sldId id="311" r:id="rId9"/>
    <p:sldId id="313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14"/>
    <a:srgbClr val="6EB14D"/>
    <a:srgbClr val="F6FAFE"/>
    <a:srgbClr val="0066A6"/>
    <a:srgbClr val="0067A3"/>
    <a:srgbClr val="6FB14D"/>
    <a:srgbClr val="B31013"/>
    <a:srgbClr val="5A5EAE"/>
    <a:srgbClr val="F6CCB4"/>
    <a:srgbClr val="F5C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26" autoAdjust="0"/>
    <p:restoredTop sz="87511" autoAdjust="0"/>
  </p:normalViewPr>
  <p:slideViewPr>
    <p:cSldViewPr snapToGrid="0" showGuides="1">
      <p:cViewPr varScale="1">
        <p:scale>
          <a:sx n="97" d="100"/>
          <a:sy n="97" d="100"/>
        </p:scale>
        <p:origin x="1986" y="8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99FE938-EB2A-473A-97ED-1CBD33704278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992BE40-C229-4611-BA02-460BF420667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5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800" b="0" i="0" u="none" strike="noStrike" baseline="0" dirty="0">
                <a:latin typeface="FontbitDavid"/>
              </a:rPr>
              <a:t> תת פרק זה נועד להמחיש את המגבלות האנושיות (הפיסיולוגיות) שבגללן נוצר הצורך לביית בעלי חיים ולגדל צמחים. </a:t>
            </a:r>
          </a:p>
          <a:p>
            <a:pPr algn="r"/>
            <a:r>
              <a:rPr lang="he-IL" sz="1800" b="0" i="0" u="none" strike="noStrike" baseline="0" dirty="0">
                <a:latin typeface="FontbitDavid"/>
              </a:rPr>
              <a:t>ליקוט צמחים וציד בעלי חיים דורש מאמץ פיסי רב מה גם שהם לא תמיד זמינים בעונות השנה. </a:t>
            </a:r>
          </a:p>
          <a:p>
            <a:pPr algn="r"/>
            <a:r>
              <a:rPr lang="he-IL" sz="1800" b="0" i="0" u="none" strike="noStrike" baseline="0" dirty="0">
                <a:latin typeface="FontbitDavid"/>
              </a:rPr>
              <a:t>ביות ותרבות צמחים הם פתרונות טכנולוגיים לקושי זה.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67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800" b="0" i="0" u="none" strike="noStrike" baseline="0" dirty="0">
                <a:latin typeface="FontbitDavid"/>
              </a:rPr>
              <a:t>פותחים בדיון בעזרת השאלות שבתבנית שיח. שואלים: מדוע בני אדם מגדלים צמחים ובעלי חיים? (לספק צרכים חיוניים),  מדוע אי אפשר לצוד וללקט צמחים ובעלי חיים? </a:t>
            </a:r>
          </a:p>
          <a:p>
            <a:pPr algn="r"/>
            <a:r>
              <a:rPr lang="he-IL" sz="1800" b="0" i="0" u="none" strike="noStrike" baseline="0" dirty="0">
                <a:latin typeface="FontbitDavid"/>
              </a:rPr>
              <a:t>אוכלוסיית העולם גדלה והצורך לתת מענה לצרכים הגדלים של האוכלוסייה מצריכים מציאה של מקורות נוספים לצרכים אלה.</a:t>
            </a:r>
          </a:p>
          <a:p>
            <a:pPr algn="r"/>
            <a:r>
              <a:rPr lang="he-IL" sz="1800" b="0" i="0" u="none" strike="noStrike" baseline="0" dirty="0">
                <a:latin typeface="FontbitDavid"/>
              </a:rPr>
              <a:t>ביות בעלי חיים וצמחים בעזרת הטכנולוגיה הרחיב את מגוון האפשרויות למתן מענה לצרכים גדלים ומשתנים אלה.</a:t>
            </a:r>
          </a:p>
          <a:p>
            <a:pPr algn="r"/>
            <a:r>
              <a:rPr lang="he-IL" sz="1800" b="0" i="0" u="none" strike="noStrike" baseline="0" dirty="0">
                <a:latin typeface="FontbitDavid"/>
              </a:rPr>
              <a:t>כמות ומגוון המזון הזמין לאדם בטבע כמו גם משאבי טבע נוספים מוגבלים ולכן גידול בעלי חיים וצמחים במשק האדם פתר בעיה זו.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090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מומלץ לבצע את המשימה שבעמוד 85 מחוץ לכיתה. (</a:t>
            </a:r>
            <a:r>
              <a:rPr lang="he-IL" dirty="0">
                <a:solidFill>
                  <a:srgbClr val="FF0000"/>
                </a:solidFill>
              </a:rPr>
              <a:t>מוצע להיעזר בשקופיות  6-3 לתיאור המשימה</a:t>
            </a:r>
            <a:r>
              <a:rPr lang="he-IL" dirty="0"/>
              <a:t>). </a:t>
            </a:r>
          </a:p>
          <a:p>
            <a:r>
              <a:rPr lang="he-IL" dirty="0"/>
              <a:t>במשימה זו התלמידים צריכים להפעיל מאמץ פיזי כדי להשיג את הצרכים החיוניים לקיומם ולהסיק שהפעולה אינה פשוטה והיא כרוכה במאמץ פיזי ובסכנות.</a:t>
            </a:r>
          </a:p>
          <a:p>
            <a:pPr algn="r"/>
            <a:r>
              <a:rPr lang="he-IL" sz="1800" b="0" i="0" u="none" strike="noStrike" baseline="0" dirty="0">
                <a:latin typeface="FontbitDavid"/>
              </a:rPr>
              <a:t>מטרת הפעילות כפולה. האחת להפעיל מאמץ פיזי להשיג צורך חיוני ולהסיק שהפעולה אינה ראלית, והשנייה לעודד את תלמידים להניע את הגוף במהלך יום הלימודים בהזדמנויות נוספות מלבד שיעורי חינוך גופני.</a:t>
            </a:r>
          </a:p>
          <a:p>
            <a:pPr algn="r"/>
            <a:r>
              <a:rPr lang="he-IL" sz="1800" b="0" i="0" u="none" strike="noStrike" baseline="0" dirty="0">
                <a:latin typeface="FontbitDavid"/>
              </a:rPr>
              <a:t>מחקרים מעידים על כך שפעילות גופנית תורמת לריכוז וללמידה של תוכן לימודי וגם לבריאות הגופנית.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481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049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את הפעילות בעזרת השאלות שבתבנית שיח.</a:t>
            </a:r>
          </a:p>
          <a:p>
            <a:r>
              <a:rPr lang="he-IL" dirty="0"/>
              <a:t>מסכמים: היה קושי לבצע את המשימה, להשיג את הצורך החיוני ולכן צריך לפתור את הקושי. יש לנו בעיה: כיצד נוכל להשיג מזון? כיצד נוכל להשיג מים?</a:t>
            </a:r>
          </a:p>
          <a:p>
            <a:r>
              <a:rPr lang="he-IL" dirty="0"/>
              <a:t>בעיות טכנולוגיות נוצרות כאשר יש קושי בהשגת צורך אנושי. </a:t>
            </a:r>
          </a:p>
          <a:p>
            <a:r>
              <a:rPr lang="he-IL" dirty="0"/>
              <a:t>דוגמאות: כיצד נוכל להשיג מזון ומים? כיצד נוכל להשיג חומרים לבניית מחסה? כיצד נגדל צמחים בתנאי טמפרטורה מסוימים? כיצד נוכל לספק השקיה לצמחים שאנו מגדלים? ועוד.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66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תלמידי כיתה ב אינם נדרשים לנסח בעיה טכנולוגית אך הם יכולים להבין את הבעיות מתוך ההקשר.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התלמידים מוצאים פתרונות לבעיות בעזרת המשימה שבעמוד 86.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414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במבט מקוון, בספר הדיגיטלי, משימה: </a:t>
            </a:r>
            <a:r>
              <a:rPr lang="he-IL" b="1" dirty="0"/>
              <a:t>ממציאים פתרונות טכנולוגיים</a:t>
            </a:r>
            <a:r>
              <a:rPr lang="he-IL" dirty="0"/>
              <a:t>, בעמוד 86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473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את מה שלמדנו בעזרת המשפטים שבתבנית </a:t>
            </a:r>
            <a:r>
              <a:rPr lang="he-IL" b="1" dirty="0"/>
              <a:t>מה למדנו?</a:t>
            </a:r>
          </a:p>
          <a:p>
            <a:endParaRPr lang="he-IL" b="1" dirty="0"/>
          </a:p>
          <a:p>
            <a:r>
              <a:rPr lang="he-IL" b="0" dirty="0"/>
              <a:t>אפשר להחסיר</a:t>
            </a:r>
            <a:r>
              <a:rPr lang="he-IL" b="0" baseline="0" dirty="0"/>
              <a:t> מילים במשפטים ולבקש מהתלמידים להשלים. </a:t>
            </a:r>
            <a:r>
              <a:rPr lang="he-IL" b="0" baseline="0"/>
              <a:t>ראו דוגמה.</a:t>
            </a:r>
            <a:endParaRPr lang="he-IL" b="0" dirty="0"/>
          </a:p>
          <a:p>
            <a:pPr algn="r"/>
            <a:r>
              <a:rPr lang="he-IL" sz="1800" b="0" i="0" u="none" strike="noStrike" baseline="0" dirty="0">
                <a:solidFill>
                  <a:srgbClr val="00A7EC"/>
                </a:solidFill>
                <a:latin typeface="MF_FrankRuhl-Regular"/>
              </a:rPr>
              <a:t>•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לִבְנֵי הָאָדָם יֵשׁ קֹשִׁי לְהַשִּׂיג מָזוֹן וּמַיִם כְּמוֹ בַּעֲלֵי הַחַיִּים ________.</a:t>
            </a:r>
          </a:p>
          <a:p>
            <a:pPr algn="r"/>
            <a:r>
              <a:rPr lang="he-IL" sz="1800" b="0" i="0" u="none" strike="noStrike" baseline="0" dirty="0">
                <a:solidFill>
                  <a:srgbClr val="00A7EC"/>
                </a:solidFill>
                <a:latin typeface="MF_FrankRuhl-Regular"/>
              </a:rPr>
              <a:t>•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בְּעֶזְרַת פִּתְרוֹנוֹת טֶכְנוֹלוֹגִיִּים בְּנֵי הָאָדָם מַשִּׂיגִים________.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824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424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30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35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23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62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43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30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70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16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785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CB60-3FAE-4989-9875-39020804EAE7}" type="datetimeFigureOut">
              <a:rPr lang="x-none" smtClean="0"/>
              <a:t>י"א/חשון/תשפ"ד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95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Gyps_coprotheres0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BB69E2AE-CB91-4BB0-887D-266A32CB3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289" y="1313510"/>
            <a:ext cx="8841711" cy="2052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e-IL" sz="5400" b="1" dirty="0">
                <a:solidFill>
                  <a:srgbClr val="0070C0"/>
                </a:solidFill>
                <a:cs typeface="+mn-cs"/>
              </a:rPr>
              <a:t> </a:t>
            </a:r>
            <a:br>
              <a:rPr lang="he-IL" sz="5400" b="1" dirty="0">
                <a:solidFill>
                  <a:srgbClr val="0070C0"/>
                </a:solidFill>
                <a:cs typeface="+mn-cs"/>
              </a:rPr>
            </a:br>
            <a:r>
              <a:rPr lang="he-IL" sz="5400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ar-SA" sz="8000" b="1" dirty="0">
                <a:solidFill>
                  <a:srgbClr val="0070C0"/>
                </a:solidFill>
                <a:latin typeface="MF_FrankRuhl-Regular"/>
                <a:cs typeface="+mn-cs"/>
              </a:rPr>
              <a:t>اَ</a:t>
            </a:r>
            <a:r>
              <a:rPr lang="ar-SA" sz="8000" b="1" dirty="0">
                <a:solidFill>
                  <a:srgbClr val="0070C0"/>
                </a:solidFill>
                <a:latin typeface="MF_FrankRuhl-Regular"/>
              </a:rPr>
              <a:t>لْفصلُ </a:t>
            </a:r>
            <a:r>
              <a:rPr lang="ar-SA" sz="8000" b="1" dirty="0" err="1">
                <a:solidFill>
                  <a:srgbClr val="0070C0"/>
                </a:solidFill>
                <a:latin typeface="MF_FrankRuhl-Regular"/>
              </a:rPr>
              <a:t>اَلْفصلُ</a:t>
            </a:r>
            <a:r>
              <a:rPr lang="ar-SA" sz="8000" b="1" dirty="0">
                <a:solidFill>
                  <a:srgbClr val="0070C0"/>
                </a:solidFill>
                <a:latin typeface="MF_FrankRuhl-Regular"/>
              </a:rPr>
              <a:t> </a:t>
            </a:r>
            <a:r>
              <a:rPr lang="ar-SA" sz="8000" b="1" dirty="0" err="1">
                <a:solidFill>
                  <a:srgbClr val="0070C0"/>
                </a:solidFill>
                <a:latin typeface="MF_FrankRuhl-Regular"/>
              </a:rPr>
              <a:t>ٱلثَّالثُلثَّالثُ</a:t>
            </a:r>
            <a:br>
              <a:rPr lang="ar-SA" sz="8000" b="1" dirty="0">
                <a:solidFill>
                  <a:srgbClr val="0070C0"/>
                </a:solidFill>
                <a:latin typeface="MF_FrankRuhl-Regular"/>
              </a:rPr>
            </a:br>
            <a:r>
              <a:rPr lang="ar-SA" sz="8000" b="1" dirty="0">
                <a:solidFill>
                  <a:srgbClr val="0070C0"/>
                </a:solidFill>
                <a:latin typeface="MF_FrankRuhl-Regular"/>
              </a:rPr>
              <a:t>نُرَبِّي حَيَّواناتٍ وَنَباتاتٍ</a:t>
            </a:r>
            <a:endParaRPr lang="x-none" sz="8000" b="1" dirty="0">
              <a:solidFill>
                <a:srgbClr val="0070C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4" y="163052"/>
            <a:ext cx="1542422" cy="871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801" y="4363770"/>
            <a:ext cx="8048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5400" b="1" dirty="0">
                <a:solidFill>
                  <a:srgbClr val="0070C0"/>
                </a:solidFill>
                <a:latin typeface="MF_FrankRuhl-Regular"/>
              </a:rPr>
              <a:t>يَجِبُ</a:t>
            </a:r>
            <a:r>
              <a:rPr lang="he-IL" sz="5400" b="1" dirty="0">
                <a:solidFill>
                  <a:srgbClr val="0070C0"/>
                </a:solidFill>
                <a:latin typeface="MF_FrankRuhl-Regular"/>
              </a:rPr>
              <a:t>... </a:t>
            </a:r>
            <a:r>
              <a:rPr lang="ar-SA" sz="5400" b="1" dirty="0">
                <a:solidFill>
                  <a:srgbClr val="0070C0"/>
                </a:solidFill>
                <a:latin typeface="MF_FrankRuhl-Regular"/>
              </a:rPr>
              <a:t>يَجِبُ</a:t>
            </a:r>
            <a:r>
              <a:rPr lang="he-IL" sz="5400" b="1" dirty="0">
                <a:solidFill>
                  <a:srgbClr val="0070C0"/>
                </a:solidFill>
                <a:latin typeface="MF_FrankRuhl-Regular"/>
              </a:rPr>
              <a:t>... </a:t>
            </a:r>
            <a:r>
              <a:rPr lang="ar-SA" sz="5400" b="1" dirty="0">
                <a:solidFill>
                  <a:srgbClr val="0070C0"/>
                </a:solidFill>
                <a:latin typeface="MF_FrankRuhl-Regular"/>
              </a:rPr>
              <a:t>يَجِبُ</a:t>
            </a:r>
            <a:r>
              <a:rPr lang="he-IL" sz="5400" b="1" dirty="0">
                <a:solidFill>
                  <a:srgbClr val="0070C0"/>
                </a:solidFill>
                <a:latin typeface="MF_FrankRuhl-Regular"/>
              </a:rPr>
              <a:t> – </a:t>
            </a:r>
          </a:p>
          <a:p>
            <a:pPr lvl="0" algn="ctr"/>
            <a:r>
              <a:rPr lang="ar-SA" sz="5400" b="1" dirty="0">
                <a:solidFill>
                  <a:srgbClr val="0070C0"/>
                </a:solidFill>
                <a:latin typeface="MF_FrankRuhl-Regular"/>
              </a:rPr>
              <a:t>إِذًا ماذا نَفْعَلُ؟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2717240-C726-167B-40A9-EC4CDC49E5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66" y="163052"/>
            <a:ext cx="152413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E3C1BA7-82C6-4268-0BD6-AC076775C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22"/>
            <a:ext cx="1542422" cy="871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3431EF4-ED40-06CA-4659-E2183BC862E9}"/>
              </a:ext>
            </a:extLst>
          </p:cNvPr>
          <p:cNvSpPr txBox="1"/>
          <p:nvPr/>
        </p:nvSpPr>
        <p:spPr>
          <a:xfrm>
            <a:off x="4750676" y="5280304"/>
            <a:ext cx="32161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ar-SA" sz="2800" b="1">
                <a:latin typeface="MF_FrankRuhl-Regular"/>
              </a:rPr>
              <a:t>ٱلْمُصطَلَحات</a:t>
            </a:r>
            <a:r>
              <a:rPr lang="ar-SA" sz="2800" b="1" dirty="0">
                <a:latin typeface="MF_FrankRuhl-Regular"/>
              </a:rPr>
              <a:t> التي تَعَلَّمناها 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2E46652-7CEC-B1E9-75A8-DE15D8426A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48" y="69159"/>
            <a:ext cx="1524132" cy="1012024"/>
          </a:xfrm>
          <a:prstGeom prst="rect">
            <a:avLst/>
          </a:prstGeom>
        </p:spPr>
      </p:pic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17B91A58-6FF1-5973-D130-A0B2012ED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2742" y="1303283"/>
            <a:ext cx="7724775" cy="3553860"/>
          </a:xfr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E5253FD-FBD1-21DC-C5AA-E18E629B6B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041" y="5940316"/>
            <a:ext cx="5113973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6345" y="500928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0070C0"/>
                </a:solidFill>
                <a:cs typeface="+mn-cs"/>
              </a:rPr>
              <a:t>مُحادَثَةٌ</a:t>
            </a:r>
            <a:r>
              <a:rPr lang="he-IL" sz="2800" b="1" dirty="0">
                <a:solidFill>
                  <a:srgbClr val="0070C0"/>
                </a:solidFill>
                <a:cs typeface="+mn-cs"/>
              </a:rPr>
              <a:t> (</a:t>
            </a:r>
            <a:r>
              <a:rPr lang="ar-SA" sz="2800" b="1" dirty="0">
                <a:solidFill>
                  <a:srgbClr val="0070C0"/>
                </a:solidFill>
                <a:cs typeface="+mn-cs"/>
              </a:rPr>
              <a:t>صفحة</a:t>
            </a:r>
            <a:r>
              <a:rPr lang="he-IL" sz="2800" b="1" dirty="0">
                <a:solidFill>
                  <a:srgbClr val="0070C0"/>
                </a:solidFill>
                <a:cs typeface="+mn-cs"/>
              </a:rPr>
              <a:t> 84)</a:t>
            </a:r>
            <a:endParaRPr lang="en-US" sz="2800" b="1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4BD4DC1-0E91-1AF2-BB65-7DF12527D9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4" y="163052"/>
            <a:ext cx="1542422" cy="871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C91D6F9-D13C-F045-BB2E-BFC4B8BC47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458" y="-5084"/>
            <a:ext cx="1312957" cy="871804"/>
          </a:xfrm>
          <a:prstGeom prst="rect">
            <a:avLst/>
          </a:prstGeom>
        </p:spPr>
      </p:pic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111621C9-2687-8C4B-2B8A-14C04027C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3586" y="1912883"/>
            <a:ext cx="6999890" cy="4319751"/>
          </a:xfr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7A58E1C-935E-0771-4D38-5EE4EF2A3F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569" y="774359"/>
            <a:ext cx="182286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3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63713" y="1082223"/>
            <a:ext cx="8919134" cy="1325563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437BBE"/>
                </a:solidFill>
                <a:latin typeface="MF_FrankRuhl-Regular"/>
                <a:cs typeface="+mn-cs"/>
              </a:rPr>
              <a:t>مَهَمَّةٌ</a:t>
            </a:r>
            <a:r>
              <a:rPr lang="he-IL" b="1" dirty="0">
                <a:solidFill>
                  <a:srgbClr val="437BBE"/>
                </a:solidFill>
                <a:latin typeface="MF_FrankRuhl-Regular"/>
                <a:cs typeface="+mn-cs"/>
              </a:rPr>
              <a:t>: </a:t>
            </a:r>
            <a:r>
              <a:rPr lang="he-IL" sz="2800" b="1" dirty="0">
                <a:solidFill>
                  <a:srgbClr val="437BBE"/>
                </a:solidFill>
                <a:latin typeface="MF_FrankRuhl-Regular"/>
                <a:cs typeface="+mn-cs"/>
              </a:rPr>
              <a:t>(</a:t>
            </a:r>
            <a:r>
              <a:rPr lang="ar-SA" sz="2800" b="1" dirty="0">
                <a:solidFill>
                  <a:srgbClr val="437BBE"/>
                </a:solidFill>
                <a:latin typeface="MF_FrankRuhl-Regular"/>
                <a:cs typeface="+mn-cs"/>
              </a:rPr>
              <a:t>صفحة</a:t>
            </a:r>
            <a:r>
              <a:rPr lang="he-IL" sz="2800" b="1" dirty="0">
                <a:solidFill>
                  <a:srgbClr val="437BBE"/>
                </a:solidFill>
                <a:latin typeface="MF_FrankRuhl-Regular"/>
                <a:cs typeface="+mn-cs"/>
              </a:rPr>
              <a:t> 85)</a:t>
            </a:r>
            <a:br>
              <a:rPr lang="he-IL" sz="2800" b="1" dirty="0">
                <a:solidFill>
                  <a:srgbClr val="437BBE"/>
                </a:solidFill>
                <a:latin typeface="MF_FrankRuhl-Regular"/>
                <a:cs typeface="+mn-cs"/>
              </a:rPr>
            </a:br>
            <a: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  <a:t>اَلْحُصُولُ عَلى </a:t>
            </a:r>
            <a:r>
              <a:rPr lang="ar-SA" b="1" dirty="0" err="1">
                <a:solidFill>
                  <a:srgbClr val="000000"/>
                </a:solidFill>
                <a:latin typeface="MF_FrankRuhl-Regular"/>
                <a:cs typeface="+mn-cs"/>
              </a:rPr>
              <a:t>ٱلْغِذاءِ</a:t>
            </a:r>
            <a: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  <a:t> </a:t>
            </a:r>
            <a:r>
              <a:rPr lang="ar-SA" b="1" dirty="0" err="1">
                <a:solidFill>
                  <a:srgbClr val="000000"/>
                </a:solidFill>
                <a:latin typeface="MF_FrankRuhl-Regular"/>
                <a:cs typeface="+mn-cs"/>
              </a:rPr>
              <a:t>وَٱلماءِ</a:t>
            </a:r>
            <a: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  <a:t> مِثلَ </a:t>
            </a:r>
            <a:r>
              <a:rPr lang="ar-SA" b="1" dirty="0" err="1">
                <a:solidFill>
                  <a:srgbClr val="000000"/>
                </a:solidFill>
                <a:latin typeface="MF_FrankRuhl-Regular"/>
                <a:cs typeface="+mn-cs"/>
              </a:rPr>
              <a:t>ٱلحَيَواناتِ</a:t>
            </a:r>
            <a:endParaRPr lang="en-US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0127" y="2251138"/>
            <a:ext cx="851535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000" b="1" dirty="0"/>
              <a:t> </a:t>
            </a:r>
            <a:endParaRPr lang="en-US" sz="4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23" y="2521347"/>
            <a:ext cx="6272222" cy="408112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450744" y="2770360"/>
            <a:ext cx="2514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  <a:latin typeface="MF_FrankRuhl-Regular"/>
              </a:rPr>
              <a:t>طارِدوا مِثْلَ </a:t>
            </a:r>
            <a:r>
              <a:rPr lang="ar-SA" sz="3200" b="1" dirty="0" err="1">
                <a:solidFill>
                  <a:srgbClr val="000000"/>
                </a:solidFill>
                <a:latin typeface="MF_FrankRuhl-Regular"/>
              </a:rPr>
              <a:t>ٱلنِمرِ</a:t>
            </a:r>
            <a:endParaRPr lang="en-US" sz="3200" b="1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9661969-107B-4C6C-161A-EA7E6DE3F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5" y="54521"/>
            <a:ext cx="1542422" cy="87180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2C04A99-398B-A3EC-0170-A3CC6D70D8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317" y="70199"/>
            <a:ext cx="152413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طِيْرُوا مِثلَ </a:t>
            </a:r>
            <a:r>
              <a:rPr lang="ar-SA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ٱلْفَراشَةِ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1" y="1879946"/>
            <a:ext cx="7137153" cy="475624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6C81D71-AF56-988B-0CBC-14B5E2BCAA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26" y="108328"/>
            <a:ext cx="1542422" cy="871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296D661-854E-FD11-DC69-DA73418F4F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742" y="108328"/>
            <a:ext cx="152413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اِمْشُوا بِهدوءٍ مِثلَ </a:t>
            </a:r>
            <a:r>
              <a:rPr lang="ar-SA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ٱلْنَمْلَةِ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029619"/>
            <a:ext cx="7886700" cy="3943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A0BF85E-CCD0-29C9-A5B4-B81439E199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96"/>
            <a:ext cx="1542422" cy="871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AB6A090-E2E4-BEEC-A61B-FEBB99FC45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452" y="137747"/>
            <a:ext cx="152413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9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rgbClr val="0070C0"/>
                </a:solidFill>
                <a:cs typeface="+mn-cs"/>
              </a:rPr>
              <a:t>طِيْرُوا مِثلَ </a:t>
            </a:r>
            <a:r>
              <a:rPr lang="ar-SA" sz="5400" b="1" dirty="0" err="1">
                <a:solidFill>
                  <a:srgbClr val="0070C0"/>
                </a:solidFill>
                <a:cs typeface="+mn-cs"/>
              </a:rPr>
              <a:t>ٱلنِّسْرِ</a:t>
            </a:r>
            <a:endParaRPr lang="en-US" sz="5400" b="1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9" y="1466661"/>
            <a:ext cx="5963382" cy="4339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195057" y="6047715"/>
            <a:ext cx="724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/>
              <a:t>برعاية ويكيبيديا</a:t>
            </a:r>
            <a:r>
              <a:rPr lang="he-IL" dirty="0"/>
              <a:t>.  </a:t>
            </a:r>
            <a:r>
              <a:rPr lang="ar-SA" dirty="0">
                <a:hlinkClick r:id="rId4"/>
              </a:rPr>
              <a:t>المصدر</a:t>
            </a:r>
            <a:r>
              <a:rPr lang="he-IL" dirty="0"/>
              <a:t>.  </a:t>
            </a:r>
            <a:r>
              <a:rPr lang="ar-SA" dirty="0"/>
              <a:t>انتاج</a:t>
            </a:r>
            <a:r>
              <a:rPr lang="he-IL" dirty="0"/>
              <a:t>:   </a:t>
            </a:r>
          </a:p>
          <a:p>
            <a:pPr algn="r"/>
            <a:r>
              <a:rPr lang="he-IL" dirty="0"/>
              <a:t>          </a:t>
            </a:r>
            <a:r>
              <a:rPr lang="en-US" dirty="0"/>
              <a:t>Andrew Keys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FA4CE67-5209-25CF-3642-D878B8A599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993"/>
            <a:ext cx="1542422" cy="87180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FD7D05-AD4A-760F-C494-872B744FE1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68" y="84008"/>
            <a:ext cx="152413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5509" y="1292982"/>
            <a:ext cx="8664166" cy="835857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>
                <a:solidFill>
                  <a:srgbClr val="437BBE"/>
                </a:solidFill>
                <a:latin typeface="MF_FrankRuhl-Regular"/>
                <a:cs typeface="+mn-cs"/>
              </a:rPr>
              <a:t>مُحادَثَةٌ</a:t>
            </a:r>
            <a:r>
              <a:rPr lang="he-IL" sz="2800" b="1" dirty="0">
                <a:solidFill>
                  <a:srgbClr val="437BBE"/>
                </a:solidFill>
                <a:latin typeface="MF_FrankRuhl-Regular"/>
                <a:cs typeface="+mn-cs"/>
              </a:rPr>
              <a:t>   (</a:t>
            </a:r>
            <a:r>
              <a:rPr lang="ar-SA" sz="2800" b="1" dirty="0">
                <a:solidFill>
                  <a:srgbClr val="437BBE"/>
                </a:solidFill>
                <a:latin typeface="MF_FrankRuhl-Regular"/>
                <a:cs typeface="+mn-cs"/>
              </a:rPr>
              <a:t>صفحة</a:t>
            </a:r>
            <a:r>
              <a:rPr lang="he-IL" sz="2800" b="1" dirty="0">
                <a:solidFill>
                  <a:srgbClr val="437BBE"/>
                </a:solidFill>
                <a:latin typeface="MF_FrankRuhl-Regular"/>
                <a:cs typeface="+mn-cs"/>
              </a:rPr>
              <a:t> 85)</a:t>
            </a:r>
            <a:br>
              <a:rPr lang="he-IL" sz="2800" b="1" dirty="0">
                <a:solidFill>
                  <a:srgbClr val="437BBE"/>
                </a:solidFill>
                <a:latin typeface="MF_FrankRuhl-Regular"/>
                <a:cs typeface="+mn-cs"/>
              </a:rPr>
            </a:br>
            <a:endParaRPr lang="en-US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E5F72DE-332F-E34A-253D-68B13E1B4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43"/>
            <a:ext cx="1542422" cy="871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B9EE6A2-8D33-9A4C-6CA9-A6CD633089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020" y="42260"/>
            <a:ext cx="1403197" cy="93172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417DFEB-BD92-8588-3BDD-33CCD1D93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34" y="2730718"/>
            <a:ext cx="7609490" cy="360701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12CDB24-8160-F528-1448-8F88B698AB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348" y="1178465"/>
            <a:ext cx="182286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1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اِبْتِكَارُ </a:t>
            </a:r>
            <a:r>
              <a:rPr lang="ar-SA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ٱلْحُلُولِ</a:t>
            </a:r>
            <a:r>
              <a:rPr lang="ar-S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ٱلتِّكْنُولُوجِيَّةِ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691" y="1765426"/>
            <a:ext cx="771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/>
              <a:t>مدوا خَطًا بَيْنَ </a:t>
            </a:r>
            <a:r>
              <a:rPr lang="ar-SA" sz="3200" dirty="0" err="1"/>
              <a:t>ٱلْمُشْكِلَةِ</a:t>
            </a:r>
            <a:r>
              <a:rPr lang="ar-SA" sz="3200" dirty="0"/>
              <a:t> وَبَيْنَ </a:t>
            </a:r>
            <a:r>
              <a:rPr lang="ar-SA" sz="3200" dirty="0" err="1"/>
              <a:t>ٱلْحَّلِ</a:t>
            </a:r>
            <a:r>
              <a:rPr lang="ar-SA" sz="3200" dirty="0"/>
              <a:t> </a:t>
            </a:r>
            <a:r>
              <a:rPr lang="ar-SA" sz="3200" dirty="0" err="1"/>
              <a:t>ٱلتِّكْنُولُوجِيَّ</a:t>
            </a:r>
            <a:r>
              <a:rPr lang="ar-SA" sz="3200" dirty="0"/>
              <a:t>  </a:t>
            </a:r>
            <a:r>
              <a:rPr lang="ar-SA" sz="3200" dirty="0" err="1"/>
              <a:t>ٱلْمناسِبِ</a:t>
            </a:r>
            <a:r>
              <a:rPr lang="ar-SA" sz="3200" dirty="0"/>
              <a:t>. 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A5E0B8F-E240-FD80-C7F5-B83A9EC18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42" y="85060"/>
            <a:ext cx="1542422" cy="87180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44FBA92-53EF-1256-8D82-C3FDAE38EE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122" y="60552"/>
            <a:ext cx="1524132" cy="1012024"/>
          </a:xfrm>
          <a:prstGeom prst="rect">
            <a:avLst/>
          </a:prstGeom>
        </p:spPr>
      </p:pic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37FFCFE8-FB7B-39AF-B1BA-A74CCF9B2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49" y="2549880"/>
            <a:ext cx="8294633" cy="4019085"/>
          </a:xfrm>
        </p:spPr>
      </p:pic>
    </p:spTree>
    <p:extLst>
      <p:ext uri="{BB962C8B-B14F-4D97-AF65-F5344CB8AC3E}">
        <p14:creationId xmlns:p14="http://schemas.microsoft.com/office/powerpoint/2010/main" val="181955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B14627B-8C62-0736-8CF3-1C1BC52C36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4" y="163052"/>
            <a:ext cx="1542422" cy="8718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E915942-6156-3A09-5C8C-C7B430EC07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894" y="163052"/>
            <a:ext cx="1524132" cy="10120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00F64F3-4C49-A035-5DCB-62CF31D61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8502"/>
            <a:ext cx="9144000" cy="48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56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149351" tIns="149353" rIns="149352" bIns="495276" numCol="1" spcCol="1270" anchor="ctr" anchorCtr="0">
        <a:noAutofit/>
      </a:bodyPr>
      <a:lstStyle>
        <a:defPPr marL="0" indent="0" algn="ctr" defTabSz="933450" rtl="1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2100" b="1" kern="120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481</Words>
  <Application>Microsoft Office PowerPoint</Application>
  <PresentationFormat>‫הצגה על המסך (4:3)</PresentationFormat>
  <Paragraphs>47</Paragraphs>
  <Slides>10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FontbitDavid</vt:lpstr>
      <vt:lpstr>MF_FrankRuhl-Regular</vt:lpstr>
      <vt:lpstr>ערכת נושא Office</vt:lpstr>
      <vt:lpstr>   اَلْفصلُ اَلْفصلُ ٱلثَّالثُلثَّالثُ نُرَبِّي حَيَّواناتٍ وَنَباتاتٍ</vt:lpstr>
      <vt:lpstr>مُحادَثَةٌ (صفحة 84)</vt:lpstr>
      <vt:lpstr>مَهَمَّةٌ: (صفحة 85) اَلْحُصُولُ عَلى ٱلْغِذاءِ وَٱلماءِ مِثلَ ٱلحَيَواناتِ</vt:lpstr>
      <vt:lpstr>طِيْرُوا مِثلَ ٱلْفَراشَةِ</vt:lpstr>
      <vt:lpstr>اِمْشُوا بِهدوءٍ مِثلَ ٱلْنَمْلَةِ</vt:lpstr>
      <vt:lpstr>طِيْرُوا مِثلَ ٱلنِّسْرِ</vt:lpstr>
      <vt:lpstr>مُحادَثَةٌ   (صفحة 85) </vt:lpstr>
      <vt:lpstr>اِبْتِكَارُ ٱلْحُلُولِ ٱلتِّكْنُولُوجِيَّةِ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"החושים שלנו"</dc:title>
  <dc:creator>Tamar Levy</dc:creator>
  <cp:lastModifiedBy>shlomi sh shlomish</cp:lastModifiedBy>
  <cp:revision>171</cp:revision>
  <dcterms:created xsi:type="dcterms:W3CDTF">2019-05-25T18:59:51Z</dcterms:created>
  <dcterms:modified xsi:type="dcterms:W3CDTF">2023-10-26T12:10:13Z</dcterms:modified>
</cp:coreProperties>
</file>