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89" r:id="rId2"/>
    <p:sldId id="312" r:id="rId3"/>
    <p:sldId id="313" r:id="rId4"/>
    <p:sldId id="317" r:id="rId5"/>
    <p:sldId id="314" r:id="rId6"/>
    <p:sldId id="316" r:id="rId7"/>
    <p:sldId id="318" r:id="rId8"/>
    <p:sldId id="31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B31114"/>
    <a:srgbClr val="6EB14D"/>
    <a:srgbClr val="F6FAFE"/>
    <a:srgbClr val="0066A6"/>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2"/>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מצגת זו עוסקת </a:t>
            </a:r>
            <a:r>
              <a:rPr lang="he-IL" b="1" dirty="0"/>
              <a:t>בצרכים החיוניים </a:t>
            </a:r>
            <a:r>
              <a:rPr lang="he-IL" dirty="0"/>
              <a:t>המשותפים לכל היצורים החיים (בעלי חיים ובכללם האדם וצמחים) ובלעדיהם אין חיים.</a:t>
            </a:r>
          </a:p>
          <a:p>
            <a:r>
              <a:rPr lang="he-IL" dirty="0"/>
              <a:t>צמחים זקוקים לאור כדי לייצר מזון.</a:t>
            </a:r>
          </a:p>
          <a:p>
            <a:r>
              <a:rPr lang="he-IL" dirty="0"/>
              <a:t>ליצורים חיים יש גם צרכים שאינם חיוניים.</a:t>
            </a:r>
          </a:p>
          <a:p>
            <a:pPr algn="r"/>
            <a:r>
              <a:rPr lang="he-IL" sz="1800" b="0" i="0" u="none" strike="noStrike" baseline="0" dirty="0">
                <a:latin typeface="FontbitDavid"/>
              </a:rPr>
              <a:t>המושג צרכים חיוניים (מה צריך ייצור חי כדי לחיות ולהתקיים בסביבה?) מיטשטש לעתים עם המושג מאפייני חיים בגלל הקשר שיש בין מאפייני חיים אחדים לצרכים חיוניים אחדים. דוגמאות: מים ומזון הם צרכים חיוניים ומאפיין החיים הוא הזנה; חמצן הוא צורך חיוני לנשימה ומאפיין החיים הוא נשימה, הגנה ומחסה אף הם צרכים חיוניים שאפשר להשיגם באמצעות תנועה ותקשורת שהם מאפייני חיים. החוברת מטפלת באבחנה בין צרכים חיוניים לבין מאפייני חיים. לאור זאת, בתת הפרק שבו מטופל צורך חיוני מסוים מטופל במקביל מאפיין</a:t>
            </a:r>
          </a:p>
          <a:p>
            <a:pPr algn="r"/>
            <a:r>
              <a:rPr lang="he-IL" sz="1800" b="0" i="0" u="none" strike="noStrike" baseline="0" dirty="0">
                <a:latin typeface="FontbitDavid"/>
              </a:rPr>
              <a:t>החיים המתאים. בדומה למאפייני החיים, הצרכים החיוניים מוצגים כמכלול ואי אפשר לוותר על אף אחד מהם כדי לאפשר חיים.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התלמידים מקיפים את כל מה שהם חושבים שהם צריכים (דברים), ומתלבטים בשאלה מהם הדברים שהם צריכים לעיתים (לא חיוניים) ומהם הדברים שאי אפשר לחיות בלעדיהם (חיוניים). </a:t>
            </a:r>
          </a:p>
          <a:p>
            <a:pPr algn="r"/>
            <a:r>
              <a:rPr lang="he-IL" sz="1800" b="0" i="0" u="none" strike="noStrike" baseline="0" dirty="0">
                <a:latin typeface="FontbitDavid"/>
              </a:rPr>
              <a:t>בקטע המידע שבעמוד 13 בחוברת ממשיגים את המילה </a:t>
            </a:r>
            <a:r>
              <a:rPr lang="he-IL" sz="1800" b="1" i="0" u="none" strike="noStrike" baseline="0" dirty="0">
                <a:latin typeface="FontbitDavid"/>
              </a:rPr>
              <a:t>צרכים חיוניים</a:t>
            </a:r>
            <a:r>
              <a:rPr lang="he-IL" sz="1800" b="0" i="0" u="none" strike="noStrike" baseline="0" dirty="0">
                <a:latin typeface="FontbitDavid"/>
              </a:rPr>
              <a:t>.</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Bold"/>
              </a:rPr>
              <a:t>עמוד 13 נועד להמשגה של המושג צרכים חיוניים במלל ובייצוג חזותי (איורים) הצרכים החיוניים </a:t>
            </a:r>
            <a:r>
              <a:rPr lang="he-IL" sz="1800" b="0" i="0" u="none" strike="noStrike" baseline="0" dirty="0">
                <a:latin typeface="FontbitDavid"/>
              </a:rPr>
              <a:t>כמכלול : מים, מזון, אוויר, טמפרטורה מתאימה ואור (לצמחים). בהמשך התלמידים ילמדו על הגנה כצורך חיוני.</a:t>
            </a:r>
          </a:p>
          <a:p>
            <a:pPr algn="r"/>
            <a:r>
              <a:rPr lang="he-IL" sz="1800" b="0" i="0" u="none" strike="noStrike" baseline="0" dirty="0">
                <a:latin typeface="FontbitDavid"/>
              </a:rPr>
              <a:t>מוצע לקרוא את קטע המידע, לעיין באיורים ולדון בחיוניותם.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311254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Bold"/>
              </a:rPr>
              <a:t>באתר המקוון, בספר הדיגיטלי לכיתה ב, בעמוד 13, משימה: צרכים חיוניים של יצורים חיים.</a:t>
            </a:r>
          </a:p>
          <a:p>
            <a:pPr algn="r"/>
            <a:r>
              <a:rPr lang="he-IL" sz="1800" b="0" i="0" u="none" strike="noStrike" baseline="0" dirty="0">
                <a:latin typeface="FontbitDavid-Bold"/>
              </a:rPr>
              <a:t>אפשר לתת את המשימה כשיעורי בית, כפעילות בשעות הפרטניות, במליאת הכיתה או כמשימה בכיתה בהרכבים שונים של לומדים.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824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המשימה בעמודים 15-14 היא לגרום להבנה שליצורים חיים דרוש </a:t>
            </a:r>
            <a:r>
              <a:rPr lang="he-IL" sz="1800" b="1" i="0" u="none" strike="noStrike" baseline="0" dirty="0">
                <a:latin typeface="FontbitDavid-Bold"/>
              </a:rPr>
              <a:t>מכלול של צרכים חיוניים</a:t>
            </a:r>
            <a:r>
              <a:rPr lang="he-IL" sz="1800" b="0" i="0" u="none" strike="noStrike" baseline="0" dirty="0">
                <a:latin typeface="FontbitDavid"/>
              </a:rPr>
              <a:t>, ואי אפשר לוותר על אף אחד מהם.</a:t>
            </a:r>
          </a:p>
          <a:p>
            <a:pPr algn="r"/>
            <a:r>
              <a:rPr lang="he-IL" sz="1800" b="0" i="0" u="none" strike="noStrike" baseline="0" dirty="0">
                <a:latin typeface="FontbitDavid"/>
              </a:rPr>
              <a:t>למעשה פעילות זו היא משימת יישום של מה שנלמד עד כה.</a:t>
            </a:r>
          </a:p>
          <a:p>
            <a:pPr algn="r"/>
            <a:r>
              <a:rPr lang="he-IL" sz="1800" b="0" i="0" u="none" strike="noStrike" baseline="0" dirty="0">
                <a:latin typeface="FontbitDavid"/>
              </a:rPr>
              <a:t>המשותף לכל היצורים החיים היא מכלול הצרכים הדרושים להם כדי לחיות.</a:t>
            </a:r>
          </a:p>
          <a:p>
            <a:pPr algn="r"/>
            <a:endParaRPr lang="he-IL" sz="1800" b="0" i="0" u="none" strike="noStrike" baseline="0" dirty="0">
              <a:latin typeface="FontbitDavid"/>
            </a:endParaRPr>
          </a:p>
          <a:p>
            <a:pPr algn="r"/>
            <a:r>
              <a:rPr lang="he-IL" sz="1800" b="0" i="0" u="none" strike="noStrike" baseline="0" dirty="0">
                <a:latin typeface="FontbitDavid"/>
              </a:rPr>
              <a:t>באתר במבט מקוון, בספר הדיגיטלי לכיתה ב, עמוד 14, גרסה דיגיטלית של </a:t>
            </a:r>
            <a:r>
              <a:rPr lang="he-IL" sz="1800" b="0" i="0" u="none" strike="noStrike" baseline="0" dirty="0" err="1">
                <a:latin typeface="FontbitDavid"/>
              </a:rPr>
              <a:t>משימהזו</a:t>
            </a:r>
            <a:r>
              <a:rPr lang="he-IL" sz="1800" b="0" i="0" u="none" strike="noStrike" baseline="0" dirty="0">
                <a:latin typeface="FontbitDavid"/>
              </a:rPr>
              <a:t>.</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4380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מירי</a:t>
            </a:r>
          </a:p>
          <a:p>
            <a:r>
              <a:rPr lang="he-IL" dirty="0"/>
              <a:t>למה ציינת את שאלה 2?</a:t>
            </a:r>
          </a:p>
          <a:p>
            <a:r>
              <a:rPr lang="he-IL" dirty="0"/>
              <a:t>יש להדגיש שצמחים הם יצורים חיים ובעלי צרכים חיוניים דומים כמו לשאר היצורים החיים (בעלי חיים ובכללם האדם) הצמחים זקוקים גם לאור כדי לייצר מזון.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139974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התוכן לכיתה ב (עולם היצורים החיים) משימה: </a:t>
            </a:r>
            <a:r>
              <a:rPr lang="he-IL" b="1" dirty="0"/>
              <a:t>מה צריכים יצורים חיים כדי לחיות?. </a:t>
            </a:r>
            <a:r>
              <a:rPr lang="he-IL" b="0" i="0" dirty="0">
                <a:effectLst/>
                <a:latin typeface="Almoni Neue DL 4.0 AAA"/>
              </a:rPr>
              <a:t>המשימה עוסקת בצרכים החיוניים שהיצורים החיים משיגים מהסביבה, וכן בצרכים החיוניים שבני האדם מספקים לצמחים ולבעלי חיים.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426504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מוצע לקרוא עם התלמידים את הסיכום שבתבנית: </a:t>
            </a:r>
            <a:r>
              <a:rPr lang="he-IL" b="1" dirty="0"/>
              <a:t>מה למדנו?</a:t>
            </a:r>
          </a:p>
          <a:p>
            <a:r>
              <a:rPr lang="he-IL" dirty="0"/>
              <a:t>אפשר להשמיט את המושגים החדשים מהמשפטים ולבקש מהתלמידים להשלים אותן.</a:t>
            </a:r>
          </a:p>
          <a:p>
            <a:pPr marL="228600" indent="-228600" algn="r" rtl="1">
              <a:buFont typeface="+mj-lt"/>
              <a:buAutoNum type="arabicPeriod"/>
            </a:pPr>
            <a:r>
              <a:rPr lang="he-IL" dirty="0">
                <a:solidFill>
                  <a:srgbClr val="000000"/>
                </a:solidFill>
                <a:latin typeface="MF_FrankRuhl-Regular"/>
              </a:rPr>
              <a:t>לְכָל מָה שֶׁצָּרִיךְ כְּדֵי לִחְיוֹת קוֹרְאִים________ ________.</a:t>
            </a:r>
          </a:p>
          <a:p>
            <a:pPr marL="228600" indent="-228600" algn="r" rtl="1">
              <a:buFont typeface="+mj-lt"/>
              <a:buAutoNum type="arabicPeriod"/>
            </a:pPr>
            <a:r>
              <a:rPr lang="he-IL" dirty="0">
                <a:solidFill>
                  <a:srgbClr val="000000"/>
                </a:solidFill>
                <a:latin typeface="MF_FrankRuhl-Regular"/>
              </a:rPr>
              <a:t>צְרָכִים חִיּוּנִיִּים הֵם: מָזוֹן, מַיִם, אֲוִיר (חַמְצָן) ו_________ ________.</a:t>
            </a:r>
          </a:p>
          <a:p>
            <a:pPr marL="228600" indent="-228600" algn="r" rtl="1">
              <a:buFont typeface="+mj-lt"/>
              <a:buAutoNum type="arabicPeriod"/>
            </a:pPr>
            <a:r>
              <a:rPr lang="he-IL" dirty="0">
                <a:solidFill>
                  <a:srgbClr val="000000"/>
                </a:solidFill>
                <a:latin typeface="MF_FrankRuhl-Regular"/>
              </a:rPr>
              <a:t>_________ זְקוּקִים לְאוֹר כְּדֵי לִחְיוֹת.</a:t>
            </a:r>
          </a:p>
          <a:p>
            <a:endParaRPr lang="he-IL" dirty="0"/>
          </a:p>
          <a:p>
            <a:r>
              <a:rPr lang="he-IL" dirty="0"/>
              <a:t>אפשר לחבר משפטים עם המושגים החדשים שלמדנו.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8</a:t>
            </a:fld>
            <a:endParaRPr lang="x-none">
              <a:solidFill>
                <a:prstClr val="black"/>
              </a:solidFill>
            </a:endParaRPr>
          </a:p>
        </p:txBody>
      </p:sp>
    </p:spTree>
    <p:extLst>
      <p:ext uri="{BB962C8B-B14F-4D97-AF65-F5344CB8AC3E}">
        <p14:creationId xmlns:p14="http://schemas.microsoft.com/office/powerpoint/2010/main" val="70331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0" y="1448555"/>
            <a:ext cx="9015021" cy="1466662"/>
          </a:xfrm>
          <a:effectLst>
            <a:outerShdw blurRad="50800" dist="38100" dir="2700000" algn="tl" rotWithShape="0">
              <a:prstClr val="black">
                <a:alpha val="40000"/>
              </a:prstClr>
            </a:outerShdw>
          </a:effectLst>
        </p:spPr>
        <p:txBody>
          <a:bodyPr>
            <a:normAutofit fontScale="90000"/>
          </a:bodyPr>
          <a:lstStyle/>
          <a:p>
            <a:r>
              <a:rPr lang="ar-SA" sz="5400" b="1" dirty="0">
                <a:solidFill>
                  <a:srgbClr val="0070C0"/>
                </a:solidFill>
                <a:cs typeface="+mn-cs"/>
              </a:rPr>
              <a:t>كُلّنَا نَحْتَاج</a:t>
            </a:r>
            <a:r>
              <a:rPr lang="he-IL" sz="6700" b="1" dirty="0">
                <a:solidFill>
                  <a:srgbClr val="0070C0"/>
                </a:solidFill>
                <a:cs typeface="+mn-cs"/>
              </a:rPr>
              <a:t>... </a:t>
            </a:r>
            <a:br>
              <a:rPr lang="he-IL" sz="6700" b="1" dirty="0">
                <a:solidFill>
                  <a:srgbClr val="0070C0"/>
                </a:solidFill>
                <a:cs typeface="+mn-cs"/>
              </a:rPr>
            </a:br>
            <a:r>
              <a:rPr lang="ar-SA" sz="4400" b="1" dirty="0">
                <a:solidFill>
                  <a:srgbClr val="0070C0"/>
                </a:solidFill>
                <a:cs typeface="+mn-cs"/>
              </a:rPr>
              <a:t>احْتِيَاجَات أسَاسِيّة</a:t>
            </a:r>
            <a:endParaRPr lang="x-none" sz="4400"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130" y="77706"/>
            <a:ext cx="1520980" cy="861108"/>
          </a:xfrm>
          <a:prstGeom prst="rect">
            <a:avLst/>
          </a:prstGeom>
        </p:spPr>
      </p:pic>
      <p:pic>
        <p:nvPicPr>
          <p:cNvPr id="2" name="תמונה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7110" y="3304515"/>
            <a:ext cx="5330227" cy="3553485"/>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30" y="0"/>
            <a:ext cx="1093040" cy="619521"/>
          </a:xfrm>
          <a:prstGeom prst="rect">
            <a:avLst/>
          </a:prstGeom>
        </p:spPr>
      </p:pic>
      <p:sp>
        <p:nvSpPr>
          <p:cNvPr id="7" name="מלבן 6"/>
          <p:cNvSpPr/>
          <p:nvPr/>
        </p:nvSpPr>
        <p:spPr>
          <a:xfrm>
            <a:off x="892781" y="666663"/>
            <a:ext cx="6813299" cy="769441"/>
          </a:xfrm>
          <a:prstGeom prst="rect">
            <a:avLst/>
          </a:prstGeom>
        </p:spPr>
        <p:txBody>
          <a:bodyPr wrap="square">
            <a:spAutoFit/>
          </a:bodyPr>
          <a:lstStyle/>
          <a:p>
            <a:pPr algn="r"/>
            <a:r>
              <a:rPr lang="ar-SA" sz="4400" b="1" dirty="0">
                <a:solidFill>
                  <a:srgbClr val="437BBE"/>
                </a:solidFill>
                <a:latin typeface="MF_FrankRuhl-Regular"/>
              </a:rPr>
              <a:t>مَهَمَّة: مَاذَا نَحْتَاج</a:t>
            </a:r>
            <a:r>
              <a:rPr lang="he-IL" sz="4400" b="1" dirty="0">
                <a:solidFill>
                  <a:schemeClr val="accent1"/>
                </a:solidFill>
                <a:latin typeface="MF_FrankRuhl-Regular"/>
              </a:rPr>
              <a:t>...?</a:t>
            </a:r>
            <a:r>
              <a:rPr lang="he-IL" sz="2800" b="1" dirty="0">
                <a:solidFill>
                  <a:schemeClr val="accent1"/>
                </a:solidFill>
                <a:latin typeface="MF_FrankRuhl-Regular"/>
              </a:rPr>
              <a:t> </a:t>
            </a:r>
            <a:r>
              <a:rPr lang="ar-SA" sz="2800" b="1" dirty="0">
                <a:solidFill>
                  <a:schemeClr val="accent1"/>
                </a:solidFill>
                <a:latin typeface="MF_FrankRuhl-Regular"/>
              </a:rPr>
              <a:t>صَفْحَة</a:t>
            </a:r>
            <a:r>
              <a:rPr lang="he-IL" sz="2800" b="1" dirty="0">
                <a:solidFill>
                  <a:schemeClr val="accent1"/>
                </a:solidFill>
                <a:latin typeface="MF_FrankRuhl-Regular"/>
              </a:rPr>
              <a:t> </a:t>
            </a:r>
            <a:r>
              <a:rPr lang="he-IL" sz="2800" b="1" dirty="0">
                <a:solidFill>
                  <a:srgbClr val="000000"/>
                </a:solidFill>
                <a:latin typeface="MF_FrankRuhl-Regular"/>
              </a:rPr>
              <a:t>12</a:t>
            </a:r>
            <a:endParaRPr lang="en-US" sz="44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6099" y="0"/>
            <a:ext cx="1380500" cy="914400"/>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1048870" y="1870557"/>
            <a:ext cx="6498235" cy="465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5" y="-48373"/>
            <a:ext cx="1097449" cy="622020"/>
          </a:xfrm>
          <a:prstGeom prst="rect">
            <a:avLst/>
          </a:prstGeom>
        </p:spPr>
      </p:pic>
      <p:sp>
        <p:nvSpPr>
          <p:cNvPr id="4" name="מלבן 3"/>
          <p:cNvSpPr/>
          <p:nvPr/>
        </p:nvSpPr>
        <p:spPr>
          <a:xfrm>
            <a:off x="79925" y="835976"/>
            <a:ext cx="8502094" cy="769441"/>
          </a:xfrm>
          <a:prstGeom prst="rect">
            <a:avLst/>
          </a:prstGeom>
        </p:spPr>
        <p:txBody>
          <a:bodyPr wrap="square">
            <a:spAutoFit/>
          </a:bodyPr>
          <a:lstStyle/>
          <a:p>
            <a:pPr algn="r"/>
            <a:r>
              <a:rPr lang="ar-SA" sz="4400" b="1" dirty="0"/>
              <a:t>مَعْلُومَات</a:t>
            </a:r>
            <a:r>
              <a:rPr lang="he-IL" sz="4400" b="1" dirty="0"/>
              <a:t>: </a:t>
            </a:r>
            <a:r>
              <a:rPr lang="ar-SA" sz="4400" b="1" dirty="0"/>
              <a:t>احْتِيَاجَاتٌ حَيَاتِيَّةٌ</a:t>
            </a:r>
            <a:r>
              <a:rPr lang="he-IL" sz="4400" b="1" dirty="0"/>
              <a:t> </a:t>
            </a:r>
            <a:r>
              <a:rPr lang="he-IL" sz="2800" b="1" dirty="0"/>
              <a:t>(</a:t>
            </a:r>
            <a:r>
              <a:rPr lang="ar-SA" sz="2800" b="1" dirty="0"/>
              <a:t>صَفْحَة</a:t>
            </a:r>
            <a:r>
              <a:rPr lang="he-IL" sz="2800" b="1" dirty="0"/>
              <a:t> 13)</a:t>
            </a:r>
            <a:endParaRPr lang="en-US" sz="2800" b="1"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9294" y="0"/>
            <a:ext cx="1357306" cy="899036"/>
          </a:xfrm>
          <a:prstGeom prst="rect">
            <a:avLst/>
          </a:prstGeom>
        </p:spPr>
      </p:pic>
      <p:pic>
        <p:nvPicPr>
          <p:cNvPr id="2050"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10842" y="1747002"/>
            <a:ext cx="7772546" cy="472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37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5" y="-48373"/>
            <a:ext cx="1097449" cy="622020"/>
          </a:xfrm>
          <a:prstGeom prst="rect">
            <a:avLst/>
          </a:prstGeom>
        </p:spPr>
      </p:pic>
      <p:pic>
        <p:nvPicPr>
          <p:cNvPr id="12" name="תמונה 11">
            <a:extLst>
              <a:ext uri="{FF2B5EF4-FFF2-40B4-BE49-F238E27FC236}">
                <a16:creationId xmlns:a16="http://schemas.microsoft.com/office/drawing/2014/main" id="{86AF180B-967D-805E-321D-3DEE3844292B}"/>
              </a:ext>
            </a:extLst>
          </p:cNvPr>
          <p:cNvPicPr>
            <a:picLocks noChangeAspect="1"/>
          </p:cNvPicPr>
          <p:nvPr/>
        </p:nvPicPr>
        <p:blipFill>
          <a:blip r:embed="rId4"/>
          <a:stretch>
            <a:fillRect/>
          </a:stretch>
        </p:blipFill>
        <p:spPr>
          <a:xfrm>
            <a:off x="582156" y="1170178"/>
            <a:ext cx="7810500" cy="5687822"/>
          </a:xfrm>
          <a:prstGeom prst="rect">
            <a:avLst/>
          </a:prstGeom>
          <a:ln w="38100">
            <a:solidFill>
              <a:srgbClr val="0067A3"/>
            </a:solidFill>
          </a:ln>
        </p:spPr>
      </p:pic>
      <p:sp>
        <p:nvSpPr>
          <p:cNvPr id="4" name="מלבן 3"/>
          <p:cNvSpPr/>
          <p:nvPr/>
        </p:nvSpPr>
        <p:spPr>
          <a:xfrm>
            <a:off x="2902312" y="3244334"/>
            <a:ext cx="3339376" cy="369332"/>
          </a:xfrm>
          <a:prstGeom prst="rect">
            <a:avLst/>
          </a:prstGeom>
        </p:spPr>
        <p:txBody>
          <a:bodyPr wrap="none">
            <a:spAutoFit/>
          </a:bodyPr>
          <a:lstStyle/>
          <a:p>
            <a:r>
              <a:rPr lang="ar-SA" b="1" dirty="0">
                <a:solidFill>
                  <a:srgbClr val="437BBE"/>
                </a:solidFill>
                <a:latin typeface="MF_FrankRuhl-Regular"/>
              </a:rPr>
              <a:t>مَهَمَّة</a:t>
            </a:r>
            <a:r>
              <a:rPr lang="he-IL" b="1" dirty="0">
                <a:solidFill>
                  <a:srgbClr val="437BBE"/>
                </a:solidFill>
                <a:latin typeface="MF_FrankRuhl-Regular"/>
              </a:rPr>
              <a:t>: </a:t>
            </a:r>
            <a:r>
              <a:rPr lang="ar-SA" b="1" dirty="0">
                <a:solidFill>
                  <a:srgbClr val="437BBE"/>
                </a:solidFill>
                <a:latin typeface="MF_FrankRuhl-Regular"/>
              </a:rPr>
              <a:t>مَاذا تَحْتَاج الكَائِنَاتُ الحَيَّةُ كَي تَعِيش</a:t>
            </a:r>
            <a:endParaRPr lang="he-IL" dirty="0"/>
          </a:p>
        </p:txBody>
      </p:sp>
      <p:sp>
        <p:nvSpPr>
          <p:cNvPr id="5" name="מלבן 4"/>
          <p:cNvSpPr/>
          <p:nvPr/>
        </p:nvSpPr>
        <p:spPr>
          <a:xfrm>
            <a:off x="2902312" y="3244334"/>
            <a:ext cx="3339376" cy="369332"/>
          </a:xfrm>
          <a:prstGeom prst="rect">
            <a:avLst/>
          </a:prstGeom>
        </p:spPr>
        <p:txBody>
          <a:bodyPr wrap="none">
            <a:spAutoFit/>
          </a:bodyPr>
          <a:lstStyle/>
          <a:p>
            <a:r>
              <a:rPr lang="ar-SA" b="1" dirty="0">
                <a:solidFill>
                  <a:srgbClr val="437BBE"/>
                </a:solidFill>
                <a:latin typeface="MF_FrankRuhl-Regular"/>
              </a:rPr>
              <a:t>مَهَمَّة</a:t>
            </a:r>
            <a:r>
              <a:rPr lang="he-IL" b="1" dirty="0">
                <a:solidFill>
                  <a:srgbClr val="437BBE"/>
                </a:solidFill>
                <a:latin typeface="MF_FrankRuhl-Regular"/>
              </a:rPr>
              <a:t>: </a:t>
            </a:r>
            <a:r>
              <a:rPr lang="ar-SA" b="1" dirty="0">
                <a:solidFill>
                  <a:srgbClr val="437BBE"/>
                </a:solidFill>
                <a:latin typeface="MF_FrankRuhl-Regular"/>
              </a:rPr>
              <a:t>مَاذا تَحْتَاج الكَائِنَاتُ الحَيَّةُ كَي تَعِيش</a:t>
            </a:r>
            <a:endParaRPr lang="he-IL"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
        <p:nvSpPr>
          <p:cNvPr id="6" name="TextBox 5"/>
          <p:cNvSpPr txBox="1"/>
          <p:nvPr/>
        </p:nvSpPr>
        <p:spPr>
          <a:xfrm>
            <a:off x="3160059" y="1655199"/>
            <a:ext cx="2366681" cy="523220"/>
          </a:xfrm>
          <a:prstGeom prst="rect">
            <a:avLst/>
          </a:prstGeom>
          <a:solidFill>
            <a:schemeClr val="accent4"/>
          </a:solidFill>
        </p:spPr>
        <p:txBody>
          <a:bodyPr wrap="square" rtlCol="1">
            <a:spAutoFit/>
          </a:bodyPr>
          <a:lstStyle/>
          <a:p>
            <a:pPr algn="ctr"/>
            <a:r>
              <a:rPr lang="ar-SA" sz="2800" b="1" dirty="0"/>
              <a:t>انتقلوا الى المهَمَّة</a:t>
            </a:r>
            <a:endParaRPr lang="he-IL" sz="2800" b="1" dirty="0"/>
          </a:p>
        </p:txBody>
      </p:sp>
      <p:sp>
        <p:nvSpPr>
          <p:cNvPr id="7" name="TextBox 6"/>
          <p:cNvSpPr txBox="1"/>
          <p:nvPr/>
        </p:nvSpPr>
        <p:spPr>
          <a:xfrm>
            <a:off x="2514599" y="2752181"/>
            <a:ext cx="3657600" cy="461665"/>
          </a:xfrm>
          <a:prstGeom prst="rect">
            <a:avLst/>
          </a:prstGeom>
          <a:solidFill>
            <a:schemeClr val="accent1">
              <a:lumMod val="40000"/>
              <a:lumOff val="60000"/>
            </a:schemeClr>
          </a:solidFill>
        </p:spPr>
        <p:txBody>
          <a:bodyPr wrap="square" rtlCol="1">
            <a:spAutoFit/>
          </a:bodyPr>
          <a:lstStyle/>
          <a:p>
            <a:r>
              <a:rPr lang="ar-SA" dirty="0"/>
              <a:t>ا</a:t>
            </a:r>
            <a:r>
              <a:rPr lang="ar-SA" sz="2400" b="1" dirty="0"/>
              <a:t>لاحْتِيَاجَاتُ الحَياتيَّةُ للكَائِناتِ الحَيَّة</a:t>
            </a:r>
            <a:endParaRPr lang="he-IL" sz="2400" b="1" dirty="0"/>
          </a:p>
        </p:txBody>
      </p:sp>
    </p:spTree>
    <p:extLst>
      <p:ext uri="{BB962C8B-B14F-4D97-AF65-F5344CB8AC3E}">
        <p14:creationId xmlns:p14="http://schemas.microsoft.com/office/powerpoint/2010/main" val="227271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67" y="690362"/>
            <a:ext cx="9143999" cy="1325563"/>
          </a:xfrm>
        </p:spPr>
        <p:txBody>
          <a:bodyPr>
            <a:normAutofit/>
          </a:bodyPr>
          <a:lstStyle/>
          <a:p>
            <a:pPr algn="ctr"/>
            <a:r>
              <a:rPr lang="ar-SA" sz="4000" b="1" dirty="0">
                <a:solidFill>
                  <a:srgbClr val="437BBE"/>
                </a:solidFill>
                <a:latin typeface="MF_FrankRuhl-Regular"/>
              </a:rPr>
              <a:t>مَهَمَّة</a:t>
            </a:r>
            <a:r>
              <a:rPr lang="he-IL" sz="4000" b="1" dirty="0">
                <a:solidFill>
                  <a:srgbClr val="437BBE"/>
                </a:solidFill>
                <a:latin typeface="MF_FrankRuhl-Regular"/>
              </a:rPr>
              <a:t>: </a:t>
            </a:r>
            <a:r>
              <a:rPr lang="ar-SA" sz="4000" b="1" dirty="0">
                <a:solidFill>
                  <a:srgbClr val="437BBE"/>
                </a:solidFill>
                <a:latin typeface="MF_FrankRuhl-Regular"/>
              </a:rPr>
              <a:t>مَاذا تَحْتَاجُ الكَائِنَاتُ الحَيَّةُ كَيْ تَعِيش؟</a:t>
            </a:r>
            <a:endParaRPr lang="en-US" sz="40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8" y="-38331"/>
            <a:ext cx="1478112" cy="837775"/>
          </a:xfrm>
          <a:prstGeom prst="rect">
            <a:avLst/>
          </a:prstGeom>
        </p:spPr>
      </p:pic>
      <p:sp>
        <p:nvSpPr>
          <p:cNvPr id="8" name="TextBox 7"/>
          <p:cNvSpPr txBox="1"/>
          <p:nvPr/>
        </p:nvSpPr>
        <p:spPr>
          <a:xfrm>
            <a:off x="7577750" y="2688879"/>
            <a:ext cx="1566249" cy="523220"/>
          </a:xfrm>
          <a:prstGeom prst="rect">
            <a:avLst/>
          </a:prstGeom>
          <a:noFill/>
        </p:spPr>
        <p:txBody>
          <a:bodyPr wrap="square" rtlCol="0">
            <a:spAutoFit/>
          </a:bodyPr>
          <a:lstStyle/>
          <a:p>
            <a:pPr algn="r"/>
            <a:r>
              <a:rPr lang="ar-SA" sz="2800" b="1" dirty="0"/>
              <a:t>صَفْحَة</a:t>
            </a:r>
            <a:r>
              <a:rPr lang="he-IL" sz="2800" b="1" dirty="0"/>
              <a:t> 14</a:t>
            </a:r>
            <a:endParaRPr lang="en-US" sz="2800" b="1" dirty="0"/>
          </a:p>
        </p:txBody>
      </p:sp>
      <p:sp>
        <p:nvSpPr>
          <p:cNvPr id="10" name="TextBox 9"/>
          <p:cNvSpPr txBox="1"/>
          <p:nvPr/>
        </p:nvSpPr>
        <p:spPr>
          <a:xfrm>
            <a:off x="262550" y="2489703"/>
            <a:ext cx="1421395" cy="523220"/>
          </a:xfrm>
          <a:prstGeom prst="rect">
            <a:avLst/>
          </a:prstGeom>
          <a:noFill/>
        </p:spPr>
        <p:txBody>
          <a:bodyPr wrap="square" rtlCol="0">
            <a:spAutoFit/>
          </a:bodyPr>
          <a:lstStyle/>
          <a:p>
            <a:r>
              <a:rPr lang="ar-SA" sz="2800" b="1" dirty="0"/>
              <a:t>سُؤال</a:t>
            </a:r>
            <a:r>
              <a:rPr lang="he-IL" sz="2800" b="1" dirty="0"/>
              <a:t> 1</a:t>
            </a:r>
            <a:endParaRPr lang="en-US" sz="2800" b="1"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pic>
        <p:nvPicPr>
          <p:cNvPr id="3074"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2046024" y="1825625"/>
            <a:ext cx="4986787" cy="493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40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80557"/>
            <a:ext cx="9143999" cy="1325563"/>
          </a:xfrm>
        </p:spPr>
        <p:txBody>
          <a:bodyPr>
            <a:normAutofit/>
          </a:bodyPr>
          <a:lstStyle/>
          <a:p>
            <a:pPr algn="ctr"/>
            <a:r>
              <a:rPr lang="ar-SA" sz="4000" b="1" dirty="0">
                <a:solidFill>
                  <a:srgbClr val="437BBE"/>
                </a:solidFill>
                <a:latin typeface="MF_FrankRuhl-Regular"/>
                <a:cs typeface="+mn-cs"/>
              </a:rPr>
              <a:t>مَهَمَّة</a:t>
            </a:r>
            <a:r>
              <a:rPr lang="he-IL" sz="4000" b="1" dirty="0">
                <a:solidFill>
                  <a:srgbClr val="437BBE"/>
                </a:solidFill>
                <a:latin typeface="MF_FrankRuhl-Regular"/>
                <a:cs typeface="+mn-cs"/>
              </a:rPr>
              <a:t>: </a:t>
            </a:r>
            <a:r>
              <a:rPr lang="ar-SA" sz="4000" b="1" dirty="0">
                <a:solidFill>
                  <a:srgbClr val="437BBE"/>
                </a:solidFill>
                <a:latin typeface="MF_FrankRuhl-Regular"/>
                <a:cs typeface="+mn-cs"/>
              </a:rPr>
              <a:t>مَاذا تَحْتَاج الكَائِنَاتُ الحَيَّةُ كَي تَعِيش؟</a:t>
            </a:r>
            <a:endParaRPr lang="en-US" sz="40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016" y="70752"/>
            <a:ext cx="1020346" cy="578319"/>
          </a:xfrm>
          <a:prstGeom prst="rect">
            <a:avLst/>
          </a:prstGeom>
        </p:spPr>
      </p:pic>
      <p:sp>
        <p:nvSpPr>
          <p:cNvPr id="8" name="TextBox 7"/>
          <p:cNvSpPr txBox="1"/>
          <p:nvPr/>
        </p:nvSpPr>
        <p:spPr>
          <a:xfrm>
            <a:off x="7577750" y="2688879"/>
            <a:ext cx="1566249" cy="523220"/>
          </a:xfrm>
          <a:prstGeom prst="rect">
            <a:avLst/>
          </a:prstGeom>
          <a:noFill/>
        </p:spPr>
        <p:txBody>
          <a:bodyPr wrap="square" rtlCol="0">
            <a:spAutoFit/>
          </a:bodyPr>
          <a:lstStyle/>
          <a:p>
            <a:pPr algn="r"/>
            <a:r>
              <a:rPr lang="ar-SA" sz="2800" b="1" dirty="0">
                <a:solidFill>
                  <a:prstClr val="black"/>
                </a:solidFill>
              </a:rPr>
              <a:t>صَفْحَة</a:t>
            </a:r>
            <a:r>
              <a:rPr lang="he-IL" sz="2800" b="1" dirty="0">
                <a:solidFill>
                  <a:prstClr val="black"/>
                </a:solidFill>
              </a:rPr>
              <a:t> 15</a:t>
            </a:r>
            <a:endParaRPr lang="en-US" sz="2800" b="1" dirty="0">
              <a:solidFill>
                <a:prstClr val="black"/>
              </a:solidFill>
            </a:endParaRPr>
          </a:p>
        </p:txBody>
      </p:sp>
      <p:sp>
        <p:nvSpPr>
          <p:cNvPr id="10" name="TextBox 9"/>
          <p:cNvSpPr txBox="1"/>
          <p:nvPr/>
        </p:nvSpPr>
        <p:spPr>
          <a:xfrm>
            <a:off x="262550" y="2489703"/>
            <a:ext cx="1421395" cy="523220"/>
          </a:xfrm>
          <a:prstGeom prst="rect">
            <a:avLst/>
          </a:prstGeom>
          <a:noFill/>
        </p:spPr>
        <p:txBody>
          <a:bodyPr wrap="square" rtlCol="0">
            <a:spAutoFit/>
          </a:bodyPr>
          <a:lstStyle/>
          <a:p>
            <a:r>
              <a:rPr lang="ar-SA" sz="2800" b="1" dirty="0">
                <a:solidFill>
                  <a:prstClr val="black"/>
                </a:solidFill>
              </a:rPr>
              <a:t>سُؤال </a:t>
            </a:r>
            <a:r>
              <a:rPr lang="he-IL" sz="2800" b="1" dirty="0">
                <a:solidFill>
                  <a:prstClr val="black"/>
                </a:solidFill>
              </a:rPr>
              <a:t> 2</a:t>
            </a:r>
            <a:endParaRPr lang="en-US" sz="2800" b="1" dirty="0">
              <a:solidFill>
                <a:prstClr val="black"/>
              </a:solidFill>
            </a:endParaRPr>
          </a:p>
        </p:txBody>
      </p:sp>
      <p:pic>
        <p:nvPicPr>
          <p:cNvPr id="5" name="מציין מיקום תוכן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748135" y="1479342"/>
            <a:ext cx="2037029" cy="5327166"/>
          </a:xfrm>
          <a:prstGeom prst="rect">
            <a:avLst/>
          </a:prstGeom>
          <a:ln w="38100">
            <a:solidFill>
              <a:srgbClr val="7030A0"/>
            </a:solidFill>
          </a:ln>
        </p:spPr>
      </p:pic>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0658" y="1"/>
            <a:ext cx="1195941" cy="792154"/>
          </a:xfrm>
          <a:prstGeom prst="rect">
            <a:avLst/>
          </a:prstGeom>
        </p:spPr>
      </p:pic>
    </p:spTree>
    <p:extLst>
      <p:ext uri="{BB962C8B-B14F-4D97-AF65-F5344CB8AC3E}">
        <p14:creationId xmlns:p14="http://schemas.microsoft.com/office/powerpoint/2010/main" val="137877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8" y="-38331"/>
            <a:ext cx="1478112" cy="837775"/>
          </a:xfrm>
          <a:prstGeom prst="rect">
            <a:avLst/>
          </a:prstGeom>
        </p:spPr>
      </p:pic>
      <p:pic>
        <p:nvPicPr>
          <p:cNvPr id="15" name="תמונה 14">
            <a:extLst>
              <a:ext uri="{FF2B5EF4-FFF2-40B4-BE49-F238E27FC236}">
                <a16:creationId xmlns:a16="http://schemas.microsoft.com/office/drawing/2014/main" id="{48577E15-A3AF-4092-3F90-B2F5483DC55F}"/>
              </a:ext>
            </a:extLst>
          </p:cNvPr>
          <p:cNvPicPr>
            <a:picLocks noChangeAspect="1"/>
          </p:cNvPicPr>
          <p:nvPr/>
        </p:nvPicPr>
        <p:blipFill>
          <a:blip r:embed="rId4"/>
          <a:stretch>
            <a:fillRect/>
          </a:stretch>
        </p:blipFill>
        <p:spPr>
          <a:xfrm>
            <a:off x="933450" y="881062"/>
            <a:ext cx="7572375" cy="5719763"/>
          </a:xfrm>
          <a:prstGeom prst="rect">
            <a:avLst/>
          </a:prstGeom>
        </p:spPr>
      </p:pic>
      <p:pic>
        <p:nvPicPr>
          <p:cNvPr id="5" name="תמונה 4">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5506" y="0"/>
            <a:ext cx="1411094" cy="934663"/>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1124" y="971176"/>
            <a:ext cx="7901116" cy="46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8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863" y="104174"/>
            <a:ext cx="1034492" cy="586337"/>
          </a:xfrm>
          <a:prstGeom prst="rect">
            <a:avLst/>
          </a:prstGeom>
        </p:spPr>
      </p:pic>
      <p:sp>
        <p:nvSpPr>
          <p:cNvPr id="5" name="TextBox 4"/>
          <p:cNvSpPr txBox="1"/>
          <p:nvPr/>
        </p:nvSpPr>
        <p:spPr>
          <a:xfrm>
            <a:off x="1557196" y="697117"/>
            <a:ext cx="6002448" cy="707886"/>
          </a:xfrm>
          <a:prstGeom prst="rect">
            <a:avLst/>
          </a:prstGeom>
          <a:noFill/>
        </p:spPr>
        <p:txBody>
          <a:bodyPr wrap="square" rtlCol="0">
            <a:spAutoFit/>
          </a:bodyPr>
          <a:lstStyle/>
          <a:p>
            <a:pPr algn="ctr"/>
            <a:r>
              <a:rPr lang="ar-SA" sz="4000" b="1" dirty="0">
                <a:latin typeface="MF_FrankRuhl-Regular"/>
              </a:rPr>
              <a:t>مَاذا تَعَلَّمْنَا؟</a:t>
            </a:r>
            <a:r>
              <a:rPr lang="he-IL" sz="4000" b="1" dirty="0">
                <a:latin typeface="MF_FrankRuhl-Regular"/>
              </a:rPr>
              <a:t> </a:t>
            </a:r>
            <a:r>
              <a:rPr lang="he-IL" sz="2800" b="1" dirty="0">
                <a:latin typeface="MF_FrankRuhl-Regular"/>
              </a:rPr>
              <a:t>(</a:t>
            </a:r>
            <a:r>
              <a:rPr lang="ar-SA" sz="2800" b="1" dirty="0">
                <a:latin typeface="MF_FrankRuhl-Regular"/>
              </a:rPr>
              <a:t>صَفْحَة</a:t>
            </a:r>
            <a:r>
              <a:rPr lang="he-IL" sz="2800" b="1" dirty="0">
                <a:latin typeface="MF_FrankRuhl-Regular"/>
              </a:rPr>
              <a:t> 15)</a:t>
            </a:r>
            <a:endParaRPr lang="en-US" sz="2800" b="1" dirty="0"/>
          </a:p>
        </p:txBody>
      </p:sp>
      <p:sp>
        <p:nvSpPr>
          <p:cNvPr id="4" name="מציין מיקום תוכן 3"/>
          <p:cNvSpPr>
            <a:spLocks noGrp="1"/>
          </p:cNvSpPr>
          <p:nvPr>
            <p:ph idx="1"/>
          </p:nvPr>
        </p:nvSpPr>
        <p:spPr>
          <a:xfrm>
            <a:off x="628650" y="1825625"/>
            <a:ext cx="7886700" cy="2546350"/>
          </a:xfrm>
          <a:ln w="38100">
            <a:solidFill>
              <a:schemeClr val="accent6">
                <a:lumMod val="75000"/>
              </a:schemeClr>
            </a:solidFill>
          </a:ln>
        </p:spPr>
        <p:txBody>
          <a:bodyPr>
            <a:normAutofit fontScale="92500" lnSpcReduction="10000"/>
          </a:bodyPr>
          <a:lstStyle/>
          <a:p>
            <a:pPr marL="0" indent="0" algn="r" rtl="1">
              <a:buNone/>
            </a:pPr>
            <a:endParaRPr lang="he-IL" dirty="0">
              <a:solidFill>
                <a:srgbClr val="000000"/>
              </a:solidFill>
              <a:latin typeface="MF_FrankRuhl-Regular"/>
            </a:endParaRPr>
          </a:p>
          <a:p>
            <a:pPr algn="r" rtl="1"/>
            <a:r>
              <a:rPr lang="ar-SA" dirty="0">
                <a:solidFill>
                  <a:srgbClr val="000000"/>
                </a:solidFill>
                <a:latin typeface="MF_FrankRuhl-Regular"/>
              </a:rPr>
              <a:t>الحَيْوَانَات، الإنْسَان والنَّبَاتَات هِيَ كَائنَاتٌ حَيَّةٌ.</a:t>
            </a:r>
            <a:endParaRPr lang="he-IL" dirty="0">
              <a:solidFill>
                <a:srgbClr val="000000"/>
              </a:solidFill>
              <a:latin typeface="MF_FrankRuhl-Regular"/>
            </a:endParaRPr>
          </a:p>
          <a:p>
            <a:pPr algn="r" rtl="1"/>
            <a:r>
              <a:rPr lang="ar-SA" dirty="0">
                <a:solidFill>
                  <a:srgbClr val="000000"/>
                </a:solidFill>
                <a:latin typeface="MF_FrankRuhl-Regular"/>
              </a:rPr>
              <a:t>كُلّ </a:t>
            </a:r>
            <a:r>
              <a:rPr lang="ar-SA">
                <a:solidFill>
                  <a:srgbClr val="000000"/>
                </a:solidFill>
                <a:latin typeface="MF_FrankRuhl-Regular"/>
              </a:rPr>
              <a:t>مَا نَحْتَاجُهُ </a:t>
            </a:r>
            <a:r>
              <a:rPr lang="ar-SA" dirty="0">
                <a:solidFill>
                  <a:srgbClr val="000000"/>
                </a:solidFill>
                <a:latin typeface="MF_FrankRuhl-Regular"/>
              </a:rPr>
              <a:t>حَتَّى نَعِيش يُدْعَى </a:t>
            </a:r>
            <a:r>
              <a:rPr lang="ar-SA" dirty="0" err="1">
                <a:solidFill>
                  <a:srgbClr val="000000"/>
                </a:solidFill>
                <a:latin typeface="MF_FrankRuhl-Regular"/>
              </a:rPr>
              <a:t>إحْتِيَاجَاتٌ</a:t>
            </a:r>
            <a:r>
              <a:rPr lang="ar-SA" dirty="0">
                <a:solidFill>
                  <a:srgbClr val="000000"/>
                </a:solidFill>
                <a:latin typeface="MF_FrankRuhl-Regular"/>
              </a:rPr>
              <a:t> حَيَاتِيَّةٌ. </a:t>
            </a:r>
          </a:p>
          <a:p>
            <a:pPr algn="r" rtl="1"/>
            <a:r>
              <a:rPr lang="ar-SA" dirty="0">
                <a:solidFill>
                  <a:srgbClr val="000000"/>
                </a:solidFill>
                <a:latin typeface="MF_FrankRuhl-Regular"/>
              </a:rPr>
              <a:t>الاحْتِيَاجَاتُ الحَيَاتِيَّةُ هِيَ: غِذَاء، مَاء، هَواء(أُكْسُجِين) وَدَرَجَةُ حَرَارَةٍ مُناسِبَة.</a:t>
            </a:r>
            <a:endParaRPr lang="he-IL" dirty="0">
              <a:solidFill>
                <a:srgbClr val="000000"/>
              </a:solidFill>
              <a:latin typeface="MF_FrankRuhl-Regular"/>
            </a:endParaRPr>
          </a:p>
          <a:p>
            <a:pPr algn="r" rtl="1"/>
            <a:r>
              <a:rPr lang="ar-SA" dirty="0">
                <a:solidFill>
                  <a:srgbClr val="000000"/>
                </a:solidFill>
                <a:latin typeface="MF_FrankRuhl-Regular"/>
              </a:rPr>
              <a:t>النّبَاتَاتُ تَحْتَاجُ لِلضَّوْءِ كَي تَعِيش.</a:t>
            </a:r>
            <a:endParaRPr lang="he-IL" dirty="0">
              <a:solidFill>
                <a:srgbClr val="000000"/>
              </a:solidFill>
              <a:latin typeface="MF_FrankRuhl-Regular"/>
            </a:endParaRPr>
          </a:p>
          <a:p>
            <a:pPr marL="0" indent="0" algn="r" rtl="1">
              <a:buNone/>
            </a:pPr>
            <a:endParaRPr lang="en-US" dirty="0"/>
          </a:p>
        </p:txBody>
      </p:sp>
      <p:sp>
        <p:nvSpPr>
          <p:cNvPr id="7" name="תיבת טקסט 6">
            <a:extLst>
              <a:ext uri="{FF2B5EF4-FFF2-40B4-BE49-F238E27FC236}">
                <a16:creationId xmlns:a16="http://schemas.microsoft.com/office/drawing/2014/main" id="{2BE5A366-B2CB-5CAF-AC0C-7CA51A8C506D}"/>
              </a:ext>
            </a:extLst>
          </p:cNvPr>
          <p:cNvSpPr txBox="1"/>
          <p:nvPr/>
        </p:nvSpPr>
        <p:spPr>
          <a:xfrm>
            <a:off x="3943350" y="4825484"/>
            <a:ext cx="4572000" cy="584775"/>
          </a:xfrm>
          <a:prstGeom prst="rect">
            <a:avLst/>
          </a:prstGeom>
          <a:noFill/>
        </p:spPr>
        <p:txBody>
          <a:bodyPr wrap="square">
            <a:spAutoFit/>
          </a:bodyPr>
          <a:lstStyle/>
          <a:p>
            <a:pPr marL="0" indent="0" algn="r" rtl="1">
              <a:buNone/>
            </a:pPr>
            <a:r>
              <a:rPr lang="ar-SA" sz="3200" b="1" dirty="0">
                <a:latin typeface="MF_FrankRuhl-Regular"/>
              </a:rPr>
              <a:t>مُصْطَلَحَات تَعَلَّمْنَاهَا:</a:t>
            </a:r>
            <a:endParaRPr lang="he-IL" sz="3200" b="1" dirty="0">
              <a:latin typeface="MF_FrankRuhl-Regular"/>
            </a:endParaRPr>
          </a:p>
        </p:txBody>
      </p:sp>
      <p:sp>
        <p:nvSpPr>
          <p:cNvPr id="10" name="תיבת טקסט 9">
            <a:extLst>
              <a:ext uri="{FF2B5EF4-FFF2-40B4-BE49-F238E27FC236}">
                <a16:creationId xmlns:a16="http://schemas.microsoft.com/office/drawing/2014/main" id="{BA65F459-EF09-CCDF-17FA-D61218089D4D}"/>
              </a:ext>
            </a:extLst>
          </p:cNvPr>
          <p:cNvSpPr txBox="1"/>
          <p:nvPr/>
        </p:nvSpPr>
        <p:spPr>
          <a:xfrm>
            <a:off x="1171575" y="5534376"/>
            <a:ext cx="7572375" cy="523220"/>
          </a:xfrm>
          <a:prstGeom prst="rect">
            <a:avLst/>
          </a:prstGeom>
          <a:noFill/>
          <a:ln w="38100">
            <a:solidFill>
              <a:schemeClr val="accent6">
                <a:lumMod val="75000"/>
              </a:schemeClr>
            </a:solidFill>
          </a:ln>
        </p:spPr>
        <p:txBody>
          <a:bodyPr wrap="square">
            <a:spAutoFit/>
          </a:bodyPr>
          <a:lstStyle/>
          <a:p>
            <a:pPr algn="r"/>
            <a:r>
              <a:rPr lang="ar-SA" sz="2800" dirty="0" err="1"/>
              <a:t>إحْتِيَاجٌ</a:t>
            </a:r>
            <a:r>
              <a:rPr lang="ar-SA" sz="2800" dirty="0"/>
              <a:t> حَياتيٌ</a:t>
            </a:r>
            <a:r>
              <a:rPr lang="he-IL" sz="2800" dirty="0"/>
              <a:t>  </a:t>
            </a:r>
            <a:r>
              <a:rPr lang="ar-SA" sz="2800" dirty="0"/>
              <a:t>  هَوَاءٌ      مَاءٌ     غِذَاءٌ     دَرَجَةُ حَرَارَةٍ مُنَاسِبَةٍ.</a:t>
            </a:r>
            <a:endParaRPr lang="he-IL" sz="2800"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287956839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1104</TotalTime>
  <Words>618</Words>
  <Application>Microsoft Office PowerPoint</Application>
  <PresentationFormat>‫הצגה על המסך (4:3)</PresentationFormat>
  <Paragraphs>60</Paragraphs>
  <Slides>8</Slides>
  <Notes>8</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8</vt:i4>
      </vt:variant>
    </vt:vector>
  </HeadingPairs>
  <TitlesOfParts>
    <vt:vector size="16" baseType="lpstr">
      <vt:lpstr>Almoni Neue DL 4.0 AAA</vt:lpstr>
      <vt:lpstr>Arial</vt:lpstr>
      <vt:lpstr>Calibri</vt:lpstr>
      <vt:lpstr>Calibri Light</vt:lpstr>
      <vt:lpstr>FontbitDavid</vt:lpstr>
      <vt:lpstr>FontbitDavid-Bold</vt:lpstr>
      <vt:lpstr>MF_FrankRuhl-Regular</vt:lpstr>
      <vt:lpstr>ערכת נושא Office</vt:lpstr>
      <vt:lpstr>كُلّنَا نَحْتَاج...  احْتِيَاجَات أسَاسِيّة</vt:lpstr>
      <vt:lpstr> </vt:lpstr>
      <vt:lpstr> </vt:lpstr>
      <vt:lpstr> </vt:lpstr>
      <vt:lpstr>مَهَمَّة: مَاذا تَحْتَاجُ الكَائِنَاتُ الحَيَّةُ كَيْ تَعِيش؟</vt:lpstr>
      <vt:lpstr>مَهَمَّة: مَاذا تَحْتَاج الكَائِنَاتُ الحَيَّةُ كَي تَعِيش؟</vt:lpstr>
      <vt:lpstr>מצגת של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151</cp:revision>
  <dcterms:created xsi:type="dcterms:W3CDTF">2019-05-25T18:59:51Z</dcterms:created>
  <dcterms:modified xsi:type="dcterms:W3CDTF">2023-10-26T11:54:16Z</dcterms:modified>
</cp:coreProperties>
</file>