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9"/>
  </p:notesMasterIdLst>
  <p:sldIdLst>
    <p:sldId id="289" r:id="rId2"/>
    <p:sldId id="316" r:id="rId3"/>
    <p:sldId id="312" r:id="rId4"/>
    <p:sldId id="313" r:id="rId5"/>
    <p:sldId id="314" r:id="rId6"/>
    <p:sldId id="315" r:id="rId7"/>
    <p:sldId id="317"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6" autoAdjust="0"/>
    <p:restoredTop sz="87511" autoAdjust="0"/>
  </p:normalViewPr>
  <p:slideViewPr>
    <p:cSldViewPr snapToGrid="0" showGuides="1">
      <p:cViewPr varScale="1">
        <p:scale>
          <a:sx n="97" d="100"/>
          <a:sy n="97" d="100"/>
        </p:scale>
        <p:origin x="1986" y="78"/>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י"א/חשון/תשפ"ד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הפתיחה נוטעת את התשתית הראשונה להבנה המדעית של המושג </a:t>
            </a:r>
            <a:r>
              <a:rPr lang="he-IL" sz="1800" b="1" i="0" u="none" strike="noStrike" baseline="0" dirty="0">
                <a:latin typeface="FontbitDavid-Bold"/>
              </a:rPr>
              <a:t>חיים</a:t>
            </a:r>
            <a:r>
              <a:rPr lang="he-IL" sz="1800" b="0" i="0" u="none" strike="noStrike" baseline="0" dirty="0">
                <a:latin typeface="FontbitDavid"/>
              </a:rPr>
              <a:t>. הספרות המחקרית של הוראת המדעים מצביעה על קשיים בהבנת משמעות המושג הביולוגי "חיים". יש המייחסים תכונות של חיים לגופים דוממים. להלן דוגמאות אחדות: מכונית היא חיה כי היא זוללת דלק ונעה, עננים הם חיים כי הם מתמלאים ומתרוקנים במים וגם נעים, שמש היא חיה כי היא נעה (שוקעת וזורחת). כמו כן, יש הרואים בצמחים דוממים כי הם לא נעים, לא אוכלים (אין להם פה) וגם לא נושמים (לא נראית פעולת נשימה). הטיפול בתפיסות החלופיות בחוברת הלימוד נעשה באמצעות בירור התפיסות החלופיות שבהם אוחזים התלמידים, טיפול שיטתי בכל אחד ממאפייני החיים שבעזרתם אפשר למיין לחי ושאינו חי באמצעות תצפיות וניסויים, הצגת מכלול מאפייני החיים באמצעות "סימניית החיים" ( איור פרח עם עלי כותרת צבעוניים) שמלווה את התלמידים בכל תהליך הלמידה וכן הפעלת חשיבה דדוקטיבית שבה התלמידים מתבקשים ליישם את השימוש במכלול מאפייני החיים לזיהוי יצורים חיים ודוממים.</a:t>
            </a:r>
          </a:p>
          <a:p>
            <a:pPr algn="r"/>
            <a:endParaRPr lang="he-IL" sz="1800" b="0" i="0" u="none" strike="noStrike" baseline="0" dirty="0">
              <a:latin typeface="FontbitDavid"/>
            </a:endParaRPr>
          </a:p>
          <a:p>
            <a:pPr algn="r"/>
            <a:r>
              <a:rPr lang="he-IL" sz="1800" b="0" i="0" u="none" strike="noStrike" baseline="0" dirty="0">
                <a:latin typeface="FontbitDavid"/>
              </a:rPr>
              <a:t>אפשר לפתוח בברור תפיסות מוקדמות של הילדים ביחס לתופעה חיים. עיינו באיורי הפתיחה והשיבו: מי חי?. </a:t>
            </a:r>
          </a:p>
          <a:p>
            <a:pPr algn="r"/>
            <a:r>
              <a:rPr lang="he-IL" sz="1800" b="0" i="0" u="none" strike="noStrike" baseline="0" dirty="0">
                <a:latin typeface="FontbitDavid"/>
              </a:rPr>
              <a:t>בסיום הוראת נושא זה אפשר לחזור לאיורים ולעמת את התלמידים עם התשובות שנתנו.</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ההקדמה לפרק </a:t>
            </a:r>
            <a:r>
              <a:rPr lang="he-IL" sz="1800" b="1" i="0" u="none" strike="noStrike" baseline="0" dirty="0">
                <a:latin typeface="FontbitDavid"/>
              </a:rPr>
              <a:t>אנחנו יצורים חיים </a:t>
            </a:r>
            <a:r>
              <a:rPr lang="he-IL" sz="1800" b="0" i="0" u="none" strike="noStrike" baseline="0" dirty="0">
                <a:latin typeface="FontbitDavid"/>
              </a:rPr>
              <a:t>נועדה לבחון את התחושה של התלמידים כלפי גידול בעלי חיים (שנכללים בהגדרה של יצורים חיים) ואת מידת המודעות שלהם אודות הצרכים שלהם. </a:t>
            </a:r>
          </a:p>
          <a:p>
            <a:pPr algn="r"/>
            <a:endParaRPr lang="he-IL" sz="1800" b="0" i="0" u="none" strike="noStrike" baseline="0" dirty="0">
              <a:latin typeface="FontbitDavid"/>
            </a:endParaRPr>
          </a:p>
          <a:p>
            <a:pPr algn="r"/>
            <a:r>
              <a:rPr lang="he-IL" sz="1800" b="0" i="0" u="none" strike="noStrike" baseline="0" dirty="0">
                <a:latin typeface="FontbitDavid"/>
              </a:rPr>
              <a:t>קוראים את הסיפור ובעקבותיו מנהלים שיחַ: האם בבית של מישהו/י מגדלים בעלי חיים? אם כן, ספרו אילו בעלי חיים מגדלים בביתכם</a:t>
            </a:r>
          </a:p>
          <a:p>
            <a:pPr algn="r"/>
            <a:r>
              <a:rPr lang="he-IL" sz="1800" b="0" i="0" u="none" strike="noStrike" baseline="0" dirty="0">
                <a:latin typeface="FontbitDavid"/>
              </a:rPr>
              <a:t>וכיצד אתם מטפלים בהם? האם אתם פוחדים מבעלי חיים?</a:t>
            </a:r>
          </a:p>
          <a:p>
            <a:pPr algn="r"/>
            <a:r>
              <a:rPr lang="he-IL" sz="1800" b="0" i="0" u="none" strike="noStrike" baseline="0" dirty="0">
                <a:latin typeface="FontbitDavid"/>
              </a:rPr>
              <a:t>מירי</a:t>
            </a:r>
          </a:p>
          <a:p>
            <a:pPr algn="r"/>
            <a:r>
              <a:rPr lang="he-IL" sz="1800" b="0" i="0" u="none" strike="noStrike" baseline="0" dirty="0">
                <a:latin typeface="FontbitDavid"/>
              </a:rPr>
              <a:t>צריך להעביר את השקופית הזו אחרי שקופית עם התמונות (שקופית 3) כך זה ברצף הספר</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78367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בתמונות הפתיחה של החוברת מופיעים רמזים על כל מה שילמד בחוברת זו. מאפיינים של בעלי חיים וצמחים וצרכים חיוניים שלהם, סביבת חיים (טבעית ומעשה ידי אדם), מרכיבי סביבה חיים (יצורים חיים) ומרכיבים שאינם חיים (דוממים), השפעת האדם על הסביבה (שינויים שהאדם עושה בסביבה פוגע בה אך גם שומר עליה ועוד. </a:t>
            </a:r>
          </a:p>
          <a:p>
            <a:pPr algn="r"/>
            <a:endParaRPr lang="he-IL" sz="1800" b="0" i="0" u="none" strike="noStrike" baseline="0" dirty="0">
              <a:latin typeface="FontbitDavid"/>
            </a:endParaRPr>
          </a:p>
          <a:p>
            <a:pPr algn="r"/>
            <a:r>
              <a:rPr lang="he-IL" sz="1800" b="0" i="0" u="none" strike="noStrike" baseline="0" dirty="0">
                <a:latin typeface="FontbitDavid"/>
              </a:rPr>
              <a:t>מבקשים מהתלמידים לתאר מה הם רואים בתמונות, לברר האם הם ראו דברים דומים ולשער על מה ילמדו בחוברת זו.</a:t>
            </a:r>
          </a:p>
          <a:p>
            <a:pPr algn="r"/>
            <a:endParaRPr lang="he-IL"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3</a:t>
            </a:fld>
            <a:endParaRPr lang="x-none">
              <a:solidFill>
                <a:prstClr val="black"/>
              </a:solidFill>
            </a:endParaRPr>
          </a:p>
        </p:txBody>
      </p:sp>
    </p:spTree>
    <p:extLst>
      <p:ext uri="{BB962C8B-B14F-4D97-AF65-F5344CB8AC3E}">
        <p14:creationId xmlns:p14="http://schemas.microsoft.com/office/powerpoint/2010/main" val="64502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המשימה מזמנת </a:t>
            </a:r>
            <a:r>
              <a:rPr lang="he-IL" sz="1800" b="1" i="0" u="none" strike="noStrike" baseline="0" dirty="0">
                <a:latin typeface="FontbitDavid-Bold"/>
              </a:rPr>
              <a:t>פיתוח מיומנות של הפקה וייצוג</a:t>
            </a:r>
            <a:r>
              <a:rPr lang="he-IL" sz="1800" dirty="0">
                <a:solidFill>
                  <a:srgbClr val="000000"/>
                </a:solidFill>
                <a:effectLst/>
                <a:ea typeface="Arial" panose="020B0604020202020204" pitchFamily="34" charset="0"/>
                <a:cs typeface="Arial" panose="020B0604020202020204" pitchFamily="34" charset="0"/>
              </a:rPr>
              <a:t> </a:t>
            </a:r>
            <a:r>
              <a:rPr lang="he-IL" sz="1800" b="1" dirty="0">
                <a:solidFill>
                  <a:srgbClr val="000000"/>
                </a:solidFill>
                <a:effectLst/>
                <a:ea typeface="Arial" panose="020B0604020202020204" pitchFamily="34" charset="0"/>
                <a:cs typeface="Arial" panose="020B0604020202020204" pitchFamily="34" charset="0"/>
              </a:rPr>
              <a:t>נתונים בגרף עמודות </a:t>
            </a:r>
            <a:r>
              <a:rPr lang="he-IL" sz="1800" dirty="0">
                <a:solidFill>
                  <a:srgbClr val="000000"/>
                </a:solidFill>
                <a:effectLst/>
                <a:ea typeface="Arial" panose="020B0604020202020204" pitchFamily="34" charset="0"/>
                <a:cs typeface="Arial" panose="020B0604020202020204" pitchFamily="34" charset="0"/>
              </a:rPr>
              <a:t>על מנת לייצג את התפלגות תלמידי הכיתה בתשובתם לשאלה </a:t>
            </a:r>
            <a:r>
              <a:rPr lang="he-IL" sz="1800" b="1" dirty="0">
                <a:solidFill>
                  <a:srgbClr val="000000"/>
                </a:solidFill>
                <a:effectLst/>
                <a:ea typeface="Arial" panose="020B0604020202020204" pitchFamily="34" charset="0"/>
                <a:cs typeface="Arial" panose="020B0604020202020204" pitchFamily="34" charset="0"/>
              </a:rPr>
              <a:t>אילו בעלי חיים תלמידי הכיתה מעדיפים לגדל? </a:t>
            </a:r>
            <a:r>
              <a:rPr lang="he-IL" sz="1800" dirty="0">
                <a:solidFill>
                  <a:srgbClr val="000000"/>
                </a:solidFill>
                <a:effectLst/>
                <a:ea typeface="Arial" panose="020B0604020202020204" pitchFamily="34" charset="0"/>
                <a:cs typeface="Arial" panose="020B0604020202020204" pitchFamily="34" charset="0"/>
              </a:rPr>
              <a:t>הפעילות נועדה גם להעביר מסר ולהדגיש את הקשר החזק שקיים בין בני אדם לבעלי חיים. </a:t>
            </a:r>
            <a:r>
              <a:rPr lang="he-IL" sz="1800" b="0" i="0" u="none" strike="noStrike" baseline="0" dirty="0">
                <a:latin typeface="FontbitDavid"/>
              </a:rPr>
              <a:t>לביצוע הפעילות יש להכין על פלקט מערכת צירים בדומה למערכת הצירים שמופיעה בעמוד זה ומדבקות צבעוניות. הצבעים השונים של המדבקות מסמלים בעלי חיים שונים. לדוגמה: כחול- תוכי, ירוק- חתול ... וכדומה. מומלץ לערוך יחד עם התלמידים רשימה של בעלי חיים שניתן לגדל בבית. לבקש מכל תלמיד/ה לבחור בעל חיים אחד ומדבקה צבעונית מתאימה ולהדביק את המדבקה בעמודה המתאימה (עם שם בעל החיים) בגרף העמודות. בהמשך יש להתייחס לתוצאות (מה קבלנו? – ספירת המדבקות בכל עמודה) ולמסקנות (מה למדנו? – השוואת הגובה של העמודות).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4</a:t>
            </a:fld>
            <a:endParaRPr lang="x-none">
              <a:solidFill>
                <a:prstClr val="black"/>
              </a:solidFill>
            </a:endParaRPr>
          </a:p>
        </p:txBody>
      </p:sp>
    </p:spTree>
    <p:extLst>
      <p:ext uri="{BB962C8B-B14F-4D97-AF65-F5344CB8AC3E}">
        <p14:creationId xmlns:p14="http://schemas.microsoft.com/office/powerpoint/2010/main" val="311254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קיום החיים תלוי במכלול השלם של מאפייני החיים.  מאפייני חיים מוצגים בחוברת הלימוד כמכלול: נשימה, הזנה, תנועה, התרבות, גדילה והתפתחות ויצירת תקשורת.</a:t>
            </a:r>
          </a:p>
          <a:p>
            <a:pPr algn="r"/>
            <a:r>
              <a:rPr lang="he-IL" sz="1800" b="0" i="0" u="none" strike="noStrike" baseline="0" dirty="0">
                <a:latin typeface="FontbitDavid"/>
              </a:rPr>
              <a:t>מכלול המאפיינים מוצג בעזרת אלמנט גרפי (איור פרח עם עלי כותרת) אשר ילווה את התלמידים בלימוד כל הפרק כאשר בכל פעם יודגש בצבע מאפיין החיים הרלוונטי. הטיפול בכל אחד ממאפייני החיים כולל התייחסות לתהליכים המתרחשים אצל הצמחים, אצל בעלי החיים ואצל האדם. הצגה כזו מסייעת לפתח תפיסה מערכתית של עולם החי, שתהליכים מרכזיים דומים מאפיינים אותו. נוסף על כך, מודגשת התפיסה הרואה באדם חלק מעולם היצורים החיים, הדומה להם במובנים רבים, ועם זאת נבדל מהם בהיותו יצור תבוני, העונה על צרכיו באמצעות הטכנולוגיה ותהליכי חשיבה ויצירה, ומונע משיקולים רגשיים, ערכיים ומוסריים.</a:t>
            </a:r>
          </a:p>
          <a:p>
            <a:pPr algn="r"/>
            <a:r>
              <a:rPr lang="he-IL" sz="1200" dirty="0"/>
              <a:t>איור הפרח יוצר </a:t>
            </a:r>
            <a:r>
              <a:rPr lang="he-IL" sz="1200" b="1" dirty="0"/>
              <a:t>מארגן מוקדם ללמידה </a:t>
            </a:r>
            <a:r>
              <a:rPr lang="he-IL" sz="1200" dirty="0"/>
              <a:t>ומציג את מאפייני החיים כמכלול (נשימה, הזנה, גדילה והתפתחות, תנועה, רבייה ויצירת תקשורת). רק מי שיש לו את מאפייני החיים האלה הוא יצור חי.</a:t>
            </a:r>
          </a:p>
          <a:p>
            <a:pPr algn="r"/>
            <a:r>
              <a:rPr lang="he-IL" sz="1200" dirty="0"/>
              <a:t>תרשים הפרח מופיע בסוף כל תת פרק, עם עלה כותרת מודגש ומייצג באופן חזותי את מאפיין החיים שעסקו בו. </a:t>
            </a:r>
          </a:p>
          <a:p>
            <a:pPr algn="r"/>
            <a:endParaRPr lang="he-IL" sz="1200" b="0" i="0" u="none" strike="noStrike" baseline="0" dirty="0">
              <a:latin typeface="FontbitDavid"/>
            </a:endParaRPr>
          </a:p>
          <a:p>
            <a:pPr algn="r"/>
            <a:r>
              <a:rPr lang="he-IL" sz="1200" b="0" i="0" u="none" strike="noStrike" baseline="0" dirty="0">
                <a:latin typeface="FontbitDavid"/>
              </a:rPr>
              <a:t>חשוב לשאול את הילדים אם מאפיינים אלה מוכרים להם ומה הם יודעים עליהם, וכן על הקשר בינם לבין חיים. השיח מעלה למודעות</a:t>
            </a:r>
          </a:p>
          <a:p>
            <a:pPr algn="r"/>
            <a:r>
              <a:rPr lang="he-IL" sz="1200" b="0" i="0" u="none" strike="noStrike" baseline="0" dirty="0">
                <a:latin typeface="FontbitDavid"/>
              </a:rPr>
              <a:t>את תפיסותיהם המוקדמות של התלמידים בהקשר זה (מהו יצור חי? איך יודעים ש"משהו" הוא יצור חי). </a:t>
            </a:r>
            <a:r>
              <a:rPr lang="he-IL" sz="1200" b="1" i="0" u="none" strike="noStrike" baseline="0" dirty="0">
                <a:latin typeface="FontbitDavid-Bold"/>
              </a:rPr>
              <a:t>אין לדעת אם דבר חי או דומם</a:t>
            </a:r>
          </a:p>
          <a:p>
            <a:pPr algn="r"/>
            <a:r>
              <a:rPr lang="he-IL" sz="1200" b="1" i="0" u="none" strike="noStrike" baseline="0" dirty="0">
                <a:latin typeface="FontbitDavid-Bold"/>
              </a:rPr>
              <a:t>על סמך מאפיין אחד בלבד.</a:t>
            </a:r>
            <a:endParaRPr lang="en-US" sz="1200" dirty="0"/>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5</a:t>
            </a:fld>
            <a:endParaRPr lang="x-none">
              <a:solidFill>
                <a:prstClr val="black"/>
              </a:solidFill>
            </a:endParaRPr>
          </a:p>
        </p:txBody>
      </p:sp>
    </p:spTree>
    <p:extLst>
      <p:ext uri="{BB962C8B-B14F-4D97-AF65-F5344CB8AC3E}">
        <p14:creationId xmlns:p14="http://schemas.microsoft.com/office/powerpoint/2010/main" val="4380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מבקשים מהתלמידים להקיף את היצורים החיים שבתמונה. יתכן שחלק מהתלמידים ידעו לציין את מאפייני החיים תנועה, הזנה, גדילה</a:t>
            </a:r>
          </a:p>
          <a:p>
            <a:pPr algn="r"/>
            <a:r>
              <a:rPr lang="he-IL" sz="1800" b="0" i="0" u="none" strike="noStrike" baseline="0" dirty="0">
                <a:latin typeface="FontbitDavid"/>
              </a:rPr>
              <a:t>והתפתחות, תקשורת ורביה כסימני חיים. מאפיינים שבעזרתם הצליחו למיין לחי ושאינו חי.</a:t>
            </a:r>
          </a:p>
          <a:p>
            <a:pPr algn="r"/>
            <a:r>
              <a:rPr lang="he-IL" sz="1800" b="0" i="0" u="none" strike="noStrike" baseline="0" dirty="0">
                <a:latin typeface="FontbitDavid"/>
              </a:rPr>
              <a:t>לאחר מכן מקיימים דיון בשאלות:</a:t>
            </a:r>
          </a:p>
          <a:p>
            <a:pPr marL="0" indent="0" algn="r">
              <a:buNone/>
            </a:pPr>
            <a:r>
              <a:rPr lang="he-IL" sz="1800" b="0" i="0" u="none" strike="noStrike" baseline="0" dirty="0">
                <a:solidFill>
                  <a:srgbClr val="00A7EC"/>
                </a:solidFill>
                <a:latin typeface="MF_FrankRuhl-Regular"/>
              </a:rPr>
              <a:t>1. מי הם היצורים החיים בתמונות?</a:t>
            </a:r>
            <a:r>
              <a:rPr lang="he-IL" sz="1800" b="0" i="0" u="none" strike="noStrike" baseline="0" dirty="0">
                <a:solidFill>
                  <a:srgbClr val="000000"/>
                </a:solidFill>
                <a:latin typeface="MF_FrankRuhl-Regular"/>
              </a:rPr>
              <a:t> </a:t>
            </a:r>
          </a:p>
          <a:p>
            <a:pPr marL="0" indent="0" algn="r">
              <a:buNone/>
            </a:pPr>
            <a:r>
              <a:rPr lang="he-IL" sz="1800" b="0" i="0" u="none" strike="noStrike" baseline="0" dirty="0">
                <a:solidFill>
                  <a:srgbClr val="00A7EC"/>
                </a:solidFill>
                <a:latin typeface="MF_FrankRuhl-Regular"/>
              </a:rPr>
              <a:t>2. לפי מה יודעים שהם יצורים חיים?</a:t>
            </a:r>
          </a:p>
          <a:p>
            <a:pPr algn="r"/>
            <a:r>
              <a:rPr lang="he-IL" sz="1800" b="0" i="0" u="none" strike="noStrike" baseline="0" dirty="0">
                <a:solidFill>
                  <a:srgbClr val="00A7EC"/>
                </a:solidFill>
                <a:latin typeface="MF_FrankRuhl-Regular"/>
              </a:rPr>
              <a:t>3. מה צריכים יצורים חיים כדי לחיות? </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6</a:t>
            </a:fld>
            <a:endParaRPr lang="x-none">
              <a:solidFill>
                <a:prstClr val="black"/>
              </a:solidFill>
            </a:endParaRPr>
          </a:p>
        </p:txBody>
      </p:sp>
    </p:spTree>
    <p:extLst>
      <p:ext uri="{BB962C8B-B14F-4D97-AF65-F5344CB8AC3E}">
        <p14:creationId xmlns:p14="http://schemas.microsoft.com/office/powerpoint/2010/main" val="70331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לסיכום</a:t>
            </a:r>
          </a:p>
          <a:p>
            <a:pPr algn="r"/>
            <a:r>
              <a:rPr lang="he-IL" sz="1800" b="0" i="0" u="none" strike="noStrike" baseline="0" dirty="0">
                <a:solidFill>
                  <a:srgbClr val="000000"/>
                </a:solidFill>
                <a:latin typeface="FontbitDavid"/>
              </a:rPr>
              <a:t>קוראים את המשפט שבתבנית </a:t>
            </a:r>
            <a:r>
              <a:rPr lang="he-IL" sz="1800" b="1" i="0" u="none" strike="noStrike" baseline="0" dirty="0">
                <a:solidFill>
                  <a:srgbClr val="000000"/>
                </a:solidFill>
                <a:latin typeface="FontbitDavid"/>
              </a:rPr>
              <a:t>מה למדנו?</a:t>
            </a:r>
          </a:p>
          <a:p>
            <a:pPr algn="r"/>
            <a:r>
              <a:rPr lang="he-IL" sz="1800" b="0" i="0" u="none" strike="noStrike" baseline="0" dirty="0">
                <a:solidFill>
                  <a:srgbClr val="000000"/>
                </a:solidFill>
                <a:latin typeface="FontbitDavid"/>
              </a:rPr>
              <a:t>משלימים מילים חסרות במשפט.</a:t>
            </a:r>
          </a:p>
          <a:p>
            <a:pPr marL="0" indent="0" algn="r" rtl="1">
              <a:buFontTx/>
              <a:buNone/>
            </a:pPr>
            <a:r>
              <a:rPr lang="he-IL" sz="1800" b="0" i="0" u="none" strike="noStrike" baseline="0" dirty="0">
                <a:solidFill>
                  <a:srgbClr val="000000"/>
                </a:solidFill>
                <a:latin typeface="MF_FrankRuhl-Regular"/>
              </a:rPr>
              <a:t>בַּעֲלֵי חַיִּים, בְּנֵי אָדָם וּ________ הֵם ________ חַיִּים.</a:t>
            </a:r>
          </a:p>
          <a:p>
            <a:pPr marL="0" indent="0" algn="r" rtl="1">
              <a:buFont typeface="+mj-lt"/>
              <a:buNone/>
            </a:pPr>
            <a:endParaRPr lang="he-IL" sz="1800" b="0" i="0" u="none" strike="noStrike" baseline="0" dirty="0">
              <a:solidFill>
                <a:srgbClr val="000000"/>
              </a:solidFill>
              <a:latin typeface="MF_FrankRuhl-Regular"/>
            </a:endParaRPr>
          </a:p>
          <a:p>
            <a:pPr marL="342900" indent="-342900" algn="r" rtl="1">
              <a:buFont typeface="+mj-lt"/>
              <a:buAutoNum type="arabicPeriod"/>
            </a:pPr>
            <a:r>
              <a:rPr lang="he-IL" sz="1800" b="0" i="0" u="none" strike="noStrike" baseline="0" dirty="0">
                <a:solidFill>
                  <a:srgbClr val="000000"/>
                </a:solidFill>
                <a:latin typeface="MF_FrankRuhl-Regular"/>
              </a:rPr>
              <a:t>מחברים משפטים עם המילים: יצור חי, יצורים חיים</a:t>
            </a:r>
          </a:p>
          <a:p>
            <a:pPr marL="0" indent="0" algn="r">
              <a:buNone/>
            </a:pPr>
            <a:r>
              <a:rPr lang="he-IL" sz="1800" b="0" i="0" u="none" strike="noStrike" baseline="0" dirty="0">
                <a:solidFill>
                  <a:srgbClr val="00A7EC"/>
                </a:solidFill>
                <a:latin typeface="MF_FrankRuhl-Regular"/>
              </a:rPr>
              <a:t>2. לפי מה יודעים שהם יצורים חיים?</a:t>
            </a:r>
          </a:p>
          <a:p>
            <a:pPr algn="r"/>
            <a:r>
              <a:rPr lang="he-IL" sz="1800" b="0" i="0" u="none" strike="noStrike" baseline="0" dirty="0">
                <a:solidFill>
                  <a:srgbClr val="00A7EC"/>
                </a:solidFill>
                <a:latin typeface="MF_FrankRuhl-Regular"/>
              </a:rPr>
              <a:t>3. מה צריכים יצורים חיים כדי לחיות? </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7</a:t>
            </a:fld>
            <a:endParaRPr lang="x-none">
              <a:solidFill>
                <a:prstClr val="black"/>
              </a:solidFill>
            </a:endParaRPr>
          </a:p>
        </p:txBody>
      </p:sp>
    </p:spTree>
    <p:extLst>
      <p:ext uri="{BB962C8B-B14F-4D97-AF65-F5344CB8AC3E}">
        <p14:creationId xmlns:p14="http://schemas.microsoft.com/office/powerpoint/2010/main" val="124883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tmp"/><Relationship Id="rId5" Type="http://schemas.openxmlformats.org/officeDocument/2006/relationships/image" Target="../media/image18.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302290" y="1313510"/>
            <a:ext cx="8211494" cy="2052816"/>
          </a:xfrm>
          <a:effectLst>
            <a:outerShdw blurRad="50800" dist="38100" dir="2700000" algn="tl" rotWithShape="0">
              <a:prstClr val="black">
                <a:alpha val="40000"/>
              </a:prstClr>
            </a:outerShdw>
          </a:effectLst>
        </p:spPr>
        <p:txBody>
          <a:bodyPr>
            <a:normAutofit/>
          </a:bodyPr>
          <a:lstStyle/>
          <a:p>
            <a:r>
              <a:rPr lang="ar-SA" sz="5400" b="1" dirty="0">
                <a:solidFill>
                  <a:srgbClr val="0070C0"/>
                </a:solidFill>
                <a:cs typeface="+mn-cs"/>
              </a:rPr>
              <a:t>نَحْنُ كَائِناتٌ حَيَّةٌ</a:t>
            </a:r>
            <a:br>
              <a:rPr lang="he-IL" sz="4400" b="1" dirty="0">
                <a:solidFill>
                  <a:srgbClr val="0070C0"/>
                </a:solidFill>
                <a:cs typeface="+mn-cs"/>
              </a:rPr>
            </a:br>
            <a:r>
              <a:rPr lang="ar-SA" sz="4400" b="1" dirty="0">
                <a:solidFill>
                  <a:srgbClr val="0070C0"/>
                </a:solidFill>
                <a:cs typeface="+mn-cs"/>
              </a:rPr>
              <a:t>فَعَالِيَّة افْتِتَاحِيّة</a:t>
            </a:r>
            <a:r>
              <a:rPr lang="he-IL" sz="4400" b="1" dirty="0">
                <a:solidFill>
                  <a:srgbClr val="0070C0"/>
                </a:solidFill>
                <a:cs typeface="+mn-cs"/>
              </a:rPr>
              <a:t> </a:t>
            </a:r>
            <a:endParaRPr lang="x-none" sz="4400" dirty="0"/>
          </a:p>
        </p:txBody>
      </p:sp>
      <p:pic>
        <p:nvPicPr>
          <p:cNvPr id="6" name="תמונה 5">
            <a:extLst>
              <a:ext uri="{FF2B5EF4-FFF2-40B4-BE49-F238E27FC236}">
                <a16:creationId xmlns:a16="http://schemas.microsoft.com/office/drawing/2014/main" id="{05873F00-5247-577D-E6BC-4B0CD80F17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2299" y="3699704"/>
            <a:ext cx="7646601" cy="3158296"/>
          </a:xfrm>
          <a:prstGeom prst="rect">
            <a:avLst/>
          </a:prstGeom>
        </p:spPr>
      </p:pic>
      <p:sp>
        <p:nvSpPr>
          <p:cNvPr id="11" name="תיבת טקסט 10">
            <a:extLst>
              <a:ext uri="{FF2B5EF4-FFF2-40B4-BE49-F238E27FC236}">
                <a16:creationId xmlns:a16="http://schemas.microsoft.com/office/drawing/2014/main" id="{3373852A-8BA1-C974-DEF3-C52B5D23CC08}"/>
              </a:ext>
            </a:extLst>
          </p:cNvPr>
          <p:cNvSpPr txBox="1"/>
          <p:nvPr/>
        </p:nvSpPr>
        <p:spPr>
          <a:xfrm>
            <a:off x="5029200" y="3534026"/>
            <a:ext cx="1328010" cy="1862048"/>
          </a:xfrm>
          <a:prstGeom prst="rect">
            <a:avLst/>
          </a:prstGeom>
          <a:noFill/>
        </p:spPr>
        <p:txBody>
          <a:bodyPr wrap="square" rtlCol="1">
            <a:spAutoFit/>
          </a:bodyPr>
          <a:lstStyle/>
          <a:p>
            <a:r>
              <a:rPr lang="en-US" sz="11500" dirty="0"/>
              <a:t>?</a:t>
            </a:r>
            <a:endParaRPr lang="he-IL" sz="11500" dirty="0"/>
          </a:p>
        </p:txBody>
      </p:sp>
      <p:pic>
        <p:nvPicPr>
          <p:cNvPr id="13" name="גרפיקה 12" descr="קבוצת גברים">
            <a:extLst>
              <a:ext uri="{FF2B5EF4-FFF2-40B4-BE49-F238E27FC236}">
                <a16:creationId xmlns:a16="http://schemas.microsoft.com/office/drawing/2014/main" id="{32B8FE9F-5119-F08C-BC08-B498C7C3574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74026" y="3703638"/>
            <a:ext cx="914400" cy="914400"/>
          </a:xfrm>
          <a:prstGeom prst="rect">
            <a:avLst/>
          </a:prstGeom>
        </p:spPr>
      </p:pic>
      <p:pic>
        <p:nvPicPr>
          <p:cNvPr id="15" name="גרפיקה 14" descr="חתול">
            <a:extLst>
              <a:ext uri="{FF2B5EF4-FFF2-40B4-BE49-F238E27FC236}">
                <a16:creationId xmlns:a16="http://schemas.microsoft.com/office/drawing/2014/main" id="{FA4EA481-3CBB-ABAA-FF77-85A7C840C54A}"/>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71441" y="4247530"/>
            <a:ext cx="914400" cy="914400"/>
          </a:xfrm>
          <a:prstGeom prst="rect">
            <a:avLst/>
          </a:prstGeom>
        </p:spPr>
      </p:pic>
      <p:pic>
        <p:nvPicPr>
          <p:cNvPr id="17" name="גרפיקה 16" descr="טווס">
            <a:extLst>
              <a:ext uri="{FF2B5EF4-FFF2-40B4-BE49-F238E27FC236}">
                <a16:creationId xmlns:a16="http://schemas.microsoft.com/office/drawing/2014/main" id="{5F818D84-EFF0-03AA-FA58-9A44C87CC296}"/>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623822" y="5554153"/>
            <a:ext cx="914400" cy="914400"/>
          </a:xfrm>
          <a:prstGeom prst="rect">
            <a:avLst/>
          </a:prstGeom>
        </p:spPr>
      </p:pic>
      <p:pic>
        <p:nvPicPr>
          <p:cNvPr id="20" name="גרפיקה 19" descr="ינשוף">
            <a:extLst>
              <a:ext uri="{FF2B5EF4-FFF2-40B4-BE49-F238E27FC236}">
                <a16:creationId xmlns:a16="http://schemas.microsoft.com/office/drawing/2014/main" id="{D899AF2B-F004-6332-E475-5D547F3DBF94}"/>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790100" y="4152589"/>
            <a:ext cx="914400" cy="914400"/>
          </a:xfrm>
          <a:prstGeom prst="rect">
            <a:avLst/>
          </a:prstGeom>
        </p:spPr>
      </p:pic>
      <p:pic>
        <p:nvPicPr>
          <p:cNvPr id="22" name="גרפיקה 21" descr="שודד">
            <a:extLst>
              <a:ext uri="{FF2B5EF4-FFF2-40B4-BE49-F238E27FC236}">
                <a16:creationId xmlns:a16="http://schemas.microsoft.com/office/drawing/2014/main" id="{FEF8A234-8936-DC12-97F5-9CBEDC2B9651}"/>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045086" y="3703638"/>
            <a:ext cx="914400" cy="914400"/>
          </a:xfrm>
          <a:prstGeom prst="rect">
            <a:avLst/>
          </a:prstGeom>
        </p:spPr>
      </p:pic>
      <p:pic>
        <p:nvPicPr>
          <p:cNvPr id="33" name="גרפיקה 32" descr="עץ אשוח">
            <a:extLst>
              <a:ext uri="{FF2B5EF4-FFF2-40B4-BE49-F238E27FC236}">
                <a16:creationId xmlns:a16="http://schemas.microsoft.com/office/drawing/2014/main" id="{7D33838A-51CA-567F-BF81-FAD2D821464C}"/>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516059" y="3531189"/>
            <a:ext cx="914400" cy="914400"/>
          </a:xfrm>
          <a:prstGeom prst="rect">
            <a:avLst/>
          </a:prstGeom>
        </p:spPr>
      </p:pic>
      <p:pic>
        <p:nvPicPr>
          <p:cNvPr id="35" name="גרפיקה 34" descr="פרחים בעציץ">
            <a:extLst>
              <a:ext uri="{FF2B5EF4-FFF2-40B4-BE49-F238E27FC236}">
                <a16:creationId xmlns:a16="http://schemas.microsoft.com/office/drawing/2014/main" id="{819E6BAD-513A-D70C-381C-6F503BB37A83}"/>
              </a:ext>
            </a:extLst>
          </p:cNvPr>
          <p:cNvPicPr>
            <a:picLocks noChangeAspect="1"/>
          </p:cNvPicPr>
          <p:nvPr/>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733550" y="5655004"/>
            <a:ext cx="914400" cy="914400"/>
          </a:xfrm>
          <a:prstGeom prst="rect">
            <a:avLst/>
          </a:prstGeom>
        </p:spPr>
      </p:pic>
      <p:pic>
        <p:nvPicPr>
          <p:cNvPr id="5" name="תמונה 4"/>
          <p:cNvPicPr>
            <a:picLocks noChangeAspect="1"/>
          </p:cNvPicPr>
          <p:nvPr/>
        </p:nvPicPr>
        <p:blipFill>
          <a:blip r:embed="rId18"/>
          <a:stretch>
            <a:fillRect/>
          </a:stretch>
        </p:blipFill>
        <p:spPr>
          <a:xfrm>
            <a:off x="239974" y="163052"/>
            <a:ext cx="1542422" cy="871804"/>
          </a:xfrm>
          <a:prstGeom prst="rect">
            <a:avLst/>
          </a:prstGeom>
        </p:spPr>
      </p:pic>
      <p:pic>
        <p:nvPicPr>
          <p:cNvPr id="14" name="תמונה 13">
            <a:extLst>
              <a:ext uri="{FF2B5EF4-FFF2-40B4-BE49-F238E27FC236}">
                <a16:creationId xmlns:a16="http://schemas.microsoft.com/office/drawing/2014/main" id="{1C119158-B6F6-B7DD-BF0B-44E5661C2606}"/>
              </a:ext>
            </a:extLst>
          </p:cNvPr>
          <p:cNvPicPr>
            <a:picLocks noChangeAspect="1"/>
          </p:cNvPicPr>
          <p:nvPr/>
        </p:nvPicPr>
        <p:blipFill>
          <a:blip r:embed="rId19"/>
          <a:stretch>
            <a:fillRect/>
          </a:stretch>
        </p:blipFill>
        <p:spPr>
          <a:xfrm>
            <a:off x="7628712" y="0"/>
            <a:ext cx="1527888" cy="1012024"/>
          </a:xfrm>
          <a:prstGeom prst="rect">
            <a:avLst/>
          </a:prstGeom>
        </p:spPr>
      </p:pic>
    </p:spTree>
    <p:extLst>
      <p:ext uri="{BB962C8B-B14F-4D97-AF65-F5344CB8AC3E}">
        <p14:creationId xmlns:p14="http://schemas.microsoft.com/office/powerpoint/2010/main" val="290526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1450181"/>
            <a:ext cx="7886700" cy="1325563"/>
          </a:xfrm>
        </p:spPr>
        <p:txBody>
          <a:bodyPr/>
          <a:lstStyle/>
          <a:p>
            <a:pPr algn="ctr"/>
            <a:r>
              <a:rPr lang="ar-SA" b="1" dirty="0">
                <a:cs typeface="+mn-cs"/>
              </a:rPr>
              <a:t>مُفَاجَأَةٌ وَصَلَت الصَّف</a:t>
            </a:r>
            <a:endParaRPr lang="en-US" b="1" dirty="0">
              <a:cs typeface="+mn-cs"/>
            </a:endParaRPr>
          </a:p>
        </p:txBody>
      </p:sp>
      <p:pic>
        <p:nvPicPr>
          <p:cNvPr id="5" name="תמונה 4"/>
          <p:cNvPicPr>
            <a:picLocks noChangeAspect="1"/>
          </p:cNvPicPr>
          <p:nvPr/>
        </p:nvPicPr>
        <p:blipFill>
          <a:blip r:embed="rId3"/>
          <a:stretch>
            <a:fillRect/>
          </a:stretch>
        </p:blipFill>
        <p:spPr>
          <a:xfrm>
            <a:off x="145688" y="2640011"/>
            <a:ext cx="3086100" cy="3467100"/>
          </a:xfrm>
          <a:prstGeom prst="rect">
            <a:avLst/>
          </a:prstGeom>
          <a:ln w="38100">
            <a:solidFill>
              <a:srgbClr val="7030A0"/>
            </a:solidFill>
          </a:ln>
        </p:spPr>
      </p:pic>
      <p:pic>
        <p:nvPicPr>
          <p:cNvPr id="6" name="תמונה 5">
            <a:extLst>
              <a:ext uri="{FF2B5EF4-FFF2-40B4-BE49-F238E27FC236}">
                <a16:creationId xmlns:a16="http://schemas.microsoft.com/office/drawing/2014/main" id="{1B727882-A7A4-A982-B193-6BD9344358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688" y="82574"/>
            <a:ext cx="1543050" cy="874581"/>
          </a:xfrm>
          <a:prstGeom prst="rect">
            <a:avLst/>
          </a:prstGeom>
        </p:spPr>
      </p:pic>
      <p:pic>
        <p:nvPicPr>
          <p:cNvPr id="9" name="תמונה 8">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7616112" y="13852"/>
            <a:ext cx="1527888" cy="1012024"/>
          </a:xfrm>
          <a:prstGeom prst="rect">
            <a:avLst/>
          </a:prstGeom>
        </p:spPr>
      </p:pic>
      <p:pic>
        <p:nvPicPr>
          <p:cNvPr id="8" name="מציין מיקום תוכן 7" descr="גזירת מסך"/>
          <p:cNvPicPr>
            <a:picLocks noGrp="1" noChangeAspect="1"/>
          </p:cNvPicPr>
          <p:nvPr>
            <p:ph idx="1"/>
          </p:nvPr>
        </p:nvPicPr>
        <p:blipFill>
          <a:blip r:embed="rId6">
            <a:extLst>
              <a:ext uri="{28A0092B-C50C-407E-A947-70E740481C1C}">
                <a14:useLocalDpi xmlns:a14="http://schemas.microsoft.com/office/drawing/2010/main"/>
              </a:ext>
            </a:extLst>
          </a:blip>
          <a:stretch>
            <a:fillRect/>
          </a:stretch>
        </p:blipFill>
        <p:spPr>
          <a:xfrm>
            <a:off x="3343103" y="2823882"/>
            <a:ext cx="5036953" cy="3433278"/>
          </a:xfrm>
        </p:spPr>
      </p:pic>
    </p:spTree>
    <p:extLst>
      <p:ext uri="{BB962C8B-B14F-4D97-AF65-F5344CB8AC3E}">
        <p14:creationId xmlns:p14="http://schemas.microsoft.com/office/powerpoint/2010/main" val="1300811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55544" y="416321"/>
            <a:ext cx="7886700" cy="1325563"/>
          </a:xfrm>
        </p:spPr>
        <p:txBody>
          <a:bodyPr>
            <a:normAutofit/>
          </a:bodyPr>
          <a:lstStyle/>
          <a:p>
            <a:pPr algn="ctr"/>
            <a:r>
              <a:rPr lang="he-IL" sz="7200" b="1" dirty="0">
                <a:cs typeface="+mn-cs"/>
              </a:rPr>
              <a:t> </a:t>
            </a:r>
            <a:endParaRPr lang="en-US" sz="7200" b="1" dirty="0">
              <a:cs typeface="+mn-cs"/>
            </a:endParaRPr>
          </a:p>
        </p:txBody>
      </p:sp>
      <p:pic>
        <p:nvPicPr>
          <p:cNvPr id="4" name="מציין מיקום תוכן 3"/>
          <p:cNvPicPr>
            <a:picLocks noGrp="1" noChangeAspect="1"/>
          </p:cNvPicPr>
          <p:nvPr>
            <p:ph idx="1"/>
          </p:nvPr>
        </p:nvPicPr>
        <p:blipFill>
          <a:blip r:embed="rId3"/>
          <a:stretch>
            <a:fillRect/>
          </a:stretch>
        </p:blipFill>
        <p:spPr>
          <a:xfrm>
            <a:off x="1489614" y="1012024"/>
            <a:ext cx="6126498" cy="5620543"/>
          </a:xfrm>
          <a:prstGeom prst="rect">
            <a:avLst/>
          </a:prstGeom>
          <a:ln w="38100">
            <a:solidFill>
              <a:srgbClr val="7030A0"/>
            </a:solidFill>
          </a:ln>
        </p:spPr>
      </p:pic>
      <p:pic>
        <p:nvPicPr>
          <p:cNvPr id="9" name="תמונה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8137" y="0"/>
            <a:ext cx="1469058" cy="832643"/>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7616112" y="0"/>
            <a:ext cx="1527888" cy="1012024"/>
          </a:xfrm>
          <a:prstGeom prst="rect">
            <a:avLst/>
          </a:prstGeom>
        </p:spPr>
      </p:pic>
    </p:spTree>
    <p:extLst>
      <p:ext uri="{BB962C8B-B14F-4D97-AF65-F5344CB8AC3E}">
        <p14:creationId xmlns:p14="http://schemas.microsoft.com/office/powerpoint/2010/main" val="83230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43753" y="616844"/>
            <a:ext cx="7886700" cy="1325563"/>
          </a:xfrm>
        </p:spPr>
        <p:txBody>
          <a:bodyPr>
            <a:normAutofit/>
          </a:bodyPr>
          <a:lstStyle/>
          <a:p>
            <a:pPr algn="ctr"/>
            <a:r>
              <a:rPr lang="he-IL" sz="7200" b="1" dirty="0">
                <a:cs typeface="+mn-cs"/>
              </a:rPr>
              <a:t>  </a:t>
            </a:r>
            <a:endParaRPr lang="en-US" sz="7200" b="1" dirty="0">
              <a:cs typeface="+mn-cs"/>
            </a:endParaRPr>
          </a:p>
        </p:txBody>
      </p:sp>
      <p:pic>
        <p:nvPicPr>
          <p:cNvPr id="9" name="תמונה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25" y="-48373"/>
            <a:ext cx="1097449" cy="622020"/>
          </a:xfrm>
          <a:prstGeom prst="rect">
            <a:avLst/>
          </a:prstGeom>
        </p:spPr>
      </p:pic>
      <p:sp>
        <p:nvSpPr>
          <p:cNvPr id="4" name="מלבן 3"/>
          <p:cNvSpPr/>
          <p:nvPr/>
        </p:nvSpPr>
        <p:spPr>
          <a:xfrm>
            <a:off x="443753" y="651322"/>
            <a:ext cx="7022160" cy="584775"/>
          </a:xfrm>
          <a:prstGeom prst="rect">
            <a:avLst/>
          </a:prstGeom>
        </p:spPr>
        <p:txBody>
          <a:bodyPr wrap="square">
            <a:spAutoFit/>
          </a:bodyPr>
          <a:lstStyle/>
          <a:p>
            <a:pPr algn="r"/>
            <a:r>
              <a:rPr lang="ar-SA" sz="3200" b="1" dirty="0"/>
              <a:t>مَهَمّةٌ: أيُّ الحَيْوَانَاتِ يُفَضِّلُ طُلّابُ الصَّفِّ تَرْبِيَتَهُ؟ </a:t>
            </a:r>
            <a:endParaRPr lang="en-US" sz="3200" b="1" dirty="0"/>
          </a:p>
        </p:txBody>
      </p:sp>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7765712" y="-1"/>
            <a:ext cx="1378288" cy="912933"/>
          </a:xfrm>
          <a:prstGeom prst="rect">
            <a:avLst/>
          </a:prstGeom>
        </p:spPr>
      </p:pic>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a:ext>
            </a:extLst>
          </a:blip>
          <a:srcRect/>
          <a:stretch>
            <a:fillRect/>
          </a:stretch>
        </p:blipFill>
        <p:spPr bwMode="auto">
          <a:xfrm>
            <a:off x="1177374" y="1236097"/>
            <a:ext cx="6608004" cy="525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37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3200" b="1" dirty="0">
                <a:cs typeface="+mn-cs"/>
              </a:rPr>
              <a:t>جَمِيعُنا كَائِنَاتٌ حَيَّةٌ</a:t>
            </a:r>
            <a:endParaRPr lang="en-US" sz="2400" b="1" dirty="0">
              <a:cs typeface="+mn-cs"/>
            </a:endParaRPr>
          </a:p>
        </p:txBody>
      </p:sp>
      <p:pic>
        <p:nvPicPr>
          <p:cNvPr id="9" name="תמונה 8"/>
          <p:cNvPicPr>
            <a:picLocks noChangeAspect="1"/>
          </p:cNvPicPr>
          <p:nvPr/>
        </p:nvPicPr>
        <p:blipFill>
          <a:blip r:embed="rId3"/>
          <a:stretch>
            <a:fillRect/>
          </a:stretch>
        </p:blipFill>
        <p:spPr>
          <a:xfrm>
            <a:off x="205833" y="70752"/>
            <a:ext cx="1688738" cy="957155"/>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7616112" y="-6737"/>
            <a:ext cx="1527888" cy="1012024"/>
          </a:xfrm>
          <a:prstGeom prst="rect">
            <a:avLst/>
          </a:prstGeom>
        </p:spPr>
      </p:pic>
      <p:pic>
        <p:nvPicPr>
          <p:cNvPr id="2051" name="Picture 3"/>
          <p:cNvPicPr>
            <a:picLocks noGrp="1" noChangeAspect="1" noChangeArrowheads="1"/>
          </p:cNvPicPr>
          <p:nvPr>
            <p:ph idx="1"/>
          </p:nvPr>
        </p:nvPicPr>
        <p:blipFill>
          <a:blip r:embed="rId5">
            <a:extLst>
              <a:ext uri="{28A0092B-C50C-407E-A947-70E740481C1C}">
                <a14:useLocalDpi xmlns:a14="http://schemas.microsoft.com/office/drawing/2010/main"/>
              </a:ext>
            </a:extLst>
          </a:blip>
          <a:srcRect/>
          <a:stretch>
            <a:fillRect/>
          </a:stretch>
        </p:blipFill>
        <p:spPr bwMode="auto">
          <a:xfrm>
            <a:off x="1894571" y="1479176"/>
            <a:ext cx="5392110" cy="500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משולש ישר-זווית 9"/>
          <p:cNvSpPr/>
          <p:nvPr/>
        </p:nvSpPr>
        <p:spPr>
          <a:xfrm>
            <a:off x="1894571" y="5787608"/>
            <a:ext cx="956205" cy="677735"/>
          </a:xfrm>
          <a:prstGeom prst="r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1" tIns="149353" rIns="149352" bIns="495276" numCol="1" spcCol="1270" rtlCol="1" anchor="ctr" anchorCtr="0">
            <a:noAutofit/>
          </a:bodyPr>
          <a:lstStyle/>
          <a:p>
            <a:pPr marL="0" indent="0" algn="ctr" defTabSz="933450" rtl="1">
              <a:lnSpc>
                <a:spcPct val="90000"/>
              </a:lnSpc>
              <a:spcBef>
                <a:spcPct val="0"/>
              </a:spcBef>
              <a:spcAft>
                <a:spcPct val="35000"/>
              </a:spcAft>
              <a:buNone/>
            </a:pPr>
            <a:endParaRPr lang="he-IL" sz="2100" b="1" kern="1200"/>
          </a:p>
        </p:txBody>
      </p:sp>
    </p:spTree>
    <p:extLst>
      <p:ext uri="{BB962C8B-B14F-4D97-AF65-F5344CB8AC3E}">
        <p14:creationId xmlns:p14="http://schemas.microsoft.com/office/powerpoint/2010/main" val="166440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7200" b="1" dirty="0">
                <a:cs typeface="+mn-cs"/>
              </a:rPr>
              <a:t> </a:t>
            </a:r>
            <a:endParaRPr lang="en-US" sz="7200" b="1" dirty="0">
              <a:cs typeface="+mn-cs"/>
            </a:endParaRPr>
          </a:p>
        </p:txBody>
      </p:sp>
      <p:pic>
        <p:nvPicPr>
          <p:cNvPr id="9" name="תמונה 8"/>
          <p:cNvPicPr>
            <a:picLocks noChangeAspect="1"/>
          </p:cNvPicPr>
          <p:nvPr/>
        </p:nvPicPr>
        <p:blipFill>
          <a:blip r:embed="rId3"/>
          <a:stretch>
            <a:fillRect/>
          </a:stretch>
        </p:blipFill>
        <p:spPr>
          <a:xfrm>
            <a:off x="205833" y="70752"/>
            <a:ext cx="1688738" cy="957155"/>
          </a:xfrm>
          <a:prstGeom prst="rect">
            <a:avLst/>
          </a:prstGeom>
        </p:spPr>
      </p:pic>
      <p:sp>
        <p:nvSpPr>
          <p:cNvPr id="5" name="TextBox 4"/>
          <p:cNvSpPr txBox="1"/>
          <p:nvPr/>
        </p:nvSpPr>
        <p:spPr>
          <a:xfrm>
            <a:off x="1557196" y="811702"/>
            <a:ext cx="6002448" cy="584775"/>
          </a:xfrm>
          <a:prstGeom prst="rect">
            <a:avLst/>
          </a:prstGeom>
          <a:noFill/>
        </p:spPr>
        <p:txBody>
          <a:bodyPr wrap="square" rtlCol="0">
            <a:spAutoFit/>
          </a:bodyPr>
          <a:lstStyle/>
          <a:p>
            <a:pPr algn="ctr"/>
            <a:r>
              <a:rPr lang="ar-SA" sz="3200" b="1" dirty="0">
                <a:latin typeface="MF_FrankRuhl-Regular"/>
              </a:rPr>
              <a:t>ما هِيَ الكَائِنَاتُ الحَيَّةُ المَوْجُودَةِ فِي الصِّوَرِ؟</a:t>
            </a:r>
            <a:endParaRPr lang="en-US" sz="3200" b="1" dirty="0"/>
          </a:p>
        </p:txBody>
      </p:sp>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7616112" y="15883"/>
            <a:ext cx="1527888" cy="1012024"/>
          </a:xfrm>
          <a:prstGeom prst="rect">
            <a:avLst/>
          </a:prstGeom>
        </p:spPr>
      </p:pic>
      <p:pic>
        <p:nvPicPr>
          <p:cNvPr id="3075" name="Picture 3"/>
          <p:cNvPicPr>
            <a:picLocks noGrp="1" noChangeAspect="1" noChangeArrowheads="1"/>
          </p:cNvPicPr>
          <p:nvPr>
            <p:ph idx="1"/>
          </p:nvPr>
        </p:nvPicPr>
        <p:blipFill>
          <a:blip r:embed="rId5" cstate="screen">
            <a:extLst>
              <a:ext uri="{28A0092B-C50C-407E-A947-70E740481C1C}">
                <a14:useLocalDpi xmlns:a14="http://schemas.microsoft.com/office/drawing/2010/main"/>
              </a:ext>
            </a:extLst>
          </a:blip>
          <a:srcRect/>
          <a:stretch>
            <a:fillRect/>
          </a:stretch>
        </p:blipFill>
        <p:spPr bwMode="auto">
          <a:xfrm>
            <a:off x="1768048" y="1825625"/>
            <a:ext cx="5607903"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568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p:cNvPicPr>
            <a:picLocks noChangeAspect="1"/>
          </p:cNvPicPr>
          <p:nvPr/>
        </p:nvPicPr>
        <p:blipFill>
          <a:blip r:embed="rId3"/>
          <a:stretch>
            <a:fillRect/>
          </a:stretch>
        </p:blipFill>
        <p:spPr>
          <a:xfrm>
            <a:off x="205833" y="70752"/>
            <a:ext cx="1688738" cy="957155"/>
          </a:xfrm>
          <a:prstGeom prst="rect">
            <a:avLst/>
          </a:prstGeom>
        </p:spPr>
      </p:pic>
      <p:sp>
        <p:nvSpPr>
          <p:cNvPr id="7" name="מציין מיקום תוכן 6">
            <a:extLst>
              <a:ext uri="{FF2B5EF4-FFF2-40B4-BE49-F238E27FC236}">
                <a16:creationId xmlns:a16="http://schemas.microsoft.com/office/drawing/2014/main" id="{65C195F6-3B5D-2551-ED84-E29237715576}"/>
              </a:ext>
            </a:extLst>
          </p:cNvPr>
          <p:cNvSpPr>
            <a:spLocks noGrp="1"/>
          </p:cNvSpPr>
          <p:nvPr>
            <p:ph idx="1"/>
          </p:nvPr>
        </p:nvSpPr>
        <p:spPr>
          <a:xfrm>
            <a:off x="733425" y="2553609"/>
            <a:ext cx="7886700" cy="824142"/>
          </a:xfrm>
          <a:ln w="38100">
            <a:solidFill>
              <a:schemeClr val="accent6">
                <a:lumMod val="75000"/>
              </a:schemeClr>
            </a:solidFill>
          </a:ln>
        </p:spPr>
        <p:txBody>
          <a:bodyPr>
            <a:normAutofit/>
          </a:bodyPr>
          <a:lstStyle/>
          <a:p>
            <a:pPr algn="r" rtl="1"/>
            <a:r>
              <a:rPr lang="ar-SA" sz="3200" b="1" dirty="0">
                <a:solidFill>
                  <a:srgbClr val="000000"/>
                </a:solidFill>
                <a:latin typeface="MF_FrankRuhl-Regular"/>
              </a:rPr>
              <a:t>الحَيْوَانَات، الإنْسَان وَالنّباتَات هِيَ كَائِنَاتٌ حَيَّةٌ</a:t>
            </a:r>
            <a:endParaRPr lang="he-IL" sz="3200" b="1" i="0" u="none" strike="noStrike" baseline="0" dirty="0">
              <a:solidFill>
                <a:srgbClr val="000000"/>
              </a:solidFill>
              <a:latin typeface="MF_FrankRuhl-Regular"/>
            </a:endParaRPr>
          </a:p>
        </p:txBody>
      </p:sp>
      <p:sp>
        <p:nvSpPr>
          <p:cNvPr id="14" name="תיבת טקסט 13">
            <a:extLst>
              <a:ext uri="{FF2B5EF4-FFF2-40B4-BE49-F238E27FC236}">
                <a16:creationId xmlns:a16="http://schemas.microsoft.com/office/drawing/2014/main" id="{08029BB1-8B47-8334-DF61-5532FED96C8B}"/>
              </a:ext>
            </a:extLst>
          </p:cNvPr>
          <p:cNvSpPr txBox="1"/>
          <p:nvPr/>
        </p:nvSpPr>
        <p:spPr>
          <a:xfrm>
            <a:off x="3943350" y="1536889"/>
            <a:ext cx="4572000" cy="707886"/>
          </a:xfrm>
          <a:prstGeom prst="rect">
            <a:avLst/>
          </a:prstGeom>
          <a:noFill/>
        </p:spPr>
        <p:txBody>
          <a:bodyPr wrap="square">
            <a:spAutoFit/>
          </a:bodyPr>
          <a:lstStyle/>
          <a:p>
            <a:pPr algn="r"/>
            <a:r>
              <a:rPr lang="ar-SA" sz="4000" b="1" dirty="0">
                <a:solidFill>
                  <a:srgbClr val="000000"/>
                </a:solidFill>
                <a:latin typeface="MF_FrankRuhl-Regular"/>
              </a:rPr>
              <a:t>مَاذَا تَعَلَّمْنا؟</a:t>
            </a:r>
            <a:r>
              <a:rPr lang="he-IL" sz="4000" b="1" i="0" u="none" strike="noStrike" baseline="0" dirty="0">
                <a:solidFill>
                  <a:srgbClr val="000000"/>
                </a:solidFill>
                <a:latin typeface="MF_FrankRuhl-Regular"/>
              </a:rPr>
              <a:t> </a:t>
            </a:r>
          </a:p>
        </p:txBody>
      </p:sp>
      <p:sp>
        <p:nvSpPr>
          <p:cNvPr id="16" name="תיבת טקסט 15">
            <a:extLst>
              <a:ext uri="{FF2B5EF4-FFF2-40B4-BE49-F238E27FC236}">
                <a16:creationId xmlns:a16="http://schemas.microsoft.com/office/drawing/2014/main" id="{2B55D4E8-7BE4-8FD3-2D57-BB32A254078C}"/>
              </a:ext>
            </a:extLst>
          </p:cNvPr>
          <p:cNvSpPr txBox="1"/>
          <p:nvPr/>
        </p:nvSpPr>
        <p:spPr>
          <a:xfrm>
            <a:off x="3943350" y="3748415"/>
            <a:ext cx="4572000" cy="523220"/>
          </a:xfrm>
          <a:prstGeom prst="rect">
            <a:avLst/>
          </a:prstGeom>
          <a:noFill/>
        </p:spPr>
        <p:txBody>
          <a:bodyPr wrap="square">
            <a:spAutoFit/>
          </a:bodyPr>
          <a:lstStyle/>
          <a:p>
            <a:pPr marL="0" indent="0" algn="r" rtl="1">
              <a:buNone/>
            </a:pPr>
            <a:r>
              <a:rPr lang="ar-SA" sz="2800" b="1" dirty="0">
                <a:latin typeface="MF_FrankRuhl-Regular"/>
              </a:rPr>
              <a:t>مُصْطَلَحَاتٌ تَعَلَّمْناهَا</a:t>
            </a:r>
            <a:endParaRPr lang="he-IL" sz="2800" b="1" dirty="0">
              <a:latin typeface="MF_FrankRuhl-Regular"/>
            </a:endParaRPr>
          </a:p>
        </p:txBody>
      </p:sp>
      <p:sp>
        <p:nvSpPr>
          <p:cNvPr id="18" name="תיבת טקסט 17">
            <a:extLst>
              <a:ext uri="{FF2B5EF4-FFF2-40B4-BE49-F238E27FC236}">
                <a16:creationId xmlns:a16="http://schemas.microsoft.com/office/drawing/2014/main" id="{75E3BD74-072D-CD3E-CCBE-8E08B47D3DB0}"/>
              </a:ext>
            </a:extLst>
          </p:cNvPr>
          <p:cNvSpPr txBox="1"/>
          <p:nvPr/>
        </p:nvSpPr>
        <p:spPr>
          <a:xfrm>
            <a:off x="6860722" y="4580469"/>
            <a:ext cx="1555026" cy="584775"/>
          </a:xfrm>
          <a:prstGeom prst="rect">
            <a:avLst/>
          </a:prstGeom>
          <a:noFill/>
          <a:ln w="38100">
            <a:solidFill>
              <a:schemeClr val="accent6">
                <a:lumMod val="75000"/>
              </a:schemeClr>
            </a:solidFill>
          </a:ln>
        </p:spPr>
        <p:txBody>
          <a:bodyPr wrap="square">
            <a:spAutoFit/>
          </a:bodyPr>
          <a:lstStyle/>
          <a:p>
            <a:pPr algn="r"/>
            <a:r>
              <a:rPr lang="ar-SA" sz="3200" b="1" dirty="0">
                <a:solidFill>
                  <a:schemeClr val="accent6">
                    <a:lumMod val="75000"/>
                  </a:schemeClr>
                </a:solidFill>
              </a:rPr>
              <a:t>كَائِن حَيّ</a:t>
            </a:r>
            <a:endParaRPr lang="he-IL" sz="3200" b="1" dirty="0">
              <a:solidFill>
                <a:schemeClr val="accent6">
                  <a:lumMod val="75000"/>
                </a:schemeClr>
              </a:solidFill>
            </a:endParaRPr>
          </a:p>
        </p:txBody>
      </p:sp>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7616112" y="15883"/>
            <a:ext cx="1527888" cy="1012024"/>
          </a:xfrm>
          <a:prstGeom prst="rect">
            <a:avLst/>
          </a:prstGeom>
        </p:spPr>
      </p:pic>
    </p:spTree>
    <p:extLst>
      <p:ext uri="{BB962C8B-B14F-4D97-AF65-F5344CB8AC3E}">
        <p14:creationId xmlns:p14="http://schemas.microsoft.com/office/powerpoint/2010/main" val="1182195251"/>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1288</TotalTime>
  <Words>932</Words>
  <Application>Microsoft Office PowerPoint</Application>
  <PresentationFormat>‫הצגה על המסך (4:3)</PresentationFormat>
  <Paragraphs>56</Paragraphs>
  <Slides>7</Slides>
  <Notes>7</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7</vt:i4>
      </vt:variant>
    </vt:vector>
  </HeadingPairs>
  <TitlesOfParts>
    <vt:vector size="14" baseType="lpstr">
      <vt:lpstr>Arial</vt:lpstr>
      <vt:lpstr>Calibri</vt:lpstr>
      <vt:lpstr>Calibri Light</vt:lpstr>
      <vt:lpstr>FontbitDavid</vt:lpstr>
      <vt:lpstr>FontbitDavid-Bold</vt:lpstr>
      <vt:lpstr>MF_FrankRuhl-Regular</vt:lpstr>
      <vt:lpstr>ערכת נושא Office</vt:lpstr>
      <vt:lpstr>نَحْنُ كَائِناتٌ حَيَّةٌ فَعَالِيَّة افْتِتَاحِيّة </vt:lpstr>
      <vt:lpstr>مُفَاجَأَةٌ وَصَلَت الصَّف</vt:lpstr>
      <vt:lpstr> </vt:lpstr>
      <vt:lpstr>  </vt:lpstr>
      <vt:lpstr>جَمِيعُنا كَائِنَاتٌ حَيَّةٌ</vt:lpstr>
      <vt:lpstr>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144</cp:revision>
  <dcterms:created xsi:type="dcterms:W3CDTF">2019-05-25T18:59:51Z</dcterms:created>
  <dcterms:modified xsi:type="dcterms:W3CDTF">2023-10-26T11:45:56Z</dcterms:modified>
</cp:coreProperties>
</file>