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8"/>
  </p:notesMasterIdLst>
  <p:sldIdLst>
    <p:sldId id="289" r:id="rId2"/>
    <p:sldId id="297" r:id="rId3"/>
    <p:sldId id="304" r:id="rId4"/>
    <p:sldId id="303" r:id="rId5"/>
    <p:sldId id="296" r:id="rId6"/>
    <p:sldId id="300" r:id="rId7"/>
    <p:sldId id="299" r:id="rId8"/>
    <p:sldId id="301" r:id="rId9"/>
    <p:sldId id="302" r:id="rId10"/>
    <p:sldId id="295" r:id="rId11"/>
    <p:sldId id="294" r:id="rId12"/>
    <p:sldId id="293" r:id="rId13"/>
    <p:sldId id="292" r:id="rId14"/>
    <p:sldId id="291" r:id="rId15"/>
    <p:sldId id="305" r:id="rId16"/>
    <p:sldId id="29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114"/>
    <a:srgbClr val="6EB14D"/>
    <a:srgbClr val="F6FAFE"/>
    <a:srgbClr val="0066A6"/>
    <a:srgbClr val="0067A3"/>
    <a:srgbClr val="6FB14D"/>
    <a:srgbClr val="B31013"/>
    <a:srgbClr val="5A5EAE"/>
    <a:srgbClr val="F6CCB4"/>
    <a:srgbClr val="F5C8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026" autoAdjust="0"/>
    <p:restoredTop sz="87511" autoAdjust="0"/>
  </p:normalViewPr>
  <p:slideViewPr>
    <p:cSldViewPr snapToGrid="0" showGuides="1">
      <p:cViewPr varScale="1">
        <p:scale>
          <a:sx n="97" d="100"/>
          <a:sy n="97" d="100"/>
        </p:scale>
        <p:origin x="1986" y="78"/>
      </p:cViewPr>
      <p:guideLst>
        <p:guide orient="horz" pos="2183"/>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x-none"/>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699FE938-EB2A-473A-97ED-1CBD33704278}" type="datetimeFigureOut">
              <a:rPr lang="x-none" smtClean="0"/>
              <a:t>י"א/חשון/תשפ"ד</a:t>
            </a:fld>
            <a:endParaRPr lang="x-none"/>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x-none"/>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x-none"/>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E992BE40-C229-4611-BA02-460BF420667C}" type="slidenum">
              <a:rPr lang="x-none" smtClean="0"/>
              <a:t>‹#›</a:t>
            </a:fld>
            <a:endParaRPr lang="x-none"/>
          </a:p>
        </p:txBody>
      </p:sp>
    </p:spTree>
    <p:extLst>
      <p:ext uri="{BB962C8B-B14F-4D97-AF65-F5344CB8AC3E}">
        <p14:creationId xmlns:p14="http://schemas.microsoft.com/office/powerpoint/2010/main" val="333564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הפרק השלישי הוא טכנולוגי במהותו. הוא עוסק במהות הטכנולוגיה - בייחודו של האדם כמספק פתרונות טכנולוגיים לצרכיו ובטכנולוגיה כמגבירה את יכולתו של האדם. הפרק עוסק במענה שנותן גידול בעלי החיים והצמחים למגוון הצרכים (חיוניים ואחרים) ופתרונות הטכנולוגיים שהמציאו בני האדם כדי לתת מענה לצרכים אלה. </a:t>
            </a:r>
            <a:r>
              <a:rPr lang="he-IL" dirty="0"/>
              <a:t>הפרק עוסק בבעלי חיים ובצמחים במשק חקלאי, או בכל פעילות אחרת שבה מסתייע האדם בבעל חיים, או צורך את מוצריו.</a:t>
            </a:r>
          </a:p>
          <a:p>
            <a:pPr algn="r"/>
            <a:r>
              <a:rPr lang="he-IL" dirty="0"/>
              <a:t>בעלי החיים המבויתים וצמחי התרבות משמשים לסיפוק צרכיו הכלכליים של האדם.</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a:t>
            </a:fld>
            <a:endParaRPr lang="x-none"/>
          </a:p>
        </p:txBody>
      </p:sp>
    </p:spTree>
    <p:extLst>
      <p:ext uri="{BB962C8B-B14F-4D97-AF65-F5344CB8AC3E}">
        <p14:creationId xmlns:p14="http://schemas.microsoft.com/office/powerpoint/2010/main" val="686719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מיישמים הבנה בעזרת המשימה שבעמודים 83-82 והשקופיות 13-10</a:t>
            </a:r>
          </a:p>
          <a:p>
            <a:pPr algn="r"/>
            <a:r>
              <a:rPr lang="he-IL" sz="1800" b="0" i="0" u="none" strike="noStrike" baseline="0" dirty="0">
                <a:latin typeface="FontbitDavid"/>
              </a:rPr>
              <a:t>במשימה מוצגות קטגוריות של שימושים בצמחים ובבעלי חיים. התלמידים מתבקשים להביא דוגמה נוספת משלהם לכל קטגוריה.</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10</a:t>
            </a:fld>
            <a:endParaRPr lang="x-none"/>
          </a:p>
        </p:txBody>
      </p:sp>
    </p:spTree>
    <p:extLst>
      <p:ext uri="{BB962C8B-B14F-4D97-AF65-F5344CB8AC3E}">
        <p14:creationId xmlns:p14="http://schemas.microsoft.com/office/powerpoint/2010/main" val="1177989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b="0" i="0" u="none" strike="noStrike" baseline="0" dirty="0">
                <a:latin typeface="FontbitDavid"/>
              </a:rPr>
              <a:t>יש להסביר לילדים שבמקומות שונים בעולם שבהם התחבורה אינה מפותחת משמשים סוסים וחמורים להובלת בני אדם וסחורות.</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14</a:t>
            </a:fld>
            <a:endParaRPr lang="x-none"/>
          </a:p>
        </p:txBody>
      </p:sp>
    </p:spTree>
    <p:extLst>
      <p:ext uri="{BB962C8B-B14F-4D97-AF65-F5344CB8AC3E}">
        <p14:creationId xmlns:p14="http://schemas.microsoft.com/office/powerpoint/2010/main" val="603814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מסכמים תת פרק זה בעזרת המשפטים שבתבנית </a:t>
            </a:r>
            <a:r>
              <a:rPr lang="he-IL" b="1" dirty="0"/>
              <a:t>מה למדנו</a:t>
            </a:r>
            <a:r>
              <a:rPr lang="he-IL" dirty="0"/>
              <a:t>?</a:t>
            </a:r>
          </a:p>
          <a:p>
            <a:r>
              <a:rPr lang="he-IL" dirty="0"/>
              <a:t>אפשר לבקש להשלים מילים חסרות במשפטים. ראו דוגמה.</a:t>
            </a:r>
          </a:p>
          <a:p>
            <a:r>
              <a:rPr lang="he-IL" dirty="0"/>
              <a:t>•אָנוּ נֶהֱנִים מִמִּפְגָּשִׁים עִם _______ וּבַעֲלֵי חַיִּים.</a:t>
            </a:r>
          </a:p>
          <a:p>
            <a:r>
              <a:rPr lang="he-IL" dirty="0"/>
              <a:t>•צְמָחִים וּבַעֲלֵי חַיִּים מְשַׁמְּשִׁים לָנוּ _______ .</a:t>
            </a:r>
          </a:p>
          <a:p>
            <a:r>
              <a:rPr lang="he-IL" dirty="0"/>
              <a:t>•אָנוּ מִשְׁתַּמְּשִׁים בִּצְמָחִים לַהֲכָנַת _______ , רִהוּט, מוּצְרֵי נְיָר וְעוֹד.</a:t>
            </a:r>
          </a:p>
          <a:p>
            <a:r>
              <a:rPr lang="he-IL" dirty="0"/>
              <a:t>•אָנוּ נֶעֱזָרִים _______  _______ לְבִצּוּעַ עֲבוֹדוֹת שׁוֹנוֹת.</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solidFill>
                  <a:prstClr val="black"/>
                </a:solidFill>
              </a:rPr>
              <a:pPr/>
              <a:t>15</a:t>
            </a:fld>
            <a:endParaRPr lang="x-none">
              <a:solidFill>
                <a:prstClr val="black"/>
              </a:solidFill>
            </a:endParaRPr>
          </a:p>
        </p:txBody>
      </p:sp>
    </p:spTree>
    <p:extLst>
      <p:ext uri="{BB962C8B-B14F-4D97-AF65-F5344CB8AC3E}">
        <p14:creationId xmlns:p14="http://schemas.microsoft.com/office/powerpoint/2010/main" val="537595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 </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16</a:t>
            </a:fld>
            <a:endParaRPr lang="x-none"/>
          </a:p>
        </p:txBody>
      </p:sp>
    </p:spTree>
    <p:extLst>
      <p:ext uri="{BB962C8B-B14F-4D97-AF65-F5344CB8AC3E}">
        <p14:creationId xmlns:p14="http://schemas.microsoft.com/office/powerpoint/2010/main" val="2505270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הפרק נפתח בתיאור של טיול למשק החקלאי. </a:t>
            </a:r>
          </a:p>
          <a:p>
            <a:r>
              <a:rPr lang="he-IL" dirty="0"/>
              <a:t>קוראים את</a:t>
            </a:r>
            <a:r>
              <a:rPr lang="he-IL" baseline="0" dirty="0"/>
              <a:t> קטע </a:t>
            </a:r>
            <a:r>
              <a:rPr lang="he-IL" dirty="0"/>
              <a:t>הפתיחה במליאת הכיתה.</a:t>
            </a:r>
          </a:p>
          <a:p>
            <a:r>
              <a:rPr lang="he-IL" dirty="0"/>
              <a:t>מומלץ לבקש מהתלמידים לתאר חוויות (במידה וקיימות) ממפגשים שלהם עם בעלי חיים מבויתים במשק חקלאי (פרות, תרנגולות וכדומה) וכן מפגשים עם צמחי תרבות (במטע, בפרדס, בכרם וכדומה). </a:t>
            </a:r>
          </a:p>
          <a:p>
            <a:r>
              <a:rPr lang="he-IL" dirty="0"/>
              <a:t>מומלץ לזמן לתלמידים חוויה דומה ולצאת אתם לביקור במשק החקלאי.</a:t>
            </a:r>
          </a:p>
          <a:p>
            <a:r>
              <a:rPr lang="he-IL" dirty="0"/>
              <a:t>הסיור במשק חקלאי מזמן לילדים עירונים מפגש חווייתי בלתי אמצעי עם תופעת ביות צמחים ובעלי חיים והכרות ממקור ראשון עם חיות משק וסביבות חיים מלאכותיות. הביקור ברפת, בלול תרנגולות, בריכת דגים או בפרדס, מקשה ומטע חושף את הלומדים לתהליכים המתקיימים בהם הן מההיבט של הטיפול בבעלי החיים ובצמחים והן מהיבט של התוצרת החקלאית המיוצרת בהם ושהם רואים אותה ביום יום אצלם בצלחת. התלמידים מתוודעים למקומה של הטכנולוגיה בתוך תהליכי הביות ותהליכי הטיפול בבעלי חיים באמצעות אמצעים טכנולוגיים</a:t>
            </a:r>
          </a:p>
          <a:p>
            <a:r>
              <a:rPr lang="he-IL" dirty="0"/>
              <a:t>(רובוטים, מכונות חליבה, מכונות קטיף). הנחת היסוד בסיור כזה היא שההתנסויות המהנות שהילדים יחוו בהן (חליבה, איסוף ביצים, קטיף תפוזים ועוד) יסייעו בקרוב ילדים אל בעלי החיים ויעזרו לפתח אמפטיה ליצורים החיים בסביבה וגם רצון לשמור על הסביבה ולטפח אותה. הסיור בסביבות חיים מלאכותיות היא כלי לחינוך הילדים לערכי שמירה על הסביבה הטבעית ופיתוח כבוד והערכה לסביבה המלאכותית ולענפי החקלאות למיניהם.</a:t>
            </a:r>
          </a:p>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a:t>
            </a:fld>
            <a:endParaRPr lang="x-none"/>
          </a:p>
        </p:txBody>
      </p:sp>
    </p:spTree>
    <p:extLst>
      <p:ext uri="{BB962C8B-B14F-4D97-AF65-F5344CB8AC3E}">
        <p14:creationId xmlns:p14="http://schemas.microsoft.com/office/powerpoint/2010/main" val="2908895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3</a:t>
            </a:fld>
            <a:endParaRPr lang="x-none">
              <a:solidFill>
                <a:prstClr val="black"/>
              </a:solidFill>
            </a:endParaRPr>
          </a:p>
        </p:txBody>
      </p:sp>
    </p:spTree>
    <p:extLst>
      <p:ext uri="{BB962C8B-B14F-4D97-AF65-F5344CB8AC3E}">
        <p14:creationId xmlns:p14="http://schemas.microsoft.com/office/powerpoint/2010/main" val="1441130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דוגמאות לבעלי חיים במשק חקלאי.</a:t>
            </a:r>
          </a:p>
          <a:p>
            <a:r>
              <a:rPr lang="he-IL" dirty="0"/>
              <a:t>אפשר לשאול: היכן מגדלים את בעלי החיים והצמחים שבתמונות?</a:t>
            </a:r>
          </a:p>
          <a:p>
            <a:r>
              <a:rPr lang="he-IL" dirty="0"/>
              <a:t>כבשים מגדלים בדיר</a:t>
            </a:r>
          </a:p>
          <a:p>
            <a:r>
              <a:rPr lang="he-IL" dirty="0"/>
              <a:t>תרנגולות מגדלים בלול</a:t>
            </a:r>
          </a:p>
          <a:p>
            <a:r>
              <a:rPr lang="he-IL" dirty="0"/>
              <a:t>סוסים מגדלים באורווה</a:t>
            </a:r>
          </a:p>
          <a:p>
            <a:r>
              <a:rPr lang="he-IL" dirty="0"/>
              <a:t>תירס מגדלים בשדה</a:t>
            </a:r>
          </a:p>
          <a:p>
            <a:r>
              <a:rPr lang="he-IL" dirty="0"/>
              <a:t>פרות מגדלים ברפת</a:t>
            </a:r>
          </a:p>
          <a:p>
            <a:r>
              <a:rPr lang="he-IL" dirty="0"/>
              <a:t>אבטיחים מגדלים במקשה</a:t>
            </a:r>
          </a:p>
          <a:p>
            <a:r>
              <a:rPr lang="he-IL" dirty="0"/>
              <a:t>פירות הדר מגדלים בפרדס</a:t>
            </a:r>
          </a:p>
          <a:p>
            <a:r>
              <a:rPr lang="he-IL" dirty="0"/>
              <a:t>ענבים מגדלים בכרם</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4</a:t>
            </a:fld>
            <a:endParaRPr lang="x-none"/>
          </a:p>
        </p:txBody>
      </p:sp>
    </p:spTree>
    <p:extLst>
      <p:ext uri="{BB962C8B-B14F-4D97-AF65-F5344CB8AC3E}">
        <p14:creationId xmlns:p14="http://schemas.microsoft.com/office/powerpoint/2010/main" val="2473406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הצמחים ובעלי החיים חשובים לאדם. בני האדם מייצרים מוצרים שהמקור שלהם הוא מצמחים ומבעלי החיים.</a:t>
            </a:r>
          </a:p>
          <a:p>
            <a:r>
              <a:rPr lang="he-IL" dirty="0"/>
              <a:t>לפני קריאת דברי הדמויות, שואלים: מדוע הצמחים ובעלי החיים חשובים לאדם?. התמונה הזו</a:t>
            </a:r>
            <a:r>
              <a:rPr lang="he-IL" baseline="0" dirty="0"/>
              <a:t> מתייחסת לקטע הראשון. מצמחים מייצרים רהיטים. לבקש מהתלמידים להביא דוגמאות נוספות של רהיטים שעשויים מצמחים.</a:t>
            </a:r>
            <a:endParaRPr lang="he-IL" dirty="0"/>
          </a:p>
          <a:p>
            <a:r>
              <a:rPr lang="he-IL" dirty="0"/>
              <a:t> </a:t>
            </a:r>
          </a:p>
          <a:p>
            <a:endParaRPr lang="he-IL" dirty="0"/>
          </a:p>
          <a:p>
            <a:r>
              <a:rPr lang="he-IL" baseline="0" dirty="0"/>
              <a:t>המורה קוראת את קטע המידע המתאים בהתאם לתמונות שבשקפים 8-5 ומבקשת דוגמאות נוספות. </a:t>
            </a:r>
          </a:p>
          <a:p>
            <a:pPr algn="r"/>
            <a:r>
              <a:rPr lang="he-IL" sz="1800" b="0" i="0" u="none" strike="noStrike" baseline="0" dirty="0">
                <a:latin typeface="MF_FrankRuhl-Regular"/>
              </a:rPr>
              <a:t> </a:t>
            </a:r>
            <a:r>
              <a:rPr lang="he-IL" dirty="0"/>
              <a:t>לאחר קריאת דברי הדמויות חשוב לבנות הכללות ל"דברים" שהמקור שלהם הוא צמחים ובעלי חיים כגון: מזון, לבוש, ריהוט, יופי והנאה וכדומה.</a:t>
            </a:r>
          </a:p>
          <a:p>
            <a:pPr algn="r"/>
            <a:endParaRPr lang="he-IL" baseline="0" dirty="0"/>
          </a:p>
          <a:p>
            <a:pPr algn="r"/>
            <a:endParaRPr lang="he-IL" baseline="0" dirty="0"/>
          </a:p>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5</a:t>
            </a:fld>
            <a:endParaRPr lang="x-none"/>
          </a:p>
        </p:txBody>
      </p:sp>
    </p:spTree>
    <p:extLst>
      <p:ext uri="{BB962C8B-B14F-4D97-AF65-F5344CB8AC3E}">
        <p14:creationId xmlns:p14="http://schemas.microsoft.com/office/powerpoint/2010/main" val="1043549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התמונה הזו מתייחסת לקטע השני. לבקש</a:t>
            </a:r>
            <a:r>
              <a:rPr lang="he-IL" baseline="0" dirty="0"/>
              <a:t> מהתלמידים להביא דוגמאות נוספות של בגדים שעשויים מצמחים.</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6</a:t>
            </a:fld>
            <a:endParaRPr lang="x-none"/>
          </a:p>
        </p:txBody>
      </p:sp>
    </p:spTree>
    <p:extLst>
      <p:ext uri="{BB962C8B-B14F-4D97-AF65-F5344CB8AC3E}">
        <p14:creationId xmlns:p14="http://schemas.microsoft.com/office/powerpoint/2010/main" val="3514298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התמונה הזו</a:t>
            </a:r>
            <a:r>
              <a:rPr lang="he-IL" baseline="0" dirty="0"/>
              <a:t> מתייחסת לקטע השלישי. מבקשים מהתלמידים להביא דוגמאות נוספות של מאכלים שאנו מכינים מצמחים.</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7</a:t>
            </a:fld>
            <a:endParaRPr lang="x-none"/>
          </a:p>
        </p:txBody>
      </p:sp>
    </p:spTree>
    <p:extLst>
      <p:ext uri="{BB962C8B-B14F-4D97-AF65-F5344CB8AC3E}">
        <p14:creationId xmlns:p14="http://schemas.microsoft.com/office/powerpoint/2010/main" val="2338702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התמונה הזו מתייחסת</a:t>
            </a:r>
            <a:r>
              <a:rPr lang="he-IL" baseline="0" dirty="0"/>
              <a:t> לקטע הרביעי. מבקשים מהתלמידים להביא דוגמאות נוספות של יופי והנאה מצמחים ומבעלי חיים.</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8</a:t>
            </a:fld>
            <a:endParaRPr lang="x-none"/>
          </a:p>
        </p:txBody>
      </p:sp>
    </p:spTree>
    <p:extLst>
      <p:ext uri="{BB962C8B-B14F-4D97-AF65-F5344CB8AC3E}">
        <p14:creationId xmlns:p14="http://schemas.microsoft.com/office/powerpoint/2010/main" val="3051807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לאחר קריאת דברי הילדים מסכמים את תת הפרק בעזרת שאלות שבתבנית שיח.</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9</a:t>
            </a:fld>
            <a:endParaRPr lang="x-none"/>
          </a:p>
        </p:txBody>
      </p:sp>
    </p:spTree>
    <p:extLst>
      <p:ext uri="{BB962C8B-B14F-4D97-AF65-F5344CB8AC3E}">
        <p14:creationId xmlns:p14="http://schemas.microsoft.com/office/powerpoint/2010/main" val="3110938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419840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80424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61830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19355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78232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5620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36437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04304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5870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6165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67785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15B43-B21F-4DEE-983D-6EBC56B1F033}" type="slidenum">
              <a:rPr lang="x-none" smtClean="0"/>
              <a:t>‹#›</a:t>
            </a:fld>
            <a:endParaRPr lang="x-none"/>
          </a:p>
        </p:txBody>
      </p:sp>
    </p:spTree>
    <p:extLst>
      <p:ext uri="{BB962C8B-B14F-4D97-AF65-F5344CB8AC3E}">
        <p14:creationId xmlns:p14="http://schemas.microsoft.com/office/powerpoint/2010/main" val="2369541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BB69E2AE-CB91-4BB0-887D-266A32CB38FE}"/>
              </a:ext>
            </a:extLst>
          </p:cNvPr>
          <p:cNvSpPr>
            <a:spLocks noGrp="1"/>
          </p:cNvSpPr>
          <p:nvPr>
            <p:ph type="ctrTitle"/>
          </p:nvPr>
        </p:nvSpPr>
        <p:spPr>
          <a:xfrm>
            <a:off x="302289" y="1313510"/>
            <a:ext cx="8841711" cy="2052816"/>
          </a:xfrm>
          <a:effectLst>
            <a:outerShdw blurRad="50800" dist="38100" dir="2700000" algn="tl" rotWithShape="0">
              <a:prstClr val="black">
                <a:alpha val="40000"/>
              </a:prstClr>
            </a:outerShdw>
          </a:effectLst>
        </p:spPr>
        <p:txBody>
          <a:bodyPr>
            <a:normAutofit/>
          </a:bodyPr>
          <a:lstStyle/>
          <a:p>
            <a:r>
              <a:rPr lang="he-IL" sz="5400" b="1" dirty="0">
                <a:solidFill>
                  <a:srgbClr val="0070C0"/>
                </a:solidFill>
                <a:cs typeface="+mn-cs"/>
              </a:rPr>
              <a:t> </a:t>
            </a:r>
            <a:r>
              <a:rPr lang="ar-SA" sz="5400" b="1" dirty="0">
                <a:solidFill>
                  <a:srgbClr val="0070C0"/>
                </a:solidFill>
                <a:cs typeface="+mn-cs"/>
              </a:rPr>
              <a:t>اَلْفصلُ </a:t>
            </a:r>
            <a:r>
              <a:rPr lang="ar-SA" sz="5400" b="1" dirty="0" err="1">
                <a:solidFill>
                  <a:srgbClr val="0070C0"/>
                </a:solidFill>
                <a:cs typeface="+mn-cs"/>
              </a:rPr>
              <a:t>ٱلثَّالثُ</a:t>
            </a:r>
            <a:br>
              <a:rPr lang="he-IL" sz="8000" b="1" dirty="0">
                <a:solidFill>
                  <a:srgbClr val="0070C0"/>
                </a:solidFill>
                <a:latin typeface="MF_FrankRuhl-Regular"/>
              </a:rPr>
            </a:br>
            <a:r>
              <a:rPr lang="ar-SA" sz="8000" b="1" dirty="0">
                <a:solidFill>
                  <a:srgbClr val="0070C0"/>
                </a:solidFill>
                <a:latin typeface="MF_FrankRuhl-Regular"/>
              </a:rPr>
              <a:t>نُرَبِّي حَيَّواناتٍ وَنَباتاتٍ</a:t>
            </a:r>
            <a:endParaRPr lang="x-none" sz="8000" b="1" dirty="0">
              <a:solidFill>
                <a:srgbClr val="0070C0"/>
              </a:solidFill>
            </a:endParaRPr>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9974" y="163052"/>
            <a:ext cx="1542422" cy="871804"/>
          </a:xfrm>
          <a:prstGeom prst="rect">
            <a:avLst/>
          </a:prstGeom>
        </p:spPr>
      </p:pic>
      <p:sp>
        <p:nvSpPr>
          <p:cNvPr id="2" name="TextBox 1"/>
          <p:cNvSpPr txBox="1"/>
          <p:nvPr/>
        </p:nvSpPr>
        <p:spPr>
          <a:xfrm>
            <a:off x="135801" y="4363770"/>
            <a:ext cx="8048531" cy="923330"/>
          </a:xfrm>
          <a:prstGeom prst="rect">
            <a:avLst/>
          </a:prstGeom>
          <a:noFill/>
        </p:spPr>
        <p:txBody>
          <a:bodyPr wrap="square" rtlCol="0">
            <a:spAutoFit/>
          </a:bodyPr>
          <a:lstStyle/>
          <a:p>
            <a:pPr lvl="0" algn="ctr"/>
            <a:r>
              <a:rPr lang="ar-SA" sz="5400" b="1" dirty="0">
                <a:solidFill>
                  <a:srgbClr val="0070C0"/>
                </a:solidFill>
                <a:latin typeface="MF_FrankRuhl-Regular"/>
              </a:rPr>
              <a:t>نَحتاج إِلى </a:t>
            </a:r>
            <a:r>
              <a:rPr lang="ar-SA" sz="5400" b="1" dirty="0" err="1">
                <a:solidFill>
                  <a:srgbClr val="0070C0"/>
                </a:solidFill>
                <a:latin typeface="MF_FrankRuhl-Regular"/>
              </a:rPr>
              <a:t>ٱلنَّباتاتِ</a:t>
            </a:r>
            <a:r>
              <a:rPr lang="ar-SA" sz="5400" b="1" dirty="0">
                <a:solidFill>
                  <a:srgbClr val="0070C0"/>
                </a:solidFill>
                <a:latin typeface="MF_FrankRuhl-Regular"/>
              </a:rPr>
              <a:t> وَالحَيَواناتِ</a:t>
            </a:r>
            <a:endParaRPr lang="en-US" sz="5400" b="1" dirty="0">
              <a:solidFill>
                <a:srgbClr val="0070C0"/>
              </a:solidFill>
            </a:endParaRPr>
          </a:p>
        </p:txBody>
      </p:sp>
      <p:pic>
        <p:nvPicPr>
          <p:cNvPr id="4" name="תמונה 3">
            <a:extLst>
              <a:ext uri="{FF2B5EF4-FFF2-40B4-BE49-F238E27FC236}">
                <a16:creationId xmlns:a16="http://schemas.microsoft.com/office/drawing/2014/main" id="{5F809879-2CC0-0C8F-A3CD-138AC1DF09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9868" y="163052"/>
            <a:ext cx="1524132" cy="1012024"/>
          </a:xfrm>
          <a:prstGeom prst="rect">
            <a:avLst/>
          </a:prstGeom>
        </p:spPr>
      </p:pic>
    </p:spTree>
    <p:extLst>
      <p:ext uri="{BB962C8B-B14F-4D97-AF65-F5344CB8AC3E}">
        <p14:creationId xmlns:p14="http://schemas.microsoft.com/office/powerpoint/2010/main" val="2905265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32731" y="1300582"/>
            <a:ext cx="7886700" cy="1325563"/>
          </a:xfrm>
        </p:spPr>
        <p:txBody>
          <a:bodyPr>
            <a:normAutofit/>
          </a:bodyPr>
          <a:lstStyle/>
          <a:p>
            <a:pPr algn="r"/>
            <a:r>
              <a:rPr lang="ar-SA" b="1" dirty="0">
                <a:solidFill>
                  <a:srgbClr val="437BBE"/>
                </a:solidFill>
                <a:latin typeface="MF_FrankRuhl-Regular"/>
                <a:cs typeface="+mn-cs"/>
              </a:rPr>
              <a:t>مَهَمَّةٌ</a:t>
            </a:r>
            <a:r>
              <a:rPr lang="he-IL" b="1" dirty="0">
                <a:solidFill>
                  <a:srgbClr val="437BBE"/>
                </a:solidFill>
                <a:latin typeface="MF_FrankRuhl-Regular"/>
                <a:cs typeface="+mn-cs"/>
              </a:rPr>
              <a:t>: </a:t>
            </a:r>
            <a:r>
              <a:rPr lang="ar-SA" b="1" dirty="0">
                <a:solidFill>
                  <a:srgbClr val="000000"/>
                </a:solidFill>
                <a:latin typeface="MF_FrankRuhl-Regular"/>
                <a:cs typeface="+mn-cs"/>
              </a:rPr>
              <a:t>لماذا نُرَبِّي النَّباتاتِ والحَيوانَاتِ</a:t>
            </a:r>
            <a:r>
              <a:rPr lang="he-IL" b="1" dirty="0">
                <a:solidFill>
                  <a:srgbClr val="000000"/>
                </a:solidFill>
                <a:latin typeface="MF_FrankRuhl-Regular"/>
                <a:cs typeface="+mn-cs"/>
              </a:rPr>
              <a:t> </a:t>
            </a:r>
            <a:r>
              <a:rPr lang="he-IL" sz="3100" b="1" dirty="0">
                <a:solidFill>
                  <a:srgbClr val="000000"/>
                </a:solidFill>
                <a:latin typeface="MF_FrankRuhl-Regular"/>
                <a:cs typeface="+mn-cs"/>
              </a:rPr>
              <a:t>(</a:t>
            </a:r>
            <a:r>
              <a:rPr lang="ar-SA" sz="3100" b="1" dirty="0">
                <a:solidFill>
                  <a:srgbClr val="000000"/>
                </a:solidFill>
                <a:latin typeface="MF_FrankRuhl-Regular"/>
                <a:cs typeface="+mn-cs"/>
              </a:rPr>
              <a:t>صفحات</a:t>
            </a:r>
            <a:r>
              <a:rPr lang="he-IL" sz="3100" b="1" dirty="0">
                <a:solidFill>
                  <a:srgbClr val="000000"/>
                </a:solidFill>
                <a:latin typeface="MF_FrankRuhl-Regular"/>
                <a:cs typeface="+mn-cs"/>
              </a:rPr>
              <a:t> 83-82)</a:t>
            </a:r>
            <a:endParaRPr lang="en-US" sz="3100" b="1" dirty="0">
              <a:cs typeface="+mn-cs"/>
            </a:endParaRPr>
          </a:p>
        </p:txBody>
      </p:sp>
      <p:pic>
        <p:nvPicPr>
          <p:cNvPr id="4" name="תמונה 3">
            <a:extLst>
              <a:ext uri="{FF2B5EF4-FFF2-40B4-BE49-F238E27FC236}">
                <a16:creationId xmlns:a16="http://schemas.microsoft.com/office/drawing/2014/main" id="{641A7E77-1554-AA0D-E912-731122F3D9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9148"/>
            <a:ext cx="1542422" cy="871804"/>
          </a:xfrm>
          <a:prstGeom prst="rect">
            <a:avLst/>
          </a:prstGeom>
        </p:spPr>
      </p:pic>
      <p:pic>
        <p:nvPicPr>
          <p:cNvPr id="6" name="תמונה 5">
            <a:extLst>
              <a:ext uri="{FF2B5EF4-FFF2-40B4-BE49-F238E27FC236}">
                <a16:creationId xmlns:a16="http://schemas.microsoft.com/office/drawing/2014/main" id="{E55B346A-AAFB-F183-2E89-C51340630C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1106" y="238634"/>
            <a:ext cx="1524132" cy="1012024"/>
          </a:xfrm>
          <a:prstGeom prst="rect">
            <a:avLst/>
          </a:prstGeom>
        </p:spPr>
      </p:pic>
      <p:pic>
        <p:nvPicPr>
          <p:cNvPr id="9" name="מציין מיקום תוכן 8">
            <a:extLst>
              <a:ext uri="{FF2B5EF4-FFF2-40B4-BE49-F238E27FC236}">
                <a16:creationId xmlns:a16="http://schemas.microsoft.com/office/drawing/2014/main" id="{6AC4C185-1EE6-ADBE-B695-A5AF5683E64B}"/>
              </a:ext>
            </a:extLst>
          </p:cNvPr>
          <p:cNvPicPr>
            <a:picLocks noGrp="1" noChangeAspect="1"/>
          </p:cNvPicPr>
          <p:nvPr>
            <p:ph idx="1"/>
          </p:nvPr>
        </p:nvPicPr>
        <p:blipFill>
          <a:blip r:embed="rId5"/>
          <a:stretch>
            <a:fillRect/>
          </a:stretch>
        </p:blipFill>
        <p:spPr>
          <a:xfrm>
            <a:off x="788276" y="2772569"/>
            <a:ext cx="7798675" cy="3113224"/>
          </a:xfrm>
        </p:spPr>
      </p:pic>
    </p:spTree>
    <p:extLst>
      <p:ext uri="{BB962C8B-B14F-4D97-AF65-F5344CB8AC3E}">
        <p14:creationId xmlns:p14="http://schemas.microsoft.com/office/powerpoint/2010/main" val="3428633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A33D8A55-0F59-4585-E1C6-631329A43D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9974" y="163052"/>
            <a:ext cx="1542422" cy="871804"/>
          </a:xfrm>
          <a:prstGeom prst="rect">
            <a:avLst/>
          </a:prstGeom>
        </p:spPr>
      </p:pic>
      <p:pic>
        <p:nvPicPr>
          <p:cNvPr id="2" name="תמונה 1">
            <a:extLst>
              <a:ext uri="{FF2B5EF4-FFF2-40B4-BE49-F238E27FC236}">
                <a16:creationId xmlns:a16="http://schemas.microsoft.com/office/drawing/2014/main" id="{BAFD7334-3FE3-03F2-E727-C1349C73F5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8044" y="253360"/>
            <a:ext cx="1524132" cy="1012024"/>
          </a:xfrm>
          <a:prstGeom prst="rect">
            <a:avLst/>
          </a:prstGeom>
        </p:spPr>
      </p:pic>
      <p:pic>
        <p:nvPicPr>
          <p:cNvPr id="5" name="תמונה 4">
            <a:extLst>
              <a:ext uri="{FF2B5EF4-FFF2-40B4-BE49-F238E27FC236}">
                <a16:creationId xmlns:a16="http://schemas.microsoft.com/office/drawing/2014/main" id="{41880B9E-E79E-C6DA-89D6-1A33B35F041B}"/>
              </a:ext>
            </a:extLst>
          </p:cNvPr>
          <p:cNvPicPr>
            <a:picLocks noChangeAspect="1"/>
          </p:cNvPicPr>
          <p:nvPr/>
        </p:nvPicPr>
        <p:blipFill>
          <a:blip r:embed="rId4"/>
          <a:stretch>
            <a:fillRect/>
          </a:stretch>
        </p:blipFill>
        <p:spPr>
          <a:xfrm>
            <a:off x="567559" y="1755228"/>
            <a:ext cx="8187558" cy="3720661"/>
          </a:xfrm>
          <a:prstGeom prst="rect">
            <a:avLst/>
          </a:prstGeom>
        </p:spPr>
      </p:pic>
    </p:spTree>
    <p:extLst>
      <p:ext uri="{BB962C8B-B14F-4D97-AF65-F5344CB8AC3E}">
        <p14:creationId xmlns:p14="http://schemas.microsoft.com/office/powerpoint/2010/main" val="2086852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1316F238-93EF-3DF1-81C1-E85D1268C8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542422" cy="871804"/>
          </a:xfrm>
          <a:prstGeom prst="rect">
            <a:avLst/>
          </a:prstGeom>
        </p:spPr>
      </p:pic>
      <p:pic>
        <p:nvPicPr>
          <p:cNvPr id="2" name="תמונה 1">
            <a:extLst>
              <a:ext uri="{FF2B5EF4-FFF2-40B4-BE49-F238E27FC236}">
                <a16:creationId xmlns:a16="http://schemas.microsoft.com/office/drawing/2014/main" id="{E2876F89-F42D-A2D1-1546-1B0707EDAA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6003" y="300968"/>
            <a:ext cx="1524132" cy="1012024"/>
          </a:xfrm>
          <a:prstGeom prst="rect">
            <a:avLst/>
          </a:prstGeom>
        </p:spPr>
      </p:pic>
      <p:pic>
        <p:nvPicPr>
          <p:cNvPr id="8" name="מציין מיקום תוכן 7">
            <a:extLst>
              <a:ext uri="{FF2B5EF4-FFF2-40B4-BE49-F238E27FC236}">
                <a16:creationId xmlns:a16="http://schemas.microsoft.com/office/drawing/2014/main" id="{417702AC-B18B-08C4-BCD4-5E7DD13BFF34}"/>
              </a:ext>
            </a:extLst>
          </p:cNvPr>
          <p:cNvPicPr>
            <a:picLocks noGrp="1" noChangeAspect="1"/>
          </p:cNvPicPr>
          <p:nvPr>
            <p:ph idx="1"/>
          </p:nvPr>
        </p:nvPicPr>
        <p:blipFill>
          <a:blip r:embed="rId4"/>
          <a:stretch>
            <a:fillRect/>
          </a:stretch>
        </p:blipFill>
        <p:spPr>
          <a:xfrm>
            <a:off x="1093077" y="2249214"/>
            <a:ext cx="7336220" cy="3018905"/>
          </a:xfrm>
        </p:spPr>
      </p:pic>
    </p:spTree>
    <p:extLst>
      <p:ext uri="{BB962C8B-B14F-4D97-AF65-F5344CB8AC3E}">
        <p14:creationId xmlns:p14="http://schemas.microsoft.com/office/powerpoint/2010/main" val="1859855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690CAA5D-A245-02FD-619F-E02E6EB70F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542422" cy="871804"/>
          </a:xfrm>
          <a:prstGeom prst="rect">
            <a:avLst/>
          </a:prstGeom>
        </p:spPr>
      </p:pic>
      <p:pic>
        <p:nvPicPr>
          <p:cNvPr id="2" name="תמונה 1">
            <a:extLst>
              <a:ext uri="{FF2B5EF4-FFF2-40B4-BE49-F238E27FC236}">
                <a16:creationId xmlns:a16="http://schemas.microsoft.com/office/drawing/2014/main" id="{F063698B-090C-559D-C85C-254C6D8E22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9868" y="158767"/>
            <a:ext cx="1524132" cy="1012024"/>
          </a:xfrm>
          <a:prstGeom prst="rect">
            <a:avLst/>
          </a:prstGeom>
        </p:spPr>
      </p:pic>
      <p:pic>
        <p:nvPicPr>
          <p:cNvPr id="8" name="מציין מיקום תוכן 7">
            <a:extLst>
              <a:ext uri="{FF2B5EF4-FFF2-40B4-BE49-F238E27FC236}">
                <a16:creationId xmlns:a16="http://schemas.microsoft.com/office/drawing/2014/main" id="{358F04D3-A040-0058-DEC0-E1FF9FA4159B}"/>
              </a:ext>
            </a:extLst>
          </p:cNvPr>
          <p:cNvPicPr>
            <a:picLocks noGrp="1" noChangeAspect="1"/>
          </p:cNvPicPr>
          <p:nvPr>
            <p:ph idx="1"/>
          </p:nvPr>
        </p:nvPicPr>
        <p:blipFill>
          <a:blip r:embed="rId4"/>
          <a:stretch>
            <a:fillRect/>
          </a:stretch>
        </p:blipFill>
        <p:spPr>
          <a:xfrm>
            <a:off x="115614" y="2565810"/>
            <a:ext cx="9036298" cy="2828925"/>
          </a:xfrm>
        </p:spPr>
      </p:pic>
    </p:spTree>
    <p:extLst>
      <p:ext uri="{BB962C8B-B14F-4D97-AF65-F5344CB8AC3E}">
        <p14:creationId xmlns:p14="http://schemas.microsoft.com/office/powerpoint/2010/main" val="3787686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57540C1C-1645-B2FC-1CED-6F54916384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591"/>
            <a:ext cx="1542422" cy="871804"/>
          </a:xfrm>
          <a:prstGeom prst="rect">
            <a:avLst/>
          </a:prstGeom>
        </p:spPr>
      </p:pic>
      <p:pic>
        <p:nvPicPr>
          <p:cNvPr id="2" name="תמונה 1">
            <a:extLst>
              <a:ext uri="{FF2B5EF4-FFF2-40B4-BE49-F238E27FC236}">
                <a16:creationId xmlns:a16="http://schemas.microsoft.com/office/drawing/2014/main" id="{FD224498-9DD6-5E7E-F752-7CB0BDAE40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20085" y="213631"/>
            <a:ext cx="1524132" cy="1012024"/>
          </a:xfrm>
          <a:prstGeom prst="rect">
            <a:avLst/>
          </a:prstGeom>
        </p:spPr>
      </p:pic>
      <p:pic>
        <p:nvPicPr>
          <p:cNvPr id="8" name="מציין מיקום תוכן 7">
            <a:extLst>
              <a:ext uri="{FF2B5EF4-FFF2-40B4-BE49-F238E27FC236}">
                <a16:creationId xmlns:a16="http://schemas.microsoft.com/office/drawing/2014/main" id="{210AEA65-9349-57EA-D9DB-04EBA0C6F225}"/>
              </a:ext>
            </a:extLst>
          </p:cNvPr>
          <p:cNvPicPr>
            <a:picLocks noGrp="1" noChangeAspect="1"/>
          </p:cNvPicPr>
          <p:nvPr>
            <p:ph idx="1"/>
          </p:nvPr>
        </p:nvPicPr>
        <p:blipFill>
          <a:blip r:embed="rId5"/>
          <a:stretch>
            <a:fillRect/>
          </a:stretch>
        </p:blipFill>
        <p:spPr>
          <a:xfrm>
            <a:off x="262759" y="2333297"/>
            <a:ext cx="8586951" cy="3039597"/>
          </a:xfrm>
        </p:spPr>
      </p:pic>
    </p:spTree>
    <p:extLst>
      <p:ext uri="{BB962C8B-B14F-4D97-AF65-F5344CB8AC3E}">
        <p14:creationId xmlns:p14="http://schemas.microsoft.com/office/powerpoint/2010/main" val="3426325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DD191F8F-375E-0E13-1426-6EC91E2526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885" y="51967"/>
            <a:ext cx="1542422" cy="871804"/>
          </a:xfrm>
          <a:prstGeom prst="rect">
            <a:avLst/>
          </a:prstGeom>
        </p:spPr>
      </p:pic>
      <p:pic>
        <p:nvPicPr>
          <p:cNvPr id="2" name="תמונה 1">
            <a:extLst>
              <a:ext uri="{FF2B5EF4-FFF2-40B4-BE49-F238E27FC236}">
                <a16:creationId xmlns:a16="http://schemas.microsoft.com/office/drawing/2014/main" id="{9C02D35F-2E93-A422-1252-5823F6881A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8983" y="51967"/>
            <a:ext cx="1524132" cy="1012024"/>
          </a:xfrm>
          <a:prstGeom prst="rect">
            <a:avLst/>
          </a:prstGeom>
        </p:spPr>
      </p:pic>
      <p:pic>
        <p:nvPicPr>
          <p:cNvPr id="8" name="מציין מיקום תוכן 7">
            <a:extLst>
              <a:ext uri="{FF2B5EF4-FFF2-40B4-BE49-F238E27FC236}">
                <a16:creationId xmlns:a16="http://schemas.microsoft.com/office/drawing/2014/main" id="{25335617-C2A6-7D40-AA99-3C89A8AFE482}"/>
              </a:ext>
            </a:extLst>
          </p:cNvPr>
          <p:cNvPicPr>
            <a:picLocks noGrp="1" noChangeAspect="1"/>
          </p:cNvPicPr>
          <p:nvPr>
            <p:ph idx="1"/>
          </p:nvPr>
        </p:nvPicPr>
        <p:blipFill>
          <a:blip r:embed="rId5"/>
          <a:stretch>
            <a:fillRect/>
          </a:stretch>
        </p:blipFill>
        <p:spPr>
          <a:xfrm>
            <a:off x="798786" y="2144110"/>
            <a:ext cx="7882759" cy="3468414"/>
          </a:xfrm>
        </p:spPr>
      </p:pic>
    </p:spTree>
    <p:extLst>
      <p:ext uri="{BB962C8B-B14F-4D97-AF65-F5344CB8AC3E}">
        <p14:creationId xmlns:p14="http://schemas.microsoft.com/office/powerpoint/2010/main" val="3009377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DD191F8F-375E-0E13-1426-6EC91E2526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885" y="51967"/>
            <a:ext cx="1542422" cy="871804"/>
          </a:xfrm>
          <a:prstGeom prst="rect">
            <a:avLst/>
          </a:prstGeom>
        </p:spPr>
      </p:pic>
      <p:sp>
        <p:nvSpPr>
          <p:cNvPr id="10" name="תיבת טקסט 9">
            <a:extLst>
              <a:ext uri="{FF2B5EF4-FFF2-40B4-BE49-F238E27FC236}">
                <a16:creationId xmlns:a16="http://schemas.microsoft.com/office/drawing/2014/main" id="{F36D8013-72E1-E7C2-14C9-CB8CC79326EA}"/>
              </a:ext>
            </a:extLst>
          </p:cNvPr>
          <p:cNvSpPr txBox="1"/>
          <p:nvPr/>
        </p:nvSpPr>
        <p:spPr>
          <a:xfrm>
            <a:off x="1944415" y="1506708"/>
            <a:ext cx="6064468" cy="830997"/>
          </a:xfrm>
          <a:prstGeom prst="rect">
            <a:avLst/>
          </a:prstGeom>
          <a:solidFill>
            <a:schemeClr val="accent6">
              <a:lumMod val="40000"/>
              <a:lumOff val="60000"/>
            </a:schemeClr>
          </a:solidFill>
        </p:spPr>
        <p:txBody>
          <a:bodyPr wrap="square">
            <a:spAutoFit/>
          </a:bodyPr>
          <a:lstStyle/>
          <a:p>
            <a:pPr marL="0" indent="0" algn="ctr" rtl="1">
              <a:buNone/>
            </a:pPr>
            <a:r>
              <a:rPr lang="ar-SA" sz="4800" b="1" dirty="0">
                <a:latin typeface="MF_FrankRuhl-Regular"/>
              </a:rPr>
              <a:t>المُصطَلَحات التي تَعَلَّمناها </a:t>
            </a:r>
          </a:p>
        </p:txBody>
      </p:sp>
      <p:pic>
        <p:nvPicPr>
          <p:cNvPr id="2" name="תמונה 1">
            <a:extLst>
              <a:ext uri="{FF2B5EF4-FFF2-40B4-BE49-F238E27FC236}">
                <a16:creationId xmlns:a16="http://schemas.microsoft.com/office/drawing/2014/main" id="{95768DC6-292B-0086-EE59-B7C05D4A36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5253" y="211319"/>
            <a:ext cx="1524132" cy="1012024"/>
          </a:xfrm>
          <a:prstGeom prst="rect">
            <a:avLst/>
          </a:prstGeom>
        </p:spPr>
      </p:pic>
      <p:pic>
        <p:nvPicPr>
          <p:cNvPr id="4" name="תמונה 3">
            <a:extLst>
              <a:ext uri="{FF2B5EF4-FFF2-40B4-BE49-F238E27FC236}">
                <a16:creationId xmlns:a16="http://schemas.microsoft.com/office/drawing/2014/main" id="{4526331E-BA22-06AE-12CA-C727700D6AFA}"/>
              </a:ext>
            </a:extLst>
          </p:cNvPr>
          <p:cNvPicPr>
            <a:picLocks noChangeAspect="1"/>
          </p:cNvPicPr>
          <p:nvPr/>
        </p:nvPicPr>
        <p:blipFill>
          <a:blip r:embed="rId5"/>
          <a:stretch>
            <a:fillRect/>
          </a:stretch>
        </p:blipFill>
        <p:spPr>
          <a:xfrm>
            <a:off x="515007" y="3005137"/>
            <a:ext cx="8177048" cy="1399112"/>
          </a:xfrm>
          <a:prstGeom prst="rect">
            <a:avLst/>
          </a:prstGeom>
        </p:spPr>
      </p:pic>
      <p:pic>
        <p:nvPicPr>
          <p:cNvPr id="8" name="תמונה 7">
            <a:extLst>
              <a:ext uri="{FF2B5EF4-FFF2-40B4-BE49-F238E27FC236}">
                <a16:creationId xmlns:a16="http://schemas.microsoft.com/office/drawing/2014/main" id="{5F78F65D-13FA-511D-B7C7-7A8E367ECAF8}"/>
              </a:ext>
            </a:extLst>
          </p:cNvPr>
          <p:cNvPicPr>
            <a:picLocks noChangeAspect="1"/>
          </p:cNvPicPr>
          <p:nvPr/>
        </p:nvPicPr>
        <p:blipFill>
          <a:blip r:embed="rId6"/>
          <a:stretch>
            <a:fillRect/>
          </a:stretch>
        </p:blipFill>
        <p:spPr>
          <a:xfrm>
            <a:off x="2091559" y="4687614"/>
            <a:ext cx="4950371" cy="1308374"/>
          </a:xfrm>
          <a:prstGeom prst="rect">
            <a:avLst/>
          </a:prstGeom>
        </p:spPr>
      </p:pic>
    </p:spTree>
    <p:extLst>
      <p:ext uri="{BB962C8B-B14F-4D97-AF65-F5344CB8AC3E}">
        <p14:creationId xmlns:p14="http://schemas.microsoft.com/office/powerpoint/2010/main" val="4013239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87344" y="1107290"/>
            <a:ext cx="7886700" cy="1012024"/>
          </a:xfrm>
        </p:spPr>
        <p:txBody>
          <a:bodyPr/>
          <a:lstStyle/>
          <a:p>
            <a:pPr algn="r"/>
            <a:r>
              <a:rPr lang="ar-SA" dirty="0">
                <a:solidFill>
                  <a:srgbClr val="0070C0"/>
                </a:solidFill>
                <a:cs typeface="+mn-cs"/>
              </a:rPr>
              <a:t>قِصَّةٌ</a:t>
            </a:r>
            <a:r>
              <a:rPr lang="he-IL" dirty="0">
                <a:solidFill>
                  <a:srgbClr val="0070C0"/>
                </a:solidFill>
                <a:cs typeface="+mn-cs"/>
              </a:rPr>
              <a:t>: </a:t>
            </a:r>
            <a:r>
              <a:rPr lang="ar-SA" b="1" dirty="0">
                <a:solidFill>
                  <a:srgbClr val="0070C0"/>
                </a:solidFill>
                <a:latin typeface="MF_FrankRuhl-Bold"/>
                <a:cs typeface="+mn-cs"/>
              </a:rPr>
              <a:t>رِحْلَةٌ إِلى المَزْرَعَةِ</a:t>
            </a:r>
            <a:r>
              <a:rPr lang="he-IL" sz="2800" b="1" dirty="0">
                <a:solidFill>
                  <a:srgbClr val="0070C0"/>
                </a:solidFill>
                <a:latin typeface="MF_FrankRuhl-Bold"/>
                <a:cs typeface="+mn-cs"/>
              </a:rPr>
              <a:t>(</a:t>
            </a:r>
            <a:r>
              <a:rPr lang="ar-SA" sz="2800" b="1" dirty="0">
                <a:solidFill>
                  <a:srgbClr val="0070C0"/>
                </a:solidFill>
                <a:latin typeface="MF_FrankRuhl-Bold"/>
                <a:cs typeface="+mn-cs"/>
              </a:rPr>
              <a:t>صفحة</a:t>
            </a:r>
            <a:r>
              <a:rPr lang="he-IL" sz="2800" b="1" dirty="0">
                <a:solidFill>
                  <a:srgbClr val="0070C0"/>
                </a:solidFill>
                <a:latin typeface="MF_FrankRuhl-Bold"/>
                <a:cs typeface="+mn-cs"/>
              </a:rPr>
              <a:t> 79)</a:t>
            </a:r>
            <a:r>
              <a:rPr lang="en-US" dirty="0">
                <a:solidFill>
                  <a:srgbClr val="0070C0"/>
                </a:solidFill>
                <a:cs typeface="+mn-cs"/>
              </a:rPr>
              <a:t> </a:t>
            </a: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80086" y="2462542"/>
            <a:ext cx="8701217" cy="3114393"/>
          </a:xfrm>
          <a:prstGeom prst="rect">
            <a:avLst/>
          </a:prstGeom>
        </p:spPr>
      </p:pic>
      <p:pic>
        <p:nvPicPr>
          <p:cNvPr id="5" name="תמונה 4">
            <a:extLst>
              <a:ext uri="{FF2B5EF4-FFF2-40B4-BE49-F238E27FC236}">
                <a16:creationId xmlns:a16="http://schemas.microsoft.com/office/drawing/2014/main" id="{221D0F30-9915-46D5-BD9A-C34880319A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9974" y="163052"/>
            <a:ext cx="1542422" cy="871804"/>
          </a:xfrm>
          <a:prstGeom prst="rect">
            <a:avLst/>
          </a:prstGeom>
        </p:spPr>
      </p:pic>
      <p:pic>
        <p:nvPicPr>
          <p:cNvPr id="6" name="תמונה 5">
            <a:extLst>
              <a:ext uri="{FF2B5EF4-FFF2-40B4-BE49-F238E27FC236}">
                <a16:creationId xmlns:a16="http://schemas.microsoft.com/office/drawing/2014/main" id="{BDE2B230-E561-8871-1E4D-E6A2FCE29E5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37549" y="92942"/>
            <a:ext cx="1524132" cy="1012024"/>
          </a:xfrm>
          <a:prstGeom prst="rect">
            <a:avLst/>
          </a:prstGeom>
        </p:spPr>
      </p:pic>
    </p:spTree>
    <p:extLst>
      <p:ext uri="{BB962C8B-B14F-4D97-AF65-F5344CB8AC3E}">
        <p14:creationId xmlns:p14="http://schemas.microsoft.com/office/powerpoint/2010/main" val="2653048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ar-SA" sz="5400" b="1" dirty="0">
                <a:solidFill>
                  <a:srgbClr val="0070C0"/>
                </a:solidFill>
                <a:cs typeface="+mn-cs"/>
              </a:rPr>
              <a:t>مُحادَثَةٌ</a:t>
            </a:r>
            <a:r>
              <a:rPr lang="he-IL" sz="5400" b="1" dirty="0">
                <a:solidFill>
                  <a:srgbClr val="0070C0"/>
                </a:solidFill>
                <a:cs typeface="+mn-cs"/>
              </a:rPr>
              <a:t>  </a:t>
            </a:r>
            <a:endParaRPr lang="en-US" sz="5400" b="1" dirty="0">
              <a:solidFill>
                <a:srgbClr val="0070C0"/>
              </a:solidFill>
              <a:cs typeface="+mn-cs"/>
            </a:endParaRPr>
          </a:p>
        </p:txBody>
      </p:sp>
      <p:pic>
        <p:nvPicPr>
          <p:cNvPr id="3" name="תמונה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0718" y="154663"/>
            <a:ext cx="1822862" cy="1390008"/>
          </a:xfrm>
          <a:prstGeom prst="rect">
            <a:avLst/>
          </a:prstGeom>
        </p:spPr>
      </p:pic>
      <p:pic>
        <p:nvPicPr>
          <p:cNvPr id="8" name="מציין מיקום תוכן 7">
            <a:extLst>
              <a:ext uri="{FF2B5EF4-FFF2-40B4-BE49-F238E27FC236}">
                <a16:creationId xmlns:a16="http://schemas.microsoft.com/office/drawing/2014/main" id="{53C51598-AA04-A358-873C-264A4AC4C1AD}"/>
              </a:ext>
            </a:extLst>
          </p:cNvPr>
          <p:cNvPicPr>
            <a:picLocks noGrp="1" noChangeAspect="1"/>
          </p:cNvPicPr>
          <p:nvPr>
            <p:ph idx="1"/>
          </p:nvPr>
        </p:nvPicPr>
        <p:blipFill>
          <a:blip r:embed="rId4"/>
          <a:stretch>
            <a:fillRect/>
          </a:stretch>
        </p:blipFill>
        <p:spPr>
          <a:xfrm>
            <a:off x="1324303" y="1761179"/>
            <a:ext cx="6768663" cy="4439923"/>
          </a:xfrm>
        </p:spPr>
      </p:pic>
      <p:sp>
        <p:nvSpPr>
          <p:cNvPr id="9" name="כותרת 1">
            <a:extLst>
              <a:ext uri="{FF2B5EF4-FFF2-40B4-BE49-F238E27FC236}">
                <a16:creationId xmlns:a16="http://schemas.microsoft.com/office/drawing/2014/main" id="{D4A56EB6-6A5F-3F91-3421-136CBCD4178D}"/>
              </a:ext>
            </a:extLst>
          </p:cNvPr>
          <p:cNvSpPr txBox="1">
            <a:spLocks/>
          </p:cNvSpPr>
          <p:nvPr/>
        </p:nvSpPr>
        <p:spPr>
          <a:xfrm>
            <a:off x="628650" y="33359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5400" b="1" dirty="0">
                <a:solidFill>
                  <a:srgbClr val="0070C0"/>
                </a:solidFill>
                <a:cs typeface="+mn-cs"/>
              </a:rPr>
              <a:t>مُحادثةٌ</a:t>
            </a:r>
            <a:r>
              <a:rPr lang="he-IL" sz="5400" b="1" dirty="0">
                <a:solidFill>
                  <a:srgbClr val="0070C0"/>
                </a:solidFill>
                <a:cs typeface="+mn-cs"/>
              </a:rPr>
              <a:t>  </a:t>
            </a:r>
            <a:endParaRPr lang="en-US" sz="5400" b="1" dirty="0">
              <a:solidFill>
                <a:srgbClr val="0070C0"/>
              </a:solidFill>
              <a:cs typeface="+mn-cs"/>
            </a:endParaRPr>
          </a:p>
        </p:txBody>
      </p:sp>
      <p:pic>
        <p:nvPicPr>
          <p:cNvPr id="10" name="תמונה 9">
            <a:extLst>
              <a:ext uri="{FF2B5EF4-FFF2-40B4-BE49-F238E27FC236}">
                <a16:creationId xmlns:a16="http://schemas.microsoft.com/office/drawing/2014/main" id="{5FA59B2D-4997-0D44-043C-267A8D240FF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2237" y="227513"/>
            <a:ext cx="1524132" cy="1012024"/>
          </a:xfrm>
          <a:prstGeom prst="rect">
            <a:avLst/>
          </a:prstGeom>
        </p:spPr>
      </p:pic>
    </p:spTree>
    <p:extLst>
      <p:ext uri="{BB962C8B-B14F-4D97-AF65-F5344CB8AC3E}">
        <p14:creationId xmlns:p14="http://schemas.microsoft.com/office/powerpoint/2010/main" val="2978120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תמונה 8">
            <a:extLst>
              <a:ext uri="{FF2B5EF4-FFF2-40B4-BE49-F238E27FC236}">
                <a16:creationId xmlns:a16="http://schemas.microsoft.com/office/drawing/2014/main" id="{93AB654B-EAB1-28E7-F700-BE1B034D30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5785" y="146050"/>
            <a:ext cx="1524132" cy="1012024"/>
          </a:xfrm>
          <a:prstGeom prst="rect">
            <a:avLst/>
          </a:prstGeom>
        </p:spPr>
      </p:pic>
      <p:pic>
        <p:nvPicPr>
          <p:cNvPr id="4" name="מציין מיקום תוכן 3"/>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4951599" y="1335297"/>
            <a:ext cx="4192401" cy="2578060"/>
          </a:xfrm>
          <a:prstGeom prst="rect">
            <a:avLst/>
          </a:prstGeom>
        </p:spPr>
      </p:pic>
      <p:pic>
        <p:nvPicPr>
          <p:cNvPr id="5" name="תמונה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7548" y="1335297"/>
            <a:ext cx="4384452" cy="2578060"/>
          </a:xfrm>
          <a:prstGeom prst="rect">
            <a:avLst/>
          </a:prstGeom>
        </p:spPr>
      </p:pic>
      <p:pic>
        <p:nvPicPr>
          <p:cNvPr id="6" name="תמונה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51599" y="4030584"/>
            <a:ext cx="4192401" cy="2681366"/>
          </a:xfrm>
          <a:prstGeom prst="rect">
            <a:avLst/>
          </a:prstGeom>
        </p:spPr>
      </p:pic>
      <p:pic>
        <p:nvPicPr>
          <p:cNvPr id="3" name="תמונה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6499" y="4030584"/>
            <a:ext cx="4425502" cy="2681366"/>
          </a:xfrm>
          <a:prstGeom prst="rect">
            <a:avLst/>
          </a:prstGeom>
        </p:spPr>
      </p:pic>
      <p:pic>
        <p:nvPicPr>
          <p:cNvPr id="8" name="תמונה 7">
            <a:extLst>
              <a:ext uri="{FF2B5EF4-FFF2-40B4-BE49-F238E27FC236}">
                <a16:creationId xmlns:a16="http://schemas.microsoft.com/office/drawing/2014/main" id="{503DF1B0-B7E7-EA81-0383-1176729EBC4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39974" y="163052"/>
            <a:ext cx="1542422" cy="871804"/>
          </a:xfrm>
          <a:prstGeom prst="rect">
            <a:avLst/>
          </a:prstGeom>
        </p:spPr>
      </p:pic>
    </p:spTree>
    <p:extLst>
      <p:ext uri="{BB962C8B-B14F-4D97-AF65-F5344CB8AC3E}">
        <p14:creationId xmlns:p14="http://schemas.microsoft.com/office/powerpoint/2010/main" val="2669759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3588" y="449654"/>
            <a:ext cx="7886700" cy="1325563"/>
          </a:xfrm>
        </p:spPr>
        <p:txBody>
          <a:bodyPr/>
          <a:lstStyle/>
          <a:p>
            <a:pPr algn="ctr"/>
            <a:r>
              <a:rPr lang="ar-SA" b="1" dirty="0">
                <a:solidFill>
                  <a:srgbClr val="0070C0"/>
                </a:solidFill>
                <a:cs typeface="+mn-cs"/>
              </a:rPr>
              <a:t>نَحتاج إِلى </a:t>
            </a:r>
            <a:r>
              <a:rPr lang="ar-SA" b="1" dirty="0" err="1">
                <a:solidFill>
                  <a:srgbClr val="0070C0"/>
                </a:solidFill>
                <a:cs typeface="+mn-cs"/>
              </a:rPr>
              <a:t>ٱلنَّباتاتِ</a:t>
            </a:r>
            <a:r>
              <a:rPr lang="ar-SA" b="1" dirty="0">
                <a:solidFill>
                  <a:srgbClr val="0070C0"/>
                </a:solidFill>
                <a:cs typeface="+mn-cs"/>
              </a:rPr>
              <a:t> والْحَيَواناتِ</a:t>
            </a:r>
            <a:br>
              <a:rPr lang="ar-SA" b="1" dirty="0">
                <a:solidFill>
                  <a:srgbClr val="0070C0"/>
                </a:solidFill>
                <a:cs typeface="+mn-cs"/>
              </a:rPr>
            </a:br>
            <a:r>
              <a:rPr lang="he-IL" sz="2400" b="1" dirty="0">
                <a:solidFill>
                  <a:srgbClr val="0070C0"/>
                </a:solidFill>
                <a:cs typeface="+mn-cs"/>
              </a:rPr>
              <a:t>(</a:t>
            </a:r>
            <a:r>
              <a:rPr lang="ar-SA" sz="2400" b="1" dirty="0">
                <a:solidFill>
                  <a:srgbClr val="0070C0"/>
                </a:solidFill>
                <a:cs typeface="+mn-cs"/>
              </a:rPr>
              <a:t>صفحة</a:t>
            </a:r>
            <a:r>
              <a:rPr lang="he-IL" sz="2400" b="1" dirty="0">
                <a:solidFill>
                  <a:srgbClr val="0070C0"/>
                </a:solidFill>
                <a:cs typeface="+mn-cs"/>
              </a:rPr>
              <a:t> 81)</a:t>
            </a:r>
            <a:endParaRPr lang="en-US" sz="2400" b="1" dirty="0">
              <a:solidFill>
                <a:srgbClr val="0070C0"/>
              </a:solidFill>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280357" y="2508474"/>
            <a:ext cx="6351715" cy="4232823"/>
          </a:xfrm>
          <a:prstGeom prst="rect">
            <a:avLst/>
          </a:prstGeom>
        </p:spPr>
      </p:pic>
      <p:sp>
        <p:nvSpPr>
          <p:cNvPr id="3" name="מלבן 2"/>
          <p:cNvSpPr/>
          <p:nvPr/>
        </p:nvSpPr>
        <p:spPr>
          <a:xfrm>
            <a:off x="3023857" y="1585144"/>
            <a:ext cx="2906162" cy="707886"/>
          </a:xfrm>
          <a:prstGeom prst="rect">
            <a:avLst/>
          </a:prstGeom>
        </p:spPr>
        <p:txBody>
          <a:bodyPr wrap="square">
            <a:spAutoFit/>
          </a:bodyPr>
          <a:lstStyle/>
          <a:p>
            <a:pPr algn="ctr"/>
            <a:r>
              <a:rPr lang="ar-SA" sz="4000" b="1" dirty="0" err="1">
                <a:solidFill>
                  <a:srgbClr val="0070C0"/>
                </a:solidFill>
                <a:latin typeface="MF_FrankRuhl-Regular"/>
              </a:rPr>
              <a:t>ٱلأثاثُ</a:t>
            </a:r>
            <a:endParaRPr lang="en-US" sz="4000" b="1" dirty="0">
              <a:solidFill>
                <a:srgbClr val="0070C0"/>
              </a:solidFill>
            </a:endParaRPr>
          </a:p>
        </p:txBody>
      </p:sp>
      <p:pic>
        <p:nvPicPr>
          <p:cNvPr id="6" name="תמונה 5">
            <a:extLst>
              <a:ext uri="{FF2B5EF4-FFF2-40B4-BE49-F238E27FC236}">
                <a16:creationId xmlns:a16="http://schemas.microsoft.com/office/drawing/2014/main" id="{101669B1-A565-C31E-8126-238CB58602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9974" y="163052"/>
            <a:ext cx="1542422" cy="871804"/>
          </a:xfrm>
          <a:prstGeom prst="rect">
            <a:avLst/>
          </a:prstGeom>
        </p:spPr>
      </p:pic>
      <p:pic>
        <p:nvPicPr>
          <p:cNvPr id="7" name="תמונה 6">
            <a:extLst>
              <a:ext uri="{FF2B5EF4-FFF2-40B4-BE49-F238E27FC236}">
                <a16:creationId xmlns:a16="http://schemas.microsoft.com/office/drawing/2014/main" id="{3D37B4C6-E0DF-6195-2966-654F77C9B3E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534" y="22832"/>
            <a:ext cx="1524132" cy="1012024"/>
          </a:xfrm>
          <a:prstGeom prst="rect">
            <a:avLst/>
          </a:prstGeom>
        </p:spPr>
      </p:pic>
    </p:spTree>
    <p:extLst>
      <p:ext uri="{BB962C8B-B14F-4D97-AF65-F5344CB8AC3E}">
        <p14:creationId xmlns:p14="http://schemas.microsoft.com/office/powerpoint/2010/main" val="133661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ar-SA" sz="5400" b="1" dirty="0" err="1">
                <a:solidFill>
                  <a:srgbClr val="0070C0"/>
                </a:solidFill>
                <a:latin typeface="MF_FrankRuhl-Regular"/>
                <a:cs typeface="+mn-cs"/>
              </a:rPr>
              <a:t>ٱلملابسُ</a:t>
            </a:r>
            <a:endParaRPr lang="en-US" sz="5400" b="1" dirty="0">
              <a:solidFill>
                <a:srgbClr val="0070C0"/>
              </a:solidFill>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03212" y="1759988"/>
            <a:ext cx="7537575" cy="5023088"/>
          </a:xfrm>
          <a:prstGeom prst="rect">
            <a:avLst/>
          </a:prstGeom>
        </p:spPr>
      </p:pic>
      <p:pic>
        <p:nvPicPr>
          <p:cNvPr id="5" name="תמונה 4">
            <a:extLst>
              <a:ext uri="{FF2B5EF4-FFF2-40B4-BE49-F238E27FC236}">
                <a16:creationId xmlns:a16="http://schemas.microsoft.com/office/drawing/2014/main" id="{33AFBB3B-804D-F5C8-AF5E-A8068FE1BA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9974" y="163052"/>
            <a:ext cx="1542422" cy="871804"/>
          </a:xfrm>
          <a:prstGeom prst="rect">
            <a:avLst/>
          </a:prstGeom>
        </p:spPr>
      </p:pic>
      <p:pic>
        <p:nvPicPr>
          <p:cNvPr id="6" name="תמונה 5">
            <a:extLst>
              <a:ext uri="{FF2B5EF4-FFF2-40B4-BE49-F238E27FC236}">
                <a16:creationId xmlns:a16="http://schemas.microsoft.com/office/drawing/2014/main" id="{802B9525-1133-18D0-B3F7-4F3A30A7B5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91218" y="365126"/>
            <a:ext cx="1524132" cy="1012024"/>
          </a:xfrm>
          <a:prstGeom prst="rect">
            <a:avLst/>
          </a:prstGeom>
        </p:spPr>
      </p:pic>
    </p:spTree>
    <p:extLst>
      <p:ext uri="{BB962C8B-B14F-4D97-AF65-F5344CB8AC3E}">
        <p14:creationId xmlns:p14="http://schemas.microsoft.com/office/powerpoint/2010/main" val="2040614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09853" y="283644"/>
            <a:ext cx="7886700" cy="1325563"/>
          </a:xfrm>
        </p:spPr>
        <p:txBody>
          <a:bodyPr>
            <a:normAutofit/>
          </a:bodyPr>
          <a:lstStyle/>
          <a:p>
            <a:pPr algn="ctr"/>
            <a:r>
              <a:rPr lang="ar-SA" sz="5400" b="1" dirty="0" err="1">
                <a:solidFill>
                  <a:srgbClr val="0070C0"/>
                </a:solidFill>
                <a:latin typeface="MF_FrankRuhl-Regular"/>
                <a:cs typeface="+mn-cs"/>
              </a:rPr>
              <a:t>ٱلطَّعامُ</a:t>
            </a:r>
            <a:r>
              <a:rPr lang="he-IL" sz="5400" b="1" dirty="0">
                <a:solidFill>
                  <a:srgbClr val="0070C0"/>
                </a:solidFill>
                <a:latin typeface="MF_FrankRuhl-Regular"/>
                <a:cs typeface="+mn-cs"/>
              </a:rPr>
              <a:t> (</a:t>
            </a:r>
            <a:r>
              <a:rPr lang="ar-SA" sz="5400" b="1" dirty="0">
                <a:solidFill>
                  <a:srgbClr val="0070C0"/>
                </a:solidFill>
                <a:latin typeface="MF_FrankRuhl-Regular"/>
                <a:cs typeface="+mn-cs"/>
              </a:rPr>
              <a:t>الغِذاءُ</a:t>
            </a:r>
            <a:r>
              <a:rPr lang="he-IL" sz="5400" b="1" dirty="0">
                <a:solidFill>
                  <a:srgbClr val="0070C0"/>
                </a:solidFill>
                <a:latin typeface="MF_FrankRuhl-Regular"/>
                <a:cs typeface="+mn-cs"/>
              </a:rPr>
              <a:t>)</a:t>
            </a:r>
            <a:endParaRPr lang="en-US" sz="5400" b="1" dirty="0">
              <a:solidFill>
                <a:srgbClr val="0070C0"/>
              </a:solidFill>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14811" y="1852550"/>
            <a:ext cx="7365282" cy="4919779"/>
          </a:xfrm>
          <a:prstGeom prst="rect">
            <a:avLst/>
          </a:prstGeom>
        </p:spPr>
      </p:pic>
      <p:pic>
        <p:nvPicPr>
          <p:cNvPr id="5" name="תמונה 4">
            <a:extLst>
              <a:ext uri="{FF2B5EF4-FFF2-40B4-BE49-F238E27FC236}">
                <a16:creationId xmlns:a16="http://schemas.microsoft.com/office/drawing/2014/main" id="{A4A2DC40-FBAD-705E-AE7E-52E0ADE8E4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9974" y="163052"/>
            <a:ext cx="1542422" cy="871804"/>
          </a:xfrm>
          <a:prstGeom prst="rect">
            <a:avLst/>
          </a:prstGeom>
        </p:spPr>
      </p:pic>
      <p:pic>
        <p:nvPicPr>
          <p:cNvPr id="6" name="תמונה 5">
            <a:extLst>
              <a:ext uri="{FF2B5EF4-FFF2-40B4-BE49-F238E27FC236}">
                <a16:creationId xmlns:a16="http://schemas.microsoft.com/office/drawing/2014/main" id="{380E7107-6B22-9ADD-0AF3-5431F189EB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42300" y="283644"/>
            <a:ext cx="1524132" cy="1012024"/>
          </a:xfrm>
          <a:prstGeom prst="rect">
            <a:avLst/>
          </a:prstGeom>
        </p:spPr>
      </p:pic>
    </p:spTree>
    <p:extLst>
      <p:ext uri="{BB962C8B-B14F-4D97-AF65-F5344CB8AC3E}">
        <p14:creationId xmlns:p14="http://schemas.microsoft.com/office/powerpoint/2010/main" val="4115722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70122" y="1792933"/>
            <a:ext cx="7403755" cy="4933910"/>
          </a:xfrm>
          <a:prstGeom prst="rect">
            <a:avLst/>
          </a:prstGeom>
        </p:spPr>
      </p:pic>
      <p:sp>
        <p:nvSpPr>
          <p:cNvPr id="3" name="כותרת 2"/>
          <p:cNvSpPr>
            <a:spLocks noGrp="1"/>
          </p:cNvSpPr>
          <p:nvPr>
            <p:ph type="title"/>
          </p:nvPr>
        </p:nvSpPr>
        <p:spPr/>
        <p:txBody>
          <a:bodyPr>
            <a:normAutofit/>
          </a:bodyPr>
          <a:lstStyle/>
          <a:p>
            <a:pPr algn="ctr"/>
            <a:r>
              <a:rPr lang="ar-SA" sz="6000" b="1" dirty="0">
                <a:solidFill>
                  <a:srgbClr val="0070C0"/>
                </a:solidFill>
                <a:latin typeface="Arial" panose="020B0604020202020204" pitchFamily="34" charset="0"/>
                <a:cs typeface="+mn-cs"/>
              </a:rPr>
              <a:t>جَمّالُ </a:t>
            </a:r>
            <a:r>
              <a:rPr lang="ar-SA" sz="6000" b="1" dirty="0" err="1">
                <a:solidFill>
                  <a:srgbClr val="0070C0"/>
                </a:solidFill>
                <a:latin typeface="Arial" panose="020B0604020202020204" pitchFamily="34" charset="0"/>
                <a:cs typeface="+mn-cs"/>
              </a:rPr>
              <a:t>ٱلطَّبيعَةِ</a:t>
            </a:r>
            <a:endParaRPr lang="en-US" sz="6000" b="1" dirty="0">
              <a:solidFill>
                <a:srgbClr val="0070C0"/>
              </a:solidFill>
              <a:latin typeface="Arial" panose="020B0604020202020204" pitchFamily="34" charset="0"/>
              <a:cs typeface="+mn-cs"/>
            </a:endParaRPr>
          </a:p>
        </p:txBody>
      </p:sp>
      <p:pic>
        <p:nvPicPr>
          <p:cNvPr id="5" name="תמונה 4">
            <a:extLst>
              <a:ext uri="{FF2B5EF4-FFF2-40B4-BE49-F238E27FC236}">
                <a16:creationId xmlns:a16="http://schemas.microsoft.com/office/drawing/2014/main" id="{479EBF9A-7F70-FAE6-E300-C7DA4FDB74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9974" y="163052"/>
            <a:ext cx="1542422" cy="871804"/>
          </a:xfrm>
          <a:prstGeom prst="rect">
            <a:avLst/>
          </a:prstGeom>
        </p:spPr>
      </p:pic>
      <p:pic>
        <p:nvPicPr>
          <p:cNvPr id="6" name="תמונה 5">
            <a:extLst>
              <a:ext uri="{FF2B5EF4-FFF2-40B4-BE49-F238E27FC236}">
                <a16:creationId xmlns:a16="http://schemas.microsoft.com/office/drawing/2014/main" id="{471D56DE-ADC1-CBF8-4790-BFCB2940B2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78348" y="365126"/>
            <a:ext cx="1524132" cy="1012024"/>
          </a:xfrm>
          <a:prstGeom prst="rect">
            <a:avLst/>
          </a:prstGeom>
        </p:spPr>
      </p:pic>
    </p:spTree>
    <p:extLst>
      <p:ext uri="{BB962C8B-B14F-4D97-AF65-F5344CB8AC3E}">
        <p14:creationId xmlns:p14="http://schemas.microsoft.com/office/powerpoint/2010/main" val="1251013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a:extLst>
              <a:ext uri="{FF2B5EF4-FFF2-40B4-BE49-F238E27FC236}">
                <a16:creationId xmlns:a16="http://schemas.microsoft.com/office/drawing/2014/main" id="{4F7BBEFE-D39F-E916-EAB0-16F9926075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5022"/>
            <a:ext cx="1542422" cy="871804"/>
          </a:xfrm>
          <a:prstGeom prst="rect">
            <a:avLst/>
          </a:prstGeom>
        </p:spPr>
      </p:pic>
      <p:pic>
        <p:nvPicPr>
          <p:cNvPr id="9" name="תמונה 8">
            <a:extLst>
              <a:ext uri="{FF2B5EF4-FFF2-40B4-BE49-F238E27FC236}">
                <a16:creationId xmlns:a16="http://schemas.microsoft.com/office/drawing/2014/main" id="{F135447B-12F3-31BA-1CA0-5B0C15BD6CA9}"/>
              </a:ext>
            </a:extLst>
          </p:cNvPr>
          <p:cNvPicPr>
            <a:picLocks noChangeAspect="1"/>
          </p:cNvPicPr>
          <p:nvPr/>
        </p:nvPicPr>
        <p:blipFill>
          <a:blip r:embed="rId4"/>
          <a:stretch>
            <a:fillRect/>
          </a:stretch>
        </p:blipFill>
        <p:spPr>
          <a:xfrm>
            <a:off x="5622673" y="601590"/>
            <a:ext cx="1819275" cy="1390650"/>
          </a:xfrm>
          <a:prstGeom prst="rect">
            <a:avLst/>
          </a:prstGeom>
        </p:spPr>
      </p:pic>
      <p:pic>
        <p:nvPicPr>
          <p:cNvPr id="2" name="תמונה 1">
            <a:extLst>
              <a:ext uri="{FF2B5EF4-FFF2-40B4-BE49-F238E27FC236}">
                <a16:creationId xmlns:a16="http://schemas.microsoft.com/office/drawing/2014/main" id="{14D6940F-A537-63F1-1EB2-8D867A78069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41948" y="284891"/>
            <a:ext cx="1524132" cy="1012024"/>
          </a:xfrm>
          <a:prstGeom prst="rect">
            <a:avLst/>
          </a:prstGeom>
        </p:spPr>
      </p:pic>
      <p:pic>
        <p:nvPicPr>
          <p:cNvPr id="8" name="מציין מיקום תוכן 7">
            <a:extLst>
              <a:ext uri="{FF2B5EF4-FFF2-40B4-BE49-F238E27FC236}">
                <a16:creationId xmlns:a16="http://schemas.microsoft.com/office/drawing/2014/main" id="{975C5782-FA9F-3451-D0E4-B96E34259B1F}"/>
              </a:ext>
            </a:extLst>
          </p:cNvPr>
          <p:cNvPicPr>
            <a:picLocks noGrp="1" noChangeAspect="1"/>
          </p:cNvPicPr>
          <p:nvPr>
            <p:ph idx="1"/>
          </p:nvPr>
        </p:nvPicPr>
        <p:blipFill>
          <a:blip r:embed="rId6">
            <a:extLst>
              <a:ext uri="{28A0092B-C50C-407E-A947-70E740481C1C}">
                <a14:useLocalDpi xmlns:a14="http://schemas.microsoft.com/office/drawing/2010/main"/>
              </a:ext>
            </a:extLst>
          </a:blip>
          <a:stretch>
            <a:fillRect/>
          </a:stretch>
        </p:blipFill>
        <p:spPr>
          <a:xfrm>
            <a:off x="1082566" y="2181553"/>
            <a:ext cx="6884275" cy="3641591"/>
          </a:xfrm>
        </p:spPr>
      </p:pic>
    </p:spTree>
    <p:extLst>
      <p:ext uri="{BB962C8B-B14F-4D97-AF65-F5344CB8AC3E}">
        <p14:creationId xmlns:p14="http://schemas.microsoft.com/office/powerpoint/2010/main" val="2300423644"/>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spcFirstLastPara="0" vert="horz" wrap="square" lIns="149351" tIns="149353" rIns="149352" bIns="495276" numCol="1" spcCol="1270" anchor="ctr" anchorCtr="0">
        <a:noAutofit/>
      </a:bodyPr>
      <a:lstStyle>
        <a:defPPr marL="0" indent="0" algn="ctr" defTabSz="933450" rtl="1">
          <a:lnSpc>
            <a:spcPct val="90000"/>
          </a:lnSpc>
          <a:spcBef>
            <a:spcPct val="0"/>
          </a:spcBef>
          <a:spcAft>
            <a:spcPct val="35000"/>
          </a:spcAft>
          <a:buNone/>
          <a:defRPr sz="2100" b="1" kern="1200"/>
        </a:defPPr>
      </a:lstStyle>
      <a: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1489</TotalTime>
  <Words>669</Words>
  <Application>Microsoft Office PowerPoint</Application>
  <PresentationFormat>‫הצגה על המסך (4:3)</PresentationFormat>
  <Paragraphs>64</Paragraphs>
  <Slides>16</Slides>
  <Notes>13</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16</vt:i4>
      </vt:variant>
    </vt:vector>
  </HeadingPairs>
  <TitlesOfParts>
    <vt:vector size="23" baseType="lpstr">
      <vt:lpstr>Arial</vt:lpstr>
      <vt:lpstr>Calibri</vt:lpstr>
      <vt:lpstr>Calibri Light</vt:lpstr>
      <vt:lpstr>FontbitDavid</vt:lpstr>
      <vt:lpstr>MF_FrankRuhl-Bold</vt:lpstr>
      <vt:lpstr>MF_FrankRuhl-Regular</vt:lpstr>
      <vt:lpstr>ערכת נושא Office</vt:lpstr>
      <vt:lpstr> اَلْفصلُ ٱلثَّالثُ نُرَبِّي حَيَّواناتٍ وَنَباتاتٍ</vt:lpstr>
      <vt:lpstr>قِصَّةٌ: رِحْلَةٌ إِلى المَزْرَعَةِ(صفحة 79) </vt:lpstr>
      <vt:lpstr>مُحادَثَةٌ  </vt:lpstr>
      <vt:lpstr>מצגת של PowerPoint‏</vt:lpstr>
      <vt:lpstr>نَحتاج إِلى ٱلنَّباتاتِ والْحَيَواناتِ (صفحة 81)</vt:lpstr>
      <vt:lpstr>ٱلملابسُ</vt:lpstr>
      <vt:lpstr>ٱلطَّعامُ (الغِذاءُ)</vt:lpstr>
      <vt:lpstr>جَمّالُ ٱلطَّبيعَةِ</vt:lpstr>
      <vt:lpstr>מצגת של PowerPoint‏</vt:lpstr>
      <vt:lpstr>مَهَمَّةٌ: لماذا نُرَبِّي النَّباتاتِ والحَيوانَاتِ (صفحات 83-82)</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"החושים שלנו"</dc:title>
  <dc:creator>Tamar Levy</dc:creator>
  <cp:lastModifiedBy>shlomi sh shlomish</cp:lastModifiedBy>
  <cp:revision>169</cp:revision>
  <dcterms:created xsi:type="dcterms:W3CDTF">2019-05-25T18:59:51Z</dcterms:created>
  <dcterms:modified xsi:type="dcterms:W3CDTF">2023-10-26T12:09:55Z</dcterms:modified>
</cp:coreProperties>
</file>