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
  </p:notesMasterIdLst>
  <p:sldIdLst>
    <p:sldId id="289" r:id="rId2"/>
    <p:sldId id="307" r:id="rId3"/>
    <p:sldId id="308" r:id="rId4"/>
    <p:sldId id="309" r:id="rId5"/>
    <p:sldId id="310" r:id="rId6"/>
    <p:sldId id="311" r:id="rId7"/>
    <p:sldId id="312" r:id="rId8"/>
    <p:sldId id="313" r:id="rId9"/>
    <p:sldId id="315" r:id="rId10"/>
    <p:sldId id="314" r:id="rId11"/>
    <p:sldId id="317" r:id="rId12"/>
    <p:sldId id="316" r:id="rId13"/>
    <p:sldId id="318" r:id="rId14"/>
    <p:sldId id="319" r:id="rId15"/>
    <p:sldId id="323" r:id="rId16"/>
    <p:sldId id="322" r:id="rId17"/>
    <p:sldId id="321" r:id="rId18"/>
    <p:sldId id="32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789" autoAdjust="0"/>
  </p:normalViewPr>
  <p:slideViewPr>
    <p:cSldViewPr snapToGrid="0" showGuides="1">
      <p:cViewPr varScale="1">
        <p:scale>
          <a:sx n="97" d="100"/>
          <a:sy n="97" d="100"/>
        </p:scale>
        <p:origin x="1986" y="84"/>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 בני האדם מבייתים את חיות בר לחיות משק שמספקות לו מזון ואת צמחי הבר לצמחי תרבות לגידולים חקלאיים שמניבים מזון רב.</a:t>
            </a:r>
          </a:p>
          <a:p>
            <a:pPr algn="r"/>
            <a:r>
              <a:rPr lang="he-IL" sz="1800" b="0" i="0" u="none" strike="noStrike" baseline="0" dirty="0">
                <a:latin typeface="FontbitDavid"/>
              </a:rPr>
              <a:t>האבחנה בין חיות בר וצמחי בר לבין בעלי חיים מבויתים וצמחי תרבות נעשית בחוברת על בסיס הרעיון שצמחי בר וחיות בר יכולות להתקיים בסביבה טבעית ללא טיפול האדם ואילו אצל החיות המבויתות וצמחי בני האדם מספקים להם את הצרכים החיוניים לקיומם.</a:t>
            </a:r>
          </a:p>
          <a:p>
            <a:pPr algn="r"/>
            <a:r>
              <a:rPr lang="he-IL" sz="1800" b="0" i="0" u="none" strike="noStrike" baseline="0" dirty="0">
                <a:latin typeface="FontbitDavid"/>
              </a:rPr>
              <a:t>יש להדגיש את העיקרון שמבחינה חוקית מוסרית ומדעית אנו אחראים לכל היצורים התלויים בנו, ובעלי החיים בכלל זה. יש לדאוג שבע"ח במשק האדם ייהנו מהטיפול הטוב ביותר האפשרי ושהסבל שיגרם לחיות יהיה מזערי ככל הניתן.</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גידול בעלי חיים</a:t>
            </a:r>
            <a:r>
              <a:rPr lang="he-IL" dirty="0"/>
              <a:t>, בעמוד 88</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265753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מגדלים ירקות בגינה</a:t>
            </a:r>
            <a:r>
              <a:rPr lang="he-IL" dirty="0"/>
              <a:t>, בעמוד 90</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329551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הערכת הלמידה היא פעולה המשלימה את תהליכי ההוראה והלמידה. לכן חשוב שההערכה תהיה משולבת בתהליך ההוראה והלמידה ותאופיין בקשרי גומלין מתמשכים ורצופים ביניהם.</a:t>
            </a:r>
          </a:p>
          <a:p>
            <a:pPr algn="r"/>
            <a:r>
              <a:rPr lang="he-IL" sz="1800" b="0" i="0" u="none" strike="noStrike" baseline="0" dirty="0">
                <a:latin typeface="FontbitDavid"/>
              </a:rPr>
              <a:t>משימות הסיכום נועדו לצורכי הערכה מעצבת או / ומסכמת במטרה לשפר את תהליכי ההוראה-למידה, בהתאם לביצועי ההבנה שיפגינו הלומדים ובמטרה להעריך את ידיעותיהם ואת שליטתם בנושאים במיומנויות שנלמדו.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139217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מסכמים תת פרק זה באמצעות המשפטים שבתבנית </a:t>
            </a:r>
            <a:r>
              <a:rPr lang="he-IL" b="1" dirty="0"/>
              <a:t>מה למדנו?</a:t>
            </a:r>
          </a:p>
          <a:p>
            <a:pPr algn="r"/>
            <a:r>
              <a:rPr lang="he-IL" b="0" dirty="0"/>
              <a:t>אפשר להחסיר מילים</a:t>
            </a:r>
            <a:r>
              <a:rPr lang="he-IL" b="0" baseline="0" dirty="0"/>
              <a:t> מהמשפטים ולבקש מהתלמידים להשלים את המשפטים. ראו דוגמה.</a:t>
            </a:r>
            <a:endParaRPr lang="he-IL" b="0" dirty="0"/>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חַיּוֹת ______ הֵן בַּעֲלֵי חַיִּים שֶׁהָאָדָם מְגַדֵּל אוֹתָן וּמְטַפֵּל בָּהֶן.</a:t>
            </a:r>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צִמְחֵי ______ הֵם צְמָחִים שֶׁהָאָדָם מְגַדֵּל אוֹתָם וּמְטַפֵּל בָּהֶם.</a:t>
            </a:r>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בְּנֵי הָאָדָם מְפִיקִים תּוֹעֶלֶת מִגִּדּוּל ________ </a:t>
            </a:r>
            <a:r>
              <a:rPr lang="he-IL" sz="1800" b="0" i="0" u="none" strike="noStrike" baseline="0" dirty="0" err="1">
                <a:solidFill>
                  <a:srgbClr val="000000"/>
                </a:solidFill>
                <a:latin typeface="MF_FrankRuhl-Regular"/>
              </a:rPr>
              <a:t>מְבֻיָּתוֹת</a:t>
            </a:r>
            <a:r>
              <a:rPr lang="he-IL" sz="1800" b="0" i="0" u="none" strike="noStrike" baseline="0" dirty="0">
                <a:solidFill>
                  <a:srgbClr val="000000"/>
                </a:solidFill>
                <a:latin typeface="MF_FrankRuhl-Regular"/>
              </a:rPr>
              <a:t> וְצִמְחֵי תַּרְבּוּת.</a:t>
            </a:r>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בְּנֵי הָאָדָם ______ לְכָל הַיְּצוּרִים הַחַיִּים שֶׁהֵם מְגַדְּלִים.</a:t>
            </a:r>
          </a:p>
          <a:p>
            <a:pPr algn="r"/>
            <a:r>
              <a:rPr lang="he-IL" sz="1800" b="0" i="0" u="none" strike="noStrike" baseline="0" dirty="0">
                <a:solidFill>
                  <a:srgbClr val="00A7EC"/>
                </a:solidFill>
                <a:latin typeface="MF_FrankRuhl-Regular"/>
              </a:rPr>
              <a:t>•</a:t>
            </a:r>
            <a:r>
              <a:rPr lang="he-IL" sz="1800" b="0" i="0" u="none" strike="noStrike" baseline="0" dirty="0">
                <a:solidFill>
                  <a:srgbClr val="000000"/>
                </a:solidFill>
                <a:latin typeface="MF_FrankRuhl-Regular"/>
              </a:rPr>
              <a:t>נִדְאַג לָתֵת לַחַַיּוֹת </a:t>
            </a:r>
            <a:r>
              <a:rPr lang="he-IL" sz="1800" b="0" i="0" u="none" strike="noStrike" baseline="0" dirty="0" err="1">
                <a:solidFill>
                  <a:srgbClr val="000000"/>
                </a:solidFill>
                <a:latin typeface="MF_FrankRuhl-Regular"/>
              </a:rPr>
              <a:t>הַמְבֻיָּתוֹת</a:t>
            </a:r>
            <a:r>
              <a:rPr lang="he-IL" sz="1800" b="0" i="0" u="none" strike="noStrike" baseline="0" dirty="0">
                <a:solidFill>
                  <a:srgbClr val="000000"/>
                </a:solidFill>
                <a:latin typeface="MF_FrankRuhl-Regular"/>
              </a:rPr>
              <a:t> טִפּוּל______.</a:t>
            </a:r>
            <a:endParaRPr lang="he-IL" b="0"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74590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קטע המידע שבעמוד 87 ועונים על השאלות שבעמוד 88.</a:t>
            </a:r>
          </a:p>
          <a:p>
            <a:pPr algn="r"/>
            <a:r>
              <a:rPr lang="he-IL" sz="1200" b="0" i="0" u="none" strike="noStrike" baseline="0" dirty="0">
                <a:latin typeface="FontbitDavid"/>
              </a:rPr>
              <a:t>ביות בעלי חיים ותרבות צמחים הם דוגמה להגברת יכולת האדם להשיג בקלות ובנוחות צרכים חיוניים וצרכים לרווחתו. בראשית התרבות האנושית בני האדם נהגו ללקט צמחים ולצוד בעלי חיים. המהפכה החקלאית הובילה למעבר מקבוצות ניידות של ציידים לקטים לחברת יישובי קבע ששינו באופן קיצוני את סביבתם הטבעית על ידי טיפוח של גידולי חקלאות באמצעות בירוא של שטחי בר עצומים. </a:t>
            </a:r>
          </a:p>
          <a:p>
            <a:pPr algn="r"/>
            <a:endParaRPr lang="he-IL" sz="1200" b="0" i="0" u="none" strike="noStrike" baseline="0" dirty="0">
              <a:latin typeface="FontbitDavid"/>
            </a:endParaRPr>
          </a:p>
          <a:p>
            <a:pPr algn="r"/>
            <a:r>
              <a:rPr lang="he-IL" sz="1200" b="0" i="0" u="none" strike="noStrike" baseline="0" dirty="0">
                <a:latin typeface="FontbitDavid"/>
              </a:rPr>
              <a:t>התמונות שבשקופיות 6-3 הן דוגמאות לבעלי חיים מבויתים.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299772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מיישמים הבנה באמצעות המשימה : מדוע בני האדם מגדלים חיות מבויתות? </a:t>
            </a:r>
          </a:p>
          <a:p>
            <a:pPr algn="r"/>
            <a:r>
              <a:rPr lang="he-IL" dirty="0"/>
              <a:t>בני אדם מגדלים בעלי חיים כדי לתת מענה לצרכים חיוניים (זוהי התועלת שהם מפיקים</a:t>
            </a:r>
            <a:r>
              <a:rPr lang="he-IL" baseline="0" dirty="0"/>
              <a:t> מגידול בעלי חיים)</a:t>
            </a:r>
            <a:r>
              <a:rPr lang="he-IL" dirty="0"/>
              <a:t>.</a:t>
            </a:r>
          </a:p>
          <a:p>
            <a:pPr algn="r"/>
            <a:r>
              <a:rPr lang="he-IL" dirty="0"/>
              <a:t>בני האדם מגבירים את יכולתם באמצעות הפתרונות הטכנולוגיים שהם ממציאים.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76969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קוראים את קטע המידע שבעמוד 89 ועונים על השאלות שבעמוד 90.</a:t>
            </a:r>
          </a:p>
          <a:p>
            <a:pPr algn="r"/>
            <a:r>
              <a:rPr lang="he-IL" sz="1200" b="0" i="0" u="none" strike="noStrike" baseline="0" dirty="0">
                <a:latin typeface="FontbitDavid"/>
              </a:rPr>
              <a:t>תרבות צמחים הם דוגמה להגברת יכולת האדם להשיג בקלות ובנוחות צרכים חיוניים וצרכים לרווחתו. בראשית התרבות האנושית בני האדם נהגו ללקט צמחים. המהפכה החקלאית הובילה למעבר מקבוצות ניידות של לקטים לחברת יישובי קבע ששינו באופן קיצוני את סביבתם הטבעית על ידי טיפוח של גידולי חקלאות באמצעות בירוא של שטחי בר עצומים. </a:t>
            </a:r>
          </a:p>
          <a:p>
            <a:pPr algn="r"/>
            <a:endParaRPr lang="he-IL" sz="1200" b="0" i="0" u="none" strike="noStrike" baseline="0" dirty="0">
              <a:latin typeface="FontbitDavid"/>
            </a:endParaRPr>
          </a:p>
          <a:p>
            <a:pPr algn="r"/>
            <a:r>
              <a:rPr lang="he-IL" sz="1200" b="0" i="0" u="none" strike="noStrike" baseline="0" dirty="0">
                <a:latin typeface="FontbitDavid"/>
              </a:rPr>
              <a:t>התמונות שבשקופיות 14-9 הן דוגמאות לשטחים חקלאים שבהם האדם מספק לצמחים את הצרכים החיוניים שלהם כדי לספק לעצמו את הצרכים החיוניים שלו.</a:t>
            </a:r>
          </a:p>
          <a:p>
            <a:pPr algn="r"/>
            <a:r>
              <a:rPr lang="he-IL" sz="1200" b="0" i="0" u="none" strike="noStrike" baseline="0" dirty="0">
                <a:latin typeface="FontbitDavid"/>
              </a:rPr>
              <a:t>אפשר לשאול ילדים אילו גידולים חקלאיים מגדלים בהם.</a:t>
            </a:r>
          </a:p>
          <a:p>
            <a:pPr algn="r"/>
            <a:r>
              <a:rPr lang="he-IL" sz="1200" b="0" i="0" u="none" strike="noStrike" baseline="0" dirty="0">
                <a:latin typeface="FontbitDavid"/>
              </a:rPr>
              <a:t>חממה: צמחי נוי, ירקות ופירות</a:t>
            </a:r>
          </a:p>
          <a:p>
            <a:pPr algn="r"/>
            <a:r>
              <a:rPr lang="he-IL" sz="1200" b="0" i="0" u="none" strike="noStrike" baseline="0" dirty="0">
                <a:latin typeface="FontbitDavid"/>
              </a:rPr>
              <a:t>שדה: חיטה, שעורה, כותנה, תירס, תפוחי אדמה, עגבניות מלפפונים, קישואים ועוד</a:t>
            </a:r>
          </a:p>
          <a:p>
            <a:pPr algn="r"/>
            <a:r>
              <a:rPr lang="he-IL" sz="1200" b="0" i="0" u="none" strike="noStrike" baseline="0" dirty="0">
                <a:latin typeface="FontbitDavid"/>
              </a:rPr>
              <a:t>מטע: עצי פרי</a:t>
            </a:r>
          </a:p>
          <a:p>
            <a:pPr algn="r"/>
            <a:r>
              <a:rPr lang="he-IL" sz="1200" b="0" i="0" u="none" strike="noStrike" baseline="0" dirty="0">
                <a:latin typeface="FontbitDavid"/>
              </a:rPr>
              <a:t>חורשה: עצי נוי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301962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שדה חמניות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399067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שדה לבנדר</a:t>
            </a:r>
            <a:r>
              <a:rPr lang="he-IL" baseline="0" dirty="0"/>
              <a:t> (אזוביון)</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16791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מטע בננות. </a:t>
            </a:r>
          </a:p>
          <a:p>
            <a:r>
              <a:rPr lang="he-IL" dirty="0"/>
              <a:t>העשרה לשונית: כרם זיתים, כרם ענבים, פרדס (פירות הדר)</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285686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חורשה: יער שבני</a:t>
            </a:r>
            <a:r>
              <a:rPr lang="he-IL" baseline="0" dirty="0"/>
              <a:t> האדם נטעו. </a:t>
            </a:r>
            <a:r>
              <a:rPr lang="he-IL" b="0" i="0" dirty="0">
                <a:solidFill>
                  <a:srgbClr val="4D5156"/>
                </a:solidFill>
                <a:effectLst/>
                <a:latin typeface="arial" panose="020B0604020202020204" pitchFamily="34" charset="0"/>
              </a:rPr>
              <a:t> רוב החורשות שנטעו על ידי האדם ניטעו בשורות ולרוב העצים הם מאותו המין.</a:t>
            </a:r>
            <a:r>
              <a:rPr lang="he-IL" b="0" i="0" baseline="0" dirty="0">
                <a:solidFill>
                  <a:srgbClr val="4D5156"/>
                </a:solidFill>
                <a:effectLst/>
                <a:latin typeface="arial" panose="020B0604020202020204" pitchFamily="34" charset="0"/>
              </a:rPr>
              <a:t> דוגמאות: חורשת האקליפטוס, חורשת האורנים.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489143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מיישמים הבנה. פתרונות טכנולוגיים שהאדם המציא כדי לתת מענה לצרכיו (התועלת שהוא מפיק</a:t>
            </a:r>
            <a:r>
              <a:rPr lang="he-IL" baseline="0" dirty="0"/>
              <a:t> מגידול צמחים)</a:t>
            </a:r>
            <a:r>
              <a:rPr lang="he-IL" dirty="0"/>
              <a:t>.</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71273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302289" y="1313510"/>
            <a:ext cx="8841711" cy="2052816"/>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he-IL" sz="5400" b="1" dirty="0">
                <a:solidFill>
                  <a:srgbClr val="0070C0"/>
                </a:solidFill>
                <a:cs typeface="+mn-cs"/>
              </a:rPr>
              <a:t> </a:t>
            </a:r>
            <a:r>
              <a:rPr lang="ar-SA" sz="8000" b="1" dirty="0">
                <a:solidFill>
                  <a:srgbClr val="0070C0"/>
                </a:solidFill>
                <a:latin typeface="MF_FrankRuhl-Regular"/>
                <a:cs typeface="+mn-cs"/>
              </a:rPr>
              <a:t>اَ</a:t>
            </a:r>
            <a:r>
              <a:rPr lang="ar-SA" sz="8000" b="1" dirty="0">
                <a:solidFill>
                  <a:srgbClr val="0070C0"/>
                </a:solidFill>
                <a:latin typeface="MF_FrankRuhl-Regular"/>
              </a:rPr>
              <a:t>لْفصلُ </a:t>
            </a:r>
            <a:r>
              <a:rPr lang="ar-SA" sz="8000" b="1" dirty="0" err="1">
                <a:solidFill>
                  <a:srgbClr val="0070C0"/>
                </a:solidFill>
                <a:latin typeface="MF_FrankRuhl-Regular"/>
              </a:rPr>
              <a:t>ٱلثَّالثُ</a:t>
            </a:r>
            <a:br>
              <a:rPr lang="ar-SA" sz="8000" b="1" dirty="0">
                <a:solidFill>
                  <a:srgbClr val="0070C0"/>
                </a:solidFill>
                <a:latin typeface="MF_FrankRuhl-Regular"/>
              </a:rPr>
            </a:br>
            <a:r>
              <a:rPr lang="ar-SA" sz="8000" b="1" dirty="0">
                <a:solidFill>
                  <a:srgbClr val="0070C0"/>
                </a:solidFill>
                <a:latin typeface="MF_FrankRuhl-Regular"/>
              </a:rPr>
              <a:t>نُرَبِّي حَيَّواناتٍ وَنَباتاتٍ</a:t>
            </a:r>
            <a:endParaRPr lang="x-none" sz="8000" b="1" dirty="0">
              <a:solidFill>
                <a:srgbClr val="0070C0"/>
              </a:solidFill>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sp>
        <p:nvSpPr>
          <p:cNvPr id="2" name="TextBox 1"/>
          <p:cNvSpPr txBox="1"/>
          <p:nvPr/>
        </p:nvSpPr>
        <p:spPr>
          <a:xfrm>
            <a:off x="615195" y="4195094"/>
            <a:ext cx="8048531" cy="923330"/>
          </a:xfrm>
          <a:prstGeom prst="rect">
            <a:avLst/>
          </a:prstGeom>
          <a:noFill/>
        </p:spPr>
        <p:txBody>
          <a:bodyPr wrap="square" rtlCol="0">
            <a:spAutoFit/>
          </a:bodyPr>
          <a:lstStyle/>
          <a:p>
            <a:pPr lvl="0" algn="ctr"/>
            <a:r>
              <a:rPr lang="ar-SA" sz="5400" b="1" dirty="0">
                <a:solidFill>
                  <a:srgbClr val="0070C0"/>
                </a:solidFill>
                <a:latin typeface="MF_FrankRuhl-Regular"/>
              </a:rPr>
              <a:t>نُرَبِّي حَيَّواناتٍ وَنَباتاتٍ</a:t>
            </a:r>
            <a:endParaRPr lang="en-US" sz="5400" b="1" dirty="0">
              <a:solidFill>
                <a:srgbClr val="0070C0"/>
              </a:solidFill>
            </a:endParaRPr>
          </a:p>
        </p:txBody>
      </p:sp>
      <p:pic>
        <p:nvPicPr>
          <p:cNvPr id="4" name="תמונה 3">
            <a:extLst>
              <a:ext uri="{FF2B5EF4-FFF2-40B4-BE49-F238E27FC236}">
                <a16:creationId xmlns:a16="http://schemas.microsoft.com/office/drawing/2014/main" id="{E4D395B1-5E6B-1FAE-C6CC-BA12D15582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9894" y="92942"/>
            <a:ext cx="1524132" cy="1012024"/>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rgbClr val="0070C0"/>
                </a:solidFill>
                <a:latin typeface="Arial" panose="020B0604020202020204" pitchFamily="34" charset="0"/>
                <a:cs typeface="Arial" panose="020B0604020202020204" pitchFamily="34" charset="0"/>
              </a:rPr>
              <a:t>حَقْلٌ</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29712" y="1835544"/>
            <a:ext cx="7122269" cy="4746325"/>
          </a:xfrm>
          <a:prstGeom prst="rect">
            <a:avLst/>
          </a:prstGeom>
        </p:spPr>
      </p:pic>
      <p:pic>
        <p:nvPicPr>
          <p:cNvPr id="5" name="תמונה 4">
            <a:extLst>
              <a:ext uri="{FF2B5EF4-FFF2-40B4-BE49-F238E27FC236}">
                <a16:creationId xmlns:a16="http://schemas.microsoft.com/office/drawing/2014/main" id="{70E60A87-BB9F-0A7D-908D-D70375A678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542422" cy="871804"/>
          </a:xfrm>
          <a:prstGeom prst="rect">
            <a:avLst/>
          </a:prstGeom>
        </p:spPr>
      </p:pic>
      <p:pic>
        <p:nvPicPr>
          <p:cNvPr id="6" name="תמונה 5">
            <a:extLst>
              <a:ext uri="{FF2B5EF4-FFF2-40B4-BE49-F238E27FC236}">
                <a16:creationId xmlns:a16="http://schemas.microsoft.com/office/drawing/2014/main" id="{C82FF1AF-DB4D-23EC-0AF2-AE2D10BBDE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0"/>
            <a:ext cx="1524132" cy="1012024"/>
          </a:xfrm>
          <a:prstGeom prst="rect">
            <a:avLst/>
          </a:prstGeom>
        </p:spPr>
      </p:pic>
    </p:spTree>
    <p:extLst>
      <p:ext uri="{BB962C8B-B14F-4D97-AF65-F5344CB8AC3E}">
        <p14:creationId xmlns:p14="http://schemas.microsoft.com/office/powerpoint/2010/main" val="291288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rgbClr val="0070C0"/>
                </a:solidFill>
                <a:cs typeface="+mn-cs"/>
              </a:rPr>
              <a:t>حَقْلٌ</a:t>
            </a:r>
            <a:endParaRPr lang="en-US" sz="60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23454" y="1997642"/>
            <a:ext cx="7031020" cy="4685516"/>
          </a:xfrm>
          <a:prstGeom prst="rect">
            <a:avLst/>
          </a:prstGeom>
        </p:spPr>
      </p:pic>
      <p:pic>
        <p:nvPicPr>
          <p:cNvPr id="5" name="תמונה 4">
            <a:extLst>
              <a:ext uri="{FF2B5EF4-FFF2-40B4-BE49-F238E27FC236}">
                <a16:creationId xmlns:a16="http://schemas.microsoft.com/office/drawing/2014/main" id="{911625DF-F442-7E1E-1BED-07B55B7AC0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73"/>
            <a:ext cx="1542422" cy="871804"/>
          </a:xfrm>
          <a:prstGeom prst="rect">
            <a:avLst/>
          </a:prstGeom>
        </p:spPr>
      </p:pic>
      <p:pic>
        <p:nvPicPr>
          <p:cNvPr id="6" name="תמונה 5">
            <a:extLst>
              <a:ext uri="{FF2B5EF4-FFF2-40B4-BE49-F238E27FC236}">
                <a16:creationId xmlns:a16="http://schemas.microsoft.com/office/drawing/2014/main" id="{36C50D29-EB1F-1FA6-1634-B76AFD190F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3451" y="174842"/>
            <a:ext cx="1524132" cy="1012024"/>
          </a:xfrm>
          <a:prstGeom prst="rect">
            <a:avLst/>
          </a:prstGeom>
        </p:spPr>
      </p:pic>
    </p:spTree>
    <p:extLst>
      <p:ext uri="{BB962C8B-B14F-4D97-AF65-F5344CB8AC3E}">
        <p14:creationId xmlns:p14="http://schemas.microsoft.com/office/powerpoint/2010/main" val="55167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rgbClr val="0070C0"/>
                </a:solidFill>
                <a:latin typeface="Arial" panose="020B0604020202020204" pitchFamily="34" charset="0"/>
                <a:cs typeface="Arial" panose="020B0604020202020204" pitchFamily="34" charset="0"/>
              </a:rPr>
              <a:t>مَزْرَعَةٌ</a:t>
            </a:r>
            <a:r>
              <a:rPr lang="he-IL" sz="6000" b="1" dirty="0">
                <a:solidFill>
                  <a:srgbClr val="0070C0"/>
                </a:solidFill>
                <a:latin typeface="Arial" panose="020B0604020202020204" pitchFamily="34" charset="0"/>
                <a:cs typeface="Arial" panose="020B0604020202020204" pitchFamily="34" charset="0"/>
              </a:rPr>
              <a:t> </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59357" y="2137970"/>
            <a:ext cx="7091124" cy="4720030"/>
          </a:xfrm>
          <a:prstGeom prst="rect">
            <a:avLst/>
          </a:prstGeom>
        </p:spPr>
      </p:pic>
      <p:pic>
        <p:nvPicPr>
          <p:cNvPr id="5" name="תמונה 4">
            <a:extLst>
              <a:ext uri="{FF2B5EF4-FFF2-40B4-BE49-F238E27FC236}">
                <a16:creationId xmlns:a16="http://schemas.microsoft.com/office/drawing/2014/main" id="{0A7275F3-724B-1B51-D7FF-A8155DD592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24" y="144275"/>
            <a:ext cx="1542422" cy="871804"/>
          </a:xfrm>
          <a:prstGeom prst="rect">
            <a:avLst/>
          </a:prstGeom>
        </p:spPr>
      </p:pic>
      <p:pic>
        <p:nvPicPr>
          <p:cNvPr id="6" name="תמונה 5">
            <a:extLst>
              <a:ext uri="{FF2B5EF4-FFF2-40B4-BE49-F238E27FC236}">
                <a16:creationId xmlns:a16="http://schemas.microsoft.com/office/drawing/2014/main" id="{0657E962-427D-7471-3BDA-B553938B0D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868" y="74165"/>
            <a:ext cx="1524132" cy="1012024"/>
          </a:xfrm>
          <a:prstGeom prst="rect">
            <a:avLst/>
          </a:prstGeom>
        </p:spPr>
      </p:pic>
    </p:spTree>
    <p:extLst>
      <p:ext uri="{BB962C8B-B14F-4D97-AF65-F5344CB8AC3E}">
        <p14:creationId xmlns:p14="http://schemas.microsoft.com/office/powerpoint/2010/main" val="99007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rgbClr val="0070C0"/>
                </a:solidFill>
                <a:latin typeface="MF_FrankRuhl-Regular"/>
                <a:cs typeface="+mn-cs"/>
              </a:rPr>
              <a:t>حُرْشٌ</a:t>
            </a:r>
            <a:endParaRPr lang="en-US" sz="6000" b="1" dirty="0">
              <a:solidFill>
                <a:srgbClr val="0070C0"/>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50614" y="1790276"/>
            <a:ext cx="6576599" cy="4932449"/>
          </a:xfrm>
          <a:prstGeom prst="rect">
            <a:avLst/>
          </a:prstGeom>
        </p:spPr>
      </p:pic>
      <p:pic>
        <p:nvPicPr>
          <p:cNvPr id="5" name="תמונה 4">
            <a:extLst>
              <a:ext uri="{FF2B5EF4-FFF2-40B4-BE49-F238E27FC236}">
                <a16:creationId xmlns:a16="http://schemas.microsoft.com/office/drawing/2014/main" id="{877E4B13-F63A-EFA1-9DA8-20F6F062EC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2941" y="135275"/>
            <a:ext cx="1524132" cy="1012024"/>
          </a:xfrm>
          <a:prstGeom prst="rect">
            <a:avLst/>
          </a:prstGeom>
        </p:spPr>
      </p:pic>
    </p:spTree>
    <p:extLst>
      <p:ext uri="{BB962C8B-B14F-4D97-AF65-F5344CB8AC3E}">
        <p14:creationId xmlns:p14="http://schemas.microsoft.com/office/powerpoint/2010/main" val="3543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4325" y="740967"/>
            <a:ext cx="8515350" cy="1325563"/>
          </a:xfrm>
        </p:spPr>
        <p:txBody>
          <a:bodyPr>
            <a:normAutofit/>
          </a:bodyPr>
          <a:lstStyle/>
          <a:p>
            <a:pPr algn="r"/>
            <a:r>
              <a:rPr lang="ar-SA" sz="3200" b="1" dirty="0">
                <a:cs typeface="+mn-cs"/>
              </a:rPr>
              <a:t>مدوا خَطًا : لماذا يُرَبِّي الإِنْسانُ </a:t>
            </a:r>
            <a:r>
              <a:rPr lang="ar-SA" sz="3200" b="1" dirty="0" err="1">
                <a:cs typeface="+mn-cs"/>
              </a:rPr>
              <a:t>ٱلنَّباتاتِ</a:t>
            </a:r>
            <a:r>
              <a:rPr lang="ar-SA" sz="3200" b="1" dirty="0">
                <a:cs typeface="+mn-cs"/>
              </a:rPr>
              <a:t> </a:t>
            </a:r>
            <a:r>
              <a:rPr lang="ar-SA" sz="3200" b="1" dirty="0" err="1">
                <a:cs typeface="+mn-cs"/>
              </a:rPr>
              <a:t>ٱلْمَزروعَةَ</a:t>
            </a:r>
            <a:r>
              <a:rPr lang="ar-SA" sz="3200" b="1" dirty="0">
                <a:cs typeface="+mn-cs"/>
              </a:rPr>
              <a:t>؟ </a:t>
            </a:r>
            <a:r>
              <a:rPr lang="he-IL" sz="2800" dirty="0">
                <a:cs typeface="+mn-cs"/>
              </a:rPr>
              <a:t>(</a:t>
            </a:r>
            <a:r>
              <a:rPr lang="ar-SA" sz="2800" dirty="0">
                <a:cs typeface="+mn-cs"/>
              </a:rPr>
              <a:t>صفحة</a:t>
            </a:r>
            <a:r>
              <a:rPr lang="he-IL" sz="2800" dirty="0">
                <a:cs typeface="+mn-cs"/>
              </a:rPr>
              <a:t> 90)</a:t>
            </a:r>
            <a:endParaRPr lang="en-US" sz="2800" dirty="0">
              <a:cs typeface="+mn-cs"/>
            </a:endParaRPr>
          </a:p>
        </p:txBody>
      </p:sp>
      <p:pic>
        <p:nvPicPr>
          <p:cNvPr id="5" name="תמונה 4">
            <a:extLst>
              <a:ext uri="{FF2B5EF4-FFF2-40B4-BE49-F238E27FC236}">
                <a16:creationId xmlns:a16="http://schemas.microsoft.com/office/drawing/2014/main" id="{AE75662A-8C18-6AC4-E425-DA4F36D97B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614"/>
            <a:ext cx="1542422" cy="627250"/>
          </a:xfrm>
          <a:prstGeom prst="rect">
            <a:avLst/>
          </a:prstGeom>
        </p:spPr>
      </p:pic>
      <p:pic>
        <p:nvPicPr>
          <p:cNvPr id="6" name="תמונה 5">
            <a:extLst>
              <a:ext uri="{FF2B5EF4-FFF2-40B4-BE49-F238E27FC236}">
                <a16:creationId xmlns:a16="http://schemas.microsoft.com/office/drawing/2014/main" id="{C5370FCB-71FA-0D8B-8342-016A6ECD90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0"/>
            <a:ext cx="1524132" cy="1012024"/>
          </a:xfrm>
          <a:prstGeom prst="rect">
            <a:avLst/>
          </a:prstGeom>
        </p:spPr>
      </p:pic>
      <p:pic>
        <p:nvPicPr>
          <p:cNvPr id="9" name="מציין מיקום תוכן 8">
            <a:extLst>
              <a:ext uri="{FF2B5EF4-FFF2-40B4-BE49-F238E27FC236}">
                <a16:creationId xmlns:a16="http://schemas.microsoft.com/office/drawing/2014/main" id="{932193F3-A37D-7D97-9600-58EA4B3A8A2D}"/>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334814" y="1878176"/>
            <a:ext cx="6884276" cy="4459561"/>
          </a:xfrm>
        </p:spPr>
      </p:pic>
    </p:spTree>
    <p:extLst>
      <p:ext uri="{BB962C8B-B14F-4D97-AF65-F5344CB8AC3E}">
        <p14:creationId xmlns:p14="http://schemas.microsoft.com/office/powerpoint/2010/main" val="147690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A4F59DCB-4CEB-49E9-96E2-3A57AAB04AB1}"/>
              </a:ext>
            </a:extLst>
          </p:cNvPr>
          <p:cNvSpPr txBox="1">
            <a:spLocks/>
          </p:cNvSpPr>
          <p:nvPr/>
        </p:nvSpPr>
        <p:spPr>
          <a:xfrm>
            <a:off x="200024" y="282378"/>
            <a:ext cx="8437830" cy="7558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b="1" dirty="0">
                <a:solidFill>
                  <a:srgbClr val="000000"/>
                </a:solidFill>
                <a:latin typeface="MF_FrankRuhl-Regular"/>
                <a:cs typeface="+mn-cs"/>
              </a:rPr>
              <a:t>نُرَبِّي </a:t>
            </a:r>
            <a:r>
              <a:rPr lang="ar-SA" b="1" dirty="0" err="1">
                <a:solidFill>
                  <a:srgbClr val="000000"/>
                </a:solidFill>
                <a:latin typeface="MF_FrankRuhl-Regular"/>
                <a:cs typeface="+mn-cs"/>
              </a:rPr>
              <a:t>ٱلْحَيَوَانَاتِ</a:t>
            </a:r>
            <a:r>
              <a:rPr lang="ar-SA" b="1" dirty="0">
                <a:solidFill>
                  <a:srgbClr val="000000"/>
                </a:solidFill>
                <a:latin typeface="MF_FrankRuhl-Regular"/>
                <a:cs typeface="+mn-cs"/>
              </a:rPr>
              <a:t> </a:t>
            </a:r>
            <a:r>
              <a:rPr lang="ar-SA" b="1" dirty="0" err="1">
                <a:solidFill>
                  <a:srgbClr val="000000"/>
                </a:solidFill>
                <a:latin typeface="MF_FrankRuhl-Regular"/>
                <a:cs typeface="+mn-cs"/>
              </a:rPr>
              <a:t>ٱلْأَلِيفَةَ</a:t>
            </a:r>
            <a:br>
              <a:rPr lang="he-IL" b="1" dirty="0">
                <a:latin typeface="MF_FrankRuhl-Bold"/>
                <a:cs typeface="+mn-cs"/>
              </a:rPr>
            </a:br>
            <a:r>
              <a:rPr lang="he-IL" b="1" dirty="0">
                <a:latin typeface="MF_FrankRuhl-Bold"/>
                <a:cs typeface="+mn-cs"/>
              </a:rPr>
              <a:t> </a:t>
            </a:r>
            <a:endParaRPr lang="en-US" sz="2800" dirty="0">
              <a:cs typeface="+mn-cs"/>
            </a:endParaRPr>
          </a:p>
        </p:txBody>
      </p:sp>
      <p:pic>
        <p:nvPicPr>
          <p:cNvPr id="2" name="תמונה 1">
            <a:extLst>
              <a:ext uri="{FF2B5EF4-FFF2-40B4-BE49-F238E27FC236}">
                <a16:creationId xmlns:a16="http://schemas.microsoft.com/office/drawing/2014/main" id="{5095C974-72C1-5F99-BA4D-33AEE6A9B2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024" y="117544"/>
            <a:ext cx="1524132" cy="1012024"/>
          </a:xfrm>
          <a:prstGeom prst="rect">
            <a:avLst/>
          </a:prstGeom>
        </p:spPr>
      </p:pic>
      <p:pic>
        <p:nvPicPr>
          <p:cNvPr id="5" name="תמונה 4">
            <a:extLst>
              <a:ext uri="{FF2B5EF4-FFF2-40B4-BE49-F238E27FC236}">
                <a16:creationId xmlns:a16="http://schemas.microsoft.com/office/drawing/2014/main" id="{68EBE340-2D84-8A1E-FE3D-384A3AEF317C}"/>
              </a:ext>
            </a:extLst>
          </p:cNvPr>
          <p:cNvPicPr>
            <a:picLocks noChangeAspect="1"/>
          </p:cNvPicPr>
          <p:nvPr/>
        </p:nvPicPr>
        <p:blipFill>
          <a:blip r:embed="rId4"/>
          <a:stretch>
            <a:fillRect/>
          </a:stretch>
        </p:blipFill>
        <p:spPr>
          <a:xfrm>
            <a:off x="745413" y="2047710"/>
            <a:ext cx="8010525" cy="4121862"/>
          </a:xfrm>
          <a:prstGeom prst="rect">
            <a:avLst/>
          </a:prstGeom>
        </p:spPr>
      </p:pic>
    </p:spTree>
    <p:extLst>
      <p:ext uri="{BB962C8B-B14F-4D97-AF65-F5344CB8AC3E}">
        <p14:creationId xmlns:p14="http://schemas.microsoft.com/office/powerpoint/2010/main" val="246690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7F073016-88D3-E5E2-FE9A-A0260CFC3C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6513" y="127236"/>
            <a:ext cx="1524132" cy="1012024"/>
          </a:xfrm>
          <a:prstGeom prst="rect">
            <a:avLst/>
          </a:prstGeom>
        </p:spPr>
      </p:pic>
      <p:pic>
        <p:nvPicPr>
          <p:cNvPr id="5" name="תמונה 4">
            <a:extLst>
              <a:ext uri="{FF2B5EF4-FFF2-40B4-BE49-F238E27FC236}">
                <a16:creationId xmlns:a16="http://schemas.microsoft.com/office/drawing/2014/main" id="{D2C9AEBF-9B3C-21D9-7547-424F46B7D0D6}"/>
              </a:ext>
            </a:extLst>
          </p:cNvPr>
          <p:cNvPicPr>
            <a:picLocks noChangeAspect="1"/>
          </p:cNvPicPr>
          <p:nvPr/>
        </p:nvPicPr>
        <p:blipFill>
          <a:blip r:embed="rId4"/>
          <a:stretch>
            <a:fillRect/>
          </a:stretch>
        </p:blipFill>
        <p:spPr>
          <a:xfrm>
            <a:off x="1721224" y="1328737"/>
            <a:ext cx="5602941" cy="4937592"/>
          </a:xfrm>
          <a:prstGeom prst="rect">
            <a:avLst/>
          </a:prstGeom>
        </p:spPr>
      </p:pic>
    </p:spTree>
    <p:extLst>
      <p:ext uri="{BB962C8B-B14F-4D97-AF65-F5344CB8AC3E}">
        <p14:creationId xmlns:p14="http://schemas.microsoft.com/office/powerpoint/2010/main" val="342799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B70BDA5A-6DFE-1B6E-04E5-769EC17D0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47" y="0"/>
            <a:ext cx="1542422" cy="871804"/>
          </a:xfrm>
          <a:prstGeom prst="rect">
            <a:avLst/>
          </a:prstGeom>
        </p:spPr>
      </p:pic>
      <p:sp>
        <p:nvSpPr>
          <p:cNvPr id="2" name="מלבן 1"/>
          <p:cNvSpPr/>
          <p:nvPr/>
        </p:nvSpPr>
        <p:spPr>
          <a:xfrm>
            <a:off x="550415" y="2099690"/>
            <a:ext cx="8238477" cy="1938992"/>
          </a:xfrm>
          <a:prstGeom prst="rect">
            <a:avLst/>
          </a:prstGeom>
        </p:spPr>
        <p:txBody>
          <a:bodyPr wrap="square">
            <a:spAutoFit/>
          </a:bodyPr>
          <a:lstStyle/>
          <a:p>
            <a:pPr algn="ctr"/>
            <a:r>
              <a:rPr lang="ar-SA" sz="6000" b="1" dirty="0">
                <a:solidFill>
                  <a:schemeClr val="accent5"/>
                </a:solidFill>
                <a:latin typeface="MF_FrankRuhl-Regular"/>
              </a:rPr>
              <a:t>مَهَمَّةُ إِجمالٍ</a:t>
            </a:r>
            <a:endParaRPr lang="he-IL" sz="6000" b="1" dirty="0">
              <a:solidFill>
                <a:schemeClr val="accent5"/>
              </a:solidFill>
              <a:latin typeface="MF_FrankRuhl-Regular"/>
            </a:endParaRPr>
          </a:p>
          <a:p>
            <a:pPr algn="ctr"/>
            <a:r>
              <a:rPr lang="ar-SA" sz="6000" b="1" dirty="0">
                <a:solidFill>
                  <a:schemeClr val="accent5"/>
                </a:solidFill>
                <a:latin typeface="MF_FrankRuhl-Regular"/>
              </a:rPr>
              <a:t>نُرَبِّي </a:t>
            </a:r>
            <a:r>
              <a:rPr lang="ar-SA" sz="6000" b="1" dirty="0" err="1">
                <a:solidFill>
                  <a:schemeClr val="accent5"/>
                </a:solidFill>
                <a:latin typeface="MF_FrankRuhl-Regular"/>
              </a:rPr>
              <a:t>ٱلنَباتاتِ</a:t>
            </a:r>
            <a:r>
              <a:rPr lang="ar-SA" sz="6000" b="1" dirty="0">
                <a:solidFill>
                  <a:schemeClr val="accent5"/>
                </a:solidFill>
                <a:latin typeface="MF_FrankRuhl-Regular"/>
              </a:rPr>
              <a:t> </a:t>
            </a:r>
            <a:r>
              <a:rPr lang="ar-SA" sz="6000" b="1" dirty="0" err="1">
                <a:solidFill>
                  <a:schemeClr val="accent5"/>
                </a:solidFill>
                <a:latin typeface="MF_FrankRuhl-Regular"/>
              </a:rPr>
              <a:t>وٱلْحَيَّواناتِ</a:t>
            </a:r>
            <a:r>
              <a:rPr lang="ar-SA" sz="6000" b="1" dirty="0">
                <a:solidFill>
                  <a:schemeClr val="accent5"/>
                </a:solidFill>
                <a:latin typeface="MF_FrankRuhl-Regular"/>
              </a:rPr>
              <a:t> - </a:t>
            </a:r>
            <a:r>
              <a:rPr lang="ar-SA" sz="2800" b="1" dirty="0">
                <a:solidFill>
                  <a:schemeClr val="accent5"/>
                </a:solidFill>
                <a:latin typeface="MF_FrankRuhl-Regular"/>
              </a:rPr>
              <a:t>صَفحة</a:t>
            </a:r>
            <a:r>
              <a:rPr lang="he-IL" sz="2800" b="1" dirty="0">
                <a:solidFill>
                  <a:schemeClr val="accent5"/>
                </a:solidFill>
                <a:latin typeface="MF_FrankRuhl-Regular"/>
              </a:rPr>
              <a:t> 91</a:t>
            </a:r>
            <a:endParaRPr lang="en-US" sz="2800" b="1" dirty="0">
              <a:solidFill>
                <a:schemeClr val="accent5"/>
              </a:solidFill>
            </a:endParaRPr>
          </a:p>
        </p:txBody>
      </p:sp>
      <p:pic>
        <p:nvPicPr>
          <p:cNvPr id="3" name="תמונה 2">
            <a:extLst>
              <a:ext uri="{FF2B5EF4-FFF2-40B4-BE49-F238E27FC236}">
                <a16:creationId xmlns:a16="http://schemas.microsoft.com/office/drawing/2014/main" id="{089A3167-FF41-E0C3-BF56-6A1E92B906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9575" y="242850"/>
            <a:ext cx="1524132" cy="1012024"/>
          </a:xfrm>
          <a:prstGeom prst="rect">
            <a:avLst/>
          </a:prstGeom>
        </p:spPr>
      </p:pic>
    </p:spTree>
    <p:extLst>
      <p:ext uri="{BB962C8B-B14F-4D97-AF65-F5344CB8AC3E}">
        <p14:creationId xmlns:p14="http://schemas.microsoft.com/office/powerpoint/2010/main" val="231831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748B3C1C-42F6-F760-55FA-B22F4111E264}"/>
              </a:ext>
            </a:extLst>
          </p:cNvPr>
          <p:cNvSpPr txBox="1"/>
          <p:nvPr/>
        </p:nvSpPr>
        <p:spPr>
          <a:xfrm>
            <a:off x="5223642" y="5150145"/>
            <a:ext cx="3195144" cy="523220"/>
          </a:xfrm>
          <a:prstGeom prst="rect">
            <a:avLst/>
          </a:prstGeom>
          <a:solidFill>
            <a:schemeClr val="accent6">
              <a:lumMod val="40000"/>
              <a:lumOff val="60000"/>
            </a:schemeClr>
          </a:solidFill>
        </p:spPr>
        <p:txBody>
          <a:bodyPr wrap="square">
            <a:spAutoFit/>
          </a:bodyPr>
          <a:lstStyle/>
          <a:p>
            <a:pPr marL="0" indent="0" algn="r" rtl="1">
              <a:buNone/>
            </a:pPr>
            <a:r>
              <a:rPr lang="ar-SA" sz="2800" b="1" dirty="0">
                <a:latin typeface="MF_FrankRuhl-Regular"/>
              </a:rPr>
              <a:t>المُصطَلَحات التي تَعَلَّمناها </a:t>
            </a:r>
          </a:p>
        </p:txBody>
      </p:sp>
      <p:pic>
        <p:nvPicPr>
          <p:cNvPr id="10" name="תמונה 9">
            <a:extLst>
              <a:ext uri="{FF2B5EF4-FFF2-40B4-BE49-F238E27FC236}">
                <a16:creationId xmlns:a16="http://schemas.microsoft.com/office/drawing/2014/main" id="{72CA7C6B-86FD-4055-2D1A-FD7B2211E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974" y="163052"/>
            <a:ext cx="1542422" cy="516457"/>
          </a:xfrm>
          <a:prstGeom prst="rect">
            <a:avLst/>
          </a:prstGeom>
        </p:spPr>
      </p:pic>
      <p:pic>
        <p:nvPicPr>
          <p:cNvPr id="2" name="תמונה 1">
            <a:extLst>
              <a:ext uri="{FF2B5EF4-FFF2-40B4-BE49-F238E27FC236}">
                <a16:creationId xmlns:a16="http://schemas.microsoft.com/office/drawing/2014/main" id="{408A2DA4-0958-F07F-A7B6-D5C1A50546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0"/>
            <a:ext cx="1524132" cy="1012024"/>
          </a:xfrm>
          <a:prstGeom prst="rect">
            <a:avLst/>
          </a:prstGeom>
        </p:spPr>
      </p:pic>
      <p:pic>
        <p:nvPicPr>
          <p:cNvPr id="9" name="מציין מיקום תוכן 8">
            <a:extLst>
              <a:ext uri="{FF2B5EF4-FFF2-40B4-BE49-F238E27FC236}">
                <a16:creationId xmlns:a16="http://schemas.microsoft.com/office/drawing/2014/main" id="{BD364398-7644-E4E7-E731-3E45E5F7814E}"/>
              </a:ext>
            </a:extLst>
          </p:cNvPr>
          <p:cNvPicPr>
            <a:picLocks noGrp="1" noChangeAspect="1"/>
          </p:cNvPicPr>
          <p:nvPr>
            <p:ph idx="1"/>
          </p:nvPr>
        </p:nvPicPr>
        <p:blipFill>
          <a:blip r:embed="rId5"/>
          <a:stretch>
            <a:fillRect/>
          </a:stretch>
        </p:blipFill>
        <p:spPr>
          <a:xfrm>
            <a:off x="835508" y="1047044"/>
            <a:ext cx="7546426" cy="3980589"/>
          </a:xfrm>
        </p:spPr>
      </p:pic>
      <p:pic>
        <p:nvPicPr>
          <p:cNvPr id="12" name="תמונה 11">
            <a:extLst>
              <a:ext uri="{FF2B5EF4-FFF2-40B4-BE49-F238E27FC236}">
                <a16:creationId xmlns:a16="http://schemas.microsoft.com/office/drawing/2014/main" id="{926E40AB-B8D7-CF5C-D9DB-668391937072}"/>
              </a:ext>
            </a:extLst>
          </p:cNvPr>
          <p:cNvPicPr>
            <a:picLocks noChangeAspect="1"/>
          </p:cNvPicPr>
          <p:nvPr/>
        </p:nvPicPr>
        <p:blipFill>
          <a:blip r:embed="rId6"/>
          <a:stretch>
            <a:fillRect/>
          </a:stretch>
        </p:blipFill>
        <p:spPr>
          <a:xfrm>
            <a:off x="1577722" y="5727153"/>
            <a:ext cx="5988556" cy="1193522"/>
          </a:xfrm>
          <a:prstGeom prst="rect">
            <a:avLst/>
          </a:prstGeom>
        </p:spPr>
      </p:pic>
    </p:spTree>
    <p:extLst>
      <p:ext uri="{BB962C8B-B14F-4D97-AF65-F5344CB8AC3E}">
        <p14:creationId xmlns:p14="http://schemas.microsoft.com/office/powerpoint/2010/main" val="104111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7835" y="936626"/>
            <a:ext cx="8437830" cy="1325563"/>
          </a:xfrm>
        </p:spPr>
        <p:txBody>
          <a:bodyPr/>
          <a:lstStyle/>
          <a:p>
            <a:pPr algn="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solidFill>
                  <a:srgbClr val="000000"/>
                </a:solidFill>
                <a:latin typeface="MF_FrankRuhl-Regular"/>
                <a:cs typeface="+mn-cs"/>
              </a:rPr>
              <a:t>نُرَبِّي حَيَّواناتٍ ألِيفَةً </a:t>
            </a:r>
            <a:br>
              <a:rPr lang="he-IL" b="1" dirty="0">
                <a:latin typeface="MF_FrankRuhl-Bold"/>
                <a:cs typeface="+mn-cs"/>
              </a:rPr>
            </a:br>
            <a:r>
              <a:rPr lang="he-IL" b="1" dirty="0">
                <a:latin typeface="MF_FrankRuhl-Bold"/>
                <a:cs typeface="+mn-cs"/>
              </a:rPr>
              <a:t> </a:t>
            </a:r>
            <a:r>
              <a:rPr lang="he-IL" sz="2800" dirty="0">
                <a:latin typeface="MF_FrankRuhl-Bold"/>
                <a:cs typeface="+mn-cs"/>
              </a:rPr>
              <a:t>(</a:t>
            </a:r>
            <a:r>
              <a:rPr lang="ar-SA" sz="2800" dirty="0">
                <a:solidFill>
                  <a:srgbClr val="000000"/>
                </a:solidFill>
                <a:latin typeface="MF_FrankRuhl-Regular"/>
                <a:cs typeface="+mn-cs"/>
              </a:rPr>
              <a:t>صفحة</a:t>
            </a:r>
            <a:r>
              <a:rPr lang="he-IL" sz="2800" dirty="0">
                <a:solidFill>
                  <a:srgbClr val="000000"/>
                </a:solidFill>
                <a:latin typeface="MF_FrankRuhl-Regular"/>
                <a:cs typeface="+mn-cs"/>
              </a:rPr>
              <a:t> 87)</a:t>
            </a:r>
            <a:endParaRPr lang="en-US" sz="2800" dirty="0">
              <a:cs typeface="+mn-cs"/>
            </a:endParaRPr>
          </a:p>
        </p:txBody>
      </p:sp>
      <p:pic>
        <p:nvPicPr>
          <p:cNvPr id="5" name="תמונה 4">
            <a:extLst>
              <a:ext uri="{FF2B5EF4-FFF2-40B4-BE49-F238E27FC236}">
                <a16:creationId xmlns:a16="http://schemas.microsoft.com/office/drawing/2014/main" id="{8455BB48-2944-5508-718C-5571C23732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974" y="163052"/>
            <a:ext cx="1542422" cy="871804"/>
          </a:xfrm>
          <a:prstGeom prst="rect">
            <a:avLst/>
          </a:prstGeom>
        </p:spPr>
      </p:pic>
      <p:pic>
        <p:nvPicPr>
          <p:cNvPr id="6" name="תמונה 5">
            <a:extLst>
              <a:ext uri="{FF2B5EF4-FFF2-40B4-BE49-F238E27FC236}">
                <a16:creationId xmlns:a16="http://schemas.microsoft.com/office/drawing/2014/main" id="{CFBC0B10-5531-E904-DCB7-725BA424FF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69722"/>
            <a:ext cx="1524132" cy="721784"/>
          </a:xfrm>
          <a:prstGeom prst="rect">
            <a:avLst/>
          </a:prstGeom>
        </p:spPr>
      </p:pic>
      <p:pic>
        <p:nvPicPr>
          <p:cNvPr id="11" name="מציין מיקום תוכן 10">
            <a:extLst>
              <a:ext uri="{FF2B5EF4-FFF2-40B4-BE49-F238E27FC236}">
                <a16:creationId xmlns:a16="http://schemas.microsoft.com/office/drawing/2014/main" id="{EF6D9AA3-641E-6CCB-C39C-48AFD465667C}"/>
              </a:ext>
            </a:extLst>
          </p:cNvPr>
          <p:cNvPicPr>
            <a:picLocks noGrp="1" noChangeAspect="1"/>
          </p:cNvPicPr>
          <p:nvPr>
            <p:ph idx="1"/>
          </p:nvPr>
        </p:nvPicPr>
        <p:blipFill>
          <a:blip r:embed="rId5"/>
          <a:stretch>
            <a:fillRect/>
          </a:stretch>
        </p:blipFill>
        <p:spPr>
          <a:xfrm>
            <a:off x="1030015" y="2262189"/>
            <a:ext cx="6726620" cy="3659185"/>
          </a:xfrm>
        </p:spPr>
      </p:pic>
      <p:sp>
        <p:nvSpPr>
          <p:cNvPr id="12" name="תיבת טקסט 11">
            <a:extLst>
              <a:ext uri="{FF2B5EF4-FFF2-40B4-BE49-F238E27FC236}">
                <a16:creationId xmlns:a16="http://schemas.microsoft.com/office/drawing/2014/main" id="{B04F04DF-2424-E37C-8576-579225A77E9E}"/>
              </a:ext>
            </a:extLst>
          </p:cNvPr>
          <p:cNvSpPr txBox="1"/>
          <p:nvPr/>
        </p:nvSpPr>
        <p:spPr>
          <a:xfrm>
            <a:off x="3846786" y="6211614"/>
            <a:ext cx="3909848" cy="461665"/>
          </a:xfrm>
          <a:prstGeom prst="rect">
            <a:avLst/>
          </a:prstGeom>
          <a:noFill/>
        </p:spPr>
        <p:txBody>
          <a:bodyPr wrap="square" rtlCol="1">
            <a:spAutoFit/>
          </a:bodyPr>
          <a:lstStyle/>
          <a:p>
            <a:r>
              <a:rPr lang="ar-SA" sz="2400" dirty="0">
                <a:solidFill>
                  <a:srgbClr val="FF0000"/>
                </a:solidFill>
              </a:rPr>
              <a:t>تتمة قطعة المعلومات صفحة </a:t>
            </a:r>
            <a:r>
              <a:rPr lang="ar-SA" dirty="0">
                <a:solidFill>
                  <a:srgbClr val="FF0000"/>
                </a:solidFill>
              </a:rPr>
              <a:t>87 </a:t>
            </a:r>
            <a:endParaRPr lang="he-IL" dirty="0">
              <a:solidFill>
                <a:srgbClr val="FF0000"/>
              </a:solidFill>
            </a:endParaRPr>
          </a:p>
        </p:txBody>
      </p:sp>
    </p:spTree>
    <p:extLst>
      <p:ext uri="{BB962C8B-B14F-4D97-AF65-F5344CB8AC3E}">
        <p14:creationId xmlns:p14="http://schemas.microsoft.com/office/powerpoint/2010/main" val="3350563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rgbClr val="0070C0"/>
                </a:solidFill>
                <a:latin typeface="Arial" panose="020B0604020202020204" pitchFamily="34" charset="0"/>
                <a:cs typeface="Arial" panose="020B0604020202020204" pitchFamily="34" charset="0"/>
              </a:rPr>
              <a:t>حَظِيْرَةٌ</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99815" y="1690689"/>
            <a:ext cx="7551512" cy="5032375"/>
          </a:xfrm>
          <a:prstGeom prst="rect">
            <a:avLst/>
          </a:prstGeom>
        </p:spPr>
      </p:pic>
      <p:pic>
        <p:nvPicPr>
          <p:cNvPr id="5" name="תמונה 4">
            <a:extLst>
              <a:ext uri="{FF2B5EF4-FFF2-40B4-BE49-F238E27FC236}">
                <a16:creationId xmlns:a16="http://schemas.microsoft.com/office/drawing/2014/main" id="{A7BC8269-4D53-A3DA-0FD4-066DEEC156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604" y="27705"/>
            <a:ext cx="1542422" cy="871804"/>
          </a:xfrm>
          <a:prstGeom prst="rect">
            <a:avLst/>
          </a:prstGeom>
        </p:spPr>
      </p:pic>
      <p:pic>
        <p:nvPicPr>
          <p:cNvPr id="6" name="תמונה 5">
            <a:extLst>
              <a:ext uri="{FF2B5EF4-FFF2-40B4-BE49-F238E27FC236}">
                <a16:creationId xmlns:a16="http://schemas.microsoft.com/office/drawing/2014/main" id="{FE5D8356-1805-F36B-4450-03C5EA2860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1264" y="134936"/>
            <a:ext cx="1524132" cy="1012024"/>
          </a:xfrm>
          <a:prstGeom prst="rect">
            <a:avLst/>
          </a:prstGeom>
        </p:spPr>
      </p:pic>
    </p:spTree>
    <p:extLst>
      <p:ext uri="{BB962C8B-B14F-4D97-AF65-F5344CB8AC3E}">
        <p14:creationId xmlns:p14="http://schemas.microsoft.com/office/powerpoint/2010/main" val="97758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rgbClr val="0070C0"/>
                </a:solidFill>
                <a:cs typeface="+mn-cs"/>
              </a:rPr>
              <a:t>قُنّ </a:t>
            </a:r>
            <a:r>
              <a:rPr lang="ar-SA" sz="6000" b="1" dirty="0" err="1">
                <a:solidFill>
                  <a:srgbClr val="0070C0"/>
                </a:solidFill>
                <a:cs typeface="+mn-cs"/>
              </a:rPr>
              <a:t>ٱلدَّجَاجِ</a:t>
            </a:r>
            <a:endParaRPr lang="en-US" sz="6000" b="1" dirty="0">
              <a:solidFill>
                <a:srgbClr val="0070C0"/>
              </a:solidFill>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23043" y="1870891"/>
            <a:ext cx="7218668" cy="4810566"/>
          </a:xfrm>
          <a:prstGeom prst="rect">
            <a:avLst/>
          </a:prstGeom>
        </p:spPr>
      </p:pic>
      <p:pic>
        <p:nvPicPr>
          <p:cNvPr id="5" name="תמונה 4">
            <a:extLst>
              <a:ext uri="{FF2B5EF4-FFF2-40B4-BE49-F238E27FC236}">
                <a16:creationId xmlns:a16="http://schemas.microsoft.com/office/drawing/2014/main" id="{3C914EC8-9DDA-B058-0454-885A3E1C3A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 y="108328"/>
            <a:ext cx="1542422" cy="871804"/>
          </a:xfrm>
          <a:prstGeom prst="rect">
            <a:avLst/>
          </a:prstGeom>
        </p:spPr>
      </p:pic>
      <p:pic>
        <p:nvPicPr>
          <p:cNvPr id="6" name="תמונה 5">
            <a:extLst>
              <a:ext uri="{FF2B5EF4-FFF2-40B4-BE49-F238E27FC236}">
                <a16:creationId xmlns:a16="http://schemas.microsoft.com/office/drawing/2014/main" id="{A13000EA-770E-F13E-0766-8A020940FC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9645" y="176543"/>
            <a:ext cx="1524132" cy="1012024"/>
          </a:xfrm>
          <a:prstGeom prst="rect">
            <a:avLst/>
          </a:prstGeom>
        </p:spPr>
      </p:pic>
    </p:spTree>
    <p:extLst>
      <p:ext uri="{BB962C8B-B14F-4D97-AF65-F5344CB8AC3E}">
        <p14:creationId xmlns:p14="http://schemas.microsoft.com/office/powerpoint/2010/main" val="317678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rgbClr val="0070C0"/>
                </a:solidFill>
                <a:latin typeface="Arial" panose="020B0604020202020204" pitchFamily="34" charset="0"/>
                <a:cs typeface="Arial" panose="020B0604020202020204" pitchFamily="34" charset="0"/>
              </a:rPr>
              <a:t>بيتُ الغنمِ (مَزْرَبَةٌ\ زريبَةٌ)</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07221" y="2033855"/>
            <a:ext cx="6529557" cy="4351338"/>
          </a:xfrm>
          <a:prstGeom prst="rect">
            <a:avLst/>
          </a:prstGeom>
        </p:spPr>
      </p:pic>
      <p:pic>
        <p:nvPicPr>
          <p:cNvPr id="5" name="תמונה 4">
            <a:extLst>
              <a:ext uri="{FF2B5EF4-FFF2-40B4-BE49-F238E27FC236}">
                <a16:creationId xmlns:a16="http://schemas.microsoft.com/office/drawing/2014/main" id="{F24209E8-36AE-5C6D-498D-65E7666D15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8328"/>
            <a:ext cx="1542422" cy="871804"/>
          </a:xfrm>
          <a:prstGeom prst="rect">
            <a:avLst/>
          </a:prstGeom>
        </p:spPr>
      </p:pic>
      <p:pic>
        <p:nvPicPr>
          <p:cNvPr id="6" name="תמונה 5">
            <a:extLst>
              <a:ext uri="{FF2B5EF4-FFF2-40B4-BE49-F238E27FC236}">
                <a16:creationId xmlns:a16="http://schemas.microsoft.com/office/drawing/2014/main" id="{D0E34B2C-FB51-6A6D-867B-7CF0FBF1DD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5175" y="108328"/>
            <a:ext cx="1143221" cy="871804"/>
          </a:xfrm>
          <a:prstGeom prst="rect">
            <a:avLst/>
          </a:prstGeom>
        </p:spPr>
      </p:pic>
    </p:spTree>
    <p:extLst>
      <p:ext uri="{BB962C8B-B14F-4D97-AF65-F5344CB8AC3E}">
        <p14:creationId xmlns:p14="http://schemas.microsoft.com/office/powerpoint/2010/main" val="216949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rgbClr val="0070C0"/>
                </a:solidFill>
                <a:latin typeface="Arial" panose="020B0604020202020204" pitchFamily="34" charset="0"/>
                <a:cs typeface="Arial" panose="020B0604020202020204" pitchFamily="34" charset="0"/>
              </a:rPr>
              <a:t>إِسْطَبْلٌ</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07221" y="1907107"/>
            <a:ext cx="6933371" cy="4620442"/>
          </a:xfrm>
          <a:prstGeom prst="rect">
            <a:avLst/>
          </a:prstGeom>
        </p:spPr>
      </p:pic>
      <p:pic>
        <p:nvPicPr>
          <p:cNvPr id="5" name="תמונה 4">
            <a:extLst>
              <a:ext uri="{FF2B5EF4-FFF2-40B4-BE49-F238E27FC236}">
                <a16:creationId xmlns:a16="http://schemas.microsoft.com/office/drawing/2014/main" id="{1684F10B-996F-FD92-E097-548F99D1A8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085" y="108328"/>
            <a:ext cx="1542422" cy="871804"/>
          </a:xfrm>
          <a:prstGeom prst="rect">
            <a:avLst/>
          </a:prstGeom>
        </p:spPr>
      </p:pic>
      <p:pic>
        <p:nvPicPr>
          <p:cNvPr id="6" name="תמונה 5">
            <a:extLst>
              <a:ext uri="{FF2B5EF4-FFF2-40B4-BE49-F238E27FC236}">
                <a16:creationId xmlns:a16="http://schemas.microsoft.com/office/drawing/2014/main" id="{C8D2B18C-E2BA-FFCD-C5CA-1DFDAF5B4B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5286" y="280862"/>
            <a:ext cx="1524132" cy="1012024"/>
          </a:xfrm>
          <a:prstGeom prst="rect">
            <a:avLst/>
          </a:prstGeom>
        </p:spPr>
      </p:pic>
    </p:spTree>
    <p:extLst>
      <p:ext uri="{BB962C8B-B14F-4D97-AF65-F5344CB8AC3E}">
        <p14:creationId xmlns:p14="http://schemas.microsoft.com/office/powerpoint/2010/main" val="29152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3315" y="733150"/>
            <a:ext cx="8282035" cy="915988"/>
          </a:xfrm>
        </p:spPr>
        <p:txBody>
          <a:bodyPr>
            <a:normAutofit fontScale="90000"/>
          </a:bodyPr>
          <a:lstStyle/>
          <a:p>
            <a:pPr algn="r"/>
            <a:r>
              <a:rPr lang="he-IL" sz="3200" b="1" dirty="0">
                <a:cs typeface="+mn-cs"/>
              </a:rPr>
              <a:t> </a:t>
            </a:r>
            <a:r>
              <a:rPr lang="ar-SA" sz="3200" b="1" dirty="0">
                <a:cs typeface="+mn-cs"/>
              </a:rPr>
              <a:t>مدوا خَطًا </a:t>
            </a:r>
            <a:r>
              <a:rPr lang="he-IL" sz="3200" b="1" dirty="0">
                <a:cs typeface="+mn-cs"/>
              </a:rPr>
              <a:t>: </a:t>
            </a:r>
            <a:r>
              <a:rPr lang="ar-SA" sz="3200" b="1" dirty="0">
                <a:cs typeface="+mn-cs"/>
              </a:rPr>
              <a:t>لماذا يُرَبِّي الإِنْسانُ </a:t>
            </a:r>
            <a:r>
              <a:rPr lang="ar-SA" sz="3200" b="1" dirty="0" err="1">
                <a:cs typeface="+mn-cs"/>
              </a:rPr>
              <a:t>ٱلْحَيَّواناتِ</a:t>
            </a:r>
            <a:r>
              <a:rPr lang="ar-SA" sz="3200" b="1" dirty="0">
                <a:cs typeface="+mn-cs"/>
              </a:rPr>
              <a:t> </a:t>
            </a:r>
            <a:r>
              <a:rPr lang="ar-SA" sz="3200" b="1" dirty="0" err="1">
                <a:cs typeface="+mn-cs"/>
              </a:rPr>
              <a:t>ٱلألِيفَةِ</a:t>
            </a:r>
            <a:r>
              <a:rPr lang="ar-SA" sz="3200" b="1" dirty="0">
                <a:cs typeface="+mn-cs"/>
              </a:rPr>
              <a:t>؟ </a:t>
            </a:r>
            <a:r>
              <a:rPr lang="he-IL" sz="3200" dirty="0">
                <a:cs typeface="+mn-cs"/>
              </a:rPr>
              <a:t>(</a:t>
            </a:r>
            <a:r>
              <a:rPr lang="ar-SA" sz="3200" dirty="0">
                <a:cs typeface="+mn-cs"/>
              </a:rPr>
              <a:t>صفحة</a:t>
            </a:r>
            <a:r>
              <a:rPr lang="he-IL" sz="3200" dirty="0">
                <a:cs typeface="+mn-cs"/>
              </a:rPr>
              <a:t> 88)</a:t>
            </a:r>
            <a:endParaRPr lang="en-US" sz="3200" dirty="0">
              <a:cs typeface="+mn-cs"/>
            </a:endParaRPr>
          </a:p>
        </p:txBody>
      </p:sp>
      <p:sp>
        <p:nvSpPr>
          <p:cNvPr id="3" name="מציין מיקום תוכן 2"/>
          <p:cNvSpPr>
            <a:spLocks noGrp="1"/>
          </p:cNvSpPr>
          <p:nvPr>
            <p:ph idx="1"/>
          </p:nvPr>
        </p:nvSpPr>
        <p:spPr/>
        <p:txBody>
          <a:bodyPr/>
          <a:lstStyle/>
          <a:p>
            <a:pPr marL="0" indent="0" algn="r" rtl="1">
              <a:buNone/>
            </a:pPr>
            <a:endParaRPr lang="he-IL" dirty="0"/>
          </a:p>
          <a:p>
            <a:pPr marL="0" indent="0" algn="r" rtl="1">
              <a:buNone/>
            </a:pPr>
            <a:endParaRPr lang="en-US" dirty="0"/>
          </a:p>
        </p:txBody>
      </p:sp>
      <p:pic>
        <p:nvPicPr>
          <p:cNvPr id="6" name="תמונה 5">
            <a:extLst>
              <a:ext uri="{FF2B5EF4-FFF2-40B4-BE49-F238E27FC236}">
                <a16:creationId xmlns:a16="http://schemas.microsoft.com/office/drawing/2014/main" id="{C89A65FF-6AE1-B6A4-7439-CE7B69AB1C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8575"/>
            <a:ext cx="1542422" cy="652462"/>
          </a:xfrm>
          <a:prstGeom prst="rect">
            <a:avLst/>
          </a:prstGeom>
        </p:spPr>
      </p:pic>
      <p:pic>
        <p:nvPicPr>
          <p:cNvPr id="7" name="תמונה 6">
            <a:extLst>
              <a:ext uri="{FF2B5EF4-FFF2-40B4-BE49-F238E27FC236}">
                <a16:creationId xmlns:a16="http://schemas.microsoft.com/office/drawing/2014/main" id="{0943C796-2750-FF1D-213E-5681F72373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6199" y="-151206"/>
            <a:ext cx="1524132" cy="1012024"/>
          </a:xfrm>
          <a:prstGeom prst="rect">
            <a:avLst/>
          </a:prstGeom>
        </p:spPr>
      </p:pic>
      <p:pic>
        <p:nvPicPr>
          <p:cNvPr id="8" name="תמונה 7">
            <a:extLst>
              <a:ext uri="{FF2B5EF4-FFF2-40B4-BE49-F238E27FC236}">
                <a16:creationId xmlns:a16="http://schemas.microsoft.com/office/drawing/2014/main" id="{DE671EE5-E01A-CE3C-222B-34622C0EED0E}"/>
              </a:ext>
            </a:extLst>
          </p:cNvPr>
          <p:cNvPicPr>
            <a:picLocks noChangeAspect="1"/>
          </p:cNvPicPr>
          <p:nvPr/>
        </p:nvPicPr>
        <p:blipFill>
          <a:blip r:embed="rId5"/>
          <a:stretch>
            <a:fillRect/>
          </a:stretch>
        </p:blipFill>
        <p:spPr>
          <a:xfrm>
            <a:off x="872360" y="1565393"/>
            <a:ext cx="7642990" cy="4988144"/>
          </a:xfrm>
          <a:prstGeom prst="rect">
            <a:avLst/>
          </a:prstGeom>
        </p:spPr>
      </p:pic>
    </p:spTree>
    <p:extLst>
      <p:ext uri="{BB962C8B-B14F-4D97-AF65-F5344CB8AC3E}">
        <p14:creationId xmlns:p14="http://schemas.microsoft.com/office/powerpoint/2010/main" val="154919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53085" y="500062"/>
            <a:ext cx="8437830" cy="1325563"/>
          </a:xfrm>
        </p:spPr>
        <p:txBody>
          <a:bodyPr/>
          <a:lstStyle/>
          <a:p>
            <a:pPr algn="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ar-SA" b="1" dirty="0">
                <a:latin typeface="MF_FrankRuhl-Regular"/>
                <a:cs typeface="+mn-cs"/>
              </a:rPr>
              <a:t>نُرَبِّي </a:t>
            </a:r>
            <a:r>
              <a:rPr lang="ar-SA" b="1" dirty="0" err="1">
                <a:latin typeface="MF_FrankRuhl-Regular"/>
                <a:cs typeface="+mn-cs"/>
              </a:rPr>
              <a:t>ٱلنَّباتاتِ</a:t>
            </a:r>
            <a:r>
              <a:rPr lang="ar-SA" b="1" dirty="0">
                <a:latin typeface="MF_FrankRuhl-Regular"/>
                <a:cs typeface="+mn-cs"/>
              </a:rPr>
              <a:t> </a:t>
            </a:r>
            <a:r>
              <a:rPr lang="ar-SA" b="1" dirty="0" err="1">
                <a:latin typeface="MF_FrankRuhl-Regular"/>
                <a:cs typeface="+mn-cs"/>
              </a:rPr>
              <a:t>ٱلْمَزروعَةَ</a:t>
            </a:r>
            <a:r>
              <a:rPr lang="he-IL" b="1" dirty="0">
                <a:latin typeface="MF_FrankRuhl-Regular"/>
                <a:cs typeface="+mn-cs"/>
              </a:rPr>
              <a:t> </a:t>
            </a:r>
            <a:r>
              <a:rPr lang="he-IL" sz="2800" dirty="0">
                <a:solidFill>
                  <a:srgbClr val="000000"/>
                </a:solidFill>
                <a:latin typeface="MF_FrankRuhl-Regular"/>
                <a:cs typeface="+mn-cs"/>
              </a:rPr>
              <a:t>(</a:t>
            </a:r>
            <a:r>
              <a:rPr lang="ar-SA" sz="2800" dirty="0">
                <a:solidFill>
                  <a:srgbClr val="000000"/>
                </a:solidFill>
                <a:latin typeface="MF_FrankRuhl-Regular"/>
                <a:cs typeface="+mn-cs"/>
              </a:rPr>
              <a:t>صفحة</a:t>
            </a:r>
            <a:r>
              <a:rPr lang="he-IL" sz="2800" dirty="0">
                <a:solidFill>
                  <a:srgbClr val="000000"/>
                </a:solidFill>
                <a:latin typeface="MF_FrankRuhl-Regular"/>
                <a:cs typeface="+mn-cs"/>
              </a:rPr>
              <a:t> 89)</a:t>
            </a:r>
            <a:endParaRPr lang="en-US" sz="2800" dirty="0">
              <a:cs typeface="+mn-cs"/>
            </a:endParaRPr>
          </a:p>
        </p:txBody>
      </p:sp>
      <p:pic>
        <p:nvPicPr>
          <p:cNvPr id="5" name="תמונה 4">
            <a:extLst>
              <a:ext uri="{FF2B5EF4-FFF2-40B4-BE49-F238E27FC236}">
                <a16:creationId xmlns:a16="http://schemas.microsoft.com/office/drawing/2014/main" id="{4AF179E1-31B8-4905-1F88-2A9F65CE78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49" y="29702"/>
            <a:ext cx="1542422" cy="694198"/>
          </a:xfrm>
          <a:prstGeom prst="rect">
            <a:avLst/>
          </a:prstGeom>
        </p:spPr>
      </p:pic>
      <p:pic>
        <p:nvPicPr>
          <p:cNvPr id="6" name="תמונה 5">
            <a:extLst>
              <a:ext uri="{FF2B5EF4-FFF2-40B4-BE49-F238E27FC236}">
                <a16:creationId xmlns:a16="http://schemas.microsoft.com/office/drawing/2014/main" id="{396C4F6A-405B-4EE1-3B4B-F1B4C00586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868" y="-5950"/>
            <a:ext cx="1524132" cy="694198"/>
          </a:xfrm>
          <a:prstGeom prst="rect">
            <a:avLst/>
          </a:prstGeom>
        </p:spPr>
      </p:pic>
      <p:pic>
        <p:nvPicPr>
          <p:cNvPr id="11" name="מציין מיקום תוכן 10" descr="תמונה שמכילה טקסט, גופן, כתב יד, קליגרפיה&#10;&#10;התיאור נוצר באופן אוטומטי">
            <a:extLst>
              <a:ext uri="{FF2B5EF4-FFF2-40B4-BE49-F238E27FC236}">
                <a16:creationId xmlns:a16="http://schemas.microsoft.com/office/drawing/2014/main" id="{C6C4F26C-8880-6C8B-0823-A8DC3F8B6482}"/>
              </a:ext>
            </a:extLst>
          </p:cNvPr>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1408386" y="2028497"/>
            <a:ext cx="6432331" cy="3063561"/>
          </a:xfrm>
        </p:spPr>
      </p:pic>
      <p:sp>
        <p:nvSpPr>
          <p:cNvPr id="13" name="תיבת טקסט 12">
            <a:extLst>
              <a:ext uri="{FF2B5EF4-FFF2-40B4-BE49-F238E27FC236}">
                <a16:creationId xmlns:a16="http://schemas.microsoft.com/office/drawing/2014/main" id="{50254B64-64F0-1762-847F-36A6972589DC}"/>
              </a:ext>
            </a:extLst>
          </p:cNvPr>
          <p:cNvSpPr txBox="1"/>
          <p:nvPr/>
        </p:nvSpPr>
        <p:spPr>
          <a:xfrm>
            <a:off x="3047868" y="5501430"/>
            <a:ext cx="4572000" cy="523220"/>
          </a:xfrm>
          <a:prstGeom prst="rect">
            <a:avLst/>
          </a:prstGeom>
          <a:noFill/>
        </p:spPr>
        <p:txBody>
          <a:bodyPr wrap="square">
            <a:spAutoFit/>
          </a:bodyPr>
          <a:lstStyle/>
          <a:p>
            <a:pPr algn="r"/>
            <a:r>
              <a:rPr lang="ar-SA" sz="2800" dirty="0">
                <a:solidFill>
                  <a:srgbClr val="FF0000"/>
                </a:solidFill>
              </a:rPr>
              <a:t>تتمة قطعة المعلومات صفحة 89 </a:t>
            </a:r>
            <a:endParaRPr lang="he-IL" sz="2800" dirty="0">
              <a:solidFill>
                <a:srgbClr val="FF0000"/>
              </a:solidFill>
            </a:endParaRPr>
          </a:p>
        </p:txBody>
      </p:sp>
    </p:spTree>
    <p:extLst>
      <p:ext uri="{BB962C8B-B14F-4D97-AF65-F5344CB8AC3E}">
        <p14:creationId xmlns:p14="http://schemas.microsoft.com/office/powerpoint/2010/main" val="1952070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6000" b="1" dirty="0">
                <a:solidFill>
                  <a:srgbClr val="0070C0"/>
                </a:solidFill>
                <a:latin typeface="Arial" panose="020B0604020202020204" pitchFamily="34" charset="0"/>
                <a:cs typeface="Arial" panose="020B0604020202020204" pitchFamily="34" charset="0"/>
              </a:rPr>
              <a:t>دَفيئَةٌ</a:t>
            </a:r>
            <a:endParaRPr lang="en-US" sz="6000" b="1" dirty="0">
              <a:solidFill>
                <a:srgbClr val="0070C0"/>
              </a:solidFill>
              <a:latin typeface="Arial" panose="020B0604020202020204" pitchFamily="34" charset="0"/>
              <a:cs typeface="Arial" panose="020B0604020202020204" pitchFamily="34" charset="0"/>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9833" y="1529429"/>
            <a:ext cx="8338105" cy="5328571"/>
          </a:xfrm>
          <a:prstGeom prst="rect">
            <a:avLst/>
          </a:prstGeom>
        </p:spPr>
      </p:pic>
      <p:pic>
        <p:nvPicPr>
          <p:cNvPr id="5" name="תמונה 4">
            <a:extLst>
              <a:ext uri="{FF2B5EF4-FFF2-40B4-BE49-F238E27FC236}">
                <a16:creationId xmlns:a16="http://schemas.microsoft.com/office/drawing/2014/main" id="{1D3CD5C8-3277-DA8D-9EF1-B13BCFDF43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542422" cy="871804"/>
          </a:xfrm>
          <a:prstGeom prst="rect">
            <a:avLst/>
          </a:prstGeom>
        </p:spPr>
      </p:pic>
      <p:pic>
        <p:nvPicPr>
          <p:cNvPr id="6" name="תמונה 5">
            <a:extLst>
              <a:ext uri="{FF2B5EF4-FFF2-40B4-BE49-F238E27FC236}">
                <a16:creationId xmlns:a16="http://schemas.microsoft.com/office/drawing/2014/main" id="{65385B29-E70E-59F0-F319-A56121FB58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0015" y="188593"/>
            <a:ext cx="1524132" cy="1012024"/>
          </a:xfrm>
          <a:prstGeom prst="rect">
            <a:avLst/>
          </a:prstGeom>
        </p:spPr>
      </p:pic>
    </p:spTree>
    <p:extLst>
      <p:ext uri="{BB962C8B-B14F-4D97-AF65-F5344CB8AC3E}">
        <p14:creationId xmlns:p14="http://schemas.microsoft.com/office/powerpoint/2010/main" val="3907332688"/>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1590</TotalTime>
  <Words>702</Words>
  <Application>Microsoft Office PowerPoint</Application>
  <PresentationFormat>‫הצגה על המסך (4:3)</PresentationFormat>
  <Paragraphs>70</Paragraphs>
  <Slides>18</Slides>
  <Notes>13</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18</vt:i4>
      </vt:variant>
    </vt:vector>
  </HeadingPairs>
  <TitlesOfParts>
    <vt:vector size="26" baseType="lpstr">
      <vt:lpstr>arial</vt:lpstr>
      <vt:lpstr>arial</vt:lpstr>
      <vt:lpstr>Calibri</vt:lpstr>
      <vt:lpstr>Calibri Light</vt:lpstr>
      <vt:lpstr>FontbitDavid</vt:lpstr>
      <vt:lpstr>MF_FrankRuhl-Bold</vt:lpstr>
      <vt:lpstr>MF_FrankRuhl-Regular</vt:lpstr>
      <vt:lpstr>ערכת נושא Office</vt:lpstr>
      <vt:lpstr>   اَلْفصلُ ٱلثَّالثُ نُرَبِّي حَيَّواناتٍ وَنَباتاتٍ</vt:lpstr>
      <vt:lpstr>مَهَمَّةٌ: نُرَبِّي حَيَّواناتٍ ألِيفَةً   (صفحة 87)</vt:lpstr>
      <vt:lpstr>حَظِيْرَةٌ</vt:lpstr>
      <vt:lpstr>قُنّ ٱلدَّجَاجِ</vt:lpstr>
      <vt:lpstr>بيتُ الغنمِ (مَزْرَبَةٌ\ زريبَةٌ)</vt:lpstr>
      <vt:lpstr>إِسْطَبْلٌ</vt:lpstr>
      <vt:lpstr> مدوا خَطًا : لماذا يُرَبِّي الإِنْسانُ ٱلْحَيَّواناتِ ٱلألِيفَةِ؟ (صفحة 88)</vt:lpstr>
      <vt:lpstr>مَهَمَّةٌ: نُرَبِّي ٱلنَّباتاتِ ٱلْمَزروعَةَ (صفحة 89)</vt:lpstr>
      <vt:lpstr>دَفيئَةٌ</vt:lpstr>
      <vt:lpstr>حَقْلٌ</vt:lpstr>
      <vt:lpstr>حَقْلٌ</vt:lpstr>
      <vt:lpstr>مَزْرَعَةٌ </vt:lpstr>
      <vt:lpstr>حُرْشٌ</vt:lpstr>
      <vt:lpstr>مدوا خَطًا : لماذا يُرَبِّي الإِنْسانُ ٱلنَّباتاتِ ٱلْمَزروعَةَ؟ (صفحة 90)</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184</cp:revision>
  <dcterms:created xsi:type="dcterms:W3CDTF">2019-05-25T18:59:51Z</dcterms:created>
  <dcterms:modified xsi:type="dcterms:W3CDTF">2023-10-26T12:09:35Z</dcterms:modified>
</cp:coreProperties>
</file>