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4"/>
  </p:notesMasterIdLst>
  <p:sldIdLst>
    <p:sldId id="289" r:id="rId2"/>
    <p:sldId id="312" r:id="rId3"/>
    <p:sldId id="317" r:id="rId4"/>
    <p:sldId id="323" r:id="rId5"/>
    <p:sldId id="324" r:id="rId6"/>
    <p:sldId id="325" r:id="rId7"/>
    <p:sldId id="326" r:id="rId8"/>
    <p:sldId id="318" r:id="rId9"/>
    <p:sldId id="319" r:id="rId10"/>
    <p:sldId id="320" r:id="rId11"/>
    <p:sldId id="322" r:id="rId12"/>
    <p:sldId id="32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guide id="3" orient="horz" pos="4319">
          <p15:clr>
            <a:srgbClr val="A4A3A4"/>
          </p15:clr>
        </p15:guide>
        <p15:guide id="4"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114"/>
    <a:srgbClr val="6EB14D"/>
    <a:srgbClr val="F6FAFE"/>
    <a:srgbClr val="0066A6"/>
    <a:srgbClr val="0067A3"/>
    <a:srgbClr val="6FB14D"/>
    <a:srgbClr val="B31013"/>
    <a:srgbClr val="5A5EAE"/>
    <a:srgbClr val="F6CCB4"/>
    <a:srgbClr val="F5C8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26" autoAdjust="0"/>
    <p:restoredTop sz="93474" autoAdjust="0"/>
  </p:normalViewPr>
  <p:slideViewPr>
    <p:cSldViewPr snapToGrid="0" showGuides="1">
      <p:cViewPr varScale="1">
        <p:scale>
          <a:sx n="103" d="100"/>
          <a:sy n="103" d="100"/>
        </p:scale>
        <p:origin x="1836" y="108"/>
      </p:cViewPr>
      <p:guideLst>
        <p:guide orient="horz" pos="2184"/>
        <p:guide pos="2880"/>
        <p:guide orient="horz" pos="4319"/>
        <p:guide pos="575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x-none"/>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699FE938-EB2A-473A-97ED-1CBD33704278}" type="datetimeFigureOut">
              <a:rPr lang="x-none" smtClean="0"/>
              <a:t>י"א/חשון/תשפ"ד</a:t>
            </a:fld>
            <a:endParaRPr lang="x-none"/>
          </a:p>
        </p:txBody>
      </p:sp>
      <p:sp>
        <p:nvSpPr>
          <p:cNvPr id="4" name="מציין מיקום של תמונת שקופית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1" anchor="ctr"/>
          <a:lstStyle/>
          <a:p>
            <a:endParaRPr lang="x-none"/>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x-none"/>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x-none"/>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E992BE40-C229-4611-BA02-460BF420667C}" type="slidenum">
              <a:rPr lang="x-none" smtClean="0"/>
              <a:t>‹#›</a:t>
            </a:fld>
            <a:endParaRPr lang="x-none"/>
          </a:p>
        </p:txBody>
      </p:sp>
    </p:spTree>
    <p:extLst>
      <p:ext uri="{BB962C8B-B14F-4D97-AF65-F5344CB8AC3E}">
        <p14:creationId xmlns:p14="http://schemas.microsoft.com/office/powerpoint/2010/main" val="333564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 </a:t>
            </a:r>
            <a:r>
              <a:rPr lang="he-IL" sz="1800" b="0" i="0" u="none" strike="noStrike" baseline="0" dirty="0">
                <a:latin typeface="FontbitDavid"/>
              </a:rPr>
              <a:t>הפרק עסק במכלול ה</a:t>
            </a:r>
            <a:r>
              <a:rPr lang="he-IL" sz="1800" b="1" i="0" u="none" strike="noStrike" baseline="0" dirty="0">
                <a:latin typeface="FontbitDavid-Bold"/>
              </a:rPr>
              <a:t>צרכים החיוניים </a:t>
            </a:r>
            <a:r>
              <a:rPr lang="he-IL" sz="1800" b="0" i="0" u="none" strike="noStrike" baseline="0" dirty="0">
                <a:latin typeface="FontbitDavid"/>
              </a:rPr>
              <a:t>של יצורים חיים ובמכלול </a:t>
            </a:r>
            <a:r>
              <a:rPr lang="he-IL" sz="1800" b="1" i="0" u="none" strike="noStrike" baseline="0" dirty="0">
                <a:latin typeface="FontbitDavid-Bold"/>
              </a:rPr>
              <a:t>מאפייני החיים </a:t>
            </a:r>
            <a:r>
              <a:rPr lang="he-IL" sz="1800" b="0" i="0" u="none" strike="noStrike" baseline="0" dirty="0">
                <a:latin typeface="FontbitDavid"/>
              </a:rPr>
              <a:t>ובכך נטע את התשתית הראשונה</a:t>
            </a:r>
          </a:p>
          <a:p>
            <a:pPr algn="r"/>
            <a:r>
              <a:rPr lang="he-IL" sz="1800" b="0" i="0" u="none" strike="noStrike" baseline="0" dirty="0">
                <a:latin typeface="FontbitDavid"/>
              </a:rPr>
              <a:t>להבנה המדעית של המושג </a:t>
            </a:r>
            <a:r>
              <a:rPr lang="he-IL" sz="1800" b="1" i="0" u="none" strike="noStrike" baseline="0" dirty="0">
                <a:latin typeface="FontbitDavid-Bold"/>
              </a:rPr>
              <a:t>חיים</a:t>
            </a:r>
            <a:r>
              <a:rPr lang="he-IL" sz="1800" b="0" i="0" u="none" strike="noStrike" baseline="0" dirty="0">
                <a:latin typeface="FontbitDavid"/>
              </a:rPr>
              <a:t>. הבניית משמעות למושגים נעשתה באמצעות הכרת אורחות חיים של יצורים חיים</a:t>
            </a:r>
          </a:p>
          <a:p>
            <a:pPr algn="r"/>
            <a:r>
              <a:rPr lang="he-IL" sz="1800" b="0" i="0" u="none" strike="noStrike" baseline="0" dirty="0">
                <a:latin typeface="FontbitDavid"/>
              </a:rPr>
              <a:t>וכן בהבנת ייחודו של האדם במציאת פתרונות טכנולוגיים להשגת צרכיו ובאחריות שיש לאדם לשמירה על היצורים</a:t>
            </a:r>
          </a:p>
          <a:p>
            <a:pPr algn="r"/>
            <a:r>
              <a:rPr lang="he-IL" sz="1800" b="0" i="0" u="none" strike="noStrike" baseline="0" dirty="0">
                <a:latin typeface="FontbitDavid"/>
              </a:rPr>
              <a:t>החיים מפני פגיעה.</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t>1</a:t>
            </a:fld>
            <a:endParaRPr lang="x-none"/>
          </a:p>
        </p:txBody>
      </p:sp>
    </p:spTree>
    <p:extLst>
      <p:ext uri="{BB962C8B-B14F-4D97-AF65-F5344CB8AC3E}">
        <p14:creationId xmlns:p14="http://schemas.microsoft.com/office/powerpoint/2010/main" val="686719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המיומנויות שנלמדו</a:t>
            </a:r>
          </a:p>
          <a:p>
            <a:r>
              <a:rPr lang="he-IL" dirty="0"/>
              <a:t>אפשר לבקש מהילדים לאתר את העמודים שבהם ערכו פעולות אלה ולכתוב את מספרי העמודים.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11</a:t>
            </a:fld>
            <a:endParaRPr lang="x-none"/>
          </a:p>
        </p:txBody>
      </p:sp>
    </p:spTree>
    <p:extLst>
      <p:ext uri="{BB962C8B-B14F-4D97-AF65-F5344CB8AC3E}">
        <p14:creationId xmlns:p14="http://schemas.microsoft.com/office/powerpoint/2010/main" val="3460309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12</a:t>
            </a:fld>
            <a:endParaRPr lang="x-none"/>
          </a:p>
        </p:txBody>
      </p:sp>
    </p:spTree>
    <p:extLst>
      <p:ext uri="{BB962C8B-B14F-4D97-AF65-F5344CB8AC3E}">
        <p14:creationId xmlns:p14="http://schemas.microsoft.com/office/powerpoint/2010/main" val="181394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תת פרק זה נועד להביא את התלמידים למודעות ולהבנה שליצורים חיים יש מכלול של מאפייני חיים ואי אפשר לקבוע אם גוף מסוים הוא יצור חי בהסתמך על מאפייני חיים אחדים. כדי לקבוע האם גוף מסוים הוא ייצור חי יש לבדוק באופן שיטתי האם כל מאפייני החיים מתקיימים בו.</a:t>
            </a:r>
            <a:endParaRPr lang="en-US" dirty="0"/>
          </a:p>
        </p:txBody>
      </p:sp>
      <p:sp>
        <p:nvSpPr>
          <p:cNvPr id="4" name="מציין מיקום של מספר שקופית 3"/>
          <p:cNvSpPr>
            <a:spLocks noGrp="1"/>
          </p:cNvSpPr>
          <p:nvPr>
            <p:ph type="sldNum" sz="quarter" idx="10"/>
          </p:nvPr>
        </p:nvSpPr>
        <p:spPr/>
        <p:txBody>
          <a:bodyPr/>
          <a:lstStyle/>
          <a:p>
            <a:fld id="{E992BE40-C229-4611-BA02-460BF420667C}" type="slidenum">
              <a:rPr lang="x-none" smtClean="0">
                <a:solidFill>
                  <a:prstClr val="black"/>
                </a:solidFill>
              </a:rPr>
              <a:pPr/>
              <a:t>2</a:t>
            </a:fld>
            <a:endParaRPr lang="x-none">
              <a:solidFill>
                <a:prstClr val="black"/>
              </a:solidFill>
            </a:endParaRPr>
          </a:p>
        </p:txBody>
      </p:sp>
    </p:spTree>
    <p:extLst>
      <p:ext uri="{BB962C8B-B14F-4D97-AF65-F5344CB8AC3E}">
        <p14:creationId xmlns:p14="http://schemas.microsoft.com/office/powerpoint/2010/main" val="64502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התלמידים נדרשים לזהות מי מבין הגופים שמוצגים בתמונות הוא ייצור חי. הסקת המסקנות נעשית לאחר בדיקה שיטתית של קיום</a:t>
            </a:r>
          </a:p>
          <a:p>
            <a:pPr algn="r"/>
            <a:r>
              <a:rPr lang="he-IL" sz="1800" b="0" i="0" u="none" strike="noStrike" baseline="0" dirty="0">
                <a:latin typeface="FontbitDavid"/>
              </a:rPr>
              <a:t>כל מאפייני החיים. משימה זו יכולה לשמש לצרכי הערכת לומדים.</a:t>
            </a:r>
          </a:p>
          <a:p>
            <a:pPr algn="r"/>
            <a:r>
              <a:rPr lang="he-IL" sz="1800" b="0" i="0" u="none" strike="noStrike" baseline="0" dirty="0">
                <a:latin typeface="FontbitDavid"/>
              </a:rPr>
              <a:t>מניחים את התשתית הראשונה של מיומנות ניסוח טיעון (</a:t>
            </a:r>
            <a:r>
              <a:rPr lang="he-IL" sz="1800" dirty="0">
                <a:solidFill>
                  <a:srgbClr val="000000"/>
                </a:solidFill>
                <a:effectLst/>
                <a:ea typeface="Arial" panose="020B0604020202020204" pitchFamily="34" charset="0"/>
                <a:cs typeface="Arial" panose="020B0604020202020204" pitchFamily="34" charset="0"/>
              </a:rPr>
              <a:t>לבסס טענה פשוטה על ראיות ) </a:t>
            </a:r>
            <a:r>
              <a:rPr lang="he-IL" sz="1800" b="0" i="0" u="none" strike="noStrike" baseline="0" dirty="0">
                <a:latin typeface="FontbitDavid"/>
              </a:rPr>
              <a:t>. טיעון: טענה + ראיות</a:t>
            </a:r>
          </a:p>
          <a:p>
            <a:pPr algn="r"/>
            <a:r>
              <a:rPr lang="he-IL" sz="1800" b="0" i="0" u="none" strike="noStrike" baseline="0" dirty="0">
                <a:latin typeface="FontbitDavid"/>
              </a:rPr>
              <a:t>דוגמה</a:t>
            </a:r>
          </a:p>
          <a:p>
            <a:pPr algn="r"/>
            <a:r>
              <a:rPr lang="he-IL" sz="1800" b="0" i="0" u="none" strike="noStrike" baseline="0" dirty="0">
                <a:latin typeface="FontbitDavid"/>
              </a:rPr>
              <a:t>טענה: האם הכלב יצור חי </a:t>
            </a:r>
          </a:p>
          <a:p>
            <a:pPr algn="r"/>
            <a:r>
              <a:rPr lang="he-IL" sz="1800" b="0" i="0" u="none" strike="noStrike" baseline="0" dirty="0">
                <a:latin typeface="FontbitDavid"/>
              </a:rPr>
              <a:t>ראיה: נושם? גדל ומתפתח ...ועוד . (בחינה של קיומם של כל מאפייני חיים).</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3</a:t>
            </a:fld>
            <a:endParaRPr lang="x-none"/>
          </a:p>
        </p:txBody>
      </p:sp>
    </p:spTree>
    <p:extLst>
      <p:ext uri="{BB962C8B-B14F-4D97-AF65-F5344CB8AC3E}">
        <p14:creationId xmlns:p14="http://schemas.microsoft.com/office/powerpoint/2010/main" val="2109502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את תת הפרק </a:t>
            </a:r>
            <a:r>
              <a:rPr lang="he-IL" sz="1800" b="1" i="0" u="none" strike="noStrike" baseline="0" dirty="0">
                <a:latin typeface="FontbitDavid-Bold"/>
              </a:rPr>
              <a:t>כולנו יצורים חיים </a:t>
            </a:r>
            <a:r>
              <a:rPr lang="he-IL" sz="1800" b="0" i="0" u="none" strike="noStrike" baseline="0" dirty="0">
                <a:latin typeface="FontbitDavid"/>
              </a:rPr>
              <a:t>חותמת פעילות ערכית המתייחסת לשמירה על בעלי החיים ולדאגה לצורכיהם. כדי להימנע מפגיעה בבעלי חיים עלינו להימנע מפגיעה בסביבה שהם חיים בה, ועלינו להתגייס לשמור עליה. אהבתנו ליצורים החיים יכולה לעתים להזיק להם כמו בסיפור של נדב והצב. בניגוד לבעלי החיים שהאדם מגדל, היצורים החיים בטבע מתקיימים בכוחות עצמם בהתאם למשאבי הסביבה; אין הם תלויים בנו לצורך אספקת מזונם או להשגת שאר הצרכים החיוניים שלהם. השירות הטוב ביותר שאנחנו יכולים לספק ליצורים החיים הוא לא לפגוע בהם ולא לפגוע בסביבה שלהם.</a:t>
            </a:r>
          </a:p>
          <a:p>
            <a:pPr algn="r"/>
            <a:r>
              <a:rPr lang="he-IL" sz="1800" b="0" i="0" u="none" strike="noStrike" baseline="0" dirty="0">
                <a:latin typeface="FontbitDavid"/>
              </a:rPr>
              <a:t>לסיפור שני חלקים. מומלץ להקריא את החלק הראשון שמופיע בעמוד זה ואחר כך לקיים שיח. אפשר לבקש מהתלמידים לצייר את הסיטואציה המתוארת בסיפור ו/או להמחיז אותה.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4</a:t>
            </a:fld>
            <a:endParaRPr lang="x-none"/>
          </a:p>
        </p:txBody>
      </p:sp>
    </p:spTree>
    <p:extLst>
      <p:ext uri="{BB962C8B-B14F-4D97-AF65-F5344CB8AC3E}">
        <p14:creationId xmlns:p14="http://schemas.microsoft.com/office/powerpoint/2010/main" val="314322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בסוף חלק א מקיימים שיח ערכי עם התלמידים בעזרת השאלות שבתבנית שיח.</a:t>
            </a:r>
            <a:r>
              <a:rPr lang="he-IL" sz="1800" b="0" i="0" u="none" strike="noStrike" baseline="0" dirty="0">
                <a:latin typeface="FontbitDavid"/>
              </a:rPr>
              <a:t> השיח מציף את הסוגייה של צער בעלי חיים ואת הקונפליקט האם לאסוף בעלי חיים שפגשנו בסביבה הטבעית אל סביבת האדם או לשחרר אותם בחזרה לטבע. הוצאתם של בעלי החיים מסביבתם הטבעית וניסיון לגדלם בכיתה מסתיים בדרך כלל במפח נפש ובאכזבה.</a:t>
            </a:r>
          </a:p>
          <a:p>
            <a:pPr algn="r"/>
            <a:r>
              <a:rPr lang="he-IL" sz="1800" b="0" i="0" u="none" strike="noStrike" baseline="0" dirty="0">
                <a:latin typeface="FontbitDavid"/>
              </a:rPr>
              <a:t>הסיפור על נדב והצב מאפשר דיון כן ורגיש. מחד יכולת להזדהות עם הסיפור כי הוא מזכיר סיפורים דומים שאולי הילדים חוו ומאידך ריחוק מהאירוע כי הוא מסופר כסיפור שקרה לילד שאנחנו לא מכירים. </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5</a:t>
            </a:fld>
            <a:endParaRPr lang="x-none"/>
          </a:p>
        </p:txBody>
      </p:sp>
    </p:spTree>
    <p:extLst>
      <p:ext uri="{BB962C8B-B14F-4D97-AF65-F5344CB8AC3E}">
        <p14:creationId xmlns:p14="http://schemas.microsoft.com/office/powerpoint/2010/main" val="3783267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לפני ההקראה של סוף הסיפור מומלץ לשאול את התלמידים "מה לדעתכם עשה נדב עם הצב?". אפשר גם לבחון עמדות: מי בעד להחזיר את הצב לטבע? מי נגד?.</a:t>
            </a:r>
          </a:p>
          <a:p>
            <a:pPr algn="r"/>
            <a:r>
              <a:rPr lang="he-IL" sz="1800" b="0" i="0" u="none" strike="noStrike" baseline="0" dirty="0">
                <a:latin typeface="FontbitDavid"/>
              </a:rPr>
              <a:t>לסיכום</a:t>
            </a:r>
          </a:p>
          <a:p>
            <a:pPr algn="r"/>
            <a:r>
              <a:rPr lang="he-IL" sz="1800" b="0" i="0" u="none" strike="noStrike" baseline="0" dirty="0">
                <a:latin typeface="FontbitDavid"/>
              </a:rPr>
              <a:t>רצונו של נדב לקחת את הצב משקף אולי את אהבתו לבעלי חיים אך אינו משקף את רצונו של הצב. צב אינו צעצוע או רכוש של אף אחד. הדבר הטוב ביותר שנוכל לעשות למען הצב ולמען שאר היצורים החיים הוא להניח להם לחיות את חייהם בסביבתם הטבעית והלא פגועה.</a:t>
            </a:r>
            <a:endParaRPr lang="he-IL" dirty="0"/>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6</a:t>
            </a:fld>
            <a:endParaRPr lang="x-none"/>
          </a:p>
        </p:txBody>
      </p:sp>
    </p:spTree>
    <p:extLst>
      <p:ext uri="{BB962C8B-B14F-4D97-AF65-F5344CB8AC3E}">
        <p14:creationId xmlns:p14="http://schemas.microsoft.com/office/powerpoint/2010/main" val="98853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לסיכום הנושא קוראים את קטע המידע בתבנית: </a:t>
            </a:r>
            <a:r>
              <a:rPr lang="he-IL" b="1" dirty="0"/>
              <a:t>מה למדנו?</a:t>
            </a:r>
          </a:p>
          <a:p>
            <a:r>
              <a:rPr lang="he-IL" b="0" dirty="0"/>
              <a:t>אפשר לבקש מהתלמידים להכין כרזה או לתכנן מסע הסברה בבית הספר לשמירה על בעלי החיים.</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7</a:t>
            </a:fld>
            <a:endParaRPr lang="x-none"/>
          </a:p>
        </p:txBody>
      </p:sp>
    </p:spTree>
    <p:extLst>
      <p:ext uri="{BB962C8B-B14F-4D97-AF65-F5344CB8AC3E}">
        <p14:creationId xmlns:p14="http://schemas.microsoft.com/office/powerpoint/2010/main" val="235229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הערכת הלמידה היא פעולה המשלימה את תהליכי ההוראה והלמידה. לכן חשוב שההערכה תהיה משולבת בתהליך ההוראה והלמידה ותאופיין בקשרי גומלין מתמשכים ורצופים ביניהם. משימות הסיכום בסוף כל פרק נועדו לצורכי הערכה מעצבת או / ומסכמת במטרה לשפר את תהליכי ההוראה-למידה, בהתאם לביצועי ההבנה שיפגינו הלומדים ובמטרה להעריך את ידיעותיהם ואת שליטתם בנושאים ובמיומנויות שנלמדו.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8</a:t>
            </a:fld>
            <a:endParaRPr lang="x-none"/>
          </a:p>
        </p:txBody>
      </p:sp>
    </p:spTree>
    <p:extLst>
      <p:ext uri="{BB962C8B-B14F-4D97-AF65-F5344CB8AC3E}">
        <p14:creationId xmlns:p14="http://schemas.microsoft.com/office/powerpoint/2010/main" val="2100918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sz="1800" b="0" i="0" u="none" strike="noStrike" baseline="0" dirty="0">
                <a:latin typeface="FontbitDavid"/>
              </a:rPr>
              <a:t>מומלץ להקריא בקול את היגדי הסיכום ולבקש מהתלמידים להשלים/להדגיש בצבע  את מושגי המפתח.</a:t>
            </a:r>
            <a:endParaRPr lang="he-IL" dirty="0"/>
          </a:p>
          <a:p>
            <a:pPr algn="r"/>
            <a:r>
              <a:rPr lang="he-IL" dirty="0"/>
              <a:t>אפשר לבקש מהילדים להכין דף השראה המציג את היגדי הסיכום.</a:t>
            </a:r>
          </a:p>
          <a:p>
            <a:pPr algn="r"/>
            <a:r>
              <a:rPr lang="he-IL" dirty="0"/>
              <a:t>ההיגדים יכולים להיות מוצגים בציור, בתמונות או בכל דרך יצירתית שיבחרו. </a:t>
            </a:r>
          </a:p>
        </p:txBody>
      </p:sp>
      <p:sp>
        <p:nvSpPr>
          <p:cNvPr id="4" name="מציין מיקום של מספר שקופית 3"/>
          <p:cNvSpPr>
            <a:spLocks noGrp="1"/>
          </p:cNvSpPr>
          <p:nvPr>
            <p:ph type="sldNum" sz="quarter" idx="5"/>
          </p:nvPr>
        </p:nvSpPr>
        <p:spPr/>
        <p:txBody>
          <a:bodyPr/>
          <a:lstStyle/>
          <a:p>
            <a:fld id="{E992BE40-C229-4611-BA02-460BF420667C}" type="slidenum">
              <a:rPr lang="x-none" smtClean="0"/>
              <a:t>10</a:t>
            </a:fld>
            <a:endParaRPr lang="x-none"/>
          </a:p>
        </p:txBody>
      </p:sp>
    </p:spTree>
    <p:extLst>
      <p:ext uri="{BB962C8B-B14F-4D97-AF65-F5344CB8AC3E}">
        <p14:creationId xmlns:p14="http://schemas.microsoft.com/office/powerpoint/2010/main" val="1857982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4198402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804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61830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193553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78232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56202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629842" y="2505075"/>
            <a:ext cx="3868340"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4629150" y="2505075"/>
            <a:ext cx="3887391"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2364375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4" name="Footer Placeholder 3"/>
          <p:cNvSpPr>
            <a:spLocks noGrp="1"/>
          </p:cNvSpPr>
          <p:nvPr>
            <p:ph type="ftr" sz="quarter" idx="11"/>
          </p:nvPr>
        </p:nvSpPr>
        <p:spPr/>
        <p:txBody>
          <a:bodyPr/>
          <a:lstStyle/>
          <a:p>
            <a:endParaRPr lang="x-none"/>
          </a:p>
        </p:txBody>
      </p:sp>
      <p:sp>
        <p:nvSpPr>
          <p:cNvPr id="5" name="Slide Number Placeholder 4"/>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043044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3" name="Footer Placeholder 2"/>
          <p:cNvSpPr>
            <a:spLocks noGrp="1"/>
          </p:cNvSpPr>
          <p:nvPr>
            <p:ph type="ftr" sz="quarter" idx="11"/>
          </p:nvPr>
        </p:nvSpPr>
        <p:spPr/>
        <p:txBody>
          <a:bodyPr/>
          <a:lstStyle/>
          <a:p>
            <a:endParaRPr lang="x-none"/>
          </a:p>
        </p:txBody>
      </p:sp>
      <p:sp>
        <p:nvSpPr>
          <p:cNvPr id="4" name="Slide Number Placeholder 3"/>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358706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96165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5CB9CB60-3FAE-4989-9875-39020804EAE7}" type="datetimeFigureOut">
              <a:rPr lang="x-none" smtClean="0"/>
              <a:t>י"א/חשון/תשפ"ד</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39115B43-B21F-4DEE-983D-6EBC56B1F033}" type="slidenum">
              <a:rPr lang="x-none" smtClean="0"/>
              <a:t>‹#›</a:t>
            </a:fld>
            <a:endParaRPr lang="x-none"/>
          </a:p>
        </p:txBody>
      </p:sp>
    </p:spTree>
    <p:extLst>
      <p:ext uri="{BB962C8B-B14F-4D97-AF65-F5344CB8AC3E}">
        <p14:creationId xmlns:p14="http://schemas.microsoft.com/office/powerpoint/2010/main" val="1677850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alphaModFix amt="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9CB60-3FAE-4989-9875-39020804EAE7}" type="datetimeFigureOut">
              <a:rPr lang="x-none" smtClean="0"/>
              <a:t>י"א/חשון/תשפ"ד</a:t>
            </a:fld>
            <a:endParaRPr lang="x-non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115B43-B21F-4DEE-983D-6EBC56B1F033}" type="slidenum">
              <a:rPr lang="x-none" smtClean="0"/>
              <a:t>‹#›</a:t>
            </a:fld>
            <a:endParaRPr lang="x-none"/>
          </a:p>
        </p:txBody>
      </p:sp>
    </p:spTree>
    <p:extLst>
      <p:ext uri="{BB962C8B-B14F-4D97-AF65-F5344CB8AC3E}">
        <p14:creationId xmlns:p14="http://schemas.microsoft.com/office/powerpoint/2010/main" val="2369541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a16="http://schemas.microsoft.com/office/drawing/2014/main" id="{BB69E2AE-CB91-4BB0-887D-266A32CB38FE}"/>
              </a:ext>
            </a:extLst>
          </p:cNvPr>
          <p:cNvSpPr>
            <a:spLocks noGrp="1"/>
          </p:cNvSpPr>
          <p:nvPr>
            <p:ph type="ctrTitle"/>
          </p:nvPr>
        </p:nvSpPr>
        <p:spPr>
          <a:xfrm>
            <a:off x="717085" y="1327874"/>
            <a:ext cx="8137322" cy="872455"/>
          </a:xfrm>
          <a:effectLst>
            <a:outerShdw blurRad="50800" dist="38100" dir="2700000" algn="tl" rotWithShape="0">
              <a:prstClr val="black">
                <a:alpha val="40000"/>
              </a:prstClr>
            </a:outerShdw>
          </a:effectLst>
        </p:spPr>
        <p:txBody>
          <a:bodyPr>
            <a:normAutofit fontScale="90000"/>
          </a:bodyPr>
          <a:lstStyle/>
          <a:p>
            <a:r>
              <a:rPr lang="he-IL" sz="5400" b="1" dirty="0">
                <a:solidFill>
                  <a:srgbClr val="0070C0"/>
                </a:solidFill>
                <a:cs typeface="+mn-cs"/>
              </a:rPr>
              <a:t> </a:t>
            </a:r>
            <a:br>
              <a:rPr lang="he-IL" sz="5400" b="1" dirty="0">
                <a:solidFill>
                  <a:srgbClr val="0070C0"/>
                </a:solidFill>
                <a:cs typeface="+mn-cs"/>
              </a:rPr>
            </a:br>
            <a:r>
              <a:rPr lang="he-IL" sz="4900" b="1" dirty="0">
                <a:latin typeface="MF_FrankRuhl-Regular"/>
                <a:cs typeface="+mn-cs"/>
              </a:rPr>
              <a:t> </a:t>
            </a:r>
            <a:r>
              <a:rPr lang="ar-SA" sz="5400" b="1" dirty="0">
                <a:latin typeface="MF_FrankRuhl-Regular"/>
                <a:cs typeface="+mn-cs"/>
              </a:rPr>
              <a:t>جَمِيعُنَا كَائِنَاتٌ حَيَّةٌ</a:t>
            </a:r>
            <a:endParaRPr lang="x-none" sz="4900" b="1" dirty="0">
              <a:cs typeface="+mn-cs"/>
            </a:endParaRPr>
          </a:p>
        </p:txBody>
      </p:sp>
      <p:pic>
        <p:nvPicPr>
          <p:cNvPr id="6" name="תמונה 5"/>
          <p:cNvPicPr>
            <a:picLocks noChangeAspect="1"/>
          </p:cNvPicPr>
          <p:nvPr/>
        </p:nvPicPr>
        <p:blipFill>
          <a:blip r:embed="rId3"/>
          <a:stretch>
            <a:fillRect/>
          </a:stretch>
        </p:blipFill>
        <p:spPr>
          <a:xfrm>
            <a:off x="1590675" y="2886075"/>
            <a:ext cx="5962650" cy="3971925"/>
          </a:xfrm>
          <a:prstGeom prst="rect">
            <a:avLst/>
          </a:prstGeom>
        </p:spPr>
      </p:pic>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157" y="-51812"/>
            <a:ext cx="1548518" cy="877900"/>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Tree>
    <p:extLst>
      <p:ext uri="{BB962C8B-B14F-4D97-AF65-F5344CB8AC3E}">
        <p14:creationId xmlns:p14="http://schemas.microsoft.com/office/powerpoint/2010/main" val="29052656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cs typeface="+mn-cs"/>
              </a:rPr>
              <a:t>      تَعَلَّمْنَا فِي هذَا الفَصْلِ أَنَّ</a:t>
            </a:r>
            <a:r>
              <a:rPr lang="he-IL" b="1" dirty="0">
                <a:cs typeface="+mn-cs"/>
              </a:rPr>
              <a:t>...</a:t>
            </a:r>
            <a:endParaRPr lang="en-US" b="1" dirty="0">
              <a:cs typeface="+mn-cs"/>
            </a:endParaRPr>
          </a:p>
        </p:txBody>
      </p:sp>
      <p:sp>
        <p:nvSpPr>
          <p:cNvPr id="3" name="מציין מיקום תוכן 2"/>
          <p:cNvSpPr>
            <a:spLocks noGrp="1"/>
          </p:cNvSpPr>
          <p:nvPr>
            <p:ph idx="1"/>
          </p:nvPr>
        </p:nvSpPr>
        <p:spPr>
          <a:ln w="38100">
            <a:solidFill>
              <a:schemeClr val="accent6">
                <a:lumMod val="75000"/>
              </a:schemeClr>
            </a:solidFill>
          </a:ln>
        </p:spPr>
        <p:txBody>
          <a:bodyPr>
            <a:normAutofit/>
          </a:bodyPr>
          <a:lstStyle/>
          <a:p>
            <a:pPr algn="r" rtl="1"/>
            <a:r>
              <a:rPr lang="ar-SA" sz="3600" dirty="0">
                <a:solidFill>
                  <a:srgbClr val="000000"/>
                </a:solidFill>
                <a:latin typeface="MF_FrankRuhl-Regular"/>
              </a:rPr>
              <a:t>النَّبَاتَاتُ ، الحَيْوَانَاتُ والإنْسانُ هِيَ كَائِنَاتٌ حَيَّةٌ. </a:t>
            </a:r>
          </a:p>
          <a:p>
            <a:pPr algn="r" rtl="1"/>
            <a:r>
              <a:rPr lang="ar-SA" sz="3600" dirty="0">
                <a:solidFill>
                  <a:srgbClr val="000000"/>
                </a:solidFill>
                <a:latin typeface="MF_FrankRuhl-Regular"/>
              </a:rPr>
              <a:t>الأُكْسٌجِينُ، الغِذَاءُ وَالمَاءُ، دَرَجَةُ حَرَارَةٍ مُنَاسِبَةٍ، الحِمَايَةُ وَالضَّوْءُ هِيَ احْتِيَاجَاتٌ حَيَاتِيَّةٌ. </a:t>
            </a:r>
            <a:endParaRPr lang="he-IL" sz="3600" dirty="0">
              <a:solidFill>
                <a:srgbClr val="000000"/>
              </a:solidFill>
              <a:latin typeface="MF_FrankRuhl-Regular"/>
            </a:endParaRPr>
          </a:p>
          <a:p>
            <a:pPr algn="r" rtl="1"/>
            <a:r>
              <a:rPr lang="ar-SA" sz="3600" dirty="0">
                <a:solidFill>
                  <a:srgbClr val="000000"/>
                </a:solidFill>
                <a:latin typeface="MF_FrankRuhl-Regular"/>
              </a:rPr>
              <a:t>الكَائِنَاتُ الحَيَّةُ تَحْتَاجُ الَى احْتِيَاجَاتٍ حَيَاتِيَّةٍ حَتّى تَعْمَل، تَنْمُو وَتَتَطَوَّر.</a:t>
            </a:r>
            <a:endParaRPr lang="en-US" sz="3600" dirty="0"/>
          </a:p>
        </p:txBody>
      </p:sp>
      <p:pic>
        <p:nvPicPr>
          <p:cNvPr id="6" name="תמונה 5">
            <a:extLst>
              <a:ext uri="{FF2B5EF4-FFF2-40B4-BE49-F238E27FC236}">
                <a16:creationId xmlns:a16="http://schemas.microsoft.com/office/drawing/2014/main" id="{683A42D3-54EE-5884-D21E-8B7E408A4C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91814" y="0"/>
            <a:ext cx="1064786" cy="705280"/>
          </a:xfrm>
          <a:prstGeom prst="rect">
            <a:avLst/>
          </a:prstGeom>
        </p:spPr>
      </p:pic>
    </p:spTree>
    <p:extLst>
      <p:ext uri="{BB962C8B-B14F-4D97-AF65-F5344CB8AC3E}">
        <p14:creationId xmlns:p14="http://schemas.microsoft.com/office/powerpoint/2010/main" val="315515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latin typeface="Arial" panose="020B0604020202020204" pitchFamily="34" charset="0"/>
                <a:cs typeface="Arial" panose="020B0604020202020204" pitchFamily="34" charset="0"/>
              </a:rPr>
              <a:t>   فَعَالِيّاتٌ قُمْنَا بِهَا</a:t>
            </a:r>
            <a:r>
              <a:rPr lang="he-IL" b="1" dirty="0">
                <a:latin typeface="Arial" panose="020B0604020202020204" pitchFamily="34" charset="0"/>
                <a:cs typeface="Arial" panose="020B0604020202020204" pitchFamily="34" charset="0"/>
              </a:rPr>
              <a:t>...</a:t>
            </a: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ln w="38100">
            <a:solidFill>
              <a:schemeClr val="accent6">
                <a:lumMod val="75000"/>
              </a:schemeClr>
            </a:solidFill>
          </a:ln>
        </p:spPr>
        <p:txBody>
          <a:bodyPr/>
          <a:lstStyle/>
          <a:p>
            <a:pPr algn="r" rtl="1"/>
            <a:r>
              <a:rPr lang="he-IL" sz="3600" b="1" dirty="0">
                <a:latin typeface="MF_FrankRuhl-Regular"/>
              </a:rPr>
              <a:t> </a:t>
            </a:r>
            <a:r>
              <a:rPr lang="ar-SA" sz="3600" dirty="0">
                <a:latin typeface="MF_FrankRuhl-Regular"/>
              </a:rPr>
              <a:t>قُمْنَا بِمُشَاهَدَاتٍ وَتَجَارِب.</a:t>
            </a:r>
            <a:endParaRPr lang="he-IL" sz="3600" dirty="0">
              <a:latin typeface="MF_FrankRuhl-Regular"/>
            </a:endParaRPr>
          </a:p>
          <a:p>
            <a:pPr algn="r" rtl="1"/>
            <a:r>
              <a:rPr lang="he-IL" sz="3600" dirty="0">
                <a:solidFill>
                  <a:srgbClr val="000000"/>
                </a:solidFill>
                <a:latin typeface="MF_FrankRuhl-Regular"/>
              </a:rPr>
              <a:t> </a:t>
            </a:r>
            <a:r>
              <a:rPr lang="ar-SA" sz="3600" dirty="0">
                <a:solidFill>
                  <a:srgbClr val="000000"/>
                </a:solidFill>
                <a:latin typeface="MF_FrankRuhl-Regular"/>
              </a:rPr>
              <a:t>نَظَّمْنَا مَعْلُومَاتٍ فِي جَدْوَل.</a:t>
            </a:r>
            <a:r>
              <a:rPr lang="he-IL" sz="3600" dirty="0">
                <a:latin typeface="MF_FrankRuhl-Regular"/>
              </a:rPr>
              <a:t> </a:t>
            </a:r>
            <a:r>
              <a:rPr lang="ar-SA" sz="3600" dirty="0">
                <a:latin typeface="MF_FrankRuhl-Regular"/>
              </a:rPr>
              <a:t>جَمَعْنَا نَتَائِجَ واسْتَنْتَجْنَا استِنتَاجَاتٍ.</a:t>
            </a:r>
            <a:endParaRPr lang="he-IL" sz="3600" dirty="0">
              <a:latin typeface="MF_FrankRuhl-Regular"/>
            </a:endParaRPr>
          </a:p>
          <a:p>
            <a:pPr algn="r" rtl="1"/>
            <a:r>
              <a:rPr lang="he-IL" sz="3600" dirty="0">
                <a:latin typeface="MF_FrankRuhl-Regular"/>
              </a:rPr>
              <a:t> </a:t>
            </a:r>
            <a:r>
              <a:rPr lang="ar-SA" sz="3600" dirty="0">
                <a:latin typeface="MF_FrankRuhl-Regular"/>
              </a:rPr>
              <a:t>اسْتَخْلَصْنَا مَعْلُومَاتٍ مِنَ الصِّوَرِ وَقِطَعِ المَعْلُومَاتِ.</a:t>
            </a:r>
            <a:endParaRPr lang="en-US" sz="3600" dirty="0"/>
          </a:p>
        </p:txBody>
      </p:sp>
      <p:pic>
        <p:nvPicPr>
          <p:cNvPr id="6" name="תמונה 5">
            <a:extLst>
              <a:ext uri="{FF2B5EF4-FFF2-40B4-BE49-F238E27FC236}">
                <a16:creationId xmlns:a16="http://schemas.microsoft.com/office/drawing/2014/main" id="{44E818D6-E9DD-3FA4-7488-B7DF3C47370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9079" y="0"/>
            <a:ext cx="1177520" cy="779952"/>
          </a:xfrm>
          <a:prstGeom prst="rect">
            <a:avLst/>
          </a:prstGeom>
        </p:spPr>
      </p:pic>
    </p:spTree>
    <p:extLst>
      <p:ext uri="{BB962C8B-B14F-4D97-AF65-F5344CB8AC3E}">
        <p14:creationId xmlns:p14="http://schemas.microsoft.com/office/powerpoint/2010/main" val="1042024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dirty="0">
                <a:solidFill>
                  <a:prstClr val="black"/>
                </a:solidFill>
                <a:cs typeface="Arial" panose="020B0604020202020204" pitchFamily="34" charset="0"/>
              </a:rPr>
              <a:t>تَعَلَّمْنَا أَيْضًا أَنَّ</a:t>
            </a:r>
            <a:r>
              <a:rPr lang="he-IL" b="1" dirty="0">
                <a:solidFill>
                  <a:prstClr val="black"/>
                </a:solidFill>
                <a:cs typeface="Arial" panose="020B0604020202020204" pitchFamily="34" charset="0"/>
              </a:rPr>
              <a:t>...</a:t>
            </a:r>
            <a:endParaRPr lang="en-US" b="1" dirty="0"/>
          </a:p>
        </p:txBody>
      </p:sp>
      <p:sp>
        <p:nvSpPr>
          <p:cNvPr id="3" name="מציין מיקום תוכן 2"/>
          <p:cNvSpPr>
            <a:spLocks noGrp="1"/>
          </p:cNvSpPr>
          <p:nvPr>
            <p:ph idx="1"/>
          </p:nvPr>
        </p:nvSpPr>
        <p:spPr>
          <a:ln w="38100">
            <a:solidFill>
              <a:schemeClr val="accent6">
                <a:lumMod val="75000"/>
              </a:schemeClr>
            </a:solidFill>
          </a:ln>
        </p:spPr>
        <p:txBody>
          <a:bodyPr>
            <a:normAutofit/>
          </a:bodyPr>
          <a:lstStyle/>
          <a:p>
            <a:pPr algn="r" rtl="1"/>
            <a:r>
              <a:rPr lang="ar-SA" sz="3600" dirty="0">
                <a:solidFill>
                  <a:srgbClr val="000000"/>
                </a:solidFill>
                <a:latin typeface="MF_FrankRuhl-Regular"/>
              </a:rPr>
              <a:t>التـَّنَفُّسُ، التَّغْذِيَةُ، الحَرَكَةُ، النُّمُوُّ وَالتَّطَوُّرُ، التَّكَاثُرُ وَإِجْرَاءُ اتِّصَالٍ هِيَ مُمَيِّزَاتُ الحَيَاةِ.</a:t>
            </a:r>
            <a:endParaRPr lang="he-IL" sz="3600" dirty="0">
              <a:solidFill>
                <a:srgbClr val="000000"/>
              </a:solidFill>
              <a:latin typeface="MF_FrankRuhl-Regular"/>
            </a:endParaRPr>
          </a:p>
          <a:p>
            <a:pPr algn="r" rtl="1"/>
            <a:r>
              <a:rPr lang="ar-SA" sz="3600" dirty="0">
                <a:solidFill>
                  <a:srgbClr val="000000"/>
                </a:solidFill>
                <a:latin typeface="MF_FrankRuhl-Regular"/>
              </a:rPr>
              <a:t>كُلُّ مَن لَدَيْهِ هذِهِ المُمَيِّزَاتِ هُوَ كَائِنٌ حَيٌّ</a:t>
            </a:r>
            <a:r>
              <a:rPr lang="he-IL" sz="3600" dirty="0">
                <a:solidFill>
                  <a:srgbClr val="000000"/>
                </a:solidFill>
                <a:latin typeface="MF_FrankRuhl-Regular"/>
              </a:rPr>
              <a:t>.</a:t>
            </a:r>
          </a:p>
          <a:p>
            <a:pPr algn="r" rtl="1"/>
            <a:r>
              <a:rPr lang="ar-SA" sz="3600" dirty="0">
                <a:solidFill>
                  <a:srgbClr val="000000"/>
                </a:solidFill>
                <a:latin typeface="MF_FrankRuhl-Regular"/>
              </a:rPr>
              <a:t>لِلكَائِنَاتِ الحَيَّةِ أَنْمَاطُ حَيَاةِ مُخْتلِفَةٍ.</a:t>
            </a:r>
            <a:endParaRPr lang="he-IL" sz="3600" dirty="0">
              <a:solidFill>
                <a:srgbClr val="000000"/>
              </a:solidFill>
              <a:latin typeface="MF_FrankRuhl-Regular"/>
            </a:endParaRPr>
          </a:p>
          <a:p>
            <a:pPr algn="r" rtl="1"/>
            <a:r>
              <a:rPr lang="ar-SA" sz="3600" dirty="0">
                <a:solidFill>
                  <a:srgbClr val="000000"/>
                </a:solidFill>
                <a:latin typeface="MF_FrankRuhl-Regular"/>
              </a:rPr>
              <a:t>لا يَجُوزُ إِخْرَاجُ كَائنٍ حَيٍّ مِن بِيئَتِهِ.</a:t>
            </a:r>
            <a:endParaRPr lang="en-US" sz="3600" dirty="0"/>
          </a:p>
        </p:txBody>
      </p:sp>
      <p:pic>
        <p:nvPicPr>
          <p:cNvPr id="6" name="תמונה 5">
            <a:extLst>
              <a:ext uri="{FF2B5EF4-FFF2-40B4-BE49-F238E27FC236}">
                <a16:creationId xmlns:a16="http://schemas.microsoft.com/office/drawing/2014/main" id="{20757022-085F-41D7-E271-8C1F3530AE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78870" y="0"/>
            <a:ext cx="1277729" cy="846327"/>
          </a:xfrm>
          <a:prstGeom prst="rect">
            <a:avLst/>
          </a:prstGeom>
        </p:spPr>
      </p:pic>
    </p:spTree>
    <p:extLst>
      <p:ext uri="{BB962C8B-B14F-4D97-AF65-F5344CB8AC3E}">
        <p14:creationId xmlns:p14="http://schemas.microsoft.com/office/powerpoint/2010/main" val="54556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20650" y="365125"/>
            <a:ext cx="8921689" cy="1325563"/>
          </a:xfrm>
        </p:spPr>
        <p:txBody>
          <a:bodyPr>
            <a:normAutofit/>
          </a:bodyPr>
          <a:lstStyle/>
          <a:p>
            <a:pPr algn="r"/>
            <a:r>
              <a:rPr lang="he-IL" sz="7200" b="1" dirty="0">
                <a:cs typeface="+mn-cs"/>
              </a:rPr>
              <a:t> </a:t>
            </a:r>
            <a:endParaRPr lang="en-US" b="1" dirty="0">
              <a:cs typeface="+mn-cs"/>
            </a:endParaRPr>
          </a:p>
        </p:txBody>
      </p:sp>
      <p:pic>
        <p:nvPicPr>
          <p:cNvPr id="9" name="תמונה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0650" y="0"/>
            <a:ext cx="1113518" cy="631127"/>
          </a:xfrm>
          <a:prstGeom prst="rect">
            <a:avLst/>
          </a:prstGeom>
        </p:spPr>
      </p:pic>
      <p:sp>
        <p:nvSpPr>
          <p:cNvPr id="7" name="מלבן 6"/>
          <p:cNvSpPr/>
          <p:nvPr/>
        </p:nvSpPr>
        <p:spPr>
          <a:xfrm>
            <a:off x="495301" y="440917"/>
            <a:ext cx="8449810" cy="646331"/>
          </a:xfrm>
          <a:prstGeom prst="rect">
            <a:avLst/>
          </a:prstGeom>
        </p:spPr>
        <p:txBody>
          <a:bodyPr wrap="square">
            <a:spAutoFit/>
          </a:bodyPr>
          <a:lstStyle/>
          <a:p>
            <a:pPr algn="r"/>
            <a:r>
              <a:rPr lang="he-IL" sz="3600" b="1" dirty="0">
                <a:solidFill>
                  <a:srgbClr val="437BBE"/>
                </a:solidFill>
                <a:latin typeface="MF_FrankRuhl-Regular"/>
              </a:rPr>
              <a:t> </a:t>
            </a:r>
            <a:r>
              <a:rPr lang="he-IL" sz="3600" b="1" dirty="0">
                <a:solidFill>
                  <a:srgbClr val="000000"/>
                </a:solidFill>
                <a:latin typeface="MF_FrankRuhl-Regular"/>
              </a:rPr>
              <a:t>  </a:t>
            </a:r>
            <a:endParaRPr lang="en-US" sz="2800" b="1" dirty="0"/>
          </a:p>
        </p:txBody>
      </p:sp>
      <p:sp>
        <p:nvSpPr>
          <p:cNvPr id="10" name="TextBox 9"/>
          <p:cNvSpPr txBox="1"/>
          <p:nvPr/>
        </p:nvSpPr>
        <p:spPr>
          <a:xfrm>
            <a:off x="318782" y="1853967"/>
            <a:ext cx="915386" cy="954107"/>
          </a:xfrm>
          <a:prstGeom prst="rect">
            <a:avLst/>
          </a:prstGeom>
          <a:noFill/>
        </p:spPr>
        <p:txBody>
          <a:bodyPr wrap="square" rtlCol="0">
            <a:spAutoFit/>
          </a:bodyPr>
          <a:lstStyle/>
          <a:p>
            <a:pPr algn="ctr"/>
            <a:r>
              <a:rPr lang="ar-SA" sz="2800" b="1" dirty="0"/>
              <a:t>صَفْحَة</a:t>
            </a:r>
            <a:r>
              <a:rPr lang="he-IL" sz="2800" b="1" dirty="0"/>
              <a:t>57</a:t>
            </a:r>
            <a:endParaRPr lang="en-US" sz="2800" b="1" dirty="0"/>
          </a:p>
        </p:txBody>
      </p:sp>
      <p:pic>
        <p:nvPicPr>
          <p:cNvPr id="11" name="תמונה 10">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15144" y="0"/>
            <a:ext cx="1641455" cy="1087248"/>
          </a:xfrm>
          <a:prstGeom prst="rect">
            <a:avLst/>
          </a:prstGeom>
        </p:spPr>
      </p:pic>
      <p:pic>
        <p:nvPicPr>
          <p:cNvPr id="1026"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1954061" y="773684"/>
            <a:ext cx="5523978" cy="6135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2306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22277" y="861144"/>
            <a:ext cx="8382000" cy="1060364"/>
          </a:xfrm>
        </p:spPr>
        <p:txBody>
          <a:bodyPr>
            <a:normAutofit fontScale="90000"/>
          </a:bodyPr>
          <a:lstStyle/>
          <a:p>
            <a:pPr algn="r"/>
            <a:r>
              <a:rPr lang="he-IL" b="1" dirty="0">
                <a:latin typeface="MF_FrankRuhl-Regular"/>
                <a:cs typeface="+mn-cs"/>
              </a:rPr>
              <a:t> </a:t>
            </a:r>
            <a:r>
              <a:rPr lang="ar-SA" b="1" dirty="0">
                <a:solidFill>
                  <a:srgbClr val="437BBE"/>
                </a:solidFill>
                <a:latin typeface="Arial" panose="020B0604020202020204" pitchFamily="34" charset="0"/>
                <a:cs typeface="Arial" panose="020B0604020202020204" pitchFamily="34" charset="0"/>
              </a:rPr>
              <a:t>مَهَمَّة</a:t>
            </a:r>
            <a:r>
              <a:rPr lang="he-IL" b="1" dirty="0">
                <a:solidFill>
                  <a:srgbClr val="437BBE"/>
                </a:solidFill>
                <a:latin typeface="Arial" panose="020B0604020202020204" pitchFamily="34" charset="0"/>
                <a:cs typeface="Arial" panose="020B0604020202020204" pitchFamily="34" charset="0"/>
              </a:rPr>
              <a:t>: </a:t>
            </a:r>
            <a:r>
              <a:rPr lang="ar-SA" b="1" dirty="0">
                <a:latin typeface="Arial" panose="020B0604020202020204" pitchFamily="34" charset="0"/>
                <a:cs typeface="Arial" panose="020B0604020202020204" pitchFamily="34" charset="0"/>
              </a:rPr>
              <a:t>مَن هُوَ الكَائِنُ الحَيُّ؟</a:t>
            </a:r>
            <a:r>
              <a:rPr lang="he-IL" b="1" dirty="0">
                <a:latin typeface="Arial" panose="020B0604020202020204" pitchFamily="34" charset="0"/>
                <a:cs typeface="Arial" panose="020B0604020202020204" pitchFamily="34" charset="0"/>
              </a:rPr>
              <a:t> </a:t>
            </a:r>
            <a:br>
              <a:rPr lang="he-IL" b="1" dirty="0">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73866" y="1825625"/>
            <a:ext cx="8689134" cy="4351338"/>
          </a:xfrm>
        </p:spPr>
        <p:txBody>
          <a:bodyPr/>
          <a:lstStyle/>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r>
              <a:rPr lang="ar-SA" dirty="0">
                <a:solidFill>
                  <a:srgbClr val="000000"/>
                </a:solidFill>
                <a:latin typeface="MF_FrankRuhl-Regular"/>
              </a:rPr>
              <a:t>تَتِمَّةُ المَهَمَّةِ صَفْحَة </a:t>
            </a:r>
            <a:r>
              <a:rPr lang="he-IL" dirty="0">
                <a:solidFill>
                  <a:srgbClr val="000000"/>
                </a:solidFill>
                <a:latin typeface="MF_FrankRuhl-Regular"/>
              </a:rPr>
              <a:t>58</a:t>
            </a: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9184" y="0"/>
            <a:ext cx="1127416" cy="746764"/>
          </a:xfrm>
          <a:prstGeom prst="rect">
            <a:avLst/>
          </a:prstGeom>
        </p:spPr>
      </p:pic>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026" y="2242158"/>
            <a:ext cx="8442802" cy="2517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7257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sz="2800" b="1" dirty="0">
                <a:latin typeface="MF_FrankRuhl-Regular"/>
              </a:rPr>
              <a:t>( </a:t>
            </a:r>
            <a:r>
              <a:rPr lang="ar-SA" sz="2800" b="1" dirty="0">
                <a:latin typeface="MF_FrankRuhl-Regular"/>
              </a:rPr>
              <a:t>الصَّفَحَات </a:t>
            </a:r>
            <a:r>
              <a:rPr lang="he-IL" sz="2800" b="1" dirty="0">
                <a:latin typeface="MF_FrankRuhl-Regular"/>
              </a:rPr>
              <a:t>61-59)</a:t>
            </a:r>
            <a:r>
              <a:rPr lang="ar-SA" sz="2800" b="1" dirty="0">
                <a:latin typeface="MF_FrankRuhl-Regular"/>
              </a:rPr>
              <a:t> نُحَافِظُ عَلَى الكَائِنَاتِ الحَيَّةِ</a:t>
            </a:r>
            <a:endParaRPr lang="en-US" sz="2800" b="1" dirty="0">
              <a:cs typeface="+mn-cs"/>
            </a:endParaRPr>
          </a:p>
        </p:txBody>
      </p:sp>
      <p:sp>
        <p:nvSpPr>
          <p:cNvPr id="3" name="מציין מיקום תוכן 2"/>
          <p:cNvSpPr>
            <a:spLocks noGrp="1"/>
          </p:cNvSpPr>
          <p:nvPr>
            <p:ph idx="1"/>
          </p:nvPr>
        </p:nvSpPr>
        <p:spPr>
          <a:ln w="38100">
            <a:solidFill>
              <a:srgbClr val="7030A0"/>
            </a:solidFill>
          </a:ln>
        </p:spPr>
        <p:txBody>
          <a:bodyPr>
            <a:normAutofit/>
          </a:bodyPr>
          <a:lstStyle/>
          <a:p>
            <a:pPr marL="0" indent="0" algn="r">
              <a:buNone/>
            </a:pPr>
            <a:r>
              <a:rPr lang="ar-SA" sz="3200" b="1" dirty="0"/>
              <a:t>قِصَّة: حَسَن والسُّلْحًفَاةُ</a:t>
            </a:r>
            <a:endParaRPr lang="he-IL" sz="3200" b="1" dirty="0"/>
          </a:p>
          <a:p>
            <a:pPr marL="0" indent="0" algn="r">
              <a:buNone/>
            </a:pPr>
            <a:r>
              <a:rPr lang="ar-SA" b="1" dirty="0">
                <a:solidFill>
                  <a:schemeClr val="accent1"/>
                </a:solidFill>
              </a:rPr>
              <a:t>حَسَن</a:t>
            </a:r>
            <a:r>
              <a:rPr lang="he-IL" b="1" dirty="0">
                <a:solidFill>
                  <a:schemeClr val="accent1"/>
                </a:solidFill>
              </a:rPr>
              <a:t> </a:t>
            </a:r>
            <a:r>
              <a:rPr lang="ar-SA" b="1" dirty="0">
                <a:solidFill>
                  <a:schemeClr val="accent1"/>
                </a:solidFill>
              </a:rPr>
              <a:t>يُحِبُّ الحَيْوَانَات كَثِيرًا.</a:t>
            </a:r>
            <a:endParaRPr lang="he-IL" b="1" dirty="0">
              <a:solidFill>
                <a:schemeClr val="accent1"/>
              </a:solidFill>
            </a:endParaRPr>
          </a:p>
          <a:p>
            <a:pPr marL="0" indent="0" algn="r">
              <a:buNone/>
            </a:pPr>
            <a:r>
              <a:rPr lang="ar-SA" b="1" dirty="0">
                <a:solidFill>
                  <a:schemeClr val="accent1"/>
                </a:solidFill>
              </a:rPr>
              <a:t>فِي أَحَدِ الأَيَّامِ قَفَزَ حَسَن مِنَ الفَرَحِ </a:t>
            </a:r>
          </a:p>
          <a:p>
            <a:pPr marL="0" indent="0" algn="r">
              <a:buNone/>
            </a:pPr>
            <a:r>
              <a:rPr lang="ar-SA" b="1" dirty="0">
                <a:solidFill>
                  <a:schemeClr val="accent1"/>
                </a:solidFill>
              </a:rPr>
              <a:t>أثْنَاءَ تَجَوُّلِهِ فِي الحَقْلِ بِجَانِبِ البَيْتِ، </a:t>
            </a:r>
          </a:p>
          <a:p>
            <a:pPr marL="0" indent="0" algn="r">
              <a:buNone/>
            </a:pPr>
            <a:r>
              <a:rPr lang="ar-SA" b="1" dirty="0">
                <a:solidFill>
                  <a:schemeClr val="accent1"/>
                </a:solidFill>
              </a:rPr>
              <a:t>فَقَد وَجَدَ تَحْتَ الشُّجَيْرَاتِ كَنْزًا حَقيقِيًّا: سُلْحَفَاةً! </a:t>
            </a:r>
            <a:endParaRPr lang="he-IL" b="1" dirty="0">
              <a:solidFill>
                <a:schemeClr val="accent1"/>
              </a:solidFill>
            </a:endParaRPr>
          </a:p>
          <a:p>
            <a:pPr marL="0" indent="0" algn="r">
              <a:buNone/>
            </a:pPr>
            <a:r>
              <a:rPr lang="ar-SA" b="1" dirty="0">
                <a:solidFill>
                  <a:schemeClr val="accent1"/>
                </a:solidFill>
              </a:rPr>
              <a:t>حَسَن الَّذِي يُحِبُّ الحَيْوَانَات، كَانَ سَيَفْرَحُ بِنَفْسِ المِقْدَارِ لَو وَجَدَ </a:t>
            </a:r>
            <a:endParaRPr lang="en-US" b="1" dirty="0">
              <a:solidFill>
                <a:schemeClr val="accent1"/>
              </a:solidFill>
            </a:endParaRPr>
          </a:p>
          <a:p>
            <a:pPr marL="0" indent="0" algn="r">
              <a:buNone/>
            </a:pPr>
            <a:r>
              <a:rPr lang="ar-SA" b="1" dirty="0">
                <a:solidFill>
                  <a:schemeClr val="accent1"/>
                </a:solidFill>
              </a:rPr>
              <a:t>عُصْفُورًا أو سُحْلِيَّة.</a:t>
            </a:r>
            <a:endParaRPr lang="he-IL" b="1" dirty="0">
              <a:solidFill>
                <a:schemeClr val="accent1"/>
              </a:solidFill>
            </a:endParaRPr>
          </a:p>
          <a:p>
            <a:pPr marL="0" indent="0" algn="r">
              <a:buNone/>
            </a:pPr>
            <a:r>
              <a:rPr lang="ar-SA" b="1" dirty="0"/>
              <a:t>نُتَابِعُ قِرَاءَةَ القِصَّةِ صَفْحَة</a:t>
            </a:r>
            <a:r>
              <a:rPr lang="he-IL" b="1" dirty="0"/>
              <a:t>59.</a:t>
            </a: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769" y="1862495"/>
            <a:ext cx="2917675" cy="2040093"/>
          </a:xfrm>
          <a:prstGeom prst="rect">
            <a:avLst/>
          </a:prstGeom>
        </p:spPr>
      </p:pic>
      <p:pic>
        <p:nvPicPr>
          <p:cNvPr id="7" name="תמונה 6">
            <a:extLst>
              <a:ext uri="{FF2B5EF4-FFF2-40B4-BE49-F238E27FC236}">
                <a16:creationId xmlns:a16="http://schemas.microsoft.com/office/drawing/2014/main" id="{935EFA41-8CDF-83D0-0B51-6F481C9C96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0297" y="0"/>
            <a:ext cx="1109568" cy="634039"/>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79078" y="0"/>
            <a:ext cx="1177521" cy="779952"/>
          </a:xfrm>
          <a:prstGeom prst="rect">
            <a:avLst/>
          </a:prstGeom>
        </p:spPr>
      </p:pic>
    </p:spTree>
    <p:extLst>
      <p:ext uri="{BB962C8B-B14F-4D97-AF65-F5344CB8AC3E}">
        <p14:creationId xmlns:p14="http://schemas.microsoft.com/office/powerpoint/2010/main" val="80553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46352" y="1013196"/>
            <a:ext cx="7886700" cy="1325563"/>
          </a:xfrm>
        </p:spPr>
        <p:txBody>
          <a:bodyPr/>
          <a:lstStyle/>
          <a:p>
            <a:pPr algn="ctr"/>
            <a:r>
              <a:rPr lang="he-IL" dirty="0">
                <a:latin typeface="Arial" panose="020B0604020202020204" pitchFamily="34" charset="0"/>
                <a:cs typeface="Arial" panose="020B0604020202020204" pitchFamily="34" charset="0"/>
              </a:rPr>
              <a:t>  </a:t>
            </a:r>
            <a:r>
              <a:rPr lang="ar-SA" sz="3200" b="1" dirty="0">
                <a:latin typeface="Arial" panose="020B0604020202020204" pitchFamily="34" charset="0"/>
                <a:cs typeface="Arial" panose="020B0604020202020204" pitchFamily="34" charset="0"/>
              </a:rPr>
              <a:t>نِقَاشٌ فِي الصَّفِّ</a:t>
            </a:r>
            <a:r>
              <a:rPr lang="he-IL" sz="3200" b="1" dirty="0">
                <a:latin typeface="Arial" panose="020B0604020202020204" pitchFamily="34" charset="0"/>
                <a:cs typeface="Arial" panose="020B0604020202020204" pitchFamily="34" charset="0"/>
              </a:rPr>
              <a:t> </a:t>
            </a:r>
            <a:r>
              <a:rPr lang="ar-SA" sz="2800" dirty="0">
                <a:latin typeface="Arial" panose="020B0604020202020204" pitchFamily="34" charset="0"/>
                <a:cs typeface="Arial" panose="020B0604020202020204" pitchFamily="34" charset="0"/>
              </a:rPr>
              <a:t>( صَفْحَة 60</a:t>
            </a:r>
            <a:r>
              <a:rPr lang="he-IL" sz="2800" dirty="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6" name="תמונה 5">
            <a:extLst>
              <a:ext uri="{FF2B5EF4-FFF2-40B4-BE49-F238E27FC236}">
                <a16:creationId xmlns:a16="http://schemas.microsoft.com/office/drawing/2014/main" id="{05A6A334-B182-FB0A-4ECA-992805D86D6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5876"/>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pic>
        <p:nvPicPr>
          <p:cNvPr id="1026"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554784" y="2229634"/>
            <a:ext cx="8535308" cy="378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9279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708549" y="1492080"/>
            <a:ext cx="7886700" cy="3873839"/>
          </a:xfrm>
          <a:ln w="38100">
            <a:solidFill>
              <a:srgbClr val="7030A0"/>
            </a:solidFill>
          </a:ln>
        </p:spPr>
        <p:txBody>
          <a:bodyPr>
            <a:normAutofit/>
          </a:bodyPr>
          <a:lstStyle/>
          <a:p>
            <a:pPr marL="0" indent="0" algn="r">
              <a:buNone/>
            </a:pPr>
            <a:r>
              <a:rPr lang="ar-SA" dirty="0">
                <a:solidFill>
                  <a:srgbClr val="7030A0"/>
                </a:solidFill>
              </a:rPr>
              <a:t>حَسَنُ والسُّلْحَفَاةُ: نِهايَةُ الأَمْرِ</a:t>
            </a:r>
          </a:p>
          <a:p>
            <a:pPr marL="0" indent="0" algn="r">
              <a:buNone/>
            </a:pPr>
            <a:r>
              <a:rPr lang="ar-SA" dirty="0">
                <a:solidFill>
                  <a:srgbClr val="7030A0"/>
                </a:solidFill>
              </a:rPr>
              <a:t>اتَّصَلَ حَسَن بِسُلْطَةِ حِمَايَةِ الطَّبِيعَةِ وَسَاَلَ:</a:t>
            </a:r>
            <a:endParaRPr lang="he-IL" dirty="0">
              <a:solidFill>
                <a:srgbClr val="7030A0"/>
              </a:solidFill>
            </a:endParaRPr>
          </a:p>
          <a:p>
            <a:pPr marL="0" indent="0" algn="r">
              <a:buNone/>
            </a:pPr>
            <a:r>
              <a:rPr lang="en-US" dirty="0">
                <a:solidFill>
                  <a:srgbClr val="7030A0"/>
                </a:solidFill>
              </a:rPr>
              <a:t> </a:t>
            </a:r>
            <a:r>
              <a:rPr lang="he-IL" dirty="0">
                <a:solidFill>
                  <a:srgbClr val="7030A0"/>
                </a:solidFill>
              </a:rPr>
              <a:t>" </a:t>
            </a:r>
            <a:r>
              <a:rPr lang="ar-SA" dirty="0">
                <a:solidFill>
                  <a:srgbClr val="7030A0"/>
                </a:solidFill>
              </a:rPr>
              <a:t>كَيْفَ يُمْكِنُ أَن أَعْتَنِيَ بالسُّلحَفَاةِ؟</a:t>
            </a:r>
            <a:r>
              <a:rPr lang="he-IL" dirty="0">
                <a:solidFill>
                  <a:srgbClr val="7030A0"/>
                </a:solidFill>
              </a:rPr>
              <a:t>"</a:t>
            </a:r>
          </a:p>
          <a:p>
            <a:pPr marL="0" indent="0" algn="r">
              <a:buNone/>
            </a:pPr>
            <a:r>
              <a:rPr lang="ar-SA" dirty="0">
                <a:solidFill>
                  <a:srgbClr val="7030A0"/>
                </a:solidFill>
              </a:rPr>
              <a:t>أَجَابَت المُرْشِدَةُ دُعَاء:</a:t>
            </a:r>
          </a:p>
          <a:p>
            <a:pPr marL="0" indent="0" algn="r">
              <a:buNone/>
            </a:pPr>
            <a:r>
              <a:rPr lang="ar-SA" dirty="0">
                <a:solidFill>
                  <a:srgbClr val="7030A0"/>
                </a:solidFill>
              </a:rPr>
              <a:t>«مِنَ المُهِمِّ أَن تَعْرِفَ أَنَّ السُّلْحَفَاةَ ، مِثْلَ بَاقِي الزَّوَاحِفِ، هِيَ حَيْوَانٌ مَمْنُوعٌ إيذاؤهُ وَإخْرَاجُهُ مِن بِيئَتِهِ».</a:t>
            </a:r>
            <a:endParaRPr lang="he-IL" dirty="0">
              <a:solidFill>
                <a:srgbClr val="7030A0"/>
              </a:solidFill>
            </a:endParaRPr>
          </a:p>
          <a:p>
            <a:pPr marL="0" indent="0" algn="r">
              <a:buNone/>
            </a:pPr>
            <a:endParaRPr lang="he-IL" dirty="0">
              <a:solidFill>
                <a:srgbClr val="7030A0"/>
              </a:solidFill>
            </a:endParaRPr>
          </a:p>
          <a:p>
            <a:pPr marL="0" indent="0" algn="r">
              <a:buNone/>
            </a:pPr>
            <a:endParaRPr lang="en-US" dirty="0"/>
          </a:p>
        </p:txBody>
      </p:sp>
      <p:sp>
        <p:nvSpPr>
          <p:cNvPr id="6" name="תיבת טקסט 5">
            <a:extLst>
              <a:ext uri="{FF2B5EF4-FFF2-40B4-BE49-F238E27FC236}">
                <a16:creationId xmlns:a16="http://schemas.microsoft.com/office/drawing/2014/main" id="{5F3F4843-9B3D-56C5-FA75-0A0C5145C2F7}"/>
              </a:ext>
            </a:extLst>
          </p:cNvPr>
          <p:cNvSpPr txBox="1"/>
          <p:nvPr/>
        </p:nvSpPr>
        <p:spPr>
          <a:xfrm>
            <a:off x="4024914" y="5368830"/>
            <a:ext cx="4572000" cy="954107"/>
          </a:xfrm>
          <a:prstGeom prst="rect">
            <a:avLst/>
          </a:prstGeom>
          <a:noFill/>
        </p:spPr>
        <p:txBody>
          <a:bodyPr wrap="square">
            <a:spAutoFit/>
          </a:bodyPr>
          <a:lstStyle/>
          <a:p>
            <a:pPr marL="0" indent="0" algn="r">
              <a:buNone/>
            </a:pPr>
            <a:r>
              <a:rPr lang="ar-SA" sz="2800" dirty="0"/>
              <a:t>نَسْتَمِّرُّ بِقِرَاءَةِ القِصَّةِ للطُّلَّابِ فِي الصَّفْحَاتِ 59-60</a:t>
            </a:r>
            <a:endParaRPr lang="he-IL" sz="2800" dirty="0"/>
          </a:p>
        </p:txBody>
      </p:sp>
      <p:pic>
        <p:nvPicPr>
          <p:cNvPr id="7" name="תמונה 6">
            <a:extLst>
              <a:ext uri="{FF2B5EF4-FFF2-40B4-BE49-F238E27FC236}">
                <a16:creationId xmlns:a16="http://schemas.microsoft.com/office/drawing/2014/main" id="{978D106E-83B8-4ECB-E44D-BC63E70D6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322" y="1555986"/>
            <a:ext cx="2939143" cy="1980522"/>
          </a:xfrm>
          <a:prstGeom prst="rect">
            <a:avLst/>
          </a:prstGeom>
        </p:spPr>
      </p:pic>
      <p:pic>
        <p:nvPicPr>
          <p:cNvPr id="9" name="תמונה 8">
            <a:extLst>
              <a:ext uri="{FF2B5EF4-FFF2-40B4-BE49-F238E27FC236}">
                <a16:creationId xmlns:a16="http://schemas.microsoft.com/office/drawing/2014/main" id="{E32C3FFF-B448-2089-4B6A-60E205D6FC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10" name="תמונה 9">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spTree>
    <p:extLst>
      <p:ext uri="{BB962C8B-B14F-4D97-AF65-F5344CB8AC3E}">
        <p14:creationId xmlns:p14="http://schemas.microsoft.com/office/powerpoint/2010/main" val="3180726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ar-SA" b="1" dirty="0">
                <a:latin typeface="MF_FrankRuhl-Regular"/>
                <a:cs typeface="+mn-cs"/>
              </a:rPr>
              <a:t>مَاذَا </a:t>
            </a:r>
            <a:r>
              <a:rPr lang="ar-SA" b="1" dirty="0" err="1">
                <a:latin typeface="MF_FrankRuhl-Regular"/>
                <a:cs typeface="+mn-cs"/>
              </a:rPr>
              <a:t>تَعَلَّمْنأ</a:t>
            </a:r>
            <a:r>
              <a:rPr lang="he-IL" b="1" dirty="0">
                <a:latin typeface="MF_FrankRuhl-Regular"/>
                <a:cs typeface="+mn-cs"/>
              </a:rPr>
              <a:t>? </a:t>
            </a:r>
            <a:r>
              <a:rPr lang="he-IL" sz="2800" b="1" dirty="0">
                <a:latin typeface="MF_FrankRuhl-Regular"/>
                <a:cs typeface="+mn-cs"/>
              </a:rPr>
              <a:t>(</a:t>
            </a:r>
            <a:r>
              <a:rPr lang="ar-SA" sz="2800" b="1" dirty="0">
                <a:latin typeface="MF_FrankRuhl-Regular"/>
                <a:cs typeface="+mn-cs"/>
              </a:rPr>
              <a:t>صَفْحَة</a:t>
            </a:r>
            <a:r>
              <a:rPr lang="he-IL" sz="2800" b="1" dirty="0">
                <a:latin typeface="MF_FrankRuhl-Regular"/>
                <a:cs typeface="+mn-cs"/>
              </a:rPr>
              <a:t> 61)</a:t>
            </a:r>
            <a:endParaRPr lang="en-US" sz="2800" b="1" dirty="0">
              <a:cs typeface="+mn-cs"/>
            </a:endParaRPr>
          </a:p>
        </p:txBody>
      </p:sp>
      <p:sp>
        <p:nvSpPr>
          <p:cNvPr id="3" name="מציין מיקום תוכן 2"/>
          <p:cNvSpPr>
            <a:spLocks noGrp="1"/>
          </p:cNvSpPr>
          <p:nvPr>
            <p:ph idx="1"/>
          </p:nvPr>
        </p:nvSpPr>
        <p:spPr>
          <a:xfrm>
            <a:off x="628650" y="1690689"/>
            <a:ext cx="7886700" cy="4683478"/>
          </a:xfrm>
          <a:ln w="38100">
            <a:solidFill>
              <a:srgbClr val="7030A0"/>
            </a:solidFill>
          </a:ln>
        </p:spPr>
        <p:txBody>
          <a:bodyPr>
            <a:normAutofit fontScale="92500" lnSpcReduction="20000"/>
          </a:bodyPr>
          <a:lstStyle/>
          <a:p>
            <a:pPr marL="0" indent="0" algn="r" rtl="1">
              <a:buNone/>
            </a:pPr>
            <a:endParaRPr lang="he-IL" b="1" dirty="0"/>
          </a:p>
          <a:p>
            <a:pPr marL="0" indent="0" algn="r" rtl="1">
              <a:buNone/>
            </a:pPr>
            <a:r>
              <a:rPr lang="ar-SA" b="1" dirty="0"/>
              <a:t>جَمِيعُنَا كَائِنَاتٌ حَيَّةٌ</a:t>
            </a:r>
            <a:r>
              <a:rPr lang="he-IL" b="1" dirty="0"/>
              <a:t>: </a:t>
            </a:r>
          </a:p>
          <a:p>
            <a:pPr marL="0" indent="0" algn="r" rtl="1">
              <a:buNone/>
            </a:pPr>
            <a:endParaRPr lang="he-IL" b="1" dirty="0"/>
          </a:p>
          <a:p>
            <a:pPr algn="r" rtl="1"/>
            <a:r>
              <a:rPr lang="ar-SA" dirty="0"/>
              <a:t>نَتَنَفَّس</a:t>
            </a:r>
          </a:p>
          <a:p>
            <a:pPr algn="r" rtl="1"/>
            <a:r>
              <a:rPr lang="ar-SA" dirty="0"/>
              <a:t>نَتَغَذَّى</a:t>
            </a:r>
            <a:endParaRPr lang="he-IL" dirty="0"/>
          </a:p>
          <a:p>
            <a:pPr algn="r" rtl="1"/>
            <a:r>
              <a:rPr lang="ar-SA" dirty="0"/>
              <a:t>نَنْمُو وَنَتَطَوَّر</a:t>
            </a:r>
            <a:endParaRPr lang="he-IL" dirty="0"/>
          </a:p>
          <a:p>
            <a:pPr algn="r" rtl="1"/>
            <a:r>
              <a:rPr lang="ar-SA" dirty="0"/>
              <a:t>نَتَحَرَّك</a:t>
            </a:r>
            <a:endParaRPr lang="he-IL" dirty="0"/>
          </a:p>
          <a:p>
            <a:pPr algn="r" rtl="1"/>
            <a:r>
              <a:rPr lang="ar-SA" dirty="0"/>
              <a:t>نَتَكَاثَر</a:t>
            </a:r>
          </a:p>
          <a:p>
            <a:pPr algn="r" rtl="1"/>
            <a:r>
              <a:rPr lang="ar-SA" dirty="0"/>
              <a:t>نُجْرِي اتِّصَالًا</a:t>
            </a:r>
            <a:endParaRPr lang="he-IL" dirty="0"/>
          </a:p>
          <a:p>
            <a:pPr marL="0" indent="0" algn="r" rtl="1">
              <a:buNone/>
            </a:pPr>
            <a:r>
              <a:rPr lang="ar-SA" dirty="0"/>
              <a:t>تَذَكَّر دائِمًا أن تُحَافِظ عَلَى الحَيْوَانَات فِي البِيئَة </a:t>
            </a:r>
          </a:p>
          <a:p>
            <a:pPr marL="0" indent="0" algn="r" rtl="1">
              <a:buNone/>
            </a:pPr>
            <a:r>
              <a:rPr lang="ar-SA" dirty="0"/>
              <a:t>ولَا تُخْرِج الكَائِنَات الحَيَّةِ مِن بِيئَتِهَا.</a:t>
            </a:r>
            <a:endParaRPr lang="en-US" dirty="0"/>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981" y="1861457"/>
            <a:ext cx="4180113" cy="3135085"/>
          </a:xfrm>
          <a:prstGeom prst="rect">
            <a:avLst/>
          </a:prstGeom>
        </p:spPr>
      </p:pic>
      <p:pic>
        <p:nvPicPr>
          <p:cNvPr id="7" name="תמונה 6">
            <a:extLst>
              <a:ext uri="{FF2B5EF4-FFF2-40B4-BE49-F238E27FC236}">
                <a16:creationId xmlns:a16="http://schemas.microsoft.com/office/drawing/2014/main" id="{F37E09EB-AB27-8561-9EB1-1F723CD7B3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54444" y="0"/>
            <a:ext cx="1002155" cy="663795"/>
          </a:xfrm>
          <a:prstGeom prst="rect">
            <a:avLst/>
          </a:prstGeom>
        </p:spPr>
      </p:pic>
    </p:spTree>
    <p:extLst>
      <p:ext uri="{BB962C8B-B14F-4D97-AF65-F5344CB8AC3E}">
        <p14:creationId xmlns:p14="http://schemas.microsoft.com/office/powerpoint/2010/main" val="211225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628650" y="755744"/>
            <a:ext cx="7886700" cy="1325563"/>
          </a:xfrm>
        </p:spPr>
        <p:txBody>
          <a:bodyPr/>
          <a:lstStyle/>
          <a:p>
            <a:pPr algn="r" rtl="1"/>
            <a:r>
              <a:rPr lang="ar-SA" b="1" dirty="0" err="1">
                <a:cs typeface="+mn-cs"/>
              </a:rPr>
              <a:t>الإحْتِيَاجَاتُ</a:t>
            </a:r>
            <a:r>
              <a:rPr lang="ar-SA" b="1" dirty="0">
                <a:cs typeface="+mn-cs"/>
              </a:rPr>
              <a:t> الحَيَاتِيَّةُ ومُمَيِّزَاتُ الحَيَاةِ </a:t>
            </a:r>
            <a:r>
              <a:rPr lang="he-IL" b="1" dirty="0">
                <a:cs typeface="+mn-cs"/>
              </a:rPr>
              <a:t>– </a:t>
            </a:r>
            <a:br>
              <a:rPr lang="he-IL" b="1" dirty="0">
                <a:cs typeface="+mn-cs"/>
              </a:rPr>
            </a:br>
            <a:r>
              <a:rPr lang="ar-SA" b="1" dirty="0">
                <a:cs typeface="+mn-cs"/>
              </a:rPr>
              <a:t>مَهَمَّةٌ </a:t>
            </a:r>
            <a:r>
              <a:rPr lang="ar-SA" b="1" dirty="0" err="1">
                <a:cs typeface="+mn-cs"/>
              </a:rPr>
              <a:t>تَلْخِيصِيَّةٌ</a:t>
            </a:r>
            <a:endParaRPr lang="en-US" b="1" dirty="0">
              <a:cs typeface="+mn-cs"/>
            </a:endParaRPr>
          </a:p>
        </p:txBody>
      </p:sp>
      <p:sp>
        <p:nvSpPr>
          <p:cNvPr id="7" name="TextBox 6"/>
          <p:cNvSpPr txBox="1"/>
          <p:nvPr/>
        </p:nvSpPr>
        <p:spPr>
          <a:xfrm>
            <a:off x="3405930" y="5343787"/>
            <a:ext cx="5109420" cy="523220"/>
          </a:xfrm>
          <a:prstGeom prst="rect">
            <a:avLst/>
          </a:prstGeom>
          <a:noFill/>
        </p:spPr>
        <p:txBody>
          <a:bodyPr wrap="square" rtlCol="0">
            <a:spAutoFit/>
          </a:bodyPr>
          <a:lstStyle/>
          <a:p>
            <a:pPr algn="r"/>
            <a:r>
              <a:rPr lang="ar-SA" sz="2800" dirty="0"/>
              <a:t>تَتِمَّة المَهَمَّة صَفْحَة </a:t>
            </a:r>
            <a:r>
              <a:rPr lang="he-IL" sz="2800" dirty="0"/>
              <a:t>62</a:t>
            </a:r>
            <a:endParaRPr lang="en-US" sz="2800" dirty="0"/>
          </a:p>
        </p:txBody>
      </p:sp>
      <p:pic>
        <p:nvPicPr>
          <p:cNvPr id="6" name="תמונה 5">
            <a:extLst>
              <a:ext uri="{FF2B5EF4-FFF2-40B4-BE49-F238E27FC236}">
                <a16:creationId xmlns:a16="http://schemas.microsoft.com/office/drawing/2014/main" id="{47354860-B1F2-E1EE-A490-F75A659248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8" name="תמונה 7">
            <a:extLst>
              <a:ext uri="{FF2B5EF4-FFF2-40B4-BE49-F238E27FC236}">
                <a16:creationId xmlns:a16="http://schemas.microsoft.com/office/drawing/2014/main" id="{1C119158-B6F6-B7DD-BF0B-44E5661C260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79078" y="0"/>
            <a:ext cx="1177521" cy="779952"/>
          </a:xfrm>
          <a:prstGeom prst="rect">
            <a:avLst/>
          </a:prstGeom>
        </p:spPr>
      </p:pic>
      <p:pic>
        <p:nvPicPr>
          <p:cNvPr id="1026" name="Picture 2"/>
          <p:cNvPicPr>
            <a:picLocks noGrp="1" noChangeAspect="1" noChangeArrowheads="1"/>
          </p:cNvPicPr>
          <p:nvPr>
            <p:ph idx="1"/>
          </p:nvPr>
        </p:nvPicPr>
        <p:blipFill>
          <a:blip r:embed="rId5" cstate="email">
            <a:extLst>
              <a:ext uri="{28A0092B-C50C-407E-A947-70E740481C1C}">
                <a14:useLocalDpi xmlns:a14="http://schemas.microsoft.com/office/drawing/2010/main"/>
              </a:ext>
            </a:extLst>
          </a:blip>
          <a:srcRect/>
          <a:stretch>
            <a:fillRect/>
          </a:stretch>
        </p:blipFill>
        <p:spPr bwMode="auto">
          <a:xfrm>
            <a:off x="289445" y="2299785"/>
            <a:ext cx="8478774" cy="248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371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81000" y="630325"/>
            <a:ext cx="8382000" cy="1060364"/>
          </a:xfrm>
        </p:spPr>
        <p:txBody>
          <a:bodyPr>
            <a:normAutofit fontScale="90000"/>
          </a:bodyPr>
          <a:lstStyle/>
          <a:p>
            <a:pPr algn="r"/>
            <a:r>
              <a:rPr lang="he-IL" b="1" dirty="0">
                <a:latin typeface="MF_FrankRuhl-Regular"/>
                <a:cs typeface="+mn-cs"/>
              </a:rPr>
              <a:t> </a:t>
            </a:r>
            <a:r>
              <a:rPr lang="he-IL" b="1" dirty="0">
                <a:solidFill>
                  <a:srgbClr val="437BBE"/>
                </a:solidFill>
                <a:latin typeface="Arial" panose="020B0604020202020204" pitchFamily="34" charset="0"/>
                <a:cs typeface="Arial" panose="020B0604020202020204" pitchFamily="34" charset="0"/>
              </a:rPr>
              <a:t> </a:t>
            </a:r>
            <a:br>
              <a:rPr lang="he-IL" b="1" dirty="0">
                <a:solidFill>
                  <a:srgbClr val="000000"/>
                </a:solidFill>
                <a:latin typeface="Arial" panose="020B0604020202020204" pitchFamily="34" charset="0"/>
                <a:cs typeface="Arial" panose="020B0604020202020204" pitchFamily="34" charset="0"/>
              </a:rPr>
            </a:br>
            <a:endParaRPr lang="en-US" b="1" dirty="0">
              <a:latin typeface="Arial" panose="020B0604020202020204" pitchFamily="34" charset="0"/>
              <a:cs typeface="Arial" panose="020B0604020202020204" pitchFamily="34" charset="0"/>
            </a:endParaRPr>
          </a:p>
        </p:txBody>
      </p:sp>
      <p:sp>
        <p:nvSpPr>
          <p:cNvPr id="3" name="מציין מיקום תוכן 2"/>
          <p:cNvSpPr>
            <a:spLocks noGrp="1"/>
          </p:cNvSpPr>
          <p:nvPr>
            <p:ph idx="1"/>
          </p:nvPr>
        </p:nvSpPr>
        <p:spPr>
          <a:xfrm>
            <a:off x="73866" y="1825625"/>
            <a:ext cx="8689134" cy="4351338"/>
          </a:xfrm>
        </p:spPr>
        <p:txBody>
          <a:bodyPr>
            <a:normAutofit lnSpcReduction="10000"/>
          </a:bodyPr>
          <a:lstStyle/>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endParaRPr lang="he-IL" dirty="0">
              <a:solidFill>
                <a:srgbClr val="000000"/>
              </a:solidFill>
              <a:latin typeface="MF_FrankRuhl-Regular"/>
            </a:endParaRPr>
          </a:p>
          <a:p>
            <a:pPr marL="0" indent="0" algn="r" rtl="1">
              <a:buNone/>
            </a:pPr>
            <a:r>
              <a:rPr lang="ar-SA" dirty="0">
                <a:solidFill>
                  <a:srgbClr val="000000"/>
                </a:solidFill>
                <a:latin typeface="MF_FrankRuhl-Regular"/>
              </a:rPr>
              <a:t>تَتِمَّةُ المَهَمَّةِ صَفْحَة </a:t>
            </a:r>
            <a:r>
              <a:rPr lang="he-IL" dirty="0">
                <a:solidFill>
                  <a:srgbClr val="000000"/>
                </a:solidFill>
                <a:latin typeface="MF_FrankRuhl-Regular"/>
              </a:rPr>
              <a:t>62</a:t>
            </a:r>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866" y="-19361"/>
            <a:ext cx="1109568" cy="634039"/>
          </a:xfrm>
          <a:prstGeom prst="rect">
            <a:avLst/>
          </a:prstGeom>
        </p:spPr>
      </p:pic>
      <p:pic>
        <p:nvPicPr>
          <p:cNvPr id="7" name="תמונה 6">
            <a:extLst>
              <a:ext uri="{FF2B5EF4-FFF2-40B4-BE49-F238E27FC236}">
                <a16:creationId xmlns:a16="http://schemas.microsoft.com/office/drawing/2014/main" id="{1C119158-B6F6-B7DD-BF0B-44E5661C26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28712" y="0"/>
            <a:ext cx="1527888" cy="1012024"/>
          </a:xfrm>
          <a:prstGeom prst="rect">
            <a:avLst/>
          </a:prstGeom>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2946" y="1308969"/>
            <a:ext cx="8880089" cy="3770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2749"/>
      </p:ext>
    </p:extLst>
  </p:cSld>
  <p:clrMapOvr>
    <a:masterClrMapping/>
  </p:clrMapOvr>
</p:sld>
</file>

<file path=ppt/theme/theme1.xml><?xml version="1.0" encoding="utf-8"?>
<a:theme xmlns:a="http://schemas.openxmlformats.org/drawingml/2006/main" name="ערכת נושא Office">
  <a:themeElements>
    <a:clrScheme name="ערכת נושא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spcFirstLastPara="0" vert="horz" wrap="square" lIns="149351" tIns="149353" rIns="149352" bIns="495276" numCol="1" spcCol="1270" anchor="ctr" anchorCtr="0">
        <a:noAutofit/>
      </a:bodyPr>
      <a:lstStyle>
        <a:defPPr marL="0" indent="0" algn="ctr" defTabSz="933450" rtl="1">
          <a:lnSpc>
            <a:spcPct val="90000"/>
          </a:lnSpc>
          <a:spcBef>
            <a:spcPct val="0"/>
          </a:spcBef>
          <a:spcAft>
            <a:spcPct val="35000"/>
          </a:spcAft>
          <a:buNone/>
          <a:defRPr sz="2100" b="1" kern="1200"/>
        </a:defPPr>
      </a:lstStyle>
      <a: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1627</TotalTime>
  <Words>946</Words>
  <Application>Microsoft Office PowerPoint</Application>
  <PresentationFormat>‫הצגה על המסך (4:3)</PresentationFormat>
  <Paragraphs>103</Paragraphs>
  <Slides>12</Slides>
  <Notes>11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12</vt:i4>
      </vt:variant>
    </vt:vector>
  </HeadingPairs>
  <TitlesOfParts>
    <vt:vector size="19" baseType="lpstr">
      <vt:lpstr>Arial</vt:lpstr>
      <vt:lpstr>Calibri</vt:lpstr>
      <vt:lpstr>Calibri Light</vt:lpstr>
      <vt:lpstr>FontbitDavid</vt:lpstr>
      <vt:lpstr>FontbitDavid-Bold</vt:lpstr>
      <vt:lpstr>MF_FrankRuhl-Regular</vt:lpstr>
      <vt:lpstr>ערכת נושא Office</vt:lpstr>
      <vt:lpstr>   جَمِيعُنَا كَائِنَاتٌ حَيَّةٌ</vt:lpstr>
      <vt:lpstr> </vt:lpstr>
      <vt:lpstr> مَهَمَّة: مَن هُوَ الكَائِنُ الحَيُّ؟  </vt:lpstr>
      <vt:lpstr>( الصَّفَحَات 61-59) نُحَافِظُ عَلَى الكَائِنَاتِ الحَيَّةِ</vt:lpstr>
      <vt:lpstr>  نِقَاشٌ فِي الصَّفِّ ( صَفْحَة 60)</vt:lpstr>
      <vt:lpstr>מצגת של PowerPoint‏</vt:lpstr>
      <vt:lpstr>مَاذَا تَعَلَّمْنأ? (صَفْحَة 61)</vt:lpstr>
      <vt:lpstr>الإحْتِيَاجَاتُ الحَيَاتِيَّةُ ومُمَيِّزَاتُ الحَيَاةِ –  مَهَمَّةٌ تَلْخِيصِيَّةٌ</vt:lpstr>
      <vt:lpstr>   </vt:lpstr>
      <vt:lpstr>      تَعَلَّمْنَا فِي هذَا الفَصْلِ أَنَّ...</vt:lpstr>
      <vt:lpstr>   فَعَالِيّاتٌ قُمْنَا بِهَا...</vt:lpstr>
      <vt:lpstr>تَعَلَّمْنَا أَيْضًا أَنَّ...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"החושים שלנו"</dc:title>
  <dc:creator>Tamar Levy</dc:creator>
  <cp:lastModifiedBy>shlomi sh shlomish</cp:lastModifiedBy>
  <cp:revision>223</cp:revision>
  <dcterms:created xsi:type="dcterms:W3CDTF">2019-05-25T18:59:51Z</dcterms:created>
  <dcterms:modified xsi:type="dcterms:W3CDTF">2023-10-26T11:52:22Z</dcterms:modified>
</cp:coreProperties>
</file>